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6" r:id="rId43"/>
    <p:sldId id="305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Siyamul Islam" userId="9478f44f-0597-4820-a07d-d612c21fa60e" providerId="ADAL" clId="{AAFE8887-5865-49F3-99B6-5C6C9278D4BA}"/>
    <pc:docChg chg="modSld">
      <pc:chgData name="Md. Siyamul Islam" userId="9478f44f-0597-4820-a07d-d612c21fa60e" providerId="ADAL" clId="{AAFE8887-5865-49F3-99B6-5C6C9278D4BA}" dt="2022-09-21T04:41:21.923" v="1" actId="20577"/>
      <pc:docMkLst>
        <pc:docMk/>
      </pc:docMkLst>
      <pc:sldChg chg="modSp mod">
        <pc:chgData name="Md. Siyamul Islam" userId="9478f44f-0597-4820-a07d-d612c21fa60e" providerId="ADAL" clId="{AAFE8887-5865-49F3-99B6-5C6C9278D4BA}" dt="2022-09-21T04:41:21.923" v="1" actId="20577"/>
        <pc:sldMkLst>
          <pc:docMk/>
          <pc:sldMk cId="700707328" sldId="256"/>
        </pc:sldMkLst>
        <pc:graphicFrameChg chg="mod modGraphic">
          <ac:chgData name="Md. Siyamul Islam" userId="9478f44f-0597-4820-a07d-d612c21fa60e" providerId="ADAL" clId="{AAFE8887-5865-49F3-99B6-5C6C9278D4BA}" dt="2022-09-21T04:41:21.923" v="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Md. Siyamul Islam" userId="9478f44f-0597-4820-a07d-d612c21fa60e" providerId="ADAL" clId="{72D563BF-DDEB-4C8B-92B0-7A80FA6B16B1}"/>
    <pc:docChg chg="custSel modSld">
      <pc:chgData name="Md. Siyamul Islam" userId="9478f44f-0597-4820-a07d-d612c21fa60e" providerId="ADAL" clId="{72D563BF-DDEB-4C8B-92B0-7A80FA6B16B1}" dt="2022-10-10T08:44:16.469" v="12" actId="27636"/>
      <pc:docMkLst>
        <pc:docMk/>
      </pc:docMkLst>
      <pc:sldChg chg="modSp mod">
        <pc:chgData name="Md. Siyamul Islam" userId="9478f44f-0597-4820-a07d-d612c21fa60e" providerId="ADAL" clId="{72D563BF-DDEB-4C8B-92B0-7A80FA6B16B1}" dt="2022-10-10T08:34:55.120" v="4" actId="20577"/>
        <pc:sldMkLst>
          <pc:docMk/>
          <pc:sldMk cId="3093773957" sldId="274"/>
        </pc:sldMkLst>
        <pc:spChg chg="mod">
          <ac:chgData name="Md. Siyamul Islam" userId="9478f44f-0597-4820-a07d-d612c21fa60e" providerId="ADAL" clId="{72D563BF-DDEB-4C8B-92B0-7A80FA6B16B1}" dt="2022-10-10T08:34:55.120" v="4" actId="20577"/>
          <ac:spMkLst>
            <pc:docMk/>
            <pc:sldMk cId="3093773957" sldId="274"/>
            <ac:spMk id="61" creationId="{00000000-0000-0000-0000-000000000000}"/>
          </ac:spMkLst>
        </pc:spChg>
      </pc:sldChg>
      <pc:sldChg chg="modSp mod">
        <pc:chgData name="Md. Siyamul Islam" userId="9478f44f-0597-4820-a07d-d612c21fa60e" providerId="ADAL" clId="{72D563BF-DDEB-4C8B-92B0-7A80FA6B16B1}" dt="2022-10-10T08:43:56.878" v="5" actId="21"/>
        <pc:sldMkLst>
          <pc:docMk/>
          <pc:sldMk cId="1715437976" sldId="276"/>
        </pc:sldMkLst>
        <pc:spChg chg="mod">
          <ac:chgData name="Md. Siyamul Islam" userId="9478f44f-0597-4820-a07d-d612c21fa60e" providerId="ADAL" clId="{72D563BF-DDEB-4C8B-92B0-7A80FA6B16B1}" dt="2022-10-10T08:43:56.878" v="5" actId="21"/>
          <ac:spMkLst>
            <pc:docMk/>
            <pc:sldMk cId="1715437976" sldId="276"/>
            <ac:spMk id="75" creationId="{00000000-0000-0000-0000-000000000000}"/>
          </ac:spMkLst>
        </pc:spChg>
      </pc:sldChg>
      <pc:sldChg chg="modSp mod">
        <pc:chgData name="Md. Siyamul Islam" userId="9478f44f-0597-4820-a07d-d612c21fa60e" providerId="ADAL" clId="{72D563BF-DDEB-4C8B-92B0-7A80FA6B16B1}" dt="2022-10-10T08:44:16.469" v="12" actId="27636"/>
        <pc:sldMkLst>
          <pc:docMk/>
          <pc:sldMk cId="160189111" sldId="279"/>
        </pc:sldMkLst>
        <pc:spChg chg="mod">
          <ac:chgData name="Md. Siyamul Islam" userId="9478f44f-0597-4820-a07d-d612c21fa60e" providerId="ADAL" clId="{72D563BF-DDEB-4C8B-92B0-7A80FA6B16B1}" dt="2022-10-10T08:44:16.469" v="12" actId="27636"/>
          <ac:spMkLst>
            <pc:docMk/>
            <pc:sldMk cId="160189111" sldId="279"/>
            <ac:spMk id="88" creationId="{00000000-0000-0000-0000-000000000000}"/>
          </ac:spMkLst>
        </pc:spChg>
      </pc:sldChg>
    </pc:docChg>
  </pc:docChgLst>
  <pc:docChgLst>
    <pc:chgData name="SYEDA ANIKA TASNIM" userId="8fb70a1d-16e3-4c86-a699-7b87e9bfa60b" providerId="ADAL" clId="{1A97E40A-E5FC-4448-BE96-FB7AE3D9C018}"/>
    <pc:docChg chg="custSel modSld">
      <pc:chgData name="SYEDA ANIKA TASNIM" userId="8fb70a1d-16e3-4c86-a699-7b87e9bfa60b" providerId="ADAL" clId="{1A97E40A-E5FC-4448-BE96-FB7AE3D9C018}" dt="2021-09-28T07:26:04.167" v="53" actId="20577"/>
      <pc:docMkLst>
        <pc:docMk/>
      </pc:docMkLst>
      <pc:sldChg chg="modSp mod">
        <pc:chgData name="SYEDA ANIKA TASNIM" userId="8fb70a1d-16e3-4c86-a699-7b87e9bfa60b" providerId="ADAL" clId="{1A97E40A-E5FC-4448-BE96-FB7AE3D9C018}" dt="2021-09-28T07:26:04.167" v="53" actId="20577"/>
        <pc:sldMkLst>
          <pc:docMk/>
          <pc:sldMk cId="700707328" sldId="256"/>
        </pc:sldMkLst>
        <pc:graphicFrameChg chg="modGraphic">
          <ac:chgData name="SYEDA ANIKA TASNIM" userId="8fb70a1d-16e3-4c86-a699-7b87e9bfa60b" providerId="ADAL" clId="{1A97E40A-E5FC-4448-BE96-FB7AE3D9C018}" dt="2021-09-28T07:26:04.167" v="5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delSp mod">
        <pc:chgData name="SYEDA ANIKA TASNIM" userId="8fb70a1d-16e3-4c86-a699-7b87e9bfa60b" providerId="ADAL" clId="{1A97E40A-E5FC-4448-BE96-FB7AE3D9C018}" dt="2021-09-27T07:32:30.080" v="0" actId="478"/>
        <pc:sldMkLst>
          <pc:docMk/>
          <pc:sldMk cId="3132154582" sldId="267"/>
        </pc:sldMkLst>
        <pc:spChg chg="del">
          <ac:chgData name="SYEDA ANIKA TASNIM" userId="8fb70a1d-16e3-4c86-a699-7b87e9bfa60b" providerId="ADAL" clId="{1A97E40A-E5FC-4448-BE96-FB7AE3D9C018}" dt="2021-09-27T07:32:30.080" v="0" actId="478"/>
          <ac:spMkLst>
            <pc:docMk/>
            <pc:sldMk cId="3132154582" sldId="267"/>
            <ac:spMk id="5" creationId="{3322CB79-31E6-2043-9768-6699756B1FD4}"/>
          </ac:spMkLst>
        </pc:sp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SYEDA ANIKA TASNIM" userId="8fb70a1d-16e3-4c86-a699-7b87e9bfa60b" providerId="ADAL" clId="{43D09640-F3A8-47EA-814A-FFC461B4DE24}"/>
    <pc:docChg chg="modSld">
      <pc:chgData name="SYEDA ANIKA TASNIM" userId="8fb70a1d-16e3-4c86-a699-7b87e9bfa60b" providerId="ADAL" clId="{43D09640-F3A8-47EA-814A-FFC461B4DE24}" dt="2021-10-03T15:43:44.435" v="56" actId="1076"/>
      <pc:docMkLst>
        <pc:docMk/>
      </pc:docMkLst>
      <pc:sldChg chg="modSp mod">
        <pc:chgData name="SYEDA ANIKA TASNIM" userId="8fb70a1d-16e3-4c86-a699-7b87e9bfa60b" providerId="ADAL" clId="{43D09640-F3A8-47EA-814A-FFC461B4DE24}" dt="2021-10-03T14:11:04.498" v="55" actId="1037"/>
        <pc:sldMkLst>
          <pc:docMk/>
          <pc:sldMk cId="160189111" sldId="279"/>
        </pc:sldMkLst>
        <pc:spChg chg="mod">
          <ac:chgData name="SYEDA ANIKA TASNIM" userId="8fb70a1d-16e3-4c86-a699-7b87e9bfa60b" providerId="ADAL" clId="{43D09640-F3A8-47EA-814A-FFC461B4DE24}" dt="2021-10-03T14:11:04.498" v="55" actId="1037"/>
          <ac:spMkLst>
            <pc:docMk/>
            <pc:sldMk cId="160189111" sldId="279"/>
            <ac:spMk id="87" creationId="{00000000-0000-0000-0000-000000000000}"/>
          </ac:spMkLst>
        </pc:spChg>
      </pc:sldChg>
      <pc:sldChg chg="modSp mod">
        <pc:chgData name="SYEDA ANIKA TASNIM" userId="8fb70a1d-16e3-4c86-a699-7b87e9bfa60b" providerId="ADAL" clId="{43D09640-F3A8-47EA-814A-FFC461B4DE24}" dt="2021-10-03T15:43:44.435" v="56" actId="1076"/>
        <pc:sldMkLst>
          <pc:docMk/>
          <pc:sldMk cId="3848850741" sldId="303"/>
        </pc:sldMkLst>
        <pc:spChg chg="mod">
          <ac:chgData name="SYEDA ANIKA TASNIM" userId="8fb70a1d-16e3-4c86-a699-7b87e9bfa60b" providerId="ADAL" clId="{43D09640-F3A8-47EA-814A-FFC461B4DE24}" dt="2021-10-03T15:43:44.435" v="56" actId="1076"/>
          <ac:spMkLst>
            <pc:docMk/>
            <pc:sldMk cId="3848850741" sldId="303"/>
            <ac:spMk id="16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3149-C61D-4ED7-B50C-58C1A579B08B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B007B-5F31-4D36-BB58-3C1CD9CB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5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75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22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0"/>
            <a:ext cx="7358063" cy="3473648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25092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0" algn="ctr">
              <a:spcBef>
                <a:spcPts val="0"/>
              </a:spcBef>
              <a:buSzTx/>
              <a:buNone/>
              <a:defRPr sz="2250"/>
            </a:lvl2pPr>
            <a:lvl3pPr marL="0" indent="0" algn="ctr">
              <a:spcBef>
                <a:spcPts val="0"/>
              </a:spcBef>
              <a:buSzTx/>
              <a:buNone/>
              <a:defRPr sz="2250"/>
            </a:lvl3pPr>
            <a:lvl4pPr marL="0" indent="0" algn="ctr">
              <a:spcBef>
                <a:spcPts val="0"/>
              </a:spcBef>
              <a:buSzTx/>
              <a:buNone/>
              <a:defRPr sz="2250"/>
            </a:lvl4pPr>
            <a:lvl5pPr marL="0" indent="0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9617249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cludehelp.com/embedded-system/memory-organization-in-the-8086-microprocessor.aspx" TargetMode="External"/><Relationship Id="rId2" Type="http://schemas.openxmlformats.org/officeDocument/2006/relationships/hyperlink" Target="https://www.britannica.com/technology/DNA-computing" TargetMode="Externa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0052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108902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21-22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Siyamul Islam</a:t>
                      </a:r>
                    </a:p>
                    <a:p>
                      <a:r>
                        <a:rPr lang="en-US" i="1"/>
                        <a:t>siyamul@aiub.edu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and Architecture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Organization of the 8086/8088 Microprocessor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2133600"/>
            <a:ext cx="8574087" cy="4594746"/>
          </a:xfrm>
        </p:spPr>
        <p:txBody>
          <a:bodyPr>
            <a:normAutofit/>
          </a:bodyPr>
          <a:lstStyle/>
          <a:p>
            <a:pPr marL="938388" lvl="0" indent="-938388"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8086 and 8088 has the simplest structure and they provide the insights to the most advanced processors.</a:t>
            </a:r>
          </a:p>
          <a:p>
            <a:pPr marL="938388" lvl="0" indent="-938388"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As both 8086 and 8088 essentially has the same structure, we will use the term “8086” for both.</a:t>
            </a:r>
          </a:p>
        </p:txBody>
      </p:sp>
    </p:spTree>
    <p:extLst>
      <p:ext uri="{BB962C8B-B14F-4D97-AF65-F5344CB8AC3E}">
        <p14:creationId xmlns:p14="http://schemas.microsoft.com/office/powerpoint/2010/main" val="1745830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314204" y="133945"/>
            <a:ext cx="8267226" cy="8272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Registers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589360" y="1125000"/>
            <a:ext cx="8554640" cy="573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83418">
              <a:spcBef>
                <a:spcPts val="1969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Information inside the microprocessor is stored in </a:t>
            </a:r>
            <a:r>
              <a:rPr sz="1969" b="1" dirty="0">
                <a:solidFill>
                  <a:schemeClr val="tx1"/>
                </a:solidFill>
              </a:rPr>
              <a:t>register</a:t>
            </a:r>
            <a:r>
              <a:rPr lang="en-US" sz="1969" b="1" dirty="0">
                <a:solidFill>
                  <a:schemeClr val="tx1"/>
                </a:solidFill>
              </a:rPr>
              <a:t>s</a:t>
            </a:r>
            <a:r>
              <a:rPr sz="1969" b="1" dirty="0">
                <a:solidFill>
                  <a:schemeClr val="tx1"/>
                </a:solidFill>
              </a:rPr>
              <a:t>.</a:t>
            </a:r>
          </a:p>
          <a:p>
            <a:pPr marL="321457" indent="-321457" algn="l" defTabSz="283418">
              <a:spcBef>
                <a:spcPts val="1969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Registers are classified according to their functions. </a:t>
            </a:r>
          </a:p>
          <a:p>
            <a:pPr marL="752746" lvl="2" indent="-321457" algn="l" defTabSz="283418">
              <a:spcBef>
                <a:spcPts val="1969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Data register holds the data for an operation</a:t>
            </a:r>
          </a:p>
          <a:p>
            <a:pPr marL="752746" lvl="2" indent="-321457" algn="l" defTabSz="283418">
              <a:spcBef>
                <a:spcPts val="1969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Address register holds the address for an instruction or data.</a:t>
            </a:r>
          </a:p>
          <a:p>
            <a:pPr marL="752746" lvl="2" indent="-321457" algn="l" defTabSz="283418">
              <a:spcBef>
                <a:spcPts val="1969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Status register keeps the current status of the processor.</a:t>
            </a:r>
          </a:p>
          <a:p>
            <a:pPr marL="321457" indent="-321457" algn="l" defTabSz="283418">
              <a:spcBef>
                <a:spcPts val="1969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8086 has </a:t>
            </a:r>
            <a:r>
              <a:rPr sz="1969" b="1" dirty="0">
                <a:solidFill>
                  <a:schemeClr val="tx1"/>
                </a:solidFill>
              </a:rPr>
              <a:t>four </a:t>
            </a:r>
            <a:r>
              <a:rPr sz="1969" dirty="0">
                <a:solidFill>
                  <a:schemeClr val="tx1"/>
                </a:solidFill>
              </a:rPr>
              <a:t>general registers.</a:t>
            </a:r>
          </a:p>
          <a:p>
            <a:pPr marL="537102" lvl="1" indent="-321457" algn="l" defTabSz="283418">
              <a:spcBef>
                <a:spcPts val="1969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Address registers: </a:t>
            </a:r>
            <a:r>
              <a:rPr sz="1969" dirty="0">
                <a:solidFill>
                  <a:schemeClr val="tx1"/>
                </a:solidFill>
              </a:rPr>
              <a:t>1) segment 2) pointer and index register</a:t>
            </a:r>
          </a:p>
          <a:p>
            <a:pPr marL="537102" lvl="1" indent="-321457" algn="l" defTabSz="283418">
              <a:spcBef>
                <a:spcPts val="1969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Status Register: </a:t>
            </a:r>
            <a:r>
              <a:rPr lang="en-US" sz="1969" b="1" dirty="0">
                <a:solidFill>
                  <a:schemeClr val="tx1"/>
                </a:solidFill>
              </a:rPr>
              <a:t>3</a:t>
            </a:r>
            <a:r>
              <a:rPr sz="1969" dirty="0">
                <a:solidFill>
                  <a:schemeClr val="tx1"/>
                </a:solidFill>
              </a:rPr>
              <a:t>) FLAGS Register</a:t>
            </a:r>
          </a:p>
          <a:p>
            <a:pPr marL="321457" indent="-321457" algn="l" defTabSz="283418">
              <a:spcBef>
                <a:spcPts val="1969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There are total fourteen 16-bit registers. </a:t>
            </a:r>
          </a:p>
          <a:p>
            <a:pPr algn="l" defTabSz="283418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 *** The good news is, we DO NOT need to memorize them at all. it will become familiar as we go on. :) </a:t>
            </a:r>
          </a:p>
        </p:txBody>
      </p:sp>
    </p:spTree>
    <p:extLst>
      <p:ext uri="{BB962C8B-B14F-4D97-AF65-F5344CB8AC3E}">
        <p14:creationId xmlns:p14="http://schemas.microsoft.com/office/powerpoint/2010/main" val="309377395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562116" y="37156"/>
            <a:ext cx="8180048" cy="77293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73201">
              <a:defRPr sz="640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500" dirty="0">
                <a:solidFill>
                  <a:schemeClr val="accent3">
                    <a:lumMod val="75000"/>
                  </a:schemeClr>
                </a:solidFill>
              </a:rPr>
              <a:t>8086 </a:t>
            </a:r>
            <a:r>
              <a:rPr sz="4219" dirty="0">
                <a:solidFill>
                  <a:schemeClr val="accent3">
                    <a:lumMod val="75000"/>
                  </a:schemeClr>
                </a:solidFill>
              </a:rPr>
              <a:t>Registers</a:t>
            </a:r>
          </a:p>
        </p:txBody>
      </p:sp>
      <p:pic>
        <p:nvPicPr>
          <p:cNvPr id="64" name="image1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2493343" y="810088"/>
            <a:ext cx="6650657" cy="5954150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hape 65"/>
          <p:cNvSpPr/>
          <p:nvPr/>
        </p:nvSpPr>
        <p:spPr>
          <a:xfrm>
            <a:off x="562117" y="1205622"/>
            <a:ext cx="2185787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  <a:latin typeface="+mj-lt"/>
              </a:rPr>
              <a:t>General Register</a:t>
            </a:r>
          </a:p>
        </p:txBody>
      </p:sp>
      <p:sp>
        <p:nvSpPr>
          <p:cNvPr id="66" name="Shape 66"/>
          <p:cNvSpPr/>
          <p:nvPr/>
        </p:nvSpPr>
        <p:spPr>
          <a:xfrm>
            <a:off x="562115" y="2765607"/>
            <a:ext cx="2185787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 dirty="0">
                <a:solidFill>
                  <a:schemeClr val="tx1"/>
                </a:solidFill>
                <a:latin typeface="+mj-lt"/>
              </a:rPr>
              <a:t>Segment Register</a:t>
            </a:r>
          </a:p>
        </p:txBody>
      </p:sp>
      <p:sp>
        <p:nvSpPr>
          <p:cNvPr id="67" name="Shape 67"/>
          <p:cNvSpPr/>
          <p:nvPr/>
        </p:nvSpPr>
        <p:spPr>
          <a:xfrm>
            <a:off x="562114" y="4303171"/>
            <a:ext cx="2185787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3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 dirty="0">
                <a:solidFill>
                  <a:schemeClr val="tx1"/>
                </a:solidFill>
                <a:latin typeface="+mj-lt"/>
              </a:rPr>
              <a:t>Pointer and Index Register</a:t>
            </a:r>
          </a:p>
        </p:txBody>
      </p:sp>
      <p:sp>
        <p:nvSpPr>
          <p:cNvPr id="68" name="Shape 68"/>
          <p:cNvSpPr/>
          <p:nvPr/>
        </p:nvSpPr>
        <p:spPr>
          <a:xfrm>
            <a:off x="408047" y="6139817"/>
            <a:ext cx="2185787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 dirty="0">
                <a:solidFill>
                  <a:schemeClr val="tx1"/>
                </a:solidFill>
                <a:latin typeface="+mj-lt"/>
              </a:rPr>
              <a:t>FLAGS Register</a:t>
            </a:r>
          </a:p>
        </p:txBody>
      </p:sp>
      <p:sp>
        <p:nvSpPr>
          <p:cNvPr id="69" name="Shape 69"/>
          <p:cNvSpPr/>
          <p:nvPr/>
        </p:nvSpPr>
        <p:spPr>
          <a:xfrm>
            <a:off x="3199608" y="1290708"/>
            <a:ext cx="1231854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2000">
                <a:solidFill>
                  <a:srgbClr val="720C0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6" dirty="0"/>
              <a:t>Accumulator</a:t>
            </a:r>
          </a:p>
        </p:txBody>
      </p:sp>
      <p:sp>
        <p:nvSpPr>
          <p:cNvPr id="70" name="Shape 70"/>
          <p:cNvSpPr/>
          <p:nvPr/>
        </p:nvSpPr>
        <p:spPr>
          <a:xfrm>
            <a:off x="3199608" y="1629793"/>
            <a:ext cx="1231854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000">
                <a:solidFill>
                  <a:srgbClr val="720C0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6" dirty="0"/>
              <a:t>Base</a:t>
            </a:r>
          </a:p>
        </p:txBody>
      </p:sp>
      <p:sp>
        <p:nvSpPr>
          <p:cNvPr id="71" name="Shape 71"/>
          <p:cNvSpPr/>
          <p:nvPr/>
        </p:nvSpPr>
        <p:spPr>
          <a:xfrm>
            <a:off x="3199608" y="2006570"/>
            <a:ext cx="1231854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000">
                <a:solidFill>
                  <a:srgbClr val="720C0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6" dirty="0"/>
              <a:t>Counter</a:t>
            </a:r>
          </a:p>
        </p:txBody>
      </p:sp>
      <p:sp>
        <p:nvSpPr>
          <p:cNvPr id="72" name="Shape 72"/>
          <p:cNvSpPr/>
          <p:nvPr/>
        </p:nvSpPr>
        <p:spPr>
          <a:xfrm>
            <a:off x="3199608" y="2454444"/>
            <a:ext cx="1231854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000">
                <a:solidFill>
                  <a:srgbClr val="97181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6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3161001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1128513" y="288096"/>
            <a:ext cx="7804547" cy="802738"/>
          </a:xfrm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219" dirty="0">
                <a:solidFill>
                  <a:schemeClr val="accent3">
                    <a:lumMod val="75000"/>
                  </a:schemeClr>
                </a:solidFill>
              </a:rPr>
              <a:t>AX: Accumulator Register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585986" y="1272481"/>
            <a:ext cx="8347074" cy="5331023"/>
          </a:xfrm>
          <a:prstGeom prst="rect">
            <a:avLst/>
          </a:prstGeom>
        </p:spPr>
        <p:txBody>
          <a:bodyPr>
            <a:noAutofit/>
          </a:bodyPr>
          <a:lstStyle/>
          <a:p>
            <a:pPr marL="600052" indent="-600052" algn="l" defTabSz="394320">
              <a:spcBef>
                <a:spcPts val="2812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Use of AX register generates shortest machine code.</a:t>
            </a:r>
          </a:p>
          <a:p>
            <a:pPr marL="600052" indent="-600052" algn="l" defTabSz="394320">
              <a:spcBef>
                <a:spcPts val="2812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Thus, AX is preferred register to use in </a:t>
            </a:r>
            <a:r>
              <a:rPr sz="2531" b="1" dirty="0">
                <a:solidFill>
                  <a:schemeClr val="tx1"/>
                </a:solidFill>
              </a:rPr>
              <a:t>arithmetic, logic</a:t>
            </a:r>
            <a:r>
              <a:rPr sz="2531" dirty="0">
                <a:solidFill>
                  <a:schemeClr val="tx1"/>
                </a:solidFill>
              </a:rPr>
              <a:t> and </a:t>
            </a:r>
            <a:r>
              <a:rPr sz="2531" b="1" dirty="0">
                <a:solidFill>
                  <a:schemeClr val="tx1"/>
                </a:solidFill>
              </a:rPr>
              <a:t>data transfer </a:t>
            </a:r>
            <a:r>
              <a:rPr sz="2531" dirty="0">
                <a:solidFill>
                  <a:schemeClr val="tx1"/>
                </a:solidFill>
              </a:rPr>
              <a:t>instructions.</a:t>
            </a:r>
          </a:p>
          <a:p>
            <a:pPr marL="600052" indent="-600052" algn="l" defTabSz="394320">
              <a:spcBef>
                <a:spcPts val="2812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In</a:t>
            </a:r>
            <a:r>
              <a:rPr lang="en-US" sz="2531" dirty="0">
                <a:solidFill>
                  <a:schemeClr val="tx1"/>
                </a:solidFill>
              </a:rPr>
              <a:t> </a:t>
            </a:r>
            <a:r>
              <a:rPr lang="en-US" sz="2531" b="1" dirty="0">
                <a:solidFill>
                  <a:schemeClr val="tx1"/>
                </a:solidFill>
              </a:rPr>
              <a:t>multiplication</a:t>
            </a:r>
            <a:r>
              <a:rPr sz="2531" b="1" dirty="0">
                <a:solidFill>
                  <a:schemeClr val="tx1"/>
                </a:solidFill>
              </a:rPr>
              <a:t> and </a:t>
            </a:r>
            <a:r>
              <a:rPr lang="en-US" sz="2531" b="1" dirty="0">
                <a:solidFill>
                  <a:schemeClr val="tx1"/>
                </a:solidFill>
              </a:rPr>
              <a:t>division</a:t>
            </a:r>
            <a:r>
              <a:rPr sz="2531" dirty="0">
                <a:solidFill>
                  <a:schemeClr val="tx1"/>
                </a:solidFill>
              </a:rPr>
              <a:t>, one of the numbers involved must be in AX or AL.</a:t>
            </a:r>
          </a:p>
          <a:p>
            <a:pPr marL="600052" indent="-600052" algn="l" defTabSz="394320">
              <a:spcBef>
                <a:spcPts val="2812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Input and Output also require the use of AL or AX</a:t>
            </a:r>
          </a:p>
        </p:txBody>
      </p:sp>
    </p:spTree>
    <p:extLst>
      <p:ext uri="{BB962C8B-B14F-4D97-AF65-F5344CB8AC3E}">
        <p14:creationId xmlns:p14="http://schemas.microsoft.com/office/powerpoint/2010/main" val="171543797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260556" y="178593"/>
            <a:ext cx="8321712" cy="688238"/>
          </a:xfrm>
          <a:prstGeom prst="rect">
            <a:avLst/>
          </a:prstGeom>
        </p:spPr>
        <p:txBody>
          <a:bodyPr>
            <a:normAutofit/>
          </a:bodyPr>
          <a:lstStyle>
            <a:lvl1pPr defTabSz="420623">
              <a:defRPr sz="57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3797" b="1" dirty="0">
                <a:solidFill>
                  <a:schemeClr val="accent3">
                    <a:lumMod val="75000"/>
                  </a:schemeClr>
                </a:solidFill>
              </a:rPr>
              <a:t>BX: Base Register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616149" y="1115935"/>
            <a:ext cx="7804549" cy="120151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06304" indent="-606304" algn="l" defTabSz="398428">
              <a:spcBef>
                <a:spcPts val="2812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BX also serves as an address register</a:t>
            </a:r>
          </a:p>
          <a:p>
            <a:pPr marL="606304" indent="-606304" algn="l" defTabSz="398428">
              <a:spcBef>
                <a:spcPts val="2812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         </a:t>
            </a:r>
            <a:r>
              <a:rPr sz="1969" dirty="0">
                <a:solidFill>
                  <a:schemeClr val="tx1"/>
                </a:solidFill>
              </a:rPr>
              <a:t>i.e. Table look-up instruction </a:t>
            </a:r>
            <a:r>
              <a:rPr lang="en-US" sz="1969" dirty="0">
                <a:solidFill>
                  <a:schemeClr val="tx1"/>
                </a:solidFill>
              </a:rPr>
              <a:t>(XLAT)</a:t>
            </a:r>
            <a:endParaRPr sz="1969" dirty="0">
              <a:solidFill>
                <a:schemeClr val="tx1"/>
              </a:solidFill>
            </a:endParaRPr>
          </a:p>
        </p:txBody>
      </p:sp>
      <p:sp>
        <p:nvSpPr>
          <p:cNvPr id="79" name="Shape 79"/>
          <p:cNvSpPr/>
          <p:nvPr/>
        </p:nvSpPr>
        <p:spPr>
          <a:xfrm>
            <a:off x="1974980" y="2426360"/>
            <a:ext cx="4892863" cy="688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420623">
              <a:defRPr sz="57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97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CX: Count Register</a:t>
            </a:r>
          </a:p>
        </p:txBody>
      </p:sp>
      <p:sp>
        <p:nvSpPr>
          <p:cNvPr id="80" name="Shape 80"/>
          <p:cNvSpPr/>
          <p:nvPr/>
        </p:nvSpPr>
        <p:spPr>
          <a:xfrm>
            <a:off x="616149" y="3188224"/>
            <a:ext cx="8294378" cy="149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marL="342218" indent="-342218" defTabSz="299848">
              <a:spcBef>
                <a:spcPts val="2109"/>
              </a:spcBef>
              <a:buSzPct val="100000"/>
              <a:buFont typeface="Wingdings" panose="05000000000000000000" pitchFamily="2" charset="2"/>
              <a:buChar char="Ø"/>
              <a:defRPr sz="1800"/>
            </a:pPr>
            <a:r>
              <a:rPr sz="1969" dirty="0">
                <a:latin typeface="+mj-lt"/>
              </a:rPr>
              <a:t>CX used as Program </a:t>
            </a:r>
            <a:r>
              <a:rPr sz="1969" b="1" dirty="0">
                <a:latin typeface="+mj-lt"/>
              </a:rPr>
              <a:t>Loop counter.</a:t>
            </a:r>
          </a:p>
          <a:p>
            <a:pPr marL="342218" indent="-342218" defTabSz="299848">
              <a:spcBef>
                <a:spcPts val="2109"/>
              </a:spcBef>
              <a:buSzPct val="100000"/>
              <a:buFont typeface="Wingdings" panose="05000000000000000000" pitchFamily="2" charset="2"/>
              <a:buChar char="Ø"/>
              <a:defRPr sz="1800"/>
            </a:pPr>
            <a:r>
              <a:rPr sz="1969" dirty="0">
                <a:latin typeface="+mj-lt"/>
              </a:rPr>
              <a:t>CX also used as a counter (REP-repeat) to control </a:t>
            </a:r>
            <a:r>
              <a:rPr sz="1969" b="1" dirty="0">
                <a:latin typeface="+mj-lt"/>
              </a:rPr>
              <a:t>string operations.</a:t>
            </a:r>
          </a:p>
          <a:p>
            <a:pPr marL="342218" indent="-342218" defTabSz="299848">
              <a:spcBef>
                <a:spcPts val="2109"/>
              </a:spcBef>
              <a:buSzPct val="100000"/>
              <a:buFont typeface="Wingdings" panose="05000000000000000000" pitchFamily="2" charset="2"/>
              <a:buChar char="Ø"/>
              <a:defRPr sz="1800"/>
            </a:pPr>
            <a:r>
              <a:rPr sz="1969" dirty="0">
                <a:latin typeface="+mj-lt"/>
              </a:rPr>
              <a:t>CL is used as count in </a:t>
            </a:r>
            <a:r>
              <a:rPr sz="1969" b="1" dirty="0">
                <a:latin typeface="+mj-lt"/>
              </a:rPr>
              <a:t>bit rotation and shifting instructions</a:t>
            </a:r>
          </a:p>
        </p:txBody>
      </p:sp>
      <p:sp>
        <p:nvSpPr>
          <p:cNvPr id="81" name="Shape 81"/>
          <p:cNvSpPr/>
          <p:nvPr/>
        </p:nvSpPr>
        <p:spPr>
          <a:xfrm>
            <a:off x="1974980" y="4862678"/>
            <a:ext cx="4892863" cy="688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420623">
              <a:defRPr sz="57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97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DX: Data Register</a:t>
            </a:r>
          </a:p>
        </p:txBody>
      </p:sp>
      <p:sp>
        <p:nvSpPr>
          <p:cNvPr id="82" name="Shape 82"/>
          <p:cNvSpPr/>
          <p:nvPr/>
        </p:nvSpPr>
        <p:spPr>
          <a:xfrm>
            <a:off x="616149" y="5558168"/>
            <a:ext cx="8294378" cy="95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938388" indent="-938388" algn="l">
              <a:spcBef>
                <a:spcPts val="4200"/>
              </a:spcBef>
              <a:buClr>
                <a:srgbClr val="FFFFFF"/>
              </a:buClr>
              <a:buSzPct val="75000"/>
              <a:buChar char="•"/>
              <a:defRPr sz="3800">
                <a:solidFill>
                  <a:srgbClr val="FFFFFF"/>
                </a:solidFill>
              </a:defRPr>
            </a:lvl1pPr>
          </a:lstStyle>
          <a:p>
            <a:pPr lvl="0">
              <a:buClrTx/>
              <a:buSzPct val="100000"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  <a:latin typeface="+mj-lt"/>
              </a:rPr>
              <a:t>DX is used in </a:t>
            </a:r>
            <a:r>
              <a:rPr lang="en-US" sz="1969" b="1" dirty="0">
                <a:solidFill>
                  <a:schemeClr val="tx1"/>
                </a:solidFill>
                <a:latin typeface="+mj-lt"/>
              </a:rPr>
              <a:t>m</a:t>
            </a:r>
            <a:r>
              <a:rPr sz="1969" b="1" dirty="0">
                <a:solidFill>
                  <a:schemeClr val="tx1"/>
                </a:solidFill>
                <a:latin typeface="+mj-lt"/>
              </a:rPr>
              <a:t>ultiplication, division and I/O operations</a:t>
            </a:r>
          </a:p>
        </p:txBody>
      </p:sp>
    </p:spTree>
    <p:extLst>
      <p:ext uri="{BB962C8B-B14F-4D97-AF65-F5344CB8AC3E}">
        <p14:creationId xmlns:p14="http://schemas.microsoft.com/office/powerpoint/2010/main" val="42555478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87179" y="1061800"/>
            <a:ext cx="9056822" cy="904472"/>
          </a:xfrm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Memory Recall (Bonus-1)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xfrm>
            <a:off x="408949" y="2836236"/>
            <a:ext cx="8413279" cy="1557171"/>
          </a:xfrm>
          <a:prstGeom prst="rect">
            <a:avLst/>
          </a:prstGeom>
        </p:spPr>
        <p:txBody>
          <a:bodyPr/>
          <a:lstStyle/>
          <a:p>
            <a:pPr marL="401822" indent="-401822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List One special function of AX, BX, CX, and DX</a:t>
            </a:r>
          </a:p>
        </p:txBody>
      </p:sp>
    </p:spTree>
    <p:extLst>
      <p:ext uri="{BB962C8B-B14F-4D97-AF65-F5344CB8AC3E}">
        <p14:creationId xmlns:p14="http://schemas.microsoft.com/office/powerpoint/2010/main" val="210395945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xfrm>
            <a:off x="521973" y="151805"/>
            <a:ext cx="8474273" cy="735397"/>
          </a:xfrm>
          <a:prstGeom prst="rect">
            <a:avLst/>
          </a:prstGeom>
        </p:spPr>
        <p:txBody>
          <a:bodyPr/>
          <a:lstStyle>
            <a:lvl1pPr defTabSz="391413">
              <a:defRPr sz="53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97" b="1" dirty="0">
                <a:solidFill>
                  <a:schemeClr val="accent3">
                    <a:lumMod val="75000"/>
                  </a:schemeClr>
                </a:solidFill>
              </a:rPr>
              <a:t>Segment Registers: CS,DS,SS,ES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xfrm>
            <a:off x="750093" y="994359"/>
            <a:ext cx="8097786" cy="241487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72264" indent="-472264" algn="l" defTabSz="349138">
              <a:spcBef>
                <a:spcPts val="2461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800" b="1" dirty="0">
                <a:solidFill>
                  <a:schemeClr val="tx1"/>
                </a:solidFill>
              </a:rPr>
              <a:t>*** Address registers store addresses and instructions and data in memory.</a:t>
            </a:r>
            <a:endParaRPr lang="en-US" dirty="0">
              <a:solidFill>
                <a:schemeClr val="tx1"/>
              </a:solidFill>
            </a:endParaRPr>
          </a:p>
          <a:p>
            <a:pPr marL="472264" indent="-472264" algn="l" defTabSz="349138">
              <a:spcBef>
                <a:spcPts val="2461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</a:rPr>
              <a:t>Memory is a collection of bytes.</a:t>
            </a:r>
          </a:p>
          <a:p>
            <a:pPr marL="472264" indent="-472264" algn="l" defTabSz="349138">
              <a:spcBef>
                <a:spcPts val="2461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</a:rPr>
              <a:t>Each memory bytes has an address starting with 0.</a:t>
            </a:r>
          </a:p>
          <a:p>
            <a:pPr marL="472264" indent="-472264" algn="l" defTabSz="349138">
              <a:spcBef>
                <a:spcPts val="2461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</a:rPr>
              <a:t>The 8086 assigns 20-bit physical address to its memory location.[i.e. we can address 2^20(1MB) of memory]. Thus the first byte of the memory addresses:</a:t>
            </a:r>
          </a:p>
        </p:txBody>
      </p:sp>
      <p:graphicFrame>
        <p:nvGraphicFramePr>
          <p:cNvPr id="89" name="Table 89"/>
          <p:cNvGraphicFramePr/>
          <p:nvPr/>
        </p:nvGraphicFramePr>
        <p:xfrm>
          <a:off x="1119559" y="3713493"/>
          <a:ext cx="6985946" cy="251226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85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479"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Binary representation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Hex Representation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lvl="0" algn="l">
                        <a:spcBef>
                          <a:spcPts val="42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/>
                        <a:t>	0000 0000 0000 0000 0000 </a:t>
                      </a:r>
                      <a:endParaRPr sz="23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00000h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lvl="0" algn="l">
                        <a:spcBef>
                          <a:spcPts val="42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/>
                        <a:t>	0000 0000 0000 0000 0001</a:t>
                      </a:r>
                      <a:endParaRPr sz="23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00001h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lvl="0" algn="l">
                        <a:spcBef>
                          <a:spcPts val="42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/>
                        <a:t>	0000 0000 0000 0000 0010</a:t>
                      </a:r>
                      <a:endParaRPr sz="23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00010h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lvl="0" algn="l">
                        <a:spcBef>
                          <a:spcPts val="42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/>
                        <a:t>	0000 0000 0000 0000 0011</a:t>
                      </a:r>
                      <a:endParaRPr sz="23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00011h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lvl="0" algn="l">
                        <a:spcBef>
                          <a:spcPts val="42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	0000 0000 0000 0000 0100</a:t>
                      </a:r>
                      <a:endParaRPr sz="23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00100h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Shape 90"/>
          <p:cNvSpPr/>
          <p:nvPr/>
        </p:nvSpPr>
        <p:spPr>
          <a:xfrm>
            <a:off x="750094" y="6307276"/>
            <a:ext cx="81435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  <a:latin typeface="+mj-lt"/>
              </a:rPr>
              <a:t>***</a:t>
            </a:r>
            <a:r>
              <a:rPr lang="en-US" sz="1969" dirty="0">
                <a:solidFill>
                  <a:schemeClr val="tx1"/>
                </a:solidFill>
                <a:latin typeface="+mj-lt"/>
              </a:rPr>
              <a:t>S</a:t>
            </a:r>
            <a:r>
              <a:rPr sz="1969" dirty="0">
                <a:solidFill>
                  <a:schemeClr val="tx1"/>
                </a:solidFill>
                <a:latin typeface="+mj-lt"/>
              </a:rPr>
              <a:t>o what will be the highest address of 20-bit memory address? </a:t>
            </a:r>
          </a:p>
        </p:txBody>
      </p:sp>
    </p:spTree>
    <p:extLst>
      <p:ext uri="{BB962C8B-B14F-4D97-AF65-F5344CB8AC3E}">
        <p14:creationId xmlns:p14="http://schemas.microsoft.com/office/powerpoint/2010/main" val="16018911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524203" y="205382"/>
            <a:ext cx="8365301" cy="652427"/>
          </a:xfrm>
          <a:prstGeom prst="rect">
            <a:avLst/>
          </a:prstGeom>
        </p:spPr>
        <p:txBody>
          <a:bodyPr/>
          <a:lstStyle>
            <a:lvl1pPr defTabSz="332992">
              <a:defRPr sz="4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164" b="1" dirty="0">
                <a:solidFill>
                  <a:srgbClr val="FFFFFF"/>
                </a:solidFill>
              </a:rPr>
              <a:t>   </a:t>
            </a:r>
            <a:r>
              <a:rPr sz="3164" b="1" dirty="0">
                <a:solidFill>
                  <a:schemeClr val="accent3">
                    <a:lumMod val="75000"/>
                  </a:schemeClr>
                </a:solidFill>
              </a:rPr>
              <a:t>Using 20-bit </a:t>
            </a:r>
            <a:r>
              <a:rPr lang="en-US" sz="3164" b="1" dirty="0">
                <a:solidFill>
                  <a:schemeClr val="accent3">
                    <a:lumMod val="75000"/>
                  </a:schemeClr>
                </a:solidFill>
              </a:rPr>
              <a:t>A</a:t>
            </a:r>
            <a:r>
              <a:rPr sz="3164" b="1" dirty="0">
                <a:solidFill>
                  <a:schemeClr val="accent3">
                    <a:lumMod val="75000"/>
                  </a:schemeClr>
                </a:solidFill>
              </a:rPr>
              <a:t>ddress in 16</a:t>
            </a:r>
            <a:r>
              <a:rPr lang="en-US" sz="3164" b="1" dirty="0">
                <a:solidFill>
                  <a:schemeClr val="accent3">
                    <a:lumMod val="75000"/>
                  </a:schemeClr>
                </a:solidFill>
              </a:rPr>
              <a:t>-</a:t>
            </a:r>
            <a:r>
              <a:rPr sz="3164" b="1" dirty="0">
                <a:solidFill>
                  <a:schemeClr val="accent3">
                    <a:lumMod val="75000"/>
                  </a:schemeClr>
                </a:solidFill>
              </a:rPr>
              <a:t>bit </a:t>
            </a:r>
            <a:r>
              <a:rPr lang="en-US" sz="3164" b="1" dirty="0">
                <a:solidFill>
                  <a:schemeClr val="accent3">
                    <a:lumMod val="75000"/>
                  </a:schemeClr>
                </a:solidFill>
              </a:rPr>
              <a:t>P</a:t>
            </a:r>
            <a:r>
              <a:rPr sz="3164" b="1" dirty="0">
                <a:solidFill>
                  <a:schemeClr val="accent3">
                    <a:lumMod val="75000"/>
                  </a:schemeClr>
                </a:solidFill>
              </a:rPr>
              <a:t>rocessor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713444" y="1064445"/>
            <a:ext cx="8430556" cy="553599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7591" indent="-247591" algn="l" defTabSz="254666">
              <a:spcBef>
                <a:spcPts val="1828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To explain segment register’s function, lets have a look on the idea of memory segments.</a:t>
            </a:r>
          </a:p>
          <a:p>
            <a:pPr marL="247591" indent="-247591" algn="l" defTabSz="254666">
              <a:spcBef>
                <a:spcPts val="1828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How can we fit 20</a:t>
            </a:r>
            <a:r>
              <a:rPr lang="en-US" sz="1687" dirty="0">
                <a:solidFill>
                  <a:schemeClr val="tx1"/>
                </a:solidFill>
              </a:rPr>
              <a:t> </a:t>
            </a:r>
            <a:r>
              <a:rPr sz="1687" dirty="0">
                <a:solidFill>
                  <a:schemeClr val="tx1"/>
                </a:solidFill>
              </a:rPr>
              <a:t>bit address into 16</a:t>
            </a:r>
            <a:r>
              <a:rPr lang="en-US" sz="1687" dirty="0">
                <a:solidFill>
                  <a:schemeClr val="tx1"/>
                </a:solidFill>
              </a:rPr>
              <a:t> </a:t>
            </a:r>
            <a:r>
              <a:rPr sz="1687" dirty="0">
                <a:solidFill>
                  <a:schemeClr val="tx1"/>
                </a:solidFill>
              </a:rPr>
              <a:t>bit register?</a:t>
            </a:r>
          </a:p>
          <a:p>
            <a:pPr algn="l" defTabSz="254666">
              <a:spcBef>
                <a:spcPts val="1828"/>
              </a:spcBef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				Memory Partitioning into segments</a:t>
            </a:r>
          </a:p>
          <a:p>
            <a:pPr marL="247591" indent="-247591" algn="l" defTabSz="254666">
              <a:spcBef>
                <a:spcPts val="1828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A memory segment is a block of 2^16(64KB) consecutive memory bytes.</a:t>
            </a:r>
          </a:p>
          <a:p>
            <a:pPr marL="241093" indent="-241093" algn="l" defTabSz="254666">
              <a:spcBef>
                <a:spcPts val="1828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Each segment is identified by segment number.[starts with 0]</a:t>
            </a:r>
          </a:p>
          <a:p>
            <a:pPr marL="241093" indent="-241093" algn="l" defTabSz="254666">
              <a:spcBef>
                <a:spcPts val="1828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A </a:t>
            </a:r>
            <a:r>
              <a:rPr sz="1687" b="1" dirty="0">
                <a:solidFill>
                  <a:schemeClr val="tx1"/>
                </a:solidFill>
              </a:rPr>
              <a:t>segment </a:t>
            </a:r>
            <a:r>
              <a:rPr sz="1687" dirty="0">
                <a:solidFill>
                  <a:schemeClr val="tx1"/>
                </a:solidFill>
              </a:rPr>
              <a:t>number is 16-bit [thus, highest value </a:t>
            </a:r>
            <a:r>
              <a:rPr sz="1687" dirty="0" err="1">
                <a:solidFill>
                  <a:schemeClr val="tx1"/>
                </a:solidFill>
              </a:rPr>
              <a:t>FFFFh</a:t>
            </a:r>
            <a:r>
              <a:rPr sz="1687" dirty="0">
                <a:solidFill>
                  <a:schemeClr val="tx1"/>
                </a:solidFill>
              </a:rPr>
              <a:t>].</a:t>
            </a:r>
          </a:p>
          <a:p>
            <a:pPr marL="247591" indent="-247591" algn="l" defTabSz="254666">
              <a:spcBef>
                <a:spcPts val="1828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Within a segment, a memory location is specified by giving an offset.</a:t>
            </a:r>
          </a:p>
          <a:p>
            <a:pPr marL="247591" indent="-247591" algn="l" defTabSz="254666">
              <a:spcBef>
                <a:spcPts val="1828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Offset: </a:t>
            </a:r>
            <a:r>
              <a:rPr sz="1687" dirty="0">
                <a:solidFill>
                  <a:schemeClr val="tx1"/>
                </a:solidFill>
              </a:rPr>
              <a:t>Number of bytes from the beginning of segment.</a:t>
            </a:r>
          </a:p>
          <a:p>
            <a:pPr marL="441358" lvl="1" indent="-247591" algn="l" defTabSz="254666">
              <a:spcBef>
                <a:spcPts val="1828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lang="en-US" sz="1687" dirty="0">
                <a:solidFill>
                  <a:schemeClr val="tx1"/>
                </a:solidFill>
              </a:rPr>
              <a:t>                </a:t>
            </a:r>
            <a:r>
              <a:rPr sz="1687" dirty="0">
                <a:solidFill>
                  <a:schemeClr val="tx1"/>
                </a:solidFill>
              </a:rPr>
              <a:t>i.e. for a 64KB segment, the offset can be given as16-bit number.</a:t>
            </a:r>
          </a:p>
          <a:p>
            <a:pPr marL="515225" lvl="1" indent="-321457" algn="l" defTabSz="254666">
              <a:spcBef>
                <a:spcPts val="1828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The first byte in a segment has offset 0000h.</a:t>
            </a:r>
          </a:p>
          <a:p>
            <a:pPr marL="441358" lvl="1" indent="-247591" algn="l" defTabSz="254666">
              <a:spcBef>
                <a:spcPts val="1828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1687" b="1" dirty="0">
                <a:solidFill>
                  <a:schemeClr val="tx1"/>
                </a:solidFill>
              </a:rPr>
              <a:t>T</a:t>
            </a:r>
            <a:r>
              <a:rPr sz="1687" b="1" dirty="0">
                <a:solidFill>
                  <a:schemeClr val="tx1"/>
                </a:solidFill>
              </a:rPr>
              <a:t>he Last byte in a segment has offset </a:t>
            </a:r>
            <a:r>
              <a:rPr sz="1687" b="1" dirty="0" err="1">
                <a:solidFill>
                  <a:schemeClr val="tx1"/>
                </a:solidFill>
              </a:rPr>
              <a:t>FFFFh</a:t>
            </a:r>
            <a:endParaRPr sz="1687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4804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xfrm>
            <a:off x="437555" y="434578"/>
            <a:ext cx="8268891" cy="72618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38150">
              <a:defRPr sz="6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219" b="1" dirty="0">
                <a:solidFill>
                  <a:schemeClr val="accent3">
                    <a:lumMod val="75000"/>
                  </a:schemeClr>
                </a:solidFill>
              </a:rPr>
              <a:t>Segment</a:t>
            </a:r>
            <a:r>
              <a:rPr lang="en-US" sz="4219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sz="4219" b="1" dirty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en-US" sz="4219" b="1" dirty="0">
                <a:solidFill>
                  <a:schemeClr val="accent3">
                    <a:lumMod val="75000"/>
                  </a:schemeClr>
                </a:solidFill>
              </a:rPr>
              <a:t> O</a:t>
            </a:r>
            <a:r>
              <a:rPr sz="4219" b="1" dirty="0">
                <a:solidFill>
                  <a:schemeClr val="accent3">
                    <a:lumMod val="75000"/>
                  </a:schemeClr>
                </a:solidFill>
              </a:rPr>
              <a:t>ffset address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xfrm>
            <a:off x="437555" y="1674216"/>
            <a:ext cx="8733236" cy="3889283"/>
          </a:xfrm>
          <a:prstGeom prst="rect">
            <a:avLst/>
          </a:prstGeom>
        </p:spPr>
        <p:txBody>
          <a:bodyPr/>
          <a:lstStyle/>
          <a:p>
            <a:pPr marL="659781" indent="-659781" algn="l"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chemeClr val="tx1"/>
                </a:solidFill>
              </a:rPr>
              <a:t>A memory segment may be specified by providing a segment number and an offset.</a:t>
            </a:r>
          </a:p>
          <a:p>
            <a:pPr marL="659781" indent="-659781" algn="l"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chemeClr val="tx1"/>
                </a:solidFill>
              </a:rPr>
              <a:t>Memory segment is written in the form of segment</a:t>
            </a:r>
            <a:r>
              <a:rPr lang="en-US" sz="2672" dirty="0">
                <a:solidFill>
                  <a:schemeClr val="tx1"/>
                </a:solidFill>
              </a:rPr>
              <a:t> </a:t>
            </a:r>
            <a:r>
              <a:rPr sz="2672" dirty="0">
                <a:solidFill>
                  <a:schemeClr val="tx1"/>
                </a:solidFill>
              </a:rPr>
              <a:t>:</a:t>
            </a:r>
            <a:r>
              <a:rPr lang="en-US" sz="2672" dirty="0">
                <a:solidFill>
                  <a:schemeClr val="tx1"/>
                </a:solidFill>
              </a:rPr>
              <a:t> </a:t>
            </a:r>
            <a:r>
              <a:rPr sz="2672" dirty="0">
                <a:solidFill>
                  <a:schemeClr val="tx1"/>
                </a:solidFill>
              </a:rPr>
              <a:t>offset.</a:t>
            </a:r>
            <a:endParaRPr lang="en-US" sz="2672" dirty="0">
              <a:solidFill>
                <a:schemeClr val="tx1"/>
              </a:solidFill>
            </a:endParaRPr>
          </a:p>
          <a:p>
            <a:pPr marL="659781" indent="-659781" algn="l">
              <a:buClr>
                <a:srgbClr val="FFFFFF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sz="2672" dirty="0">
              <a:solidFill>
                <a:schemeClr val="tx1"/>
              </a:solidFill>
            </a:endParaRPr>
          </a:p>
          <a:p>
            <a:pPr marL="659781" indent="-659781" algn="l"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chemeClr val="tx1"/>
                </a:solidFill>
              </a:rPr>
              <a:t>The representation of segment</a:t>
            </a:r>
            <a:r>
              <a:rPr lang="en-US" sz="2672" dirty="0">
                <a:solidFill>
                  <a:schemeClr val="tx1"/>
                </a:solidFill>
              </a:rPr>
              <a:t> </a:t>
            </a:r>
            <a:r>
              <a:rPr sz="2672" dirty="0">
                <a:solidFill>
                  <a:schemeClr val="tx1"/>
                </a:solidFill>
              </a:rPr>
              <a:t>:</a:t>
            </a:r>
            <a:r>
              <a:rPr lang="en-US" sz="2672" dirty="0">
                <a:solidFill>
                  <a:schemeClr val="tx1"/>
                </a:solidFill>
              </a:rPr>
              <a:t> </a:t>
            </a:r>
            <a:r>
              <a:rPr sz="2672" dirty="0">
                <a:solidFill>
                  <a:schemeClr val="tx1"/>
                </a:solidFill>
              </a:rPr>
              <a:t>offset is known as logical address.</a:t>
            </a:r>
          </a:p>
          <a:p>
            <a:pPr marL="312528" lvl="1" algn="l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chemeClr val="tx1"/>
                </a:solidFill>
              </a:rPr>
              <a:t>		</a:t>
            </a:r>
            <a:r>
              <a:rPr sz="2672" dirty="0">
                <a:solidFill>
                  <a:schemeClr val="tx1"/>
                </a:solidFill>
              </a:rPr>
              <a:t>e.g. A4FB:4872h means offset 4872h within </a:t>
            </a:r>
            <a:r>
              <a:rPr lang="en-US" sz="2672" dirty="0">
                <a:solidFill>
                  <a:schemeClr val="tx1"/>
                </a:solidFill>
              </a:rPr>
              <a:t>			</a:t>
            </a:r>
            <a:r>
              <a:rPr sz="2672" dirty="0">
                <a:solidFill>
                  <a:schemeClr val="tx1"/>
                </a:solidFill>
              </a:rPr>
              <a:t>segment A4FBh</a:t>
            </a:r>
          </a:p>
        </p:txBody>
      </p:sp>
    </p:spTree>
    <p:extLst>
      <p:ext uri="{BB962C8B-B14F-4D97-AF65-F5344CB8AC3E}">
        <p14:creationId xmlns:p14="http://schemas.microsoft.com/office/powerpoint/2010/main" val="245382251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75746" y="312539"/>
            <a:ext cx="8860530" cy="102138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15468">
              <a:defRPr sz="43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3094" b="1" dirty="0">
                <a:solidFill>
                  <a:schemeClr val="accent3">
                    <a:lumMod val="75000"/>
                  </a:schemeClr>
                </a:solidFill>
              </a:rPr>
              <a:t>How to obtain 20-bit physical address in</a:t>
            </a:r>
            <a:br>
              <a:rPr lang="en-US" sz="3094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sz="3094" b="1" dirty="0">
                <a:solidFill>
                  <a:schemeClr val="accent3">
                    <a:lumMod val="75000"/>
                  </a:schemeClr>
                </a:solidFill>
              </a:rPr>
              <a:t> a 16-bit microprocessor?</a:t>
            </a:r>
          </a:p>
        </p:txBody>
      </p:sp>
      <p:sp>
        <p:nvSpPr>
          <p:cNvPr id="99" name="Shape 99"/>
          <p:cNvSpPr>
            <a:spLocks noGrp="1"/>
          </p:cNvSpPr>
          <p:nvPr>
            <p:ph type="body" idx="1"/>
          </p:nvPr>
        </p:nvSpPr>
        <p:spPr>
          <a:xfrm>
            <a:off x="308074" y="1493831"/>
            <a:ext cx="9012022" cy="50953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89355" indent="-789355" algn="l" defTabSz="369675">
              <a:spcBef>
                <a:spcPts val="2601"/>
              </a:spcBef>
              <a:buClrTx/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chemeClr val="tx1"/>
                </a:solidFill>
              </a:rPr>
              <a:t>The 8086 shifts the segment address 4-bits to the left [i.e. multiply by 10h].</a:t>
            </a:r>
            <a:endParaRPr lang="en-US" sz="2391" dirty="0">
              <a:solidFill>
                <a:schemeClr val="tx1"/>
              </a:solidFill>
            </a:endParaRPr>
          </a:p>
          <a:p>
            <a:pPr marL="789355" indent="-789355" algn="l" defTabSz="369675">
              <a:spcBef>
                <a:spcPts val="2601"/>
              </a:spcBef>
              <a:buClrTx/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chemeClr val="tx1"/>
                </a:solidFill>
              </a:rPr>
              <a:t>Add the offset address to the segment address.</a:t>
            </a:r>
          </a:p>
          <a:p>
            <a:pPr lvl="1" indent="144654" algn="l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chemeClr val="tx1"/>
                </a:solidFill>
              </a:rPr>
              <a:t>		</a:t>
            </a:r>
            <a:r>
              <a:rPr sz="2391" b="1" dirty="0">
                <a:solidFill>
                  <a:schemeClr val="tx1"/>
                </a:solidFill>
              </a:rPr>
              <a:t>i.e. to get the 20-bit physical address from A4FB:4872h</a:t>
            </a:r>
            <a:r>
              <a:rPr sz="2391" dirty="0">
                <a:solidFill>
                  <a:schemeClr val="tx1"/>
                </a:solidFill>
              </a:rPr>
              <a:t>, </a:t>
            </a:r>
          </a:p>
          <a:p>
            <a:pPr lvl="1" indent="144654" algn="l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chemeClr val="tx1"/>
                </a:solidFill>
              </a:rPr>
              <a:t>						</a:t>
            </a:r>
            <a:r>
              <a:rPr sz="2391" b="1" dirty="0">
                <a:solidFill>
                  <a:schemeClr val="tx1"/>
                </a:solidFill>
              </a:rPr>
              <a:t>	A4FB0h [multiplied segment with 10]</a:t>
            </a:r>
          </a:p>
          <a:p>
            <a:pPr lvl="1" indent="144654" algn="l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2391" b="1" dirty="0">
                <a:solidFill>
                  <a:schemeClr val="tx1"/>
                </a:solidFill>
              </a:rPr>
              <a:t>							   4872h</a:t>
            </a:r>
          </a:p>
          <a:p>
            <a:pPr lvl="1" indent="144654" algn="l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2391" b="1" dirty="0">
                <a:solidFill>
                  <a:schemeClr val="tx1"/>
                </a:solidFill>
              </a:rPr>
              <a:t>							</a:t>
            </a:r>
            <a:r>
              <a:rPr lang="en-US" sz="2391" b="1" dirty="0">
                <a:solidFill>
                  <a:schemeClr val="tx1"/>
                </a:solidFill>
              </a:rPr>
              <a:t> =</a:t>
            </a:r>
            <a:r>
              <a:rPr sz="2391" b="1" dirty="0">
                <a:solidFill>
                  <a:schemeClr val="tx1"/>
                </a:solidFill>
              </a:rPr>
              <a:t>=====</a:t>
            </a:r>
          </a:p>
          <a:p>
            <a:pPr lvl="1" indent="144654" algn="l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chemeClr val="tx1"/>
                </a:solidFill>
              </a:rPr>
              <a:t>						</a:t>
            </a:r>
            <a:r>
              <a:rPr sz="2391" b="1" dirty="0">
                <a:solidFill>
                  <a:schemeClr val="tx1"/>
                </a:solidFill>
              </a:rPr>
              <a:t>	A9822h [20-bit physical address]</a:t>
            </a:r>
          </a:p>
        </p:txBody>
      </p:sp>
    </p:spTree>
    <p:extLst>
      <p:ext uri="{BB962C8B-B14F-4D97-AF65-F5344CB8AC3E}">
        <p14:creationId xmlns:p14="http://schemas.microsoft.com/office/powerpoint/2010/main" val="130749628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1. A brief survey of 8086 family</a:t>
            </a:r>
          </a:p>
          <a:p>
            <a:pPr>
              <a:buClr>
                <a:schemeClr val="tx1"/>
              </a:buClr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2. The architecture of the 8086</a:t>
            </a:r>
          </a:p>
          <a:p>
            <a:pPr>
              <a:buClr>
                <a:schemeClr val="tx1"/>
              </a:buClr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3. The registers and their special functions</a:t>
            </a:r>
          </a:p>
          <a:p>
            <a:pPr>
              <a:buClr>
                <a:schemeClr val="tx1"/>
              </a:buClr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4. Overall structure of the IBM PC</a:t>
            </a:r>
          </a:p>
          <a:p>
            <a:pPr>
              <a:buClr>
                <a:schemeClr val="tx1"/>
              </a:buClr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5. The memory organization</a:t>
            </a:r>
          </a:p>
          <a:p>
            <a:pPr>
              <a:buClr>
                <a:schemeClr val="tx1"/>
              </a:buClr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6. I/O ports, DOS and BIOS routines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566884" y="1007314"/>
            <a:ext cx="7804547" cy="70718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5133" b="1" dirty="0">
                <a:solidFill>
                  <a:schemeClr val="accent3">
                    <a:lumMod val="75000"/>
                  </a:schemeClr>
                </a:solidFill>
              </a:rPr>
              <a:t>Task</a:t>
            </a:r>
            <a:r>
              <a:rPr sz="4219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803218" y="2146303"/>
            <a:ext cx="7804547" cy="4420195"/>
          </a:xfrm>
          <a:prstGeom prst="rect">
            <a:avLst/>
          </a:prstGeom>
        </p:spPr>
        <p:txBody>
          <a:bodyPr/>
          <a:lstStyle>
            <a:lvl1pPr marL="938388" indent="-938388">
              <a:buClr>
                <a:srgbClr val="FFFFFF"/>
              </a:buClr>
            </a:lvl1pPr>
          </a:lstStyle>
          <a:p>
            <a:pPr lvl="0" algn="l"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Find the 20-bit address of ABC4:12BAh?</a:t>
            </a:r>
          </a:p>
        </p:txBody>
      </p:sp>
    </p:spTree>
    <p:extLst>
      <p:ext uri="{BB962C8B-B14F-4D97-AF65-F5344CB8AC3E}">
        <p14:creationId xmlns:p14="http://schemas.microsoft.com/office/powerpoint/2010/main" val="22958980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214313" y="131897"/>
            <a:ext cx="8474273" cy="809580"/>
          </a:xfrm>
          <a:prstGeom prst="rect">
            <a:avLst/>
          </a:prstGeom>
        </p:spPr>
        <p:txBody>
          <a:bodyPr>
            <a:normAutofit/>
          </a:bodyPr>
          <a:lstStyle>
            <a:lvl1pPr defTabSz="496569">
              <a:defRPr sz="6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Location of Segments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idx="1"/>
          </p:nvPr>
        </p:nvSpPr>
        <p:spPr>
          <a:xfrm>
            <a:off x="655651" y="1008449"/>
            <a:ext cx="8354404" cy="5689143"/>
          </a:xfrm>
          <a:prstGeom prst="rect">
            <a:avLst/>
          </a:prstGeom>
        </p:spPr>
        <p:txBody>
          <a:bodyPr/>
          <a:lstStyle/>
          <a:p>
            <a:pPr marL="364616" indent="-364616" algn="l" defTabSz="308063">
              <a:spcBef>
                <a:spcPts val="218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Segment 0 starts at address 0000:0000h=00000h and </a:t>
            </a:r>
            <a:r>
              <a:rPr lang="en-US" sz="1969" dirty="0">
                <a:solidFill>
                  <a:schemeClr val="tx1"/>
                </a:solidFill>
              </a:rPr>
              <a:t>e</a:t>
            </a:r>
            <a:r>
              <a:rPr sz="1969" dirty="0">
                <a:solidFill>
                  <a:schemeClr val="tx1"/>
                </a:solidFill>
              </a:rPr>
              <a:t>nds at 0000:FFFFh=0FFFFh.</a:t>
            </a:r>
          </a:p>
          <a:p>
            <a:pPr marL="364616" indent="-364616" algn="l" defTabSz="308063">
              <a:spcBef>
                <a:spcPts val="218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Segment 1 starts at address 0001:0000h=00010h and </a:t>
            </a:r>
            <a:r>
              <a:rPr lang="en-US" sz="1969" dirty="0">
                <a:solidFill>
                  <a:schemeClr val="tx1"/>
                </a:solidFill>
              </a:rPr>
              <a:t>e</a:t>
            </a:r>
            <a:r>
              <a:rPr sz="1969" dirty="0">
                <a:solidFill>
                  <a:schemeClr val="tx1"/>
                </a:solidFill>
              </a:rPr>
              <a:t>nds at 0001:FFFFh=1000Fh.</a:t>
            </a:r>
          </a:p>
          <a:p>
            <a:pPr marL="364616" indent="-364616" algn="l" defTabSz="308063">
              <a:spcBef>
                <a:spcPts val="218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Segment 2 starts at address 0010:0000h=00100h and </a:t>
            </a:r>
            <a:r>
              <a:rPr lang="en-US" sz="1969" dirty="0">
                <a:solidFill>
                  <a:schemeClr val="tx1"/>
                </a:solidFill>
              </a:rPr>
              <a:t>e</a:t>
            </a:r>
            <a:r>
              <a:rPr sz="1969" dirty="0">
                <a:solidFill>
                  <a:schemeClr val="tx1"/>
                </a:solidFill>
              </a:rPr>
              <a:t>nds at 0010:FFFFh=100FFh.</a:t>
            </a:r>
          </a:p>
          <a:p>
            <a:pPr marL="401822" indent="-401822" algn="l" defTabSz="308063">
              <a:spcBef>
                <a:spcPts val="218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Observations:</a:t>
            </a:r>
            <a:endParaRPr lang="en-US" sz="2531" b="1" dirty="0">
              <a:solidFill>
                <a:schemeClr val="tx1"/>
              </a:solidFill>
            </a:endParaRPr>
          </a:p>
          <a:p>
            <a:pPr marL="321457" indent="-321457" algn="l" defTabSz="308063">
              <a:spcBef>
                <a:spcPts val="218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segments start at every 10h =16</a:t>
            </a: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bytes</a:t>
            </a:r>
            <a:endParaRPr lang="en-US" sz="1969" dirty="0">
              <a:solidFill>
                <a:schemeClr val="tx1"/>
              </a:solidFill>
            </a:endParaRPr>
          </a:p>
          <a:p>
            <a:pPr marL="321457" indent="-321457" algn="l" defTabSz="308063">
              <a:spcBef>
                <a:spcPts val="218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starting address of a segment always ends with 0h.</a:t>
            </a:r>
          </a:p>
          <a:p>
            <a:pPr marL="364616" indent="-364616" algn="l" defTabSz="308063">
              <a:spcBef>
                <a:spcPts val="218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We call 16</a:t>
            </a: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bytes a paragraph.</a:t>
            </a:r>
          </a:p>
          <a:p>
            <a:pPr marL="364616" indent="-364616" algn="l" defTabSz="308063">
              <a:spcBef>
                <a:spcPts val="218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An address divisible by 16 (ends with hex 0 ) is called a </a:t>
            </a:r>
            <a:r>
              <a:rPr sz="1969" b="1" dirty="0">
                <a:solidFill>
                  <a:schemeClr val="tx1"/>
                </a:solidFill>
              </a:rPr>
              <a:t>paragraph boundary.</a:t>
            </a:r>
          </a:p>
        </p:txBody>
      </p:sp>
    </p:spTree>
    <p:extLst>
      <p:ext uri="{BB962C8B-B14F-4D97-AF65-F5344CB8AC3E}">
        <p14:creationId xmlns:p14="http://schemas.microsoft.com/office/powerpoint/2010/main" val="256228931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xfrm>
            <a:off x="276820" y="125015"/>
            <a:ext cx="8289020" cy="880180"/>
          </a:xfrm>
          <a:prstGeom prst="rect">
            <a:avLst/>
          </a:prstGeom>
        </p:spPr>
        <p:txBody>
          <a:bodyPr>
            <a:normAutofit/>
          </a:bodyPr>
          <a:lstStyle>
            <a:lvl1pPr defTabSz="554990">
              <a:defRPr sz="7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Example-1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idx="1"/>
          </p:nvPr>
        </p:nvSpPr>
        <p:spPr>
          <a:xfrm>
            <a:off x="404625" y="1005195"/>
            <a:ext cx="8739375" cy="5495712"/>
          </a:xfrm>
          <a:prstGeom prst="rect">
            <a:avLst/>
          </a:prstGeom>
        </p:spPr>
        <p:txBody>
          <a:bodyPr/>
          <a:lstStyle/>
          <a:p>
            <a:pPr marL="369477" indent="-369477" algn="l" defTabSz="312170">
              <a:spcBef>
                <a:spcPts val="218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Physical address of a memory location is 1256Ah, find the address in segment</a:t>
            </a:r>
            <a:r>
              <a:rPr lang="en-US" sz="1969" b="1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:</a:t>
            </a:r>
            <a:r>
              <a:rPr lang="en-US" sz="1969" b="1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offset form for segment 1256h?</a:t>
            </a:r>
          </a:p>
          <a:p>
            <a:pPr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</a:t>
            </a:r>
            <a:r>
              <a:rPr sz="1969" b="1" dirty="0">
                <a:solidFill>
                  <a:schemeClr val="accent2">
                    <a:lumMod val="75000"/>
                  </a:schemeClr>
                </a:solidFill>
              </a:rPr>
              <a:t>	Physical address = Segment X 10h + offset</a:t>
            </a:r>
          </a:p>
          <a:p>
            <a:pPr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Offset = Physical address - Segment </a:t>
            </a:r>
          </a:p>
          <a:p>
            <a:pPr marL="369477" indent="-369477" algn="l" defTabSz="312170">
              <a:spcBef>
                <a:spcPts val="218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     </a:t>
            </a:r>
            <a:r>
              <a:rPr sz="1969" dirty="0">
                <a:solidFill>
                  <a:schemeClr val="tx1"/>
                </a:solidFill>
              </a:rPr>
              <a:t>Lets consider, X = offset in 1256h. Thus, </a:t>
            </a:r>
          </a:p>
          <a:p>
            <a:pPr marL="321457" indent="-321457" algn="l" defTabSz="312170">
              <a:spcBef>
                <a:spcPts val="218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1256Ah=12560h [segment 1256 multiplied by 10] + X</a:t>
            </a:r>
          </a:p>
          <a:p>
            <a:pPr marL="321457" lvl="1" indent="-321457" algn="l" defTabSz="312170">
              <a:spcBef>
                <a:spcPts val="218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X = 1256Ah-12560h </a:t>
            </a:r>
          </a:p>
          <a:p>
            <a:pPr marL="321457" lvl="1" indent="-321457" algn="l" defTabSz="312170">
              <a:spcBef>
                <a:spcPts val="218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X = Ah </a:t>
            </a:r>
          </a:p>
          <a:p>
            <a:pPr marL="321457" lvl="1" indent="-321457" algn="l" defTabSz="312170">
              <a:spcBef>
                <a:spcPts val="218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X = 000Ah</a:t>
            </a:r>
          </a:p>
          <a:p>
            <a:pPr marL="369477" indent="-369477" algn="l" defTabSz="312170">
              <a:spcBef>
                <a:spcPts val="218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                   </a:t>
            </a:r>
            <a:r>
              <a:rPr sz="1969" dirty="0">
                <a:solidFill>
                  <a:schemeClr val="tx1"/>
                </a:solidFill>
              </a:rPr>
              <a:t>Segment</a:t>
            </a: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:</a:t>
            </a: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offset = 1256:000Ah</a:t>
            </a:r>
          </a:p>
        </p:txBody>
      </p:sp>
    </p:spTree>
    <p:extLst>
      <p:ext uri="{BB962C8B-B14F-4D97-AF65-F5344CB8AC3E}">
        <p14:creationId xmlns:p14="http://schemas.microsoft.com/office/powerpoint/2010/main" val="111206927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250637" y="205383"/>
            <a:ext cx="8365301" cy="92202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Example-2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xfrm>
            <a:off x="826602" y="1251643"/>
            <a:ext cx="8137594" cy="52862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09940" indent="-509940" algn="l" defTabSz="365568">
              <a:spcBef>
                <a:spcPts val="2601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Physical address of a memory location is 1256Ah, find the address in segment</a:t>
            </a:r>
            <a:r>
              <a:rPr lang="en-US" sz="1969" b="1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:</a:t>
            </a:r>
            <a:r>
              <a:rPr lang="en-US" sz="1969" b="1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offset form for segment 1240h?</a:t>
            </a:r>
          </a:p>
          <a:p>
            <a:pPr marL="509940" indent="-509940" algn="l" defTabSz="365568">
              <a:spcBef>
                <a:spcPts val="2601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     </a:t>
            </a:r>
            <a:r>
              <a:rPr sz="1969" dirty="0">
                <a:solidFill>
                  <a:schemeClr val="tx1"/>
                </a:solidFill>
              </a:rPr>
              <a:t>Lets consider, X = offset in 1240h. Thus, </a:t>
            </a:r>
          </a:p>
          <a:p>
            <a:pPr marL="321457" indent="-321457" algn="l" defTabSz="365568">
              <a:spcBef>
                <a:spcPts val="2601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	1256Ah=12400h [segment 1256 multiplied by 10] + X</a:t>
            </a:r>
          </a:p>
          <a:p>
            <a:pPr marL="321457" lvl="1" indent="-321457" algn="l" defTabSz="365568">
              <a:spcBef>
                <a:spcPts val="2601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	X = 1256Ah-12400h </a:t>
            </a:r>
          </a:p>
          <a:p>
            <a:pPr marL="361639" lvl="1" indent="-361639" algn="l" defTabSz="365568">
              <a:spcBef>
                <a:spcPts val="2601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	X = 16Ah </a:t>
            </a:r>
          </a:p>
          <a:p>
            <a:pPr marL="321457" lvl="1" indent="-321457" algn="l" defTabSz="365568">
              <a:spcBef>
                <a:spcPts val="2601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	X = 016Ah</a:t>
            </a:r>
          </a:p>
          <a:p>
            <a:pPr algn="l" defTabSz="365568">
              <a:spcBef>
                <a:spcPts val="2601"/>
              </a:spcBef>
              <a:buClrTx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</a:t>
            </a:r>
            <a:r>
              <a:rPr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Segment</a:t>
            </a:r>
            <a:r>
              <a:rPr lang="en-US"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en-US"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offset = 1240:016Ah</a:t>
            </a:r>
          </a:p>
        </p:txBody>
      </p:sp>
    </p:spTree>
    <p:extLst>
      <p:ext uri="{BB962C8B-B14F-4D97-AF65-F5344CB8AC3E}">
        <p14:creationId xmlns:p14="http://schemas.microsoft.com/office/powerpoint/2010/main" val="176410891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321469" y="187524"/>
            <a:ext cx="8474273" cy="76897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spcBef>
                <a:spcPts val="4200"/>
              </a:spcBef>
              <a:defRPr sz="570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3797" dirty="0">
                <a:solidFill>
                  <a:schemeClr val="accent3">
                    <a:lumMod val="75000"/>
                  </a:schemeClr>
                </a:solidFill>
              </a:rPr>
              <a:t>Calculate the </a:t>
            </a:r>
            <a:r>
              <a:rPr lang="en-US" sz="3797" dirty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sz="3797" dirty="0">
                <a:solidFill>
                  <a:schemeClr val="accent3">
                    <a:lumMod val="75000"/>
                  </a:schemeClr>
                </a:solidFill>
              </a:rPr>
              <a:t>egment </a:t>
            </a:r>
            <a:r>
              <a:rPr lang="en-US" sz="3797" dirty="0">
                <a:solidFill>
                  <a:schemeClr val="accent3">
                    <a:lumMod val="75000"/>
                  </a:schemeClr>
                </a:solidFill>
              </a:rPr>
              <a:t>N</a:t>
            </a:r>
            <a:r>
              <a:rPr sz="3797" dirty="0">
                <a:solidFill>
                  <a:schemeClr val="accent3">
                    <a:lumMod val="75000"/>
                  </a:schemeClr>
                </a:solidFill>
              </a:rPr>
              <a:t>umber 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idx="1"/>
          </p:nvPr>
        </p:nvSpPr>
        <p:spPr>
          <a:xfrm>
            <a:off x="566989" y="1188935"/>
            <a:ext cx="8362699" cy="5280330"/>
          </a:xfrm>
          <a:prstGeom prst="rect">
            <a:avLst/>
          </a:prstGeom>
        </p:spPr>
        <p:txBody>
          <a:bodyPr/>
          <a:lstStyle/>
          <a:p>
            <a:pPr marL="446740" indent="-446740" algn="l" defTabSz="340923">
              <a:spcBef>
                <a:spcPts val="2391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 physical address 80FD2h and offset BFD2h is given. Calculate the segment .</a:t>
            </a:r>
          </a:p>
          <a:p>
            <a:pPr algn="l" defTabSz="340923">
              <a:spcBef>
                <a:spcPts val="2391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accent2">
                    <a:lumMod val="75000"/>
                  </a:schemeClr>
                </a:solidFill>
              </a:rPr>
              <a:t>           </a:t>
            </a:r>
            <a:r>
              <a:rPr sz="1969" b="1" dirty="0">
                <a:solidFill>
                  <a:schemeClr val="accent2">
                    <a:lumMod val="75000"/>
                  </a:schemeClr>
                </a:solidFill>
              </a:rPr>
              <a:t>Physical address = Segment X 10h + offset</a:t>
            </a:r>
          </a:p>
          <a:p>
            <a:pPr algn="l" defTabSz="340923">
              <a:spcBef>
                <a:spcPts val="2391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Thus, 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Segment X 10h = Physical address - offset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Segment = (Physical address - offset ) / 10h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Segment = (80FD2h - BFD2h)/10h 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Segment = (75000h)/10h</a:t>
            </a:r>
          </a:p>
          <a:p>
            <a:pPr algn="l" defTabSz="340923">
              <a:spcBef>
                <a:spcPts val="2391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Segment = 7500h		</a:t>
            </a:r>
            <a:r>
              <a:rPr sz="2180" dirty="0">
                <a:solidFill>
                  <a:srgbClr val="FFFFFF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37816484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xfrm>
            <a:off x="696516" y="683121"/>
            <a:ext cx="7804547" cy="778560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Task</a:t>
            </a:r>
          </a:p>
        </p:txBody>
      </p:sp>
      <p:sp>
        <p:nvSpPr>
          <p:cNvPr id="117" name="Shape 117"/>
          <p:cNvSpPr>
            <a:spLocks noGrp="1"/>
          </p:cNvSpPr>
          <p:nvPr>
            <p:ph type="body" idx="1"/>
          </p:nvPr>
        </p:nvSpPr>
        <p:spPr>
          <a:xfrm>
            <a:off x="506015" y="1788730"/>
            <a:ext cx="8637985" cy="3890552"/>
          </a:xfrm>
          <a:prstGeom prst="rect">
            <a:avLst/>
          </a:prstGeom>
        </p:spPr>
        <p:txBody>
          <a:bodyPr/>
          <a:lstStyle/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chemeClr val="tx1"/>
                </a:solidFill>
              </a:rPr>
              <a:t>Find the physical address of memory location </a:t>
            </a:r>
            <a:r>
              <a:rPr sz="2672" b="1" dirty="0">
                <a:solidFill>
                  <a:schemeClr val="tx1"/>
                </a:solidFill>
              </a:rPr>
              <a:t>0A51:CD90h ?</a:t>
            </a:r>
            <a:endParaRPr sz="2672" dirty="0">
              <a:solidFill>
                <a:schemeClr val="tx1"/>
              </a:solidFill>
            </a:endParaRP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chemeClr val="tx1"/>
                </a:solidFill>
              </a:rPr>
              <a:t>A memory location has physical address</a:t>
            </a:r>
            <a:r>
              <a:rPr sz="2672" b="1" dirty="0">
                <a:solidFill>
                  <a:schemeClr val="tx1"/>
                </a:solidFill>
              </a:rPr>
              <a:t> 4A37Bh</a:t>
            </a:r>
            <a:r>
              <a:rPr sz="2672" dirty="0">
                <a:solidFill>
                  <a:schemeClr val="tx1"/>
                </a:solidFill>
              </a:rPr>
              <a:t>.Compute the offset if segment number is </a:t>
            </a:r>
            <a:r>
              <a:rPr sz="2672" b="1" dirty="0">
                <a:solidFill>
                  <a:schemeClr val="tx1"/>
                </a:solidFill>
              </a:rPr>
              <a:t>40FFh.</a:t>
            </a:r>
            <a:endParaRPr sz="2672" dirty="0">
              <a:solidFill>
                <a:schemeClr val="tx1"/>
              </a:solidFill>
            </a:endParaRPr>
          </a:p>
          <a:p>
            <a:pPr marL="522368" lvl="1" indent="-522368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chemeClr val="tx1"/>
                </a:solidFill>
              </a:rPr>
              <a:t>Compute the Segment if offset number is </a:t>
            </a:r>
            <a:r>
              <a:rPr sz="2672" b="1" dirty="0">
                <a:solidFill>
                  <a:schemeClr val="tx1"/>
                </a:solidFill>
              </a:rPr>
              <a:t>123Bh.</a:t>
            </a:r>
          </a:p>
        </p:txBody>
      </p:sp>
    </p:spTree>
    <p:extLst>
      <p:ext uri="{BB962C8B-B14F-4D97-AF65-F5344CB8AC3E}">
        <p14:creationId xmlns:p14="http://schemas.microsoft.com/office/powerpoint/2010/main" val="43329369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xfrm>
            <a:off x="669727" y="150500"/>
            <a:ext cx="7804547" cy="9239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Program Segments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xfrm>
            <a:off x="380489" y="1424101"/>
            <a:ext cx="8763512" cy="54338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Machine language program consists instruction and data.</a:t>
            </a:r>
          </a:p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P</a:t>
            </a:r>
            <a:r>
              <a:rPr sz="1969" dirty="0">
                <a:solidFill>
                  <a:schemeClr val="tx1"/>
                </a:solidFill>
              </a:rPr>
              <a:t>rocessor uses stack to implement procedure calls.</a:t>
            </a:r>
          </a:p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program code are loaded into </a:t>
            </a:r>
            <a:r>
              <a:rPr sz="1969" b="1" dirty="0">
                <a:solidFill>
                  <a:schemeClr val="tx1"/>
                </a:solidFill>
              </a:rPr>
              <a:t>Code Segment (CS)</a:t>
            </a:r>
            <a:r>
              <a:rPr sz="1969" dirty="0">
                <a:solidFill>
                  <a:schemeClr val="tx1"/>
                </a:solidFill>
              </a:rPr>
              <a:t> of memory.</a:t>
            </a:r>
          </a:p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Data are loaded into </a:t>
            </a:r>
            <a:r>
              <a:rPr sz="1969" b="1" dirty="0">
                <a:solidFill>
                  <a:schemeClr val="tx1"/>
                </a:solidFill>
              </a:rPr>
              <a:t>Data segment</a:t>
            </a:r>
            <a:r>
              <a:rPr sz="1969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(DS) </a:t>
            </a:r>
            <a:r>
              <a:rPr sz="1969" dirty="0">
                <a:solidFill>
                  <a:schemeClr val="tx1"/>
                </a:solidFill>
              </a:rPr>
              <a:t>of memory</a:t>
            </a:r>
          </a:p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Stack are loaded into </a:t>
            </a:r>
            <a:r>
              <a:rPr sz="1969" b="1" dirty="0">
                <a:solidFill>
                  <a:schemeClr val="tx1"/>
                </a:solidFill>
              </a:rPr>
              <a:t>Stack Segment (SS )</a:t>
            </a:r>
            <a:r>
              <a:rPr sz="1969" dirty="0">
                <a:solidFill>
                  <a:schemeClr val="tx1"/>
                </a:solidFill>
              </a:rPr>
              <a:t> of memory</a:t>
            </a:r>
          </a:p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8086 uses four segment registers (CS,DS,SS, ES) to </a:t>
            </a:r>
            <a:r>
              <a:rPr sz="1969" b="1" dirty="0">
                <a:solidFill>
                  <a:schemeClr val="tx1"/>
                </a:solidFill>
              </a:rPr>
              <a:t>hold segment numbers</a:t>
            </a:r>
            <a:r>
              <a:rPr sz="1969" dirty="0">
                <a:solidFill>
                  <a:schemeClr val="tx1"/>
                </a:solidFill>
              </a:rPr>
              <a:t>.</a:t>
            </a:r>
          </a:p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Any program needs access for second data segment may use Extra segment (ES).</a:t>
            </a:r>
          </a:p>
        </p:txBody>
      </p:sp>
    </p:spTree>
    <p:extLst>
      <p:ext uri="{BB962C8B-B14F-4D97-AF65-F5344CB8AC3E}">
        <p14:creationId xmlns:p14="http://schemas.microsoft.com/office/powerpoint/2010/main" val="258478629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375047" y="230866"/>
            <a:ext cx="8474273" cy="817540"/>
          </a:xfrm>
          <a:prstGeom prst="rect">
            <a:avLst/>
          </a:prstGeom>
        </p:spPr>
        <p:txBody>
          <a:bodyPr>
            <a:normAutofit/>
          </a:bodyPr>
          <a:lstStyle>
            <a:lvl1pPr defTabSz="461518">
              <a:defRPr sz="632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Program Segments(Cont</a:t>
            </a:r>
            <a:r>
              <a:rPr lang="en-US" sz="4640" dirty="0">
                <a:solidFill>
                  <a:schemeClr val="accent3">
                    <a:lumMod val="75000"/>
                  </a:schemeClr>
                </a:solidFill>
              </a:rPr>
              <a:t>'</a:t>
            </a: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d…)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xfrm>
            <a:off x="736699" y="1275739"/>
            <a:ext cx="7804547" cy="46580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A memory segment does not necessarily occupy the entire 64KB in a memory segment.</a:t>
            </a:r>
          </a:p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Programs segment of less than 64KB are placed close together due to its overlapping nature.</a:t>
            </a:r>
          </a:p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At any given time, only four memories are active and thus these four segments are accessible.</a:t>
            </a:r>
          </a:p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However, </a:t>
            </a:r>
            <a:r>
              <a:rPr lang="en-US" sz="2531" b="1" dirty="0">
                <a:solidFill>
                  <a:schemeClr val="tx1"/>
                </a:solidFill>
              </a:rPr>
              <a:t>c</a:t>
            </a:r>
            <a:r>
              <a:rPr sz="2531" b="1" dirty="0">
                <a:solidFill>
                  <a:schemeClr val="tx1"/>
                </a:solidFill>
              </a:rPr>
              <a:t>ontents</a:t>
            </a:r>
            <a:r>
              <a:rPr sz="2531" dirty="0">
                <a:solidFill>
                  <a:schemeClr val="tx1"/>
                </a:solidFill>
              </a:rPr>
              <a:t> of memory segments can be modified by a program to </a:t>
            </a:r>
            <a:r>
              <a:rPr sz="2531" b="1" dirty="0">
                <a:solidFill>
                  <a:schemeClr val="tx1"/>
                </a:solidFill>
              </a:rPr>
              <a:t>address different segments.</a:t>
            </a:r>
          </a:p>
        </p:txBody>
      </p:sp>
      <p:sp>
        <p:nvSpPr>
          <p:cNvPr id="124" name="Shape 124"/>
          <p:cNvSpPr/>
          <p:nvPr/>
        </p:nvSpPr>
        <p:spPr>
          <a:xfrm>
            <a:off x="2954182" y="5944079"/>
            <a:ext cx="264181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marL="444500" indent="-444500" algn="l">
              <a:spcBef>
                <a:spcPts val="4200"/>
              </a:spcBef>
              <a:buSzPct val="75000"/>
              <a:buChar char="•"/>
              <a:defRPr sz="3800"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  <a:latin typeface="+mj-lt"/>
              </a:rPr>
              <a:t>[Ref: Figure:3.3]</a:t>
            </a:r>
          </a:p>
        </p:txBody>
      </p:sp>
    </p:spTree>
    <p:extLst>
      <p:ext uri="{BB962C8B-B14F-4D97-AF65-F5344CB8AC3E}">
        <p14:creationId xmlns:p14="http://schemas.microsoft.com/office/powerpoint/2010/main" val="324944526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587745" y="254496"/>
            <a:ext cx="7804547" cy="1477031"/>
          </a:xfrm>
          <a:prstGeom prst="rect">
            <a:avLst/>
          </a:prstGeom>
        </p:spPr>
        <p:txBody>
          <a:bodyPr>
            <a:noAutofit/>
          </a:bodyPr>
          <a:lstStyle>
            <a:lvl1pPr defTabSz="479044">
              <a:defRPr sz="656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Pointer and Index Registers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>
            <a:off x="587745" y="2131688"/>
            <a:ext cx="8399860" cy="37753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registers</a:t>
            </a:r>
            <a:r>
              <a:rPr sz="2531" b="1" dirty="0">
                <a:solidFill>
                  <a:schemeClr val="tx1"/>
                </a:solidFill>
              </a:rPr>
              <a:t> SP,BP,SI and DI </a:t>
            </a:r>
            <a:r>
              <a:rPr sz="2531" dirty="0">
                <a:solidFill>
                  <a:schemeClr val="tx1"/>
                </a:solidFill>
              </a:rPr>
              <a:t>usually </a:t>
            </a:r>
            <a:r>
              <a:rPr sz="2531" b="1" dirty="0">
                <a:solidFill>
                  <a:schemeClr val="tx1"/>
                </a:solidFill>
              </a:rPr>
              <a:t>point</a:t>
            </a:r>
            <a:r>
              <a:rPr sz="2531" dirty="0">
                <a:solidFill>
                  <a:schemeClr val="tx1"/>
                </a:solidFill>
              </a:rPr>
              <a:t> to the memory locations.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Registers </a:t>
            </a:r>
            <a:r>
              <a:rPr sz="2531" b="1" dirty="0">
                <a:solidFill>
                  <a:schemeClr val="tx1"/>
                </a:solidFill>
              </a:rPr>
              <a:t>contain the offset address</a:t>
            </a:r>
            <a:r>
              <a:rPr sz="2531" dirty="0">
                <a:solidFill>
                  <a:schemeClr val="tx1"/>
                </a:solidFill>
              </a:rPr>
              <a:t> of Memory location 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Unlike segment registers </a:t>
            </a:r>
            <a:r>
              <a:rPr sz="2531" b="1" dirty="0">
                <a:solidFill>
                  <a:schemeClr val="tx1"/>
                </a:solidFill>
              </a:rPr>
              <a:t>Index</a:t>
            </a:r>
            <a:r>
              <a:rPr sz="2531" dirty="0">
                <a:solidFill>
                  <a:schemeClr val="tx1"/>
                </a:solidFill>
              </a:rPr>
              <a:t> registers can be used in </a:t>
            </a:r>
            <a:r>
              <a:rPr sz="2531" b="1" dirty="0">
                <a:solidFill>
                  <a:schemeClr val="tx1"/>
                </a:solidFill>
              </a:rPr>
              <a:t>arithmetic</a:t>
            </a:r>
            <a:r>
              <a:rPr sz="2531" dirty="0">
                <a:solidFill>
                  <a:schemeClr val="tx1"/>
                </a:solidFill>
              </a:rPr>
              <a:t> and other operations.</a:t>
            </a:r>
          </a:p>
        </p:txBody>
      </p:sp>
    </p:spTree>
    <p:extLst>
      <p:ext uri="{BB962C8B-B14F-4D97-AF65-F5344CB8AC3E}">
        <p14:creationId xmlns:p14="http://schemas.microsoft.com/office/powerpoint/2010/main" val="173721645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xfrm>
            <a:off x="451517" y="414397"/>
            <a:ext cx="7804547" cy="686661"/>
          </a:xfrm>
          <a:prstGeom prst="rect">
            <a:avLst/>
          </a:prstGeom>
        </p:spPr>
        <p:txBody>
          <a:bodyPr>
            <a:noAutofit/>
          </a:bodyPr>
          <a:lstStyle>
            <a:lvl1pPr defTabSz="455675">
              <a:defRPr sz="624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219" dirty="0">
                <a:solidFill>
                  <a:schemeClr val="accent3">
                    <a:lumMod val="75000"/>
                  </a:schemeClr>
                </a:solidFill>
              </a:rPr>
              <a:t>Stack Pointer (SP)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766348" y="1541516"/>
            <a:ext cx="7989211" cy="113685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stack pointer (</a:t>
            </a:r>
            <a:r>
              <a:rPr sz="2531" b="1" dirty="0">
                <a:solidFill>
                  <a:schemeClr val="tx1"/>
                </a:solidFill>
              </a:rPr>
              <a:t>SP</a:t>
            </a:r>
            <a:r>
              <a:rPr sz="2531" dirty="0">
                <a:solidFill>
                  <a:schemeClr val="tx1"/>
                </a:solidFill>
              </a:rPr>
              <a:t>) is used </a:t>
            </a:r>
            <a:r>
              <a:rPr sz="2531" b="1" dirty="0">
                <a:solidFill>
                  <a:schemeClr val="tx1"/>
                </a:solidFill>
              </a:rPr>
              <a:t>together with SS </a:t>
            </a:r>
            <a:r>
              <a:rPr sz="2531" dirty="0">
                <a:solidFill>
                  <a:schemeClr val="tx1"/>
                </a:solidFill>
              </a:rPr>
              <a:t>to </a:t>
            </a:r>
            <a:r>
              <a:rPr sz="2531" b="1" dirty="0">
                <a:solidFill>
                  <a:schemeClr val="tx1"/>
                </a:solidFill>
              </a:rPr>
              <a:t>access </a:t>
            </a:r>
            <a:r>
              <a:rPr sz="2531" dirty="0">
                <a:solidFill>
                  <a:schemeClr val="tx1"/>
                </a:solidFill>
              </a:rPr>
              <a:t>the stack segment.</a:t>
            </a:r>
          </a:p>
        </p:txBody>
      </p:sp>
      <p:sp>
        <p:nvSpPr>
          <p:cNvPr id="131" name="Shape 131"/>
          <p:cNvSpPr/>
          <p:nvPr/>
        </p:nvSpPr>
        <p:spPr>
          <a:xfrm>
            <a:off x="1943342" y="2979497"/>
            <a:ext cx="4820896" cy="686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455675">
              <a:defRPr sz="6240"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219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Base Pointer (BP)</a:t>
            </a:r>
          </a:p>
        </p:txBody>
      </p:sp>
      <p:sp>
        <p:nvSpPr>
          <p:cNvPr id="132" name="Shape 132"/>
          <p:cNvSpPr/>
          <p:nvPr/>
        </p:nvSpPr>
        <p:spPr>
          <a:xfrm>
            <a:off x="766348" y="4255688"/>
            <a:ext cx="8173874" cy="1293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/>
          <a:p>
            <a:pPr marL="253148" indent="-253148" defTabSz="332708">
              <a:spcBef>
                <a:spcPts val="2391"/>
              </a:spcBef>
              <a:buSzPct val="75000"/>
              <a:buChar char="•"/>
              <a:defRPr sz="1800"/>
            </a:pPr>
            <a:r>
              <a:rPr sz="2250" dirty="0">
                <a:latin typeface="+mj-lt"/>
              </a:rPr>
              <a:t>BP is used to access data on the stack.</a:t>
            </a:r>
          </a:p>
          <a:p>
            <a:pPr marL="253148" indent="-253148" defTabSz="332708">
              <a:spcBef>
                <a:spcPts val="2391"/>
              </a:spcBef>
              <a:buSzPct val="75000"/>
              <a:buChar char="•"/>
              <a:defRPr sz="1800"/>
            </a:pPr>
            <a:r>
              <a:rPr sz="2250" dirty="0">
                <a:latin typeface="+mj-lt"/>
              </a:rPr>
              <a:t>Unlike </a:t>
            </a:r>
            <a:r>
              <a:rPr sz="2250" b="1" dirty="0">
                <a:latin typeface="+mj-lt"/>
              </a:rPr>
              <a:t>SP, BP </a:t>
            </a:r>
            <a:r>
              <a:rPr sz="2250" dirty="0">
                <a:latin typeface="+mj-lt"/>
              </a:rPr>
              <a:t>can be used to access data in the other segments</a:t>
            </a:r>
          </a:p>
        </p:txBody>
      </p:sp>
    </p:spTree>
    <p:extLst>
      <p:ext uri="{BB962C8B-B14F-4D97-AF65-F5344CB8AC3E}">
        <p14:creationId xmlns:p14="http://schemas.microsoft.com/office/powerpoint/2010/main" val="193385926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3" y="361727"/>
            <a:ext cx="8574087" cy="96784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Intel 8086 Family of Microprocessors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84163" y="1834533"/>
            <a:ext cx="8017590" cy="4596429"/>
          </a:xfrm>
        </p:spPr>
        <p:txBody>
          <a:bodyPr>
            <a:normAutofit lnSpcReduction="10000"/>
          </a:bodyPr>
          <a:lstStyle/>
          <a:p>
            <a:pPr marL="0" indent="0" defTabSz="496569">
              <a:spcBef>
                <a:spcPts val="3500"/>
              </a:spcBef>
              <a:buClr>
                <a:schemeClr val="tx1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Based on Intel 8086 family of microprocessor</a:t>
            </a:r>
          </a:p>
          <a:p>
            <a:pPr marL="671688" lvl="0" indent="-671688" defTabSz="496569">
              <a:spcBef>
                <a:spcPts val="3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IBM PC (8088)</a:t>
            </a:r>
          </a:p>
          <a:p>
            <a:pPr marL="671688" lvl="0" indent="-671688" defTabSz="496569">
              <a:spcBef>
                <a:spcPts val="3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PC XT (8088)</a:t>
            </a:r>
          </a:p>
          <a:p>
            <a:pPr marL="671688" lvl="0" indent="-671688" defTabSz="496569">
              <a:spcBef>
                <a:spcPts val="3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PC AT (80286)</a:t>
            </a:r>
          </a:p>
          <a:p>
            <a:pPr marL="671688" lvl="0" indent="-671688" defTabSz="496569">
              <a:spcBef>
                <a:spcPts val="3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PS/1 (80286)</a:t>
            </a:r>
          </a:p>
          <a:p>
            <a:pPr marL="671688" lvl="0" indent="-671688" defTabSz="496569">
              <a:spcBef>
                <a:spcPts val="3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PS/2 (8086/ 80286/ 80386/ 80486)</a:t>
            </a:r>
          </a:p>
          <a:p>
            <a:pPr marL="671688" lvl="0" indent="-671688" defTabSz="496569">
              <a:spcBef>
                <a:spcPts val="3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Some PC compatible Laptop models (80186)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277426" y="260538"/>
            <a:ext cx="8343506" cy="686661"/>
          </a:xfrm>
          <a:prstGeom prst="rect">
            <a:avLst/>
          </a:prstGeom>
        </p:spPr>
        <p:txBody>
          <a:bodyPr>
            <a:noAutofit/>
          </a:bodyPr>
          <a:lstStyle>
            <a:lvl1pPr defTabSz="455675">
              <a:defRPr sz="624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219" dirty="0">
                <a:solidFill>
                  <a:schemeClr val="accent3">
                    <a:lumMod val="75000"/>
                  </a:schemeClr>
                </a:solidFill>
              </a:rPr>
              <a:t>Source Index (SI)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xfrm>
            <a:off x="400246" y="1361964"/>
            <a:ext cx="8579027" cy="200154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SI</a:t>
            </a:r>
            <a:r>
              <a:rPr sz="2531" dirty="0">
                <a:solidFill>
                  <a:schemeClr val="tx1"/>
                </a:solidFill>
              </a:rPr>
              <a:t> is used to </a:t>
            </a:r>
            <a:r>
              <a:rPr sz="2531" b="1" dirty="0">
                <a:solidFill>
                  <a:schemeClr val="tx1"/>
                </a:solidFill>
              </a:rPr>
              <a:t>point</a:t>
            </a:r>
            <a:r>
              <a:rPr sz="2531" dirty="0">
                <a:solidFill>
                  <a:schemeClr val="tx1"/>
                </a:solidFill>
              </a:rPr>
              <a:t> </a:t>
            </a:r>
            <a:r>
              <a:rPr sz="2531" b="1" dirty="0">
                <a:solidFill>
                  <a:schemeClr val="tx1"/>
                </a:solidFill>
              </a:rPr>
              <a:t>to memory locations</a:t>
            </a:r>
            <a:r>
              <a:rPr sz="2531" dirty="0">
                <a:solidFill>
                  <a:schemeClr val="tx1"/>
                </a:solidFill>
              </a:rPr>
              <a:t> in the data segment addressed by </a:t>
            </a:r>
            <a:r>
              <a:rPr sz="2531" b="1" dirty="0">
                <a:solidFill>
                  <a:schemeClr val="tx1"/>
                </a:solidFill>
              </a:rPr>
              <a:t>DS</a:t>
            </a:r>
            <a:r>
              <a:rPr sz="2531" dirty="0">
                <a:solidFill>
                  <a:schemeClr val="tx1"/>
                </a:solidFill>
              </a:rPr>
              <a:t>.</a:t>
            </a:r>
          </a:p>
          <a:p>
            <a:pPr marL="401822" indent="-401822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Consecutive memory locations can be accessed by </a:t>
            </a:r>
            <a:r>
              <a:rPr sz="2531" b="1" dirty="0">
                <a:solidFill>
                  <a:schemeClr val="tx1"/>
                </a:solidFill>
              </a:rPr>
              <a:t>incrementing</a:t>
            </a:r>
            <a:r>
              <a:rPr sz="2531" dirty="0">
                <a:solidFill>
                  <a:schemeClr val="tx1"/>
                </a:solidFill>
              </a:rPr>
              <a:t> the content of SI.</a:t>
            </a:r>
          </a:p>
        </p:txBody>
      </p:sp>
      <p:sp>
        <p:nvSpPr>
          <p:cNvPr id="136" name="Shape 136"/>
          <p:cNvSpPr/>
          <p:nvPr/>
        </p:nvSpPr>
        <p:spPr>
          <a:xfrm>
            <a:off x="1641029" y="3778277"/>
            <a:ext cx="6097463" cy="686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455675">
              <a:defRPr sz="6240"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219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Destination Index (DI)</a:t>
            </a:r>
          </a:p>
        </p:txBody>
      </p:sp>
      <p:sp>
        <p:nvSpPr>
          <p:cNvPr id="137" name="Shape 137"/>
          <p:cNvSpPr/>
          <p:nvPr/>
        </p:nvSpPr>
        <p:spPr>
          <a:xfrm>
            <a:off x="669727" y="4612652"/>
            <a:ext cx="8040068" cy="1749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marL="312528" indent="-312528">
              <a:spcBef>
                <a:spcPts val="2953"/>
              </a:spcBef>
              <a:buSzPct val="75000"/>
              <a:buChar char="•"/>
              <a:defRPr sz="1800"/>
            </a:pPr>
            <a:r>
              <a:rPr sz="2812" b="1" dirty="0">
                <a:latin typeface="+mj-lt"/>
              </a:rPr>
              <a:t>DI</a:t>
            </a:r>
            <a:r>
              <a:rPr sz="2812" dirty="0">
                <a:latin typeface="+mj-lt"/>
              </a:rPr>
              <a:t> is also used to point memory location.</a:t>
            </a:r>
          </a:p>
          <a:p>
            <a:pPr marL="312528" indent="-312528">
              <a:spcBef>
                <a:spcPts val="2953"/>
              </a:spcBef>
              <a:buSzPct val="75000"/>
              <a:buChar char="•"/>
              <a:defRPr sz="1800"/>
            </a:pPr>
            <a:r>
              <a:rPr sz="2812" b="1" dirty="0">
                <a:latin typeface="+mj-lt"/>
              </a:rPr>
              <a:t>String operations</a:t>
            </a:r>
            <a:r>
              <a:rPr sz="2812" dirty="0">
                <a:latin typeface="+mj-lt"/>
              </a:rPr>
              <a:t> use </a:t>
            </a:r>
            <a:r>
              <a:rPr sz="2812" b="1" dirty="0">
                <a:latin typeface="+mj-lt"/>
              </a:rPr>
              <a:t>DI</a:t>
            </a:r>
            <a:r>
              <a:rPr sz="2812" dirty="0">
                <a:latin typeface="+mj-lt"/>
              </a:rPr>
              <a:t> to access memory locations addressed by ES.</a:t>
            </a:r>
          </a:p>
        </p:txBody>
      </p:sp>
    </p:spTree>
    <p:extLst>
      <p:ext uri="{BB962C8B-B14F-4D97-AF65-F5344CB8AC3E}">
        <p14:creationId xmlns:p14="http://schemas.microsoft.com/office/powerpoint/2010/main" val="408946820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xfrm>
            <a:off x="696440" y="696743"/>
            <a:ext cx="8174750" cy="82819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31622">
              <a:defRPr sz="728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5119" dirty="0">
                <a:solidFill>
                  <a:schemeClr val="accent3">
                    <a:lumMod val="75000"/>
                  </a:schemeClr>
                </a:solidFill>
              </a:rPr>
              <a:t>Memory Recall (Bonus-1)</a:t>
            </a:r>
          </a:p>
        </p:txBody>
      </p:sp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xfrm>
            <a:off x="1104784" y="2258227"/>
            <a:ext cx="7358063" cy="2509242"/>
          </a:xfrm>
          <a:prstGeom prst="rect">
            <a:avLst/>
          </a:prstGeom>
        </p:spPr>
        <p:txBody>
          <a:bodyPr/>
          <a:lstStyle/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What is the primary difference between Index registers and segment registers?</a:t>
            </a:r>
          </a:p>
        </p:txBody>
      </p:sp>
    </p:spTree>
    <p:extLst>
      <p:ext uri="{BB962C8B-B14F-4D97-AF65-F5344CB8AC3E}">
        <p14:creationId xmlns:p14="http://schemas.microsoft.com/office/powerpoint/2010/main" val="1031935112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xfrm>
            <a:off x="495263" y="174129"/>
            <a:ext cx="8267226" cy="8390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Instruction Pointer (IP)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xfrm>
            <a:off x="595824" y="1162164"/>
            <a:ext cx="8380977" cy="5287643"/>
          </a:xfrm>
          <a:prstGeom prst="rect">
            <a:avLst/>
          </a:prstGeom>
        </p:spPr>
        <p:txBody>
          <a:bodyPr>
            <a:noAutofit/>
          </a:bodyPr>
          <a:lstStyle/>
          <a:p>
            <a:pPr marL="401822" indent="-401822" algn="l" defTabSz="381998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memory registers are for </a:t>
            </a:r>
            <a:r>
              <a:rPr sz="2531" b="1" dirty="0">
                <a:solidFill>
                  <a:schemeClr val="tx1"/>
                </a:solidFill>
              </a:rPr>
              <a:t>data access</a:t>
            </a:r>
            <a:r>
              <a:rPr sz="2531" dirty="0">
                <a:solidFill>
                  <a:schemeClr val="tx1"/>
                </a:solidFill>
              </a:rPr>
              <a:t>.</a:t>
            </a:r>
          </a:p>
          <a:p>
            <a:pPr marL="401822" indent="-401822" algn="l" defTabSz="381998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8086  uses </a:t>
            </a:r>
            <a:r>
              <a:rPr sz="2531" b="1" dirty="0">
                <a:solidFill>
                  <a:schemeClr val="tx1"/>
                </a:solidFill>
              </a:rPr>
              <a:t>CS</a:t>
            </a:r>
            <a:r>
              <a:rPr sz="2531" dirty="0">
                <a:solidFill>
                  <a:schemeClr val="tx1"/>
                </a:solidFill>
              </a:rPr>
              <a:t> and </a:t>
            </a:r>
            <a:r>
              <a:rPr sz="2531" b="1" dirty="0">
                <a:solidFill>
                  <a:schemeClr val="tx1"/>
                </a:solidFill>
              </a:rPr>
              <a:t>IP</a:t>
            </a:r>
            <a:r>
              <a:rPr sz="2531" dirty="0">
                <a:solidFill>
                  <a:schemeClr val="tx1"/>
                </a:solidFill>
              </a:rPr>
              <a:t> registers to </a:t>
            </a:r>
            <a:r>
              <a:rPr sz="2531" b="1" dirty="0">
                <a:solidFill>
                  <a:schemeClr val="tx1"/>
                </a:solidFill>
              </a:rPr>
              <a:t>access instructions.</a:t>
            </a:r>
          </a:p>
          <a:p>
            <a:pPr marL="401822" indent="-401822" algn="l" defTabSz="381998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CS</a:t>
            </a:r>
            <a:r>
              <a:rPr sz="2531" dirty="0">
                <a:solidFill>
                  <a:schemeClr val="tx1"/>
                </a:solidFill>
              </a:rPr>
              <a:t> contains the </a:t>
            </a:r>
            <a:r>
              <a:rPr sz="2531" b="1" dirty="0">
                <a:solidFill>
                  <a:schemeClr val="tx1"/>
                </a:solidFill>
              </a:rPr>
              <a:t>segment number</a:t>
            </a:r>
            <a:r>
              <a:rPr sz="2531" dirty="0">
                <a:solidFill>
                  <a:schemeClr val="tx1"/>
                </a:solidFill>
              </a:rPr>
              <a:t> and IP contains the </a:t>
            </a:r>
            <a:r>
              <a:rPr sz="2531" b="1" dirty="0">
                <a:solidFill>
                  <a:schemeClr val="tx1"/>
                </a:solidFill>
              </a:rPr>
              <a:t>offset</a:t>
            </a:r>
            <a:r>
              <a:rPr sz="2531" dirty="0">
                <a:solidFill>
                  <a:schemeClr val="tx1"/>
                </a:solidFill>
              </a:rPr>
              <a:t> of next register.</a:t>
            </a:r>
          </a:p>
          <a:p>
            <a:pPr marL="401822" indent="-401822" algn="l" defTabSz="381998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IP is updated each time after an instruction execution to </a:t>
            </a:r>
            <a:r>
              <a:rPr sz="2531" b="1" dirty="0">
                <a:solidFill>
                  <a:schemeClr val="tx1"/>
                </a:solidFill>
              </a:rPr>
              <a:t>point to the next pointer</a:t>
            </a:r>
            <a:r>
              <a:rPr sz="2531" dirty="0">
                <a:solidFill>
                  <a:schemeClr val="tx1"/>
                </a:solidFill>
              </a:rPr>
              <a:t>.</a:t>
            </a:r>
          </a:p>
          <a:p>
            <a:pPr marL="401822" indent="-401822" algn="l" defTabSz="381998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Unlike other registers, IP can </a:t>
            </a:r>
            <a:r>
              <a:rPr sz="2531" b="1" dirty="0">
                <a:solidFill>
                  <a:schemeClr val="tx1"/>
                </a:solidFill>
              </a:rPr>
              <a:t>not be directly </a:t>
            </a:r>
            <a:r>
              <a:rPr sz="2531" dirty="0">
                <a:solidFill>
                  <a:schemeClr val="tx1"/>
                </a:solidFill>
              </a:rPr>
              <a:t>manipulated by an instruction. (i.e. an instruction may </a:t>
            </a:r>
            <a:r>
              <a:rPr sz="2531" b="1" dirty="0">
                <a:solidFill>
                  <a:schemeClr val="tx1"/>
                </a:solidFill>
              </a:rPr>
              <a:t>not</a:t>
            </a:r>
            <a:r>
              <a:rPr sz="2531" dirty="0">
                <a:solidFill>
                  <a:schemeClr val="tx1"/>
                </a:solidFill>
              </a:rPr>
              <a:t> contain IP as its </a:t>
            </a:r>
            <a:r>
              <a:rPr sz="2531" b="1" dirty="0">
                <a:solidFill>
                  <a:schemeClr val="tx1"/>
                </a:solidFill>
              </a:rPr>
              <a:t>operand</a:t>
            </a:r>
            <a:r>
              <a:rPr sz="2531" dirty="0">
                <a:solidFill>
                  <a:schemeClr val="tx1"/>
                </a:solidFill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19028772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xfrm>
            <a:off x="417207" y="214313"/>
            <a:ext cx="8180048" cy="80897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FLAGS</a:t>
            </a: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 Register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xfrm>
            <a:off x="631520" y="1227369"/>
            <a:ext cx="8309586" cy="523223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12170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FLAGS</a:t>
            </a:r>
            <a:r>
              <a:rPr sz="1969" dirty="0">
                <a:solidFill>
                  <a:schemeClr val="tx1"/>
                </a:solidFill>
              </a:rPr>
              <a:t> register is used to </a:t>
            </a:r>
            <a:r>
              <a:rPr sz="1969" b="1" dirty="0">
                <a:solidFill>
                  <a:schemeClr val="tx1"/>
                </a:solidFill>
              </a:rPr>
              <a:t>indicate the status</a:t>
            </a:r>
            <a:r>
              <a:rPr sz="1969" dirty="0">
                <a:solidFill>
                  <a:schemeClr val="tx1"/>
                </a:solidFill>
              </a:rPr>
              <a:t> of the microprocessor.</a:t>
            </a:r>
          </a:p>
          <a:p>
            <a:pPr marL="321457" indent="-321457" algn="l" defTabSz="312170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Indication is done by setting of </a:t>
            </a:r>
            <a:r>
              <a:rPr sz="1969" b="1" dirty="0">
                <a:solidFill>
                  <a:schemeClr val="tx1"/>
                </a:solidFill>
              </a:rPr>
              <a:t>individual bits</a:t>
            </a:r>
            <a:r>
              <a:rPr sz="1969" dirty="0">
                <a:solidFill>
                  <a:schemeClr val="tx1"/>
                </a:solidFill>
              </a:rPr>
              <a:t> [flags].</a:t>
            </a:r>
          </a:p>
          <a:p>
            <a:pPr marL="321457" indent="-321457" algn="l" defTabSz="312170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There are two kinds of FLAGS</a:t>
            </a:r>
          </a:p>
          <a:p>
            <a:pPr marL="558979" lvl="1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Status flags:</a:t>
            </a:r>
            <a:r>
              <a:rPr sz="1969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Reflect the result </a:t>
            </a:r>
            <a:r>
              <a:rPr sz="1969" dirty="0">
                <a:solidFill>
                  <a:schemeClr val="tx1"/>
                </a:solidFill>
              </a:rPr>
              <a:t>of an instruction executed by the processor. [More: chapter-5]</a:t>
            </a:r>
          </a:p>
          <a:p>
            <a:pPr marL="712564" lvl="3"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e.g. If AX-BX results to </a:t>
            </a:r>
            <a:r>
              <a:rPr sz="1969" b="1" dirty="0">
                <a:solidFill>
                  <a:schemeClr val="tx1"/>
                </a:solidFill>
              </a:rPr>
              <a:t>0</a:t>
            </a:r>
            <a:r>
              <a:rPr sz="1969" dirty="0">
                <a:solidFill>
                  <a:schemeClr val="tx1"/>
                </a:solidFill>
              </a:rPr>
              <a:t>, the</a:t>
            </a:r>
            <a:r>
              <a:rPr sz="1969" b="1" dirty="0">
                <a:solidFill>
                  <a:schemeClr val="tx1"/>
                </a:solidFill>
              </a:rPr>
              <a:t> ZF</a:t>
            </a:r>
            <a:r>
              <a:rPr sz="1969" dirty="0">
                <a:solidFill>
                  <a:schemeClr val="tx1"/>
                </a:solidFill>
              </a:rPr>
              <a:t> (Zero Flag) is set to </a:t>
            </a:r>
            <a:r>
              <a:rPr sz="1969" b="1" dirty="0">
                <a:solidFill>
                  <a:schemeClr val="tx1"/>
                </a:solidFill>
              </a:rPr>
              <a:t>1 </a:t>
            </a:r>
            <a:r>
              <a:rPr sz="1969" dirty="0">
                <a:solidFill>
                  <a:schemeClr val="tx1"/>
                </a:solidFill>
              </a:rPr>
              <a:t>(True)</a:t>
            </a:r>
            <a:r>
              <a:rPr sz="1969" b="1" dirty="0">
                <a:solidFill>
                  <a:schemeClr val="tx1"/>
                </a:solidFill>
              </a:rPr>
              <a:t>.</a:t>
            </a:r>
            <a:endParaRPr sz="1969" dirty="0">
              <a:solidFill>
                <a:schemeClr val="tx1"/>
              </a:solidFill>
            </a:endParaRPr>
          </a:p>
          <a:p>
            <a:pPr marL="558979" lvl="1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Control flags:</a:t>
            </a:r>
            <a:r>
              <a:rPr sz="1969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Enable</a:t>
            </a:r>
            <a:r>
              <a:rPr sz="1969" dirty="0">
                <a:solidFill>
                  <a:schemeClr val="tx1"/>
                </a:solidFill>
              </a:rPr>
              <a:t> or </a:t>
            </a:r>
            <a:r>
              <a:rPr sz="1969" b="1" dirty="0">
                <a:solidFill>
                  <a:schemeClr val="tx1"/>
                </a:solidFill>
              </a:rPr>
              <a:t>Disable</a:t>
            </a:r>
            <a:r>
              <a:rPr sz="1969" dirty="0">
                <a:solidFill>
                  <a:schemeClr val="tx1"/>
                </a:solidFill>
              </a:rPr>
              <a:t> certain operations of the processor </a:t>
            </a:r>
          </a:p>
          <a:p>
            <a:pPr marL="475042" lvl="2"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e.g. if </a:t>
            </a:r>
            <a:r>
              <a:rPr sz="1969" b="1" dirty="0" err="1">
                <a:solidFill>
                  <a:schemeClr val="tx1"/>
                </a:solidFill>
              </a:rPr>
              <a:t>IF</a:t>
            </a:r>
            <a:r>
              <a:rPr sz="1969" b="1" dirty="0">
                <a:solidFill>
                  <a:schemeClr val="tx1"/>
                </a:solidFill>
              </a:rPr>
              <a:t> (Interrupt Flag) </a:t>
            </a:r>
            <a:r>
              <a:rPr sz="1969" dirty="0">
                <a:solidFill>
                  <a:schemeClr val="tx1"/>
                </a:solidFill>
              </a:rPr>
              <a:t>is cleared (set to 0), inputs from keyboard are ignored by the processor. [More: chapter-11]</a:t>
            </a:r>
          </a:p>
        </p:txBody>
      </p:sp>
    </p:spTree>
    <p:extLst>
      <p:ext uri="{BB962C8B-B14F-4D97-AF65-F5344CB8AC3E}">
        <p14:creationId xmlns:p14="http://schemas.microsoft.com/office/powerpoint/2010/main" val="412474754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xfrm>
            <a:off x="321469" y="458574"/>
            <a:ext cx="8474273" cy="862944"/>
          </a:xfrm>
          <a:prstGeom prst="rect">
            <a:avLst/>
          </a:prstGeom>
        </p:spPr>
        <p:txBody>
          <a:bodyPr>
            <a:normAutofit/>
          </a:bodyPr>
          <a:lstStyle>
            <a:lvl1pPr defTabSz="496570">
              <a:defRPr sz="680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The Organization of the PC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xfrm>
            <a:off x="798450" y="1808943"/>
            <a:ext cx="7749758" cy="405120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A computer is made up of both Hardware and Software.</a:t>
            </a:r>
          </a:p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solidFill>
                  <a:schemeClr val="tx1"/>
                </a:solidFill>
              </a:rPr>
              <a:t>S</a:t>
            </a:r>
            <a:r>
              <a:rPr sz="2531" dirty="0">
                <a:solidFill>
                  <a:schemeClr val="tx1"/>
                </a:solidFill>
              </a:rPr>
              <a:t>oftware controls the hardware operations.</a:t>
            </a:r>
          </a:p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Thus, we need to understand the coordination of hardware and software</a:t>
            </a:r>
            <a:r>
              <a:rPr lang="en-US" sz="2531" dirty="0">
                <a:solidFill>
                  <a:schemeClr val="tx1"/>
                </a:solidFill>
              </a:rPr>
              <a:t> </a:t>
            </a:r>
            <a:r>
              <a:rPr sz="2531" dirty="0">
                <a:solidFill>
                  <a:schemeClr val="tx1"/>
                </a:solidFill>
              </a:rPr>
              <a:t>to completely understand the operation of computer.</a:t>
            </a:r>
          </a:p>
        </p:txBody>
      </p:sp>
    </p:spTree>
    <p:extLst>
      <p:ext uri="{BB962C8B-B14F-4D97-AF65-F5344CB8AC3E}">
        <p14:creationId xmlns:p14="http://schemas.microsoft.com/office/powerpoint/2010/main" val="118210416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xfrm>
            <a:off x="669727" y="150500"/>
            <a:ext cx="7804547" cy="77874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25779">
              <a:defRPr sz="720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The Operating System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xfrm>
            <a:off x="431601" y="1098352"/>
            <a:ext cx="8468554" cy="55486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purpose of </a:t>
            </a:r>
            <a:r>
              <a:rPr sz="1969" b="1" dirty="0">
                <a:solidFill>
                  <a:schemeClr val="tx1"/>
                </a:solidFill>
              </a:rPr>
              <a:t>OS</a:t>
            </a:r>
            <a:r>
              <a:rPr sz="1969" dirty="0">
                <a:solidFill>
                  <a:schemeClr val="tx1"/>
                </a:solidFill>
              </a:rPr>
              <a:t> is to </a:t>
            </a:r>
            <a:r>
              <a:rPr sz="1969" b="1" dirty="0">
                <a:solidFill>
                  <a:schemeClr val="tx1"/>
                </a:solidFill>
              </a:rPr>
              <a:t>coordinate</a:t>
            </a:r>
            <a:r>
              <a:rPr sz="1969" dirty="0">
                <a:solidFill>
                  <a:schemeClr val="tx1"/>
                </a:solidFill>
              </a:rPr>
              <a:t> the operations between all the devices of the computer system.</a:t>
            </a:r>
          </a:p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The OS functions:</a:t>
            </a:r>
          </a:p>
          <a:p>
            <a:pPr marL="580856" lvl="1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Reading and </a:t>
            </a:r>
            <a:r>
              <a:rPr lang="en-US" sz="1969" dirty="0">
                <a:solidFill>
                  <a:schemeClr val="tx1"/>
                </a:solidFill>
              </a:rPr>
              <a:t>e</a:t>
            </a:r>
            <a:r>
              <a:rPr sz="1969" dirty="0">
                <a:solidFill>
                  <a:schemeClr val="tx1"/>
                </a:solidFill>
              </a:rPr>
              <a:t>xecuting the command typed by users</a:t>
            </a:r>
          </a:p>
          <a:p>
            <a:pPr marL="580856" lvl="1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Performing I/O operations</a:t>
            </a:r>
          </a:p>
          <a:p>
            <a:pPr marL="580856" lvl="1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Generating error messages</a:t>
            </a:r>
          </a:p>
          <a:p>
            <a:pPr marL="580856" lvl="1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Managing memory and other resources</a:t>
            </a:r>
          </a:p>
          <a:p>
            <a:pPr marL="580856" lvl="1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DOS was designed for 8086 processors</a:t>
            </a:r>
          </a:p>
          <a:p>
            <a:pPr marL="259397" indent="-259397" algn="l" defTabSz="340923">
              <a:spcBef>
                <a:spcPts val="2391"/>
              </a:spcBef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           </a:t>
            </a:r>
            <a:r>
              <a:rPr sz="1969" dirty="0">
                <a:solidFill>
                  <a:schemeClr val="tx1"/>
                </a:solidFill>
              </a:rPr>
              <a:t>DOS could manage only 1 MB memory and doesn’t support </a:t>
            </a:r>
            <a:r>
              <a:rPr lang="en-US" sz="1969" dirty="0">
                <a:solidFill>
                  <a:schemeClr val="tx1"/>
                </a:solidFill>
              </a:rPr>
              <a:t>   </a:t>
            </a:r>
            <a:r>
              <a:rPr sz="1969" dirty="0">
                <a:solidFill>
                  <a:schemeClr val="tx1"/>
                </a:solidFill>
              </a:rPr>
              <a:t>multitasking.</a:t>
            </a:r>
          </a:p>
        </p:txBody>
      </p:sp>
    </p:spTree>
    <p:extLst>
      <p:ext uri="{BB962C8B-B14F-4D97-AF65-F5344CB8AC3E}">
        <p14:creationId xmlns:p14="http://schemas.microsoft.com/office/powerpoint/2010/main" val="292853903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xfrm>
            <a:off x="751910" y="602981"/>
            <a:ext cx="7597197" cy="7846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DOS</a:t>
            </a: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OS</a:t>
            </a:r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1158060" y="1893397"/>
            <a:ext cx="7401046" cy="339736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DOS performs reading and writing information on disk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Programs and other information stored on a disk are organized into </a:t>
            </a:r>
            <a:r>
              <a:rPr sz="2531" b="1" dirty="0">
                <a:solidFill>
                  <a:schemeClr val="tx1"/>
                </a:solidFill>
              </a:rPr>
              <a:t>files.</a:t>
            </a:r>
            <a:endParaRPr sz="2531" dirty="0">
              <a:solidFill>
                <a:schemeClr val="tx1"/>
              </a:solidFill>
            </a:endParaRP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Each file has a </a:t>
            </a:r>
            <a:r>
              <a:rPr sz="2531" b="1" dirty="0">
                <a:solidFill>
                  <a:schemeClr val="tx1"/>
                </a:solidFill>
              </a:rPr>
              <a:t>file name</a:t>
            </a:r>
            <a:r>
              <a:rPr sz="2531" dirty="0">
                <a:solidFill>
                  <a:schemeClr val="tx1"/>
                </a:solidFill>
              </a:rPr>
              <a:t> [within 1 t0 8 characters.] followed by an </a:t>
            </a:r>
            <a:r>
              <a:rPr sz="2531" b="1" dirty="0">
                <a:solidFill>
                  <a:schemeClr val="tx1"/>
                </a:solidFill>
              </a:rPr>
              <a:t>extension</a:t>
            </a:r>
            <a:r>
              <a:rPr sz="2531" dirty="0">
                <a:solidFill>
                  <a:schemeClr val="tx1"/>
                </a:solidFill>
              </a:rPr>
              <a:t>.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extension is used for file type.</a:t>
            </a:r>
          </a:p>
        </p:txBody>
      </p:sp>
    </p:spTree>
    <p:extLst>
      <p:ext uri="{BB962C8B-B14F-4D97-AF65-F5344CB8AC3E}">
        <p14:creationId xmlns:p14="http://schemas.microsoft.com/office/powerpoint/2010/main" val="4211202688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xfrm>
            <a:off x="669727" y="276449"/>
            <a:ext cx="7804547" cy="8699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BIOS</a:t>
            </a:r>
          </a:p>
        </p:txBody>
      </p:sp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xfrm>
            <a:off x="910828" y="1358617"/>
            <a:ext cx="7804547" cy="50339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BIOS routine perform I/O operation for the PC</a:t>
            </a:r>
          </a:p>
          <a:p>
            <a:pPr marL="401822" indent="-401822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However, DOS routine operates over the entire PC family.</a:t>
            </a:r>
          </a:p>
          <a:p>
            <a:pPr marL="401822" indent="-401822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BIOS routines are </a:t>
            </a:r>
            <a:r>
              <a:rPr sz="2531" b="1" dirty="0">
                <a:solidFill>
                  <a:schemeClr val="tx1"/>
                </a:solidFill>
              </a:rPr>
              <a:t>machine specific.</a:t>
            </a:r>
          </a:p>
          <a:p>
            <a:pPr marL="401822" indent="-401822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BIOS also performs </a:t>
            </a:r>
            <a:r>
              <a:rPr sz="2531" b="1" dirty="0">
                <a:solidFill>
                  <a:schemeClr val="tx1"/>
                </a:solidFill>
              </a:rPr>
              <a:t>circuit checking</a:t>
            </a:r>
            <a:r>
              <a:rPr sz="2531" dirty="0">
                <a:solidFill>
                  <a:schemeClr val="tx1"/>
                </a:solidFill>
              </a:rPr>
              <a:t> and </a:t>
            </a:r>
            <a:r>
              <a:rPr sz="2531" b="1" dirty="0">
                <a:solidFill>
                  <a:schemeClr val="tx1"/>
                </a:solidFill>
              </a:rPr>
              <a:t>loading</a:t>
            </a:r>
            <a:r>
              <a:rPr sz="2531" dirty="0">
                <a:solidFill>
                  <a:schemeClr val="tx1"/>
                </a:solidFill>
              </a:rPr>
              <a:t> of DOS routine.</a:t>
            </a:r>
          </a:p>
          <a:p>
            <a:pPr marL="401822" indent="-401822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address of the BIOS routines is called </a:t>
            </a:r>
            <a:r>
              <a:rPr sz="2531" b="1" dirty="0">
                <a:solidFill>
                  <a:schemeClr val="tx1"/>
                </a:solidFill>
              </a:rPr>
              <a:t>interrupt vectors.</a:t>
            </a:r>
          </a:p>
        </p:txBody>
      </p:sp>
    </p:spTree>
    <p:extLst>
      <p:ext uri="{BB962C8B-B14F-4D97-AF65-F5344CB8AC3E}">
        <p14:creationId xmlns:p14="http://schemas.microsoft.com/office/powerpoint/2010/main" val="4127679171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418356" y="257656"/>
            <a:ext cx="8387096" cy="72128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 defTabSz="303956">
              <a:defRPr sz="1800">
                <a:solidFill>
                  <a:srgbClr val="000000"/>
                </a:solidFill>
              </a:defRPr>
            </a:pPr>
            <a:r>
              <a:rPr sz="4162" b="1" dirty="0">
                <a:solidFill>
                  <a:schemeClr val="accent3">
                    <a:lumMod val="75000"/>
                  </a:schemeClr>
                </a:solidFill>
              </a:rPr>
              <a:t>Memory Organization of the PC</a:t>
            </a:r>
          </a:p>
        </p:txBody>
      </p:sp>
      <p:sp>
        <p:nvSpPr>
          <p:cNvPr id="161" name="Shape 161"/>
          <p:cNvSpPr>
            <a:spLocks noGrp="1"/>
          </p:cNvSpPr>
          <p:nvPr>
            <p:ph type="body" idx="1"/>
          </p:nvPr>
        </p:nvSpPr>
        <p:spPr>
          <a:xfrm>
            <a:off x="418357" y="1279180"/>
            <a:ext cx="8525806" cy="542143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 defTabSz="390213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8086/8088 processor is capable of addressing 1MB or memory.</a:t>
            </a:r>
          </a:p>
          <a:p>
            <a:pPr marL="401822" indent="-401822" algn="l" defTabSz="390213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But, all the memory </a:t>
            </a:r>
            <a:r>
              <a:rPr sz="2531" b="1" dirty="0">
                <a:solidFill>
                  <a:schemeClr val="tx1"/>
                </a:solidFill>
              </a:rPr>
              <a:t>can not be used</a:t>
            </a:r>
            <a:r>
              <a:rPr sz="2531" dirty="0">
                <a:solidFill>
                  <a:schemeClr val="tx1"/>
                </a:solidFill>
              </a:rPr>
              <a:t> by application program as some memory locations have special meaning to the processor. </a:t>
            </a:r>
          </a:p>
          <a:p>
            <a:pPr marL="593803" lvl="2" algn="l" defTabSz="390213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solidFill>
                  <a:schemeClr val="tx1"/>
                </a:solidFill>
              </a:rPr>
              <a:t>	</a:t>
            </a:r>
            <a:r>
              <a:rPr sz="2531" dirty="0">
                <a:solidFill>
                  <a:schemeClr val="tx1"/>
                </a:solidFill>
              </a:rPr>
              <a:t>e.g. First KB (00000h to 003FFh) is used for interrupt vectors.</a:t>
            </a:r>
          </a:p>
          <a:p>
            <a:pPr marL="401822" indent="-401822" algn="l" defTabSz="390213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Other memory locations are reserved by IBM for special purposes (i.e. BIOS routines and Video display memory).</a:t>
            </a:r>
          </a:p>
        </p:txBody>
      </p:sp>
    </p:spTree>
    <p:extLst>
      <p:ext uri="{BB962C8B-B14F-4D97-AF65-F5344CB8AC3E}">
        <p14:creationId xmlns:p14="http://schemas.microsoft.com/office/powerpoint/2010/main" val="115858568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267007" y="149155"/>
            <a:ext cx="8609987" cy="789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defTabSz="254666">
              <a:defRPr sz="1800">
                <a:solidFill>
                  <a:srgbClr val="000000"/>
                </a:solidFill>
              </a:defRPr>
            </a:pPr>
            <a:r>
              <a:rPr sz="3375" b="1" dirty="0">
                <a:solidFill>
                  <a:schemeClr val="accent3">
                    <a:lumMod val="75000"/>
                  </a:schemeClr>
                </a:solidFill>
              </a:rPr>
              <a:t>Memory </a:t>
            </a:r>
            <a:r>
              <a:rPr lang="en-US" sz="3375" b="1" dirty="0">
                <a:solidFill>
                  <a:schemeClr val="accent3">
                    <a:lumMod val="75000"/>
                  </a:schemeClr>
                </a:solidFill>
              </a:rPr>
              <a:t>P</a:t>
            </a:r>
            <a:r>
              <a:rPr sz="3375" b="1" dirty="0">
                <a:solidFill>
                  <a:schemeClr val="accent3">
                    <a:lumMod val="75000"/>
                  </a:schemeClr>
                </a:solidFill>
              </a:rPr>
              <a:t>artition into </a:t>
            </a:r>
            <a:r>
              <a:rPr lang="en-US" sz="3375" b="1" dirty="0">
                <a:solidFill>
                  <a:schemeClr val="accent3">
                    <a:lumMod val="75000"/>
                  </a:schemeClr>
                </a:solidFill>
              </a:rPr>
              <a:t>D</a:t>
            </a:r>
            <a:r>
              <a:rPr sz="3375" b="1" dirty="0">
                <a:solidFill>
                  <a:schemeClr val="accent3">
                    <a:lumMod val="75000"/>
                  </a:schemeClr>
                </a:solidFill>
              </a:rPr>
              <a:t>isjoint </a:t>
            </a:r>
            <a:r>
              <a:rPr lang="en-US" sz="3375" b="1" dirty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sz="3375" b="1" dirty="0">
                <a:solidFill>
                  <a:schemeClr val="accent3">
                    <a:lumMod val="75000"/>
                  </a:schemeClr>
                </a:solidFill>
              </a:rPr>
              <a:t>egments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idx="1"/>
          </p:nvPr>
        </p:nvSpPr>
        <p:spPr>
          <a:xfrm>
            <a:off x="267006" y="1123189"/>
            <a:ext cx="8848112" cy="5415945"/>
          </a:xfrm>
          <a:prstGeom prst="rect">
            <a:avLst/>
          </a:prstGeom>
        </p:spPr>
        <p:txBody>
          <a:bodyPr/>
          <a:lstStyle/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Partitioning the memory into disjoint segments. [Ref: Figure: 3.4]</a:t>
            </a:r>
          </a:p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start </a:t>
            </a:r>
            <a:r>
              <a:rPr sz="1737" b="1" dirty="0">
                <a:solidFill>
                  <a:schemeClr val="tx1"/>
                </a:solidFill>
              </a:rPr>
              <a:t>Segment 00000</a:t>
            </a:r>
            <a:r>
              <a:rPr lang="en-US" sz="1737" b="1" dirty="0">
                <a:solidFill>
                  <a:schemeClr val="tx1"/>
                </a:solidFill>
              </a:rPr>
              <a:t>h</a:t>
            </a:r>
            <a:r>
              <a:rPr sz="1737" b="1" dirty="0">
                <a:solidFill>
                  <a:schemeClr val="tx1"/>
                </a:solidFill>
              </a:rPr>
              <a:t>= 0000:0000</a:t>
            </a:r>
            <a:r>
              <a:rPr sz="1737" dirty="0">
                <a:solidFill>
                  <a:schemeClr val="tx1"/>
                </a:solidFill>
              </a:rPr>
              <a:t> ends at </a:t>
            </a:r>
            <a:r>
              <a:rPr sz="1737" b="1" dirty="0">
                <a:solidFill>
                  <a:schemeClr val="tx1"/>
                </a:solidFill>
              </a:rPr>
              <a:t>Segment 0FFFF</a:t>
            </a:r>
            <a:r>
              <a:rPr lang="en-US" sz="1737" b="1" dirty="0">
                <a:solidFill>
                  <a:schemeClr val="tx1"/>
                </a:solidFill>
              </a:rPr>
              <a:t>h</a:t>
            </a:r>
            <a:endParaRPr sz="1737" b="1" dirty="0">
              <a:solidFill>
                <a:schemeClr val="tx1"/>
              </a:solidFill>
            </a:endParaRPr>
          </a:p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start </a:t>
            </a:r>
            <a:r>
              <a:rPr sz="1737" b="1" dirty="0">
                <a:solidFill>
                  <a:schemeClr val="tx1"/>
                </a:solidFill>
              </a:rPr>
              <a:t>Segment 10000</a:t>
            </a:r>
            <a:r>
              <a:rPr lang="en-US" sz="1737" b="1" dirty="0">
                <a:solidFill>
                  <a:schemeClr val="tx1"/>
                </a:solidFill>
              </a:rPr>
              <a:t>h</a:t>
            </a:r>
            <a:r>
              <a:rPr sz="1737" b="1" dirty="0">
                <a:solidFill>
                  <a:schemeClr val="tx1"/>
                </a:solidFill>
              </a:rPr>
              <a:t>=1000:0000</a:t>
            </a:r>
            <a:r>
              <a:rPr sz="1737" dirty="0">
                <a:solidFill>
                  <a:schemeClr val="tx1"/>
                </a:solidFill>
              </a:rPr>
              <a:t> ends at </a:t>
            </a:r>
            <a:r>
              <a:rPr sz="1737" b="1" dirty="0">
                <a:solidFill>
                  <a:schemeClr val="tx1"/>
                </a:solidFill>
              </a:rPr>
              <a:t>Segment 1FFFF</a:t>
            </a:r>
            <a:r>
              <a:rPr lang="en-US" sz="1737" b="1" dirty="0">
                <a:solidFill>
                  <a:schemeClr val="tx1"/>
                </a:solidFill>
              </a:rPr>
              <a:t>h</a:t>
            </a:r>
            <a:endParaRPr sz="1737" b="1" dirty="0">
              <a:solidFill>
                <a:schemeClr val="tx1"/>
              </a:solidFill>
            </a:endParaRPr>
          </a:p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start </a:t>
            </a:r>
            <a:r>
              <a:rPr sz="1737" b="1" dirty="0">
                <a:solidFill>
                  <a:schemeClr val="tx1"/>
                </a:solidFill>
              </a:rPr>
              <a:t>Segment 20000</a:t>
            </a:r>
            <a:r>
              <a:rPr lang="en-US" sz="1737" b="1" dirty="0">
                <a:solidFill>
                  <a:schemeClr val="tx1"/>
                </a:solidFill>
              </a:rPr>
              <a:t>h</a:t>
            </a:r>
            <a:r>
              <a:rPr sz="1737" b="1" dirty="0">
                <a:solidFill>
                  <a:schemeClr val="tx1"/>
                </a:solidFill>
              </a:rPr>
              <a:t>=2000:0000</a:t>
            </a:r>
            <a:r>
              <a:rPr sz="1737" dirty="0">
                <a:solidFill>
                  <a:schemeClr val="tx1"/>
                </a:solidFill>
              </a:rPr>
              <a:t> ends at </a:t>
            </a:r>
            <a:r>
              <a:rPr sz="1737" b="1" dirty="0">
                <a:solidFill>
                  <a:schemeClr val="tx1"/>
                </a:solidFill>
              </a:rPr>
              <a:t>Segment 2FFFF</a:t>
            </a:r>
            <a:r>
              <a:rPr lang="en-US" sz="1737" b="1" dirty="0">
                <a:solidFill>
                  <a:schemeClr val="tx1"/>
                </a:solidFill>
              </a:rPr>
              <a:t>h</a:t>
            </a:r>
            <a:endParaRPr sz="1737" b="1" dirty="0">
              <a:solidFill>
                <a:schemeClr val="tx1"/>
              </a:solidFill>
            </a:endParaRPr>
          </a:p>
          <a:p>
            <a:pPr algn="l" defTabSz="266987">
              <a:spcBef>
                <a:spcPts val="1898"/>
              </a:spcBef>
              <a:defRPr sz="1800">
                <a:solidFill>
                  <a:srgbClr val="000000"/>
                </a:solidFill>
              </a:defRPr>
            </a:pPr>
            <a:r>
              <a:rPr lang="en-US" sz="1737" b="1" dirty="0">
                <a:solidFill>
                  <a:schemeClr val="tx1"/>
                </a:solidFill>
              </a:rPr>
              <a:t>	</a:t>
            </a:r>
            <a:r>
              <a:rPr sz="1737" b="1" dirty="0">
                <a:solidFill>
                  <a:schemeClr val="tx1"/>
                </a:solidFill>
              </a:rPr>
              <a:t>… … …</a:t>
            </a:r>
          </a:p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start </a:t>
            </a:r>
            <a:r>
              <a:rPr sz="1737" b="1" dirty="0">
                <a:solidFill>
                  <a:schemeClr val="tx1"/>
                </a:solidFill>
              </a:rPr>
              <a:t>Segment F0000</a:t>
            </a:r>
            <a:r>
              <a:rPr lang="en-US" sz="1737" b="1" dirty="0">
                <a:solidFill>
                  <a:schemeClr val="tx1"/>
                </a:solidFill>
              </a:rPr>
              <a:t>h</a:t>
            </a:r>
            <a:r>
              <a:rPr sz="1737" dirty="0">
                <a:solidFill>
                  <a:schemeClr val="tx1"/>
                </a:solidFill>
              </a:rPr>
              <a:t> ends at </a:t>
            </a:r>
            <a:r>
              <a:rPr sz="1737" b="1" dirty="0">
                <a:solidFill>
                  <a:schemeClr val="tx1"/>
                </a:solidFill>
              </a:rPr>
              <a:t>Segment </a:t>
            </a:r>
            <a:r>
              <a:rPr sz="1737" b="1" dirty="0" err="1">
                <a:solidFill>
                  <a:schemeClr val="tx1"/>
                </a:solidFill>
              </a:rPr>
              <a:t>FFFFF</a:t>
            </a:r>
            <a:r>
              <a:rPr lang="en-US" sz="1737" b="1" dirty="0" err="1">
                <a:solidFill>
                  <a:schemeClr val="tx1"/>
                </a:solidFill>
              </a:rPr>
              <a:t>h</a:t>
            </a:r>
            <a:r>
              <a:rPr sz="1737" b="1" dirty="0">
                <a:solidFill>
                  <a:schemeClr val="tx1"/>
                </a:solidFill>
              </a:rPr>
              <a:t> </a:t>
            </a:r>
            <a:r>
              <a:rPr sz="1737" dirty="0">
                <a:solidFill>
                  <a:schemeClr val="tx1"/>
                </a:solidFill>
              </a:rPr>
              <a:t>[Total 16 disjoint segments]</a:t>
            </a:r>
            <a:endParaRPr sz="1737" b="1" dirty="0">
              <a:solidFill>
                <a:schemeClr val="tx1"/>
              </a:solidFill>
            </a:endParaRPr>
          </a:p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The Only first 10 disjoint memory segments are used by DOS for </a:t>
            </a:r>
            <a:r>
              <a:rPr sz="1737" b="1" dirty="0">
                <a:solidFill>
                  <a:schemeClr val="tx1"/>
                </a:solidFill>
              </a:rPr>
              <a:t>loading</a:t>
            </a:r>
            <a:r>
              <a:rPr sz="1737" dirty="0">
                <a:solidFill>
                  <a:schemeClr val="tx1"/>
                </a:solidFill>
              </a:rPr>
              <a:t> and </a:t>
            </a:r>
            <a:r>
              <a:rPr sz="1737" b="1" dirty="0">
                <a:solidFill>
                  <a:schemeClr val="tx1"/>
                </a:solidFill>
              </a:rPr>
              <a:t>running </a:t>
            </a:r>
            <a:r>
              <a:rPr sz="1737" dirty="0">
                <a:solidFill>
                  <a:schemeClr val="tx1"/>
                </a:solidFill>
              </a:rPr>
              <a:t>application programs.</a:t>
            </a:r>
          </a:p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The ten segments </a:t>
            </a:r>
            <a:r>
              <a:rPr sz="1737" b="1" dirty="0">
                <a:solidFill>
                  <a:schemeClr val="tx1"/>
                </a:solidFill>
              </a:rPr>
              <a:t>0000h to 9000h </a:t>
            </a:r>
            <a:r>
              <a:rPr sz="1737" dirty="0">
                <a:solidFill>
                  <a:schemeClr val="tx1"/>
                </a:solidFill>
              </a:rPr>
              <a:t>gives 640KB.</a:t>
            </a:r>
          </a:p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The memory sizes of 8086/8088 based PCs are given in terms of these memory segments.</a:t>
            </a:r>
          </a:p>
          <a:p>
            <a:pPr algn="l" defTabSz="266987">
              <a:spcBef>
                <a:spcPts val="1898"/>
              </a:spcBef>
              <a:defRPr sz="1800">
                <a:solidFill>
                  <a:srgbClr val="000000"/>
                </a:solidFill>
              </a:defRPr>
            </a:pPr>
            <a:r>
              <a:rPr lang="en-US" sz="1737" dirty="0">
                <a:solidFill>
                  <a:schemeClr val="tx1"/>
                </a:solidFill>
              </a:rPr>
              <a:t>	</a:t>
            </a:r>
            <a:r>
              <a:rPr sz="1737" dirty="0">
                <a:solidFill>
                  <a:schemeClr val="tx1"/>
                </a:solidFill>
              </a:rPr>
              <a:t>e.g. a PC with 512-KB memory has </a:t>
            </a:r>
            <a:r>
              <a:rPr sz="1737" b="1" dirty="0">
                <a:solidFill>
                  <a:schemeClr val="tx1"/>
                </a:solidFill>
              </a:rPr>
              <a:t>eight</a:t>
            </a:r>
            <a:r>
              <a:rPr sz="1737" dirty="0">
                <a:solidFill>
                  <a:schemeClr val="tx1"/>
                </a:solidFill>
              </a:rPr>
              <a:t> of these memory segments.</a:t>
            </a:r>
          </a:p>
        </p:txBody>
      </p:sp>
    </p:spTree>
    <p:extLst>
      <p:ext uri="{BB962C8B-B14F-4D97-AF65-F5344CB8AC3E}">
        <p14:creationId xmlns:p14="http://schemas.microsoft.com/office/powerpoint/2010/main" val="217823265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The 8086 and 8088 Microprocessors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16" y="2313653"/>
            <a:ext cx="6755642" cy="345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xfrm>
            <a:off x="332026" y="277717"/>
            <a:ext cx="8423571" cy="86902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Memory Map of the PC</a:t>
            </a:r>
          </a:p>
        </p:txBody>
      </p:sp>
      <p:sp>
        <p:nvSpPr>
          <p:cNvPr id="167" name="Shape 167"/>
          <p:cNvSpPr>
            <a:spLocks noGrp="1"/>
          </p:cNvSpPr>
          <p:nvPr>
            <p:ph type="body" idx="1"/>
          </p:nvPr>
        </p:nvSpPr>
        <p:spPr>
          <a:xfrm>
            <a:off x="332026" y="1473399"/>
            <a:ext cx="8479948" cy="498695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graphicFrame>
        <p:nvGraphicFramePr>
          <p:cNvPr id="168" name="Table 168"/>
          <p:cNvGraphicFramePr/>
          <p:nvPr>
            <p:extLst>
              <p:ext uri="{D42A27DB-BD31-4B8C-83A1-F6EECF244321}">
                <p14:modId xmlns:p14="http://schemas.microsoft.com/office/powerpoint/2010/main" val="1880331819"/>
              </p:ext>
            </p:extLst>
          </p:nvPr>
        </p:nvGraphicFramePr>
        <p:xfrm>
          <a:off x="1548453" y="1976850"/>
          <a:ext cx="6579450" cy="4223285"/>
        </p:xfrm>
        <a:graphic>
          <a:graphicData uri="http://schemas.openxmlformats.org/drawingml/2006/table">
            <a:tbl>
              <a:tblPr bandRow="1"/>
              <a:tblGrid>
                <a:gridCol w="3445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472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 dirty="0"/>
                        <a:t>BIOS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 dirty="0"/>
                        <a:t>F0000h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 dirty="0" err="1"/>
                        <a:t>Researved</a:t>
                      </a:r>
                      <a:endParaRPr sz="1300" b="1" dirty="0"/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E0000h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293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Researved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 dirty="0"/>
                        <a:t>D0000h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Researved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C0000h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178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Video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B0000h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178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Video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A0000h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1246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Application Program Area
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i="0"/>
                      </a:pPr>
                      <a:endParaRPr sz="1300"/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6306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DOS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i="0"/>
                      </a:pPr>
                      <a:endParaRPr sz="1300"/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661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BIOS and DOS data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00400h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0115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 dirty="0"/>
                        <a:t>Interrupt Vectors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 dirty="0"/>
                        <a:t>00000h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850741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xfrm>
            <a:off x="237171" y="184799"/>
            <a:ext cx="8354404" cy="57759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defTabSz="275203">
              <a:defRPr sz="1800">
                <a:solidFill>
                  <a:srgbClr val="000000"/>
                </a:solidFill>
              </a:defRPr>
            </a:pPr>
            <a:r>
              <a:rPr sz="3797" b="1" dirty="0">
                <a:solidFill>
                  <a:schemeClr val="accent3">
                    <a:lumMod val="75000"/>
                  </a:schemeClr>
                </a:solidFill>
              </a:rPr>
              <a:t>Start-up</a:t>
            </a:r>
            <a:r>
              <a:rPr sz="3797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797" dirty="0">
                <a:solidFill>
                  <a:schemeClr val="accent3">
                    <a:lumMod val="75000"/>
                  </a:schemeClr>
                </a:solidFill>
              </a:rPr>
              <a:t>O</a:t>
            </a:r>
            <a:r>
              <a:rPr sz="3797" dirty="0">
                <a:solidFill>
                  <a:schemeClr val="accent3">
                    <a:lumMod val="75000"/>
                  </a:schemeClr>
                </a:solidFill>
              </a:rPr>
              <a:t>peration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474342" y="856159"/>
            <a:ext cx="8669658" cy="5902148"/>
          </a:xfrm>
          <a:prstGeom prst="rect">
            <a:avLst/>
          </a:prstGeom>
        </p:spPr>
        <p:txBody>
          <a:bodyPr/>
          <a:lstStyle/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When PC is powered up, the 8086/8088 processor is put in reset state.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The register CS =</a:t>
            </a:r>
            <a:r>
              <a:rPr lang="en-US" sz="1657" b="1" dirty="0">
                <a:solidFill>
                  <a:schemeClr val="tx1"/>
                </a:solidFill>
              </a:rPr>
              <a:t> </a:t>
            </a:r>
            <a:r>
              <a:rPr sz="1657" b="1" dirty="0" err="1">
                <a:solidFill>
                  <a:schemeClr val="tx1"/>
                </a:solidFill>
              </a:rPr>
              <a:t>F</a:t>
            </a:r>
            <a:r>
              <a:rPr lang="en-US" sz="1657" b="1" dirty="0" err="1">
                <a:solidFill>
                  <a:schemeClr val="tx1"/>
                </a:solidFill>
              </a:rPr>
              <a:t>FF</a:t>
            </a:r>
            <a:r>
              <a:rPr sz="1657" b="1" dirty="0" err="1">
                <a:solidFill>
                  <a:schemeClr val="tx1"/>
                </a:solidFill>
              </a:rPr>
              <a:t>F</a:t>
            </a:r>
            <a:r>
              <a:rPr lang="en-US" sz="1657" b="1" dirty="0" err="1">
                <a:solidFill>
                  <a:schemeClr val="tx1"/>
                </a:solidFill>
              </a:rPr>
              <a:t>h</a:t>
            </a:r>
            <a:r>
              <a:rPr sz="1657" b="1" dirty="0">
                <a:solidFill>
                  <a:schemeClr val="tx1"/>
                </a:solidFill>
              </a:rPr>
              <a:t> and IP = 0000h.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First instruction it executes, is located at FFFF0h.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This memory location is ROM.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ROM contains an instruction that transfers control to the starting point of the BIOS routines.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The BIOS routine first check for system and memory errors.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BIOS routines then initialize the interrupt vectors and BIOS data area.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Finally, BIOS loads the operating system from the system disk.</a:t>
            </a:r>
          </a:p>
          <a:p>
            <a:pPr marL="434860" lvl="1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step-1: BIOS loads boot program</a:t>
            </a:r>
          </a:p>
          <a:p>
            <a:pPr marL="434860" lvl="1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step-2: Boot program loads the actual operating systems routines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Boot program is named so because computer pulling itself by bootstraps.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Once OS is loaded into memory, COMMAND.COM is given control</a:t>
            </a:r>
          </a:p>
        </p:txBody>
      </p:sp>
    </p:spTree>
    <p:extLst>
      <p:ext uri="{BB962C8B-B14F-4D97-AF65-F5344CB8AC3E}">
        <p14:creationId xmlns:p14="http://schemas.microsoft.com/office/powerpoint/2010/main" val="7330233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https://www.britannica.com/technology/DNA-computing</a:t>
            </a:r>
            <a:endParaRPr lang="en-US" dirty="0"/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3"/>
              </a:rPr>
              <a:t>https://www.includehelp.com/embedded-system/memory-organization-in-the-8086-microprocessor.aspx</a:t>
            </a:r>
            <a:endParaRPr lang="en-US" dirty="0"/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5380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143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80186 and 80188 Microprocessors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128" y="2198976"/>
            <a:ext cx="7077075" cy="386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1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2" y="146462"/>
            <a:ext cx="8574087" cy="96784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The 80286 Microprocessor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1" y="1765109"/>
            <a:ext cx="8574087" cy="5236191"/>
          </a:xfrm>
        </p:spPr>
        <p:txBody>
          <a:bodyPr>
            <a:normAutofit fontScale="55000" lnSpcReduction="20000"/>
          </a:bodyPr>
          <a:lstStyle/>
          <a:p>
            <a:pPr marL="342900" lvl="0" indent="-342900" defTabSz="332992">
              <a:spcBef>
                <a:spcPts val="23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solidFill>
                  <a:schemeClr val="tx1"/>
                </a:solidFill>
              </a:rPr>
              <a:t>80286</a:t>
            </a:r>
            <a:r>
              <a:rPr lang="en-US" sz="3800" dirty="0">
                <a:solidFill>
                  <a:schemeClr val="tx1"/>
                </a:solidFill>
              </a:rPr>
              <a:t> is 16-bit microprocessor and was introduced in 1982.</a:t>
            </a:r>
          </a:p>
          <a:p>
            <a:pPr marL="342900" lvl="0" indent="-342900" defTabSz="332992">
              <a:spcBef>
                <a:spcPts val="230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1"/>
                </a:solidFill>
              </a:rPr>
              <a:t>It operates</a:t>
            </a:r>
            <a:r>
              <a:rPr lang="en-US" sz="3800" b="1" dirty="0">
                <a:solidFill>
                  <a:schemeClr val="tx1"/>
                </a:solidFill>
              </a:rPr>
              <a:t> faster </a:t>
            </a:r>
            <a:r>
              <a:rPr lang="en-US" sz="3800" dirty="0">
                <a:solidFill>
                  <a:schemeClr val="tx1"/>
                </a:solidFill>
              </a:rPr>
              <a:t>than the 8086 [12.5 MHz vs 10MHz]</a:t>
            </a:r>
          </a:p>
          <a:p>
            <a:pPr marL="342900" lvl="0" indent="-342900" defTabSz="332992">
              <a:spcBef>
                <a:spcPts val="230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solidFill>
                  <a:schemeClr val="tx1"/>
                </a:solidFill>
              </a:rPr>
              <a:t>Two modes of operation</a:t>
            </a:r>
          </a:p>
          <a:p>
            <a:pPr marL="596265" lvl="1" indent="-342900" defTabSz="332992">
              <a:spcBef>
                <a:spcPts val="230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solidFill>
                  <a:schemeClr val="tx1"/>
                </a:solidFill>
              </a:rPr>
              <a:t>Real address:</a:t>
            </a:r>
          </a:p>
          <a:p>
            <a:pPr marL="596265" lvl="4" indent="-342900" defTabSz="332992">
              <a:spcBef>
                <a:spcPts val="230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1"/>
                </a:solidFill>
              </a:rPr>
              <a:t>In this mode, microprocessor behaves like 8086 and programs for 8086 can be executed without modification.</a:t>
            </a:r>
          </a:p>
          <a:p>
            <a:pPr marL="596265" lvl="1" indent="-342900" defTabSz="332992">
              <a:spcBef>
                <a:spcPts val="230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solidFill>
                  <a:schemeClr val="tx1"/>
                </a:solidFill>
              </a:rPr>
              <a:t>Protected Virtual address:</a:t>
            </a:r>
          </a:p>
          <a:p>
            <a:pPr marL="849630" lvl="2" indent="-342900" defTabSz="332992">
              <a:spcBef>
                <a:spcPts val="230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solidFill>
                  <a:schemeClr val="tx1"/>
                </a:solidFill>
              </a:rPr>
              <a:t>Multitasking: </a:t>
            </a:r>
            <a:r>
              <a:rPr lang="en-US" sz="3800" dirty="0">
                <a:solidFill>
                  <a:schemeClr val="tx1"/>
                </a:solidFill>
              </a:rPr>
              <a:t>80286 supports multi-tasking. So, it can operate several tasks at the same time.</a:t>
            </a:r>
          </a:p>
          <a:p>
            <a:pPr marL="849630" lvl="2" indent="-342900" defTabSz="332992">
              <a:spcBef>
                <a:spcPts val="230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solidFill>
                  <a:schemeClr val="tx1"/>
                </a:solidFill>
              </a:rPr>
              <a:t>Memory protection: </a:t>
            </a:r>
            <a:r>
              <a:rPr lang="en-US" sz="3800" dirty="0">
                <a:solidFill>
                  <a:schemeClr val="tx1"/>
                </a:solidFill>
              </a:rPr>
              <a:t>Protects the memory used by one program from the actions of another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97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The 80286 Microprocessor(Cont.)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4567451"/>
          </a:xfrm>
        </p:spPr>
        <p:txBody>
          <a:bodyPr/>
          <a:lstStyle/>
          <a:p>
            <a:pPr marL="342900" lvl="0" indent="-342900" defTabSz="332992">
              <a:spcBef>
                <a:spcPts val="230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More addressable Memory: </a:t>
            </a:r>
            <a:r>
              <a:rPr lang="en-US" dirty="0">
                <a:solidFill>
                  <a:schemeClr val="tx1"/>
                </a:solidFill>
              </a:rPr>
              <a:t>The protected mode can address 16 megabytes of memory as opposed to 1MB in 8086 and 8088</a:t>
            </a:r>
          </a:p>
          <a:p>
            <a:pPr marL="342900" lvl="0" indent="-342900" defTabSz="332992">
              <a:spcBef>
                <a:spcPts val="230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Virtual Memory in protected mode: </a:t>
            </a:r>
            <a:r>
              <a:rPr lang="en-US" dirty="0">
                <a:solidFill>
                  <a:schemeClr val="tx1"/>
                </a:solidFill>
              </a:rPr>
              <a:t>80286 can consider external storage or disk as a physical memory and execute large programs [up to 1GB or 2^30 bytes]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03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3">
                    <a:lumMod val="75000"/>
                  </a:schemeClr>
                </a:solidFill>
              </a:rPr>
              <a:t>The 80386 and 80386SX Microprocessor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802" y="1915236"/>
            <a:ext cx="7126807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9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3">
                    <a:lumMod val="75000"/>
                  </a:schemeClr>
                </a:solidFill>
              </a:rPr>
              <a:t>The 80486 and 80486SX Microprocessor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42448"/>
            <a:ext cx="8574087" cy="488589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 80486 or 486 is another 32-bit microprocessor introduced in 1989.</a:t>
            </a:r>
          </a:p>
          <a:p>
            <a:pPr marL="509484" lvl="0" indent="-509484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486 is the fastest and most powerful microprocessor in the family</a:t>
            </a:r>
          </a:p>
          <a:p>
            <a:pPr marL="509484" lvl="0" indent="-509484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486 incorporates all the functions of the 386 with some other supportive chips including 80387 numeric processor like 80387.</a:t>
            </a:r>
          </a:p>
          <a:p>
            <a:pPr marL="509484" lvl="0" indent="-509484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80387 numeric processor performs floating-point number operations.</a:t>
            </a:r>
          </a:p>
          <a:p>
            <a:pPr marL="509484" lvl="0" indent="-509484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An 8-KB  cache memory serves as a fast memory area to buffer the data coming from a slower memory unit.</a:t>
            </a:r>
          </a:p>
          <a:p>
            <a:pPr marL="509484" lvl="0" indent="-509484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With numeric processor, cache memory and faster design, 486 is three times faster than 386 running at the same clock speed.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                                           80486SX</a:t>
            </a:r>
          </a:p>
          <a:p>
            <a:pPr marL="509484" lvl="0" indent="-509484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The 486SX has essentially the same internal structure as the 486, however, it does not have any floating point processor.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11794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4013</TotalTime>
  <Words>2832</Words>
  <Application>Microsoft Office PowerPoint</Application>
  <PresentationFormat>On-screen Show (4:3)</PresentationFormat>
  <Paragraphs>312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Corbel</vt:lpstr>
      <vt:lpstr>Wingdings</vt:lpstr>
      <vt:lpstr>Spectrum</vt:lpstr>
      <vt:lpstr>Lecture Title</vt:lpstr>
      <vt:lpstr>Lecture Outline</vt:lpstr>
      <vt:lpstr>Intel 8086 Family of Microprocessors</vt:lpstr>
      <vt:lpstr>The 8086 and 8088 Microprocessors</vt:lpstr>
      <vt:lpstr>80186 and 80188 Microprocessors</vt:lpstr>
      <vt:lpstr>The 80286 Microprocessor</vt:lpstr>
      <vt:lpstr>The 80286 Microprocessor(Cont.)</vt:lpstr>
      <vt:lpstr>The 80386 and 80386SX Microprocessor</vt:lpstr>
      <vt:lpstr>The 80486 and 80486SX Microprocessor</vt:lpstr>
      <vt:lpstr>Organization of the 8086/8088 Microprocessor</vt:lpstr>
      <vt:lpstr>Registers</vt:lpstr>
      <vt:lpstr>8086 Registers</vt:lpstr>
      <vt:lpstr>AX: Accumulator Register</vt:lpstr>
      <vt:lpstr>BX: Base Register</vt:lpstr>
      <vt:lpstr>Memory Recall (Bonus-1)</vt:lpstr>
      <vt:lpstr>Segment Registers: CS,DS,SS,ES</vt:lpstr>
      <vt:lpstr>   Using 20-bit Address in 16-bit Processor</vt:lpstr>
      <vt:lpstr>Segment : Offset address</vt:lpstr>
      <vt:lpstr>How to obtain 20-bit physical address in  a 16-bit microprocessor?</vt:lpstr>
      <vt:lpstr>Task </vt:lpstr>
      <vt:lpstr>Location of Segments</vt:lpstr>
      <vt:lpstr>Example-1</vt:lpstr>
      <vt:lpstr>Example-2</vt:lpstr>
      <vt:lpstr>Calculate the Segment Number </vt:lpstr>
      <vt:lpstr>Task</vt:lpstr>
      <vt:lpstr>Program Segments</vt:lpstr>
      <vt:lpstr>Program Segments(Cont'd…)</vt:lpstr>
      <vt:lpstr>Pointer and Index Registers</vt:lpstr>
      <vt:lpstr>Stack Pointer (SP)</vt:lpstr>
      <vt:lpstr>Source Index (SI)</vt:lpstr>
      <vt:lpstr>Memory Recall (Bonus-1)</vt:lpstr>
      <vt:lpstr>Instruction Pointer (IP)</vt:lpstr>
      <vt:lpstr>FLAGS Register</vt:lpstr>
      <vt:lpstr>The Organization of the PC</vt:lpstr>
      <vt:lpstr>The Operating System</vt:lpstr>
      <vt:lpstr>DOS OS</vt:lpstr>
      <vt:lpstr>BIOS</vt:lpstr>
      <vt:lpstr>Memory Organization of the PC</vt:lpstr>
      <vt:lpstr>Memory Partition into Disjoint Segments</vt:lpstr>
      <vt:lpstr>Memory Map of the PC</vt:lpstr>
      <vt:lpstr>Start-up Operation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Siyamul Islam</cp:lastModifiedBy>
  <cp:revision>17</cp:revision>
  <dcterms:created xsi:type="dcterms:W3CDTF">2018-12-10T17:20:29Z</dcterms:created>
  <dcterms:modified xsi:type="dcterms:W3CDTF">2022-10-10T09:17:34Z</dcterms:modified>
</cp:coreProperties>
</file>