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5"/>
  </p:notesMasterIdLst>
  <p:sldIdLst>
    <p:sldId id="316" r:id="rId2"/>
    <p:sldId id="318" r:id="rId3"/>
    <p:sldId id="321" r:id="rId4"/>
  </p:sldIdLst>
  <p:sldSz cx="9144000" cy="5143500" type="screen16x9"/>
  <p:notesSz cx="6858000" cy="9144000"/>
  <p:embeddedFontLst>
    <p:embeddedFont>
      <p:font typeface="Cabin" pitchFamily="2" charset="77"/>
      <p:regular r:id="rId6"/>
      <p:bold r:id="rId7"/>
      <p:italic r:id="rId8"/>
      <p:boldItalic r:id="rId9"/>
    </p:embeddedFon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 Condensed Light" panose="020F0302020204030204" pitchFamily="34" charset="0"/>
      <p:regular r:id="rId18"/>
      <p: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8E83D9-374B-42CF-B842-DE5DCEEE6464}">
  <a:tblStyle styleId="{218E83D9-374B-42CF-B842-DE5DCEEE6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3" autoAdjust="0"/>
    <p:restoredTop sz="94648"/>
  </p:normalViewPr>
  <p:slideViewPr>
    <p:cSldViewPr snapToGrid="0">
      <p:cViewPr>
        <p:scale>
          <a:sx n="150" d="100"/>
          <a:sy n="150" d="100"/>
        </p:scale>
        <p:origin x="10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1280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54575" y="1152475"/>
            <a:ext cx="728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54575" y="448056"/>
            <a:ext cx="72849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0" y="0"/>
            <a:ext cx="71847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968625" y="445025"/>
            <a:ext cx="720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96862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2"/>
          </p:nvPr>
        </p:nvSpPr>
        <p:spPr>
          <a:xfrm>
            <a:off x="3395375" y="1357900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3"/>
          </p:nvPr>
        </p:nvSpPr>
        <p:spPr>
          <a:xfrm>
            <a:off x="96862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4"/>
          </p:nvPr>
        </p:nvSpPr>
        <p:spPr>
          <a:xfrm>
            <a:off x="3395375" y="1827301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5"/>
          </p:nvPr>
        </p:nvSpPr>
        <p:spPr>
          <a:xfrm>
            <a:off x="96862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6"/>
          </p:nvPr>
        </p:nvSpPr>
        <p:spPr>
          <a:xfrm>
            <a:off x="3395375" y="2752225"/>
            <a:ext cx="21036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22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7"/>
          </p:nvPr>
        </p:nvSpPr>
        <p:spPr>
          <a:xfrm>
            <a:off x="96862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8"/>
          </p:nvPr>
        </p:nvSpPr>
        <p:spPr>
          <a:xfrm>
            <a:off x="3395375" y="3221626"/>
            <a:ext cx="21036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054423" y="4503413"/>
            <a:ext cx="2667600" cy="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-13200" y="0"/>
            <a:ext cx="4128000" cy="5143500"/>
          </a:xfrm>
          <a:prstGeom prst="rect">
            <a:avLst/>
          </a:prstGeom>
          <a:solidFill>
            <a:schemeClr val="dk2">
              <a:alpha val="53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2271425" y="0"/>
            <a:ext cx="4660800" cy="5143500"/>
          </a:xfrm>
          <a:prstGeom prst="rect">
            <a:avLst/>
          </a:prstGeom>
          <a:solidFill>
            <a:schemeClr val="lt2">
              <a:alpha val="504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5012750" y="0"/>
            <a:ext cx="4128000" cy="5143500"/>
          </a:xfrm>
          <a:prstGeom prst="rect">
            <a:avLst/>
          </a:prstGeom>
          <a:solidFill>
            <a:schemeClr val="accent1">
              <a:alpha val="526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5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A02FC-6D4C-CAF2-4F02-8F82F4A4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042" y="743958"/>
            <a:ext cx="8206358" cy="4285242"/>
          </a:xfrm>
        </p:spPr>
        <p:txBody>
          <a:bodyPr/>
          <a:lstStyle/>
          <a:p>
            <a:pPr marL="152400" indent="0">
              <a:buNone/>
            </a:pPr>
            <a:endParaRPr lang="en-BD" sz="1400" dirty="0"/>
          </a:p>
          <a:p>
            <a:pPr marL="3238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1800" dirty="0">
                <a:latin typeface=""/>
              </a:rPr>
              <a:t>What are the most common entry points for ransomware attacks, and how  they cab be  better secure?</a:t>
            </a:r>
          </a:p>
          <a:p>
            <a:pPr marL="3238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1800" dirty="0">
                <a:latin typeface=""/>
              </a:rPr>
              <a:t>How ransomware attackers select targets, and what factors make organization more vulnerable to attack?  </a:t>
            </a:r>
          </a:p>
          <a:p>
            <a:pPr marL="3238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1800" dirty="0">
                <a:latin typeface=""/>
              </a:rPr>
              <a:t>What are  the  effective  technologies and tools for detecting and preventing ransomware attacks?</a:t>
            </a:r>
          </a:p>
          <a:p>
            <a:pPr marL="323850" indent="-171450">
              <a:lnSpc>
                <a:spcPct val="150000"/>
              </a:lnSpc>
              <a:buFont typeface="Wingdings" pitchFamily="2" charset="2"/>
              <a:buChar char="q"/>
            </a:pPr>
            <a:r>
              <a:rPr lang="en-BD" sz="1800" dirty="0">
                <a:latin typeface=""/>
              </a:rPr>
              <a:t>What are the most effective methods for negotiating with randsomware attacksers and  recovering data without paying any ransome?</a:t>
            </a:r>
          </a:p>
          <a:p>
            <a:pPr marL="152400" indent="0">
              <a:buNone/>
            </a:pPr>
            <a:endParaRPr lang="en-BD" dirty="0">
              <a:latin typeface=""/>
            </a:endParaRPr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BB7C-063F-4821-4FB5-9399E724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75" y="226025"/>
            <a:ext cx="7284900" cy="697200"/>
          </a:xfrm>
        </p:spPr>
        <p:txBody>
          <a:bodyPr/>
          <a:lstStyle/>
          <a:p>
            <a:r>
              <a:rPr lang="en-BD" sz="3200" i="1" dirty="0"/>
              <a:t>Primary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1145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D1B2223-B43A-BB3A-8A24-32D54AB18874}"/>
              </a:ext>
            </a:extLst>
          </p:cNvPr>
          <p:cNvSpPr txBox="1">
            <a:spLocks/>
          </p:cNvSpPr>
          <p:nvPr/>
        </p:nvSpPr>
        <p:spPr>
          <a:xfrm>
            <a:off x="455042" y="743958"/>
            <a:ext cx="8206358" cy="428524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  <a:p>
            <a:pPr marL="323850" indent="-171450">
              <a:buFont typeface="Wingdings" pitchFamily="2" charset="2"/>
              <a:buChar char="q"/>
            </a:pPr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DB773-E2A9-EAC5-4BAE-4AEB438A76E9}"/>
              </a:ext>
            </a:extLst>
          </p:cNvPr>
          <p:cNvSpPr txBox="1"/>
          <p:nvPr/>
        </p:nvSpPr>
        <p:spPr>
          <a:xfrm>
            <a:off x="247651" y="3746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1800" b="1" dirty="0">
                <a:solidFill>
                  <a:schemeClr val="tx1"/>
                </a:solidFill>
                <a:latin typeface="Segoe UI" panose="020B0502040204020203" pitchFamily="34" charset="0"/>
              </a:rPr>
              <a:t>Entry Points For Ransomware Attacks ---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67BE8-F3A3-18CD-423F-8FC80BAD829F}"/>
              </a:ext>
            </a:extLst>
          </p:cNvPr>
          <p:cNvSpPr txBox="1"/>
          <p:nvPr/>
        </p:nvSpPr>
        <p:spPr>
          <a:xfrm>
            <a:off x="503747" y="683208"/>
            <a:ext cx="4377266" cy="3561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BD" sz="1600" b="1" dirty="0">
                <a:solidFill>
                  <a:schemeClr val="tx1"/>
                </a:solidFill>
              </a:rPr>
              <a:t>Email phishing campaigns</a:t>
            </a: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BD" sz="1600" b="1" dirty="0">
                <a:solidFill>
                  <a:schemeClr val="tx1"/>
                </a:solidFill>
              </a:rPr>
              <a:t>Unpatched vulnerabilities in sofware or systems</a:t>
            </a: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BD" sz="1600" b="1" dirty="0">
                <a:solidFill>
                  <a:schemeClr val="tx1"/>
                </a:solidFill>
              </a:rPr>
              <a:t>Week or easily guessable passwords</a:t>
            </a: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600" b="1" dirty="0">
                <a:solidFill>
                  <a:schemeClr val="tx1"/>
                </a:solidFill>
              </a:rPr>
              <a:t>U</a:t>
            </a:r>
            <a:r>
              <a:rPr lang="en-BD" sz="1600" b="1" dirty="0">
                <a:solidFill>
                  <a:schemeClr val="tx1"/>
                </a:solidFill>
              </a:rPr>
              <a:t>nsequred remote access</a:t>
            </a: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BD" sz="1600" b="1" dirty="0">
                <a:solidFill>
                  <a:schemeClr val="tx1"/>
                </a:solidFill>
              </a:rPr>
              <a:t>Malicious websites</a:t>
            </a: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endParaRPr lang="en-BD" b="1" dirty="0">
              <a:solidFill>
                <a:schemeClr val="tx1"/>
              </a:solidFill>
            </a:endParaRP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endParaRPr lang="en-BD" b="1" dirty="0">
              <a:solidFill>
                <a:schemeClr val="tx1"/>
              </a:solidFill>
            </a:endParaRP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endParaRPr lang="en-BD" b="1" dirty="0">
              <a:solidFill>
                <a:schemeClr val="tx1"/>
              </a:solidFill>
            </a:endParaRPr>
          </a:p>
          <a:p>
            <a:pPr marL="285750" lvl="0" indent="-285750" algn="just">
              <a:lnSpc>
                <a:spcPct val="150000"/>
              </a:lnSpc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endParaRPr lang="en-B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CA0F7-A7C3-38EE-A53E-FA50B3D0D199}"/>
              </a:ext>
            </a:extLst>
          </p:cNvPr>
          <p:cNvSpPr txBox="1"/>
          <p:nvPr/>
        </p:nvSpPr>
        <p:spPr>
          <a:xfrm>
            <a:off x="4993218" y="1626964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1800" b="1" dirty="0">
                <a:solidFill>
                  <a:schemeClr val="tx1"/>
                </a:solidFill>
                <a:latin typeface="Segoe UI" panose="020B0502040204020203" pitchFamily="34" charset="0"/>
              </a:rPr>
              <a:t>Secure</a:t>
            </a:r>
            <a:r>
              <a:rPr lang="en-BD" sz="1600" b="1" dirty="0">
                <a:solidFill>
                  <a:schemeClr val="tx1"/>
                </a:solidFill>
                <a:latin typeface="Segoe UI" panose="020B0502040204020203" pitchFamily="34" charset="0"/>
              </a:rPr>
              <a:t> These Entry Points ---</a:t>
            </a:r>
            <a:endParaRPr lang="en-BD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07343-6E00-175D-6988-2C1025AC983F}"/>
              </a:ext>
            </a:extLst>
          </p:cNvPr>
          <p:cNvSpPr txBox="1"/>
          <p:nvPr/>
        </p:nvSpPr>
        <p:spPr>
          <a:xfrm>
            <a:off x="4993218" y="2133600"/>
            <a:ext cx="4284134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/>
              <a:t>Keep system up to-date with latest security patches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/>
              <a:t>Implementing strong passord policies and two factor authentication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/>
              <a:t>Ssecure remote access with virtual private network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/>
              <a:t>Use web filtering and security software to block access malicious software.</a:t>
            </a:r>
          </a:p>
        </p:txBody>
      </p:sp>
    </p:spTree>
    <p:extLst>
      <p:ext uri="{BB962C8B-B14F-4D97-AF65-F5344CB8AC3E}">
        <p14:creationId xmlns:p14="http://schemas.microsoft.com/office/powerpoint/2010/main" val="32676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E38F-DBC5-20B5-31A8-0C8F3C87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57" y="431615"/>
            <a:ext cx="7209900" cy="572700"/>
          </a:xfrm>
        </p:spPr>
        <p:txBody>
          <a:bodyPr/>
          <a:lstStyle/>
          <a:p>
            <a:endParaRPr lang="en-B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169926-8DD9-AECB-9F9E-FD097E6D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557" y="1204165"/>
            <a:ext cx="3391710" cy="399700"/>
          </a:xfrm>
        </p:spPr>
        <p:txBody>
          <a:bodyPr/>
          <a:lstStyle/>
          <a:p>
            <a:r>
              <a:rPr lang="en-BD" sz="1800" dirty="0"/>
              <a:t>Attackers Target selection ---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9D86840D-84C2-BA4C-A1D6-A74B9BE8E22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89798" y="1603865"/>
            <a:ext cx="4447869" cy="2238235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BD" sz="1600" dirty="0"/>
              <a:t>Industry or sector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D" sz="1600" dirty="0"/>
              <a:t>Size of Organaization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D" sz="1600" dirty="0"/>
              <a:t>Weekness in Organization security posture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BD" sz="1600" dirty="0"/>
              <a:t>Availability of sensitive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8B81-C965-7151-0124-FAD4E148996E}"/>
              </a:ext>
            </a:extLst>
          </p:cNvPr>
          <p:cNvSpPr txBox="1"/>
          <p:nvPr/>
        </p:nvSpPr>
        <p:spPr>
          <a:xfrm>
            <a:off x="4696131" y="2225857"/>
            <a:ext cx="444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D" sz="1800" b="1" dirty="0"/>
              <a:t>Methods for Recovering Data Without Paying Ransom ---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792DC-4A5C-E6FE-8513-33DA379C8709}"/>
              </a:ext>
            </a:extLst>
          </p:cNvPr>
          <p:cNvSpPr txBox="1"/>
          <p:nvPr/>
        </p:nvSpPr>
        <p:spPr>
          <a:xfrm>
            <a:off x="4696131" y="2917643"/>
            <a:ext cx="4447869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>
                <a:latin typeface=""/>
              </a:rPr>
              <a:t>Working with law enforcement and third party inciedent response firms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>
                <a:latin typeface=""/>
              </a:rPr>
              <a:t>Evaluating backup and recovery options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BD" b="1" dirty="0">
                <a:latin typeface=""/>
              </a:rPr>
              <a:t>Develop acomprehensive respons plan</a:t>
            </a:r>
          </a:p>
        </p:txBody>
      </p:sp>
    </p:spTree>
    <p:extLst>
      <p:ext uri="{BB962C8B-B14F-4D97-AF65-F5344CB8AC3E}">
        <p14:creationId xmlns:p14="http://schemas.microsoft.com/office/powerpoint/2010/main" val="519416379"/>
      </p:ext>
    </p:extLst>
  </p:cSld>
  <p:clrMapOvr>
    <a:masterClrMapping/>
  </p:clrMapOvr>
</p:sld>
</file>

<file path=ppt/theme/theme1.xml><?xml version="1.0" encoding="utf-8"?>
<a:theme xmlns:a="http://schemas.openxmlformats.org/drawingml/2006/main" name="Zero Waste Cardboard Backgrounds by Slidesgo">
  <a:themeElements>
    <a:clrScheme name="Simple Light">
      <a:dk1>
        <a:srgbClr val="000000"/>
      </a:dk1>
      <a:lt1>
        <a:srgbClr val="FFFFFF"/>
      </a:lt1>
      <a:dk2>
        <a:srgbClr val="93C47D"/>
      </a:dk2>
      <a:lt2>
        <a:srgbClr val="FFD966"/>
      </a:lt2>
      <a:accent1>
        <a:srgbClr val="40DADA"/>
      </a:accent1>
      <a:accent2>
        <a:srgbClr val="93C47D"/>
      </a:accent2>
      <a:accent3>
        <a:srgbClr val="FFD966"/>
      </a:accent3>
      <a:accent4>
        <a:srgbClr val="FFFFFF"/>
      </a:accent4>
      <a:accent5>
        <a:srgbClr val="000000"/>
      </a:accent5>
      <a:accent6>
        <a:srgbClr val="40DAD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183</Words>
  <Application>Microsoft Macintosh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Fira Sans</vt:lpstr>
      <vt:lpstr>Arial</vt:lpstr>
      <vt:lpstr>Roboto Condensed Light</vt:lpstr>
      <vt:lpstr>Wingdings</vt:lpstr>
      <vt:lpstr>Segoe UI</vt:lpstr>
      <vt:lpstr>Courier New</vt:lpstr>
      <vt:lpstr>Cabin</vt:lpstr>
      <vt:lpstr>Open Sans</vt:lpstr>
      <vt:lpstr>Zero Waste Cardboard Backgrounds by Slidesgo</vt:lpstr>
      <vt:lpstr>Primary Research Question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Fair and Take Action Not to Discriminate</dc:title>
  <cp:lastModifiedBy>Mohammad SHaKiB</cp:lastModifiedBy>
  <cp:revision>35</cp:revision>
  <dcterms:modified xsi:type="dcterms:W3CDTF">2023-02-27T19:17:06Z</dcterms:modified>
</cp:coreProperties>
</file>