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6"/>
  </p:notesMasterIdLst>
  <p:sldIdLst>
    <p:sldId id="312" r:id="rId2"/>
    <p:sldId id="260" r:id="rId3"/>
    <p:sldId id="314" r:id="rId4"/>
    <p:sldId id="313" r:id="rId5"/>
  </p:sldIdLst>
  <p:sldSz cx="9144000" cy="5143500" type="screen16x9"/>
  <p:notesSz cx="6858000" cy="9144000"/>
  <p:embeddedFontLst>
    <p:embeddedFont>
      <p:font typeface="Cabin" panose="020B0604020202020204" charset="0"/>
      <p:regular r:id="rId7"/>
      <p:bold r:id="rId8"/>
      <p:italic r:id="rId9"/>
      <p:boldItalic r:id="rId10"/>
    </p:embeddedFont>
    <p:embeddedFont>
      <p:font typeface="Fira Sans"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8E83D9-374B-42CF-B842-DE5DCEEE6464}">
  <a:tblStyle styleId="{218E83D9-374B-42CF-B842-DE5DCEEE64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94660"/>
  </p:normalViewPr>
  <p:slideViewPr>
    <p:cSldViewPr snapToGrid="0">
      <p:cViewPr varScale="1">
        <p:scale>
          <a:sx n="58" d="100"/>
          <a:sy n="58" d="100"/>
        </p:scale>
        <p:origin x="90"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d4ccffdb6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d4ccffdb6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61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cc160e64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cc160e64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ba696f49d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ba696f49d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01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633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6"/>
          <p:cNvSpPr/>
          <p:nvPr/>
        </p:nvSpPr>
        <p:spPr>
          <a:xfrm>
            <a:off x="-13200" y="0"/>
            <a:ext cx="3943800" cy="5143500"/>
          </a:xfrm>
          <a:prstGeom prst="rect">
            <a:avLst/>
          </a:prstGeom>
          <a:solidFill>
            <a:schemeClr val="dk2">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p:nvPr/>
        </p:nvSpPr>
        <p:spPr>
          <a:xfrm>
            <a:off x="2527200" y="0"/>
            <a:ext cx="4089600" cy="5143500"/>
          </a:xfrm>
          <a:prstGeom prst="rect">
            <a:avLst/>
          </a:prstGeom>
          <a:solidFill>
            <a:schemeClr val="accent1">
              <a:alpha val="526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874750" y="1157250"/>
            <a:ext cx="3394500" cy="755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874750" y="1991250"/>
            <a:ext cx="3394500" cy="19950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600">
                <a:solidFill>
                  <a:schemeClr val="dk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7"/>
          <p:cNvSpPr/>
          <p:nvPr/>
        </p:nvSpPr>
        <p:spPr>
          <a:xfrm>
            <a:off x="3238198" y="548638"/>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5">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713225" y="445025"/>
            <a:ext cx="7777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blipFill>
          <a:blip r:embed="rId2">
            <a:alphaModFix/>
          </a:blip>
          <a:stretch>
            <a:fillRect/>
          </a:stretch>
        </a:blipFill>
        <a:effectLst/>
      </p:bgPr>
    </p:bg>
    <p:spTree>
      <p:nvGrpSpPr>
        <p:cNvPr id="1" name="Shape 167"/>
        <p:cNvGrpSpPr/>
        <p:nvPr/>
      </p:nvGrpSpPr>
      <p:grpSpPr>
        <a:xfrm>
          <a:off x="0" y="0"/>
          <a:ext cx="0" cy="0"/>
          <a:chOff x="0" y="0"/>
          <a:chExt cx="0" cy="0"/>
        </a:xfrm>
      </p:grpSpPr>
      <p:sp>
        <p:nvSpPr>
          <p:cNvPr id="168" name="Google Shape;168;p29"/>
          <p:cNvSpPr/>
          <p:nvPr/>
        </p:nvSpPr>
        <p:spPr>
          <a:xfrm>
            <a:off x="0" y="0"/>
            <a:ext cx="7184700" cy="5143500"/>
          </a:xfrm>
          <a:prstGeom prst="rect">
            <a:avLst/>
          </a:prstGeom>
          <a:solidFill>
            <a:schemeClr val="dk2">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170" name="Google Shape;170;p29"/>
          <p:cNvSpPr txBox="1">
            <a:spLocks noGrp="1"/>
          </p:cNvSpPr>
          <p:nvPr>
            <p:ph type="subTitle" idx="1"/>
          </p:nvPr>
        </p:nvSpPr>
        <p:spPr>
          <a:xfrm>
            <a:off x="968625" y="1357900"/>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9"/>
          <p:cNvSpPr txBox="1">
            <a:spLocks noGrp="1"/>
          </p:cNvSpPr>
          <p:nvPr>
            <p:ph type="subTitle" idx="2"/>
          </p:nvPr>
        </p:nvSpPr>
        <p:spPr>
          <a:xfrm>
            <a:off x="3395375" y="1357900"/>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9"/>
          <p:cNvSpPr txBox="1">
            <a:spLocks noGrp="1"/>
          </p:cNvSpPr>
          <p:nvPr>
            <p:ph type="subTitle" idx="3"/>
          </p:nvPr>
        </p:nvSpPr>
        <p:spPr>
          <a:xfrm>
            <a:off x="968625" y="1827301"/>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9"/>
          <p:cNvSpPr txBox="1">
            <a:spLocks noGrp="1"/>
          </p:cNvSpPr>
          <p:nvPr>
            <p:ph type="subTitle" idx="4"/>
          </p:nvPr>
        </p:nvSpPr>
        <p:spPr>
          <a:xfrm>
            <a:off x="3395375" y="1827301"/>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4" name="Google Shape;174;p29"/>
          <p:cNvSpPr txBox="1">
            <a:spLocks noGrp="1"/>
          </p:cNvSpPr>
          <p:nvPr>
            <p:ph type="subTitle" idx="5"/>
          </p:nvPr>
        </p:nvSpPr>
        <p:spPr>
          <a:xfrm>
            <a:off x="968625" y="2752225"/>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9"/>
          <p:cNvSpPr txBox="1">
            <a:spLocks noGrp="1"/>
          </p:cNvSpPr>
          <p:nvPr>
            <p:ph type="subTitle" idx="6"/>
          </p:nvPr>
        </p:nvSpPr>
        <p:spPr>
          <a:xfrm>
            <a:off x="3395375" y="2752225"/>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6" name="Google Shape;176;p29"/>
          <p:cNvSpPr txBox="1">
            <a:spLocks noGrp="1"/>
          </p:cNvSpPr>
          <p:nvPr>
            <p:ph type="subTitle" idx="7"/>
          </p:nvPr>
        </p:nvSpPr>
        <p:spPr>
          <a:xfrm>
            <a:off x="968625" y="3221626"/>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9"/>
          <p:cNvSpPr txBox="1">
            <a:spLocks noGrp="1"/>
          </p:cNvSpPr>
          <p:nvPr>
            <p:ph type="subTitle" idx="8"/>
          </p:nvPr>
        </p:nvSpPr>
        <p:spPr>
          <a:xfrm>
            <a:off x="3395375" y="3221626"/>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8" name="Google Shape;178;p29"/>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9">
    <p:bg>
      <p:bgPr>
        <a:blipFill>
          <a:blip r:embed="rId2">
            <a:alphaModFix/>
          </a:blip>
          <a:stretch>
            <a:fillRect/>
          </a:stretch>
        </a:blip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0">
    <p:bg>
      <p:bgPr>
        <a:blipFill>
          <a:blip r:embed="rId2">
            <a:alphaModFix/>
          </a:blip>
          <a:stretch>
            <a:fillRect/>
          </a:stretch>
        </a:blipFill>
        <a:effectLst/>
      </p:bgPr>
    </p:bg>
    <p:spTree>
      <p:nvGrpSpPr>
        <p:cNvPr id="1" name="Shape 214"/>
        <p:cNvGrpSpPr/>
        <p:nvPr/>
      </p:nvGrpSpPr>
      <p:grpSpPr>
        <a:xfrm>
          <a:off x="0" y="0"/>
          <a:ext cx="0" cy="0"/>
          <a:chOff x="0" y="0"/>
          <a:chExt cx="0" cy="0"/>
        </a:xfrm>
      </p:grpSpPr>
      <p:sp>
        <p:nvSpPr>
          <p:cNvPr id="215" name="Google Shape;215;p34"/>
          <p:cNvSpPr/>
          <p:nvPr/>
        </p:nvSpPr>
        <p:spPr>
          <a:xfrm>
            <a:off x="-13200" y="0"/>
            <a:ext cx="4128000" cy="5143500"/>
          </a:xfrm>
          <a:prstGeom prst="rect">
            <a:avLst/>
          </a:prstGeom>
          <a:solidFill>
            <a:schemeClr val="dk2">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21">
    <p:bg>
      <p:bgPr>
        <a:blipFill>
          <a:blip r:embed="rId2">
            <a:alphaModFix/>
          </a:blip>
          <a:stretch>
            <a:fillRect/>
          </a:stretch>
        </a:blipFill>
        <a:effectLst/>
      </p:bgPr>
    </p:bg>
    <p:spTree>
      <p:nvGrpSpPr>
        <p:cNvPr id="1" name="Shape 216"/>
        <p:cNvGrpSpPr/>
        <p:nvPr/>
      </p:nvGrpSpPr>
      <p:grpSpPr>
        <a:xfrm>
          <a:off x="0" y="0"/>
          <a:ext cx="0" cy="0"/>
          <a:chOff x="0" y="0"/>
          <a:chExt cx="0" cy="0"/>
        </a:xfrm>
      </p:grpSpPr>
      <p:sp>
        <p:nvSpPr>
          <p:cNvPr id="217" name="Google Shape;217;p35"/>
          <p:cNvSpPr/>
          <p:nvPr/>
        </p:nvSpPr>
        <p:spPr>
          <a:xfrm>
            <a:off x="2271425" y="0"/>
            <a:ext cx="4660800" cy="5143500"/>
          </a:xfrm>
          <a:prstGeom prst="rect">
            <a:avLst/>
          </a:prstGeom>
          <a:solidFill>
            <a:schemeClr val="lt2">
              <a:alpha val="504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2">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36"/>
          <p:cNvSpPr/>
          <p:nvPr/>
        </p:nvSpPr>
        <p:spPr>
          <a:xfrm>
            <a:off x="5012750" y="0"/>
            <a:ext cx="4128000" cy="5143500"/>
          </a:xfrm>
          <a:prstGeom prst="rect">
            <a:avLst/>
          </a:prstGeom>
          <a:solidFill>
            <a:schemeClr val="accent1">
              <a:alpha val="526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marL="914400" lvl="1"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8" r:id="rId3"/>
    <p:sldLayoutId id="2147483664" r:id="rId4"/>
    <p:sldLayoutId id="2147483675" r:id="rId5"/>
    <p:sldLayoutId id="2147483679" r:id="rId6"/>
    <p:sldLayoutId id="2147483680" r:id="rId7"/>
    <p:sldLayoutId id="2147483681" r:id="rId8"/>
    <p:sldLayoutId id="214748368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2" name="Rectangle 11"/>
          <p:cNvSpPr/>
          <p:nvPr/>
        </p:nvSpPr>
        <p:spPr>
          <a:xfrm flipV="1">
            <a:off x="475388" y="930323"/>
            <a:ext cx="2400816" cy="765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49A97E5-B93F-42D2-A9BC-884B88C32529}"/>
              </a:ext>
            </a:extLst>
          </p:cNvPr>
          <p:cNvSpPr/>
          <p:nvPr/>
        </p:nvSpPr>
        <p:spPr>
          <a:xfrm>
            <a:off x="407557" y="1537618"/>
            <a:ext cx="8337432" cy="2431435"/>
          </a:xfrm>
          <a:prstGeom prst="rect">
            <a:avLst/>
          </a:prstGeom>
        </p:spPr>
        <p:txBody>
          <a:bodyPr wrap="square">
            <a:spAutoFit/>
          </a:bodyPr>
          <a:lstStyle/>
          <a:p>
            <a:r>
              <a:rPr lang="en-GB" sz="1600" dirty="0"/>
              <a:t>We choose </a:t>
            </a:r>
            <a:r>
              <a:rPr lang="en-GB" sz="1600" b="1" dirty="0"/>
              <a:t>Mixed methods </a:t>
            </a:r>
            <a:r>
              <a:rPr lang="en-GB" sz="1600" dirty="0"/>
              <a:t>design for Mitigating the Risk of Ransomware Attacks.</a:t>
            </a:r>
          </a:p>
          <a:p>
            <a:endParaRPr lang="en-US" dirty="0"/>
          </a:p>
          <a:p>
            <a:endParaRPr lang="en-US" dirty="0"/>
          </a:p>
          <a:p>
            <a:endParaRPr lang="en-US" dirty="0"/>
          </a:p>
          <a:p>
            <a:r>
              <a:rPr lang="en-US" sz="1600" b="1" u="sng" dirty="0"/>
              <a:t>Why Choose This Methods?</a:t>
            </a:r>
          </a:p>
          <a:p>
            <a:r>
              <a:rPr lang="en-US" sz="1600" dirty="0"/>
              <a:t>The reason for selecting a mixed methods design is that it allows for a comprehensive and multi-dimensional approach to understanding the risk of ransomware attacks and developing effective mitigation strategies.</a:t>
            </a:r>
            <a:r>
              <a:rPr lang="en-GB" sz="1600" dirty="0"/>
              <a:t> Mixed methods research combines quantitative and qualitative data research question.</a:t>
            </a:r>
            <a:endParaRPr lang="en-US" sz="1600" dirty="0"/>
          </a:p>
          <a:p>
            <a:endParaRPr lang="en-US" dirty="0"/>
          </a:p>
        </p:txBody>
      </p:sp>
      <p:sp>
        <p:nvSpPr>
          <p:cNvPr id="5" name="Rectangle 4">
            <a:extLst>
              <a:ext uri="{FF2B5EF4-FFF2-40B4-BE49-F238E27FC236}">
                <a16:creationId xmlns:a16="http://schemas.microsoft.com/office/drawing/2014/main" id="{B5F4D055-D0F6-4FF0-9FB2-608F8A515DBF}"/>
              </a:ext>
            </a:extLst>
          </p:cNvPr>
          <p:cNvSpPr/>
          <p:nvPr/>
        </p:nvSpPr>
        <p:spPr>
          <a:xfrm>
            <a:off x="371298" y="468658"/>
            <a:ext cx="2608995" cy="461665"/>
          </a:xfrm>
          <a:prstGeom prst="rect">
            <a:avLst/>
          </a:prstGeom>
        </p:spPr>
        <p:txBody>
          <a:bodyPr wrap="square">
            <a:spAutoFit/>
          </a:bodyPr>
          <a:lstStyle/>
          <a:p>
            <a:r>
              <a:rPr lang="en-US" sz="2400" b="1" dirty="0"/>
              <a:t>METHODOLOGY</a:t>
            </a:r>
          </a:p>
        </p:txBody>
      </p:sp>
    </p:spTree>
    <p:extLst>
      <p:ext uri="{BB962C8B-B14F-4D97-AF65-F5344CB8AC3E}">
        <p14:creationId xmlns:p14="http://schemas.microsoft.com/office/powerpoint/2010/main" val="39881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52" y="13500"/>
            <a:ext cx="9144000" cy="5130000"/>
          </a:xfrm>
          <a:prstGeom prst="rect">
            <a:avLst/>
          </a:prstGeom>
        </p:spPr>
      </p:pic>
      <p:sp>
        <p:nvSpPr>
          <p:cNvPr id="8" name="Rectangle 7"/>
          <p:cNvSpPr/>
          <p:nvPr/>
        </p:nvSpPr>
        <p:spPr>
          <a:xfrm>
            <a:off x="546652" y="914400"/>
            <a:ext cx="3766268" cy="852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A81B5C0-9F72-448F-91F7-138824E879ED}"/>
              </a:ext>
            </a:extLst>
          </p:cNvPr>
          <p:cNvSpPr>
            <a:spLocks noGrp="1"/>
          </p:cNvSpPr>
          <p:nvPr>
            <p:ph type="title"/>
          </p:nvPr>
        </p:nvSpPr>
        <p:spPr>
          <a:xfrm>
            <a:off x="399906" y="354634"/>
            <a:ext cx="3009215" cy="491654"/>
          </a:xfrm>
        </p:spPr>
        <p:txBody>
          <a:bodyPr/>
          <a:lstStyle/>
          <a:p>
            <a:r>
              <a:rPr lang="en-US" dirty="0"/>
              <a:t>MIXED METHOD</a:t>
            </a:r>
          </a:p>
        </p:txBody>
      </p:sp>
      <p:sp>
        <p:nvSpPr>
          <p:cNvPr id="5" name="Text Placeholder 4">
            <a:extLst>
              <a:ext uri="{FF2B5EF4-FFF2-40B4-BE49-F238E27FC236}">
                <a16:creationId xmlns:a16="http://schemas.microsoft.com/office/drawing/2014/main" id="{272AD03E-18E5-4157-A7B6-C7142353AF29}"/>
              </a:ext>
            </a:extLst>
          </p:cNvPr>
          <p:cNvSpPr>
            <a:spLocks noGrp="1"/>
          </p:cNvSpPr>
          <p:nvPr>
            <p:ph type="body" idx="1"/>
          </p:nvPr>
        </p:nvSpPr>
        <p:spPr>
          <a:xfrm>
            <a:off x="546652" y="1630017"/>
            <a:ext cx="8229600" cy="2599083"/>
          </a:xfrm>
        </p:spPr>
        <p:txBody>
          <a:bodyPr/>
          <a:lstStyle/>
          <a:p>
            <a:pPr marL="152400" indent="0" algn="l">
              <a:buNone/>
            </a:pPr>
            <a:r>
              <a:rPr lang="en-US" sz="1800" dirty="0"/>
              <a:t>By combining quantitative and qualitative data, a mixed methods design can provide a more complete picture of the risk of ransomware attacks within an organization and inform the development of effective mitigation strategies. For example, quantitative data may show that a large percentage of attacks are successful despite existing mitigation measures, while qualitative data may reveal that employees are not receiving adequate training on how to recognize and respond to phishing attacks, which are often used as a vector for ransomware attacks. This information can then be used to develop a more targeted and effective approach to mitigating the risk of ransomware attacks.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8"/>
          <p:cNvSpPr/>
          <p:nvPr/>
        </p:nvSpPr>
        <p:spPr>
          <a:xfrm>
            <a:off x="0" y="0"/>
            <a:ext cx="411480" cy="5143500"/>
          </a:xfrm>
          <a:prstGeom prst="rect">
            <a:avLst/>
          </a:prstGeom>
          <a:solidFill>
            <a:schemeClr val="accent1">
              <a:alpha val="52679"/>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58"/>
          <p:cNvSpPr/>
          <p:nvPr/>
        </p:nvSpPr>
        <p:spPr>
          <a:xfrm>
            <a:off x="8202300" y="0"/>
            <a:ext cx="941700" cy="5143500"/>
          </a:xfrm>
          <a:prstGeom prst="rect">
            <a:avLst/>
          </a:prstGeom>
          <a:solidFill>
            <a:schemeClr val="accent1">
              <a:alpha val="52679"/>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Rectangle 30"/>
          <p:cNvSpPr/>
          <p:nvPr/>
        </p:nvSpPr>
        <p:spPr>
          <a:xfrm>
            <a:off x="411480" y="445687"/>
            <a:ext cx="4849008" cy="553998"/>
          </a:xfrm>
          <a:prstGeom prst="rect">
            <a:avLst/>
          </a:prstGeom>
        </p:spPr>
        <p:txBody>
          <a:bodyPr wrap="square">
            <a:spAutoFit/>
          </a:bodyPr>
          <a:lstStyle/>
          <a:p>
            <a:pPr lvl="0"/>
            <a:r>
              <a:rPr lang="en" sz="3000" b="1" dirty="0">
                <a:latin typeface="Fira Sans"/>
                <a:sym typeface="Fira Sans"/>
              </a:rPr>
              <a:t>How to solve this problem</a:t>
            </a:r>
            <a:endParaRPr lang="en-US" dirty="0"/>
          </a:p>
        </p:txBody>
      </p:sp>
      <p:sp>
        <p:nvSpPr>
          <p:cNvPr id="32" name="Rectangle 31"/>
          <p:cNvSpPr/>
          <p:nvPr/>
        </p:nvSpPr>
        <p:spPr>
          <a:xfrm>
            <a:off x="497541" y="976825"/>
            <a:ext cx="4999616"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10005" y="1445372"/>
            <a:ext cx="7175349" cy="3785652"/>
          </a:xfrm>
          <a:prstGeom prst="rect">
            <a:avLst/>
          </a:prstGeom>
        </p:spPr>
        <p:txBody>
          <a:bodyPr wrap="square">
            <a:spAutoFit/>
          </a:bodyPr>
          <a:lstStyle/>
          <a:p>
            <a:pPr marL="342900" lvl="0" indent="-342900">
              <a:buFont typeface="Wingdings" panose="05000000000000000000" pitchFamily="2" charset="2"/>
              <a:buChar char="q"/>
            </a:pPr>
            <a:r>
              <a:rPr lang="en-GB" sz="2000" b="1" dirty="0"/>
              <a:t>We need </a:t>
            </a:r>
            <a:r>
              <a:rPr lang="en-GB" sz="2000" b="1" dirty="0" err="1"/>
              <a:t>analyze</a:t>
            </a:r>
            <a:r>
              <a:rPr lang="en-GB" sz="2000" b="1" dirty="0"/>
              <a:t> patterns in User </a:t>
            </a:r>
            <a:r>
              <a:rPr lang="en-GB" sz="2000" b="1" dirty="0" err="1"/>
              <a:t>behavior</a:t>
            </a:r>
            <a:r>
              <a:rPr lang="en-GB" sz="2000" b="1" dirty="0"/>
              <a:t>, Network traffic, and System activity to identify potential ransomware attacks</a:t>
            </a:r>
          </a:p>
          <a:p>
            <a:pPr marL="285750" lvl="0" indent="-285750">
              <a:buFont typeface="Wingdings" panose="05000000000000000000" pitchFamily="2" charset="2"/>
              <a:buChar char="q"/>
            </a:pPr>
            <a:endParaRPr lang="en-GB" sz="2000" b="1" dirty="0"/>
          </a:p>
          <a:p>
            <a:pPr marL="285750" lvl="0" indent="-285750">
              <a:buFont typeface="Wingdings" panose="05000000000000000000" pitchFamily="2" charset="2"/>
              <a:buChar char="q"/>
            </a:pPr>
            <a:r>
              <a:rPr lang="en-US" sz="2000" b="1" dirty="0"/>
              <a:t>Vulnerability Assessments</a:t>
            </a:r>
          </a:p>
          <a:p>
            <a:pPr marL="285750" lvl="0" indent="-285750">
              <a:buFont typeface="Wingdings" panose="05000000000000000000" pitchFamily="2" charset="2"/>
              <a:buChar char="q"/>
            </a:pPr>
            <a:endParaRPr lang="en-US" sz="2000" b="1" dirty="0"/>
          </a:p>
          <a:p>
            <a:pPr marL="285750" lvl="0" indent="-285750">
              <a:buFont typeface="Wingdings" panose="05000000000000000000" pitchFamily="2" charset="2"/>
              <a:buChar char="q"/>
            </a:pPr>
            <a:r>
              <a:rPr lang="en-US" sz="2000" b="1" dirty="0"/>
              <a:t>Deception Strategy </a:t>
            </a:r>
          </a:p>
          <a:p>
            <a:pPr marL="285750" lvl="0" indent="-285750">
              <a:buFont typeface="Wingdings" panose="05000000000000000000" pitchFamily="2" charset="2"/>
              <a:buChar char="q"/>
            </a:pPr>
            <a:endParaRPr lang="en-US" sz="2000" b="1" dirty="0"/>
          </a:p>
          <a:p>
            <a:pPr marL="285750" lvl="0" indent="-285750">
              <a:buFont typeface="Wingdings" panose="05000000000000000000" pitchFamily="2" charset="2"/>
              <a:buChar char="q"/>
            </a:pPr>
            <a:r>
              <a:rPr lang="en-US" sz="2000" b="1" dirty="0"/>
              <a:t>Implement Network Segment </a:t>
            </a:r>
          </a:p>
          <a:p>
            <a:pPr marL="285750" lvl="0" indent="-285750">
              <a:buFont typeface="Wingdings" panose="05000000000000000000" pitchFamily="2" charset="2"/>
              <a:buChar char="q"/>
            </a:pPr>
            <a:endParaRPr lang="en-US" sz="2000" b="1" dirty="0"/>
          </a:p>
          <a:p>
            <a:pPr marL="285750" lvl="0" indent="-285750">
              <a:buFont typeface="Wingdings" panose="05000000000000000000" pitchFamily="2" charset="2"/>
              <a:buChar char="q"/>
            </a:pPr>
            <a:r>
              <a:rPr lang="en-US" sz="2000" b="1" dirty="0"/>
              <a:t>Zero-trust</a:t>
            </a:r>
          </a:p>
          <a:p>
            <a:pPr marL="285750" lvl="0" indent="-285750">
              <a:buFont typeface="Wingdings" panose="05000000000000000000" pitchFamily="2" charset="2"/>
              <a:buChar char="q"/>
            </a:pPr>
            <a:endParaRPr lang="en-US" sz="2000" b="1" dirty="0"/>
          </a:p>
        </p:txBody>
      </p:sp>
    </p:spTree>
    <p:extLst>
      <p:ext uri="{BB962C8B-B14F-4D97-AF65-F5344CB8AC3E}">
        <p14:creationId xmlns:p14="http://schemas.microsoft.com/office/powerpoint/2010/main" val="1261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6" name="Google Shape;306;p48"/>
          <p:cNvSpPr txBox="1">
            <a:spLocks noGrp="1"/>
          </p:cNvSpPr>
          <p:nvPr>
            <p:ph type="subTitle" idx="1"/>
          </p:nvPr>
        </p:nvSpPr>
        <p:spPr>
          <a:xfrm>
            <a:off x="812775" y="404863"/>
            <a:ext cx="6633950" cy="901206"/>
          </a:xfrm>
          <a:prstGeom prst="rect">
            <a:avLst/>
          </a:prstGeom>
        </p:spPr>
        <p:txBody>
          <a:bodyPr spcFirstLastPara="1" wrap="square" lIns="91425" tIns="91425" rIns="91425" bIns="91425" anchor="t" anchorCtr="0">
            <a:noAutofit/>
          </a:bodyPr>
          <a:lstStyle/>
          <a:p>
            <a:pPr marL="342900" lvl="0">
              <a:spcAft>
                <a:spcPts val="1200"/>
              </a:spcAft>
              <a:buFont typeface="Wingdings" panose="05000000000000000000" pitchFamily="2" charset="2"/>
              <a:buChar char="q"/>
            </a:pPr>
            <a:r>
              <a:rPr lang="en-US" dirty="0"/>
              <a:t>Use blockchain technology</a:t>
            </a:r>
            <a:endParaRPr dirty="0"/>
          </a:p>
        </p:txBody>
      </p:sp>
      <p:sp>
        <p:nvSpPr>
          <p:cNvPr id="307" name="Google Shape;307;p48"/>
          <p:cNvSpPr txBox="1">
            <a:spLocks noGrp="1"/>
          </p:cNvSpPr>
          <p:nvPr>
            <p:ph type="subTitle" idx="2"/>
          </p:nvPr>
        </p:nvSpPr>
        <p:spPr>
          <a:xfrm>
            <a:off x="812775" y="1944928"/>
            <a:ext cx="5188780" cy="489600"/>
          </a:xfrm>
          <a:prstGeom prst="rect">
            <a:avLst/>
          </a:prstGeom>
        </p:spPr>
        <p:txBody>
          <a:bodyPr spcFirstLastPara="1" wrap="square" lIns="91425" tIns="91425" rIns="91425" bIns="91425" anchor="t" anchorCtr="0">
            <a:noAutofit/>
          </a:bodyPr>
          <a:lstStyle/>
          <a:p>
            <a:pPr marL="342900" lvl="0">
              <a:spcAft>
                <a:spcPts val="1200"/>
              </a:spcAft>
              <a:buFont typeface="Wingdings" panose="05000000000000000000" pitchFamily="2" charset="2"/>
              <a:buChar char="q"/>
            </a:pPr>
            <a:r>
              <a:rPr lang="en-US" dirty="0"/>
              <a:t>Threat intelligence feeds</a:t>
            </a:r>
            <a:endParaRPr dirty="0"/>
          </a:p>
        </p:txBody>
      </p:sp>
      <p:sp>
        <p:nvSpPr>
          <p:cNvPr id="310" name="Google Shape;310;p48"/>
          <p:cNvSpPr txBox="1">
            <a:spLocks noGrp="1"/>
          </p:cNvSpPr>
          <p:nvPr>
            <p:ph type="subTitle" idx="5"/>
          </p:nvPr>
        </p:nvSpPr>
        <p:spPr>
          <a:xfrm>
            <a:off x="812775" y="1137788"/>
            <a:ext cx="5426300" cy="901206"/>
          </a:xfrm>
          <a:prstGeom prst="rect">
            <a:avLst/>
          </a:prstGeom>
        </p:spPr>
        <p:txBody>
          <a:bodyPr spcFirstLastPara="1" wrap="square" lIns="91425" tIns="91425" rIns="91425" bIns="91425" anchor="t" anchorCtr="0">
            <a:noAutofit/>
          </a:bodyPr>
          <a:lstStyle/>
          <a:p>
            <a:pPr marL="342900">
              <a:spcAft>
                <a:spcPts val="1200"/>
              </a:spcAft>
              <a:buFont typeface="Wingdings" panose="05000000000000000000" pitchFamily="2" charset="2"/>
              <a:buChar char="q"/>
            </a:pPr>
            <a:r>
              <a:rPr lang="en-US" dirty="0"/>
              <a:t>Least privilege approach to security</a:t>
            </a:r>
          </a:p>
          <a:p>
            <a:pPr marL="0" lvl="0" indent="0" algn="l" rtl="0">
              <a:spcBef>
                <a:spcPts val="0"/>
              </a:spcBef>
              <a:spcAft>
                <a:spcPts val="1200"/>
              </a:spcAft>
              <a:buNone/>
            </a:pPr>
            <a:endParaRPr dirty="0"/>
          </a:p>
        </p:txBody>
      </p:sp>
      <p:sp>
        <p:nvSpPr>
          <p:cNvPr id="311" name="Google Shape;311;p48"/>
          <p:cNvSpPr txBox="1">
            <a:spLocks noGrp="1"/>
          </p:cNvSpPr>
          <p:nvPr>
            <p:ph type="subTitle" idx="6"/>
          </p:nvPr>
        </p:nvSpPr>
        <p:spPr>
          <a:xfrm>
            <a:off x="812775" y="2687517"/>
            <a:ext cx="5884238" cy="489600"/>
          </a:xfrm>
          <a:prstGeom prst="rect">
            <a:avLst/>
          </a:prstGeom>
        </p:spPr>
        <p:txBody>
          <a:bodyPr spcFirstLastPara="1" wrap="square" lIns="91425" tIns="91425" rIns="91425" bIns="91425" anchor="t" anchorCtr="0">
            <a:noAutofit/>
          </a:bodyPr>
          <a:lstStyle/>
          <a:p>
            <a:pPr marL="342900" lvl="0">
              <a:spcAft>
                <a:spcPts val="1200"/>
              </a:spcAft>
              <a:buFont typeface="Wingdings" panose="05000000000000000000" pitchFamily="2" charset="2"/>
              <a:buChar char="q"/>
            </a:pPr>
            <a:r>
              <a:rPr lang="en-US" dirty="0"/>
              <a:t>Implement multi-factor authentication</a:t>
            </a:r>
          </a:p>
          <a:p>
            <a:pPr marL="342900" lvl="0">
              <a:spcAft>
                <a:spcPts val="1200"/>
              </a:spcAft>
              <a:buFont typeface="Wingdings" panose="05000000000000000000" pitchFamily="2" charset="2"/>
              <a:buChar char="q"/>
            </a:pPr>
            <a:endParaRPr lang="en-US" dirty="0"/>
          </a:p>
          <a:p>
            <a:pPr marL="342900" lvl="0">
              <a:spcAft>
                <a:spcPts val="1200"/>
              </a:spcAft>
              <a:buFont typeface="Wingdings" panose="05000000000000000000" pitchFamily="2" charset="2"/>
              <a:buChar char="q"/>
            </a:pPr>
            <a:r>
              <a:rPr lang="en-US" dirty="0"/>
              <a:t>Application Whitelisting</a:t>
            </a:r>
          </a:p>
          <a:p>
            <a:pPr marL="342900" lvl="0">
              <a:spcAft>
                <a:spcPts val="1200"/>
              </a:spcAft>
              <a:buFont typeface="Wingdings" panose="05000000000000000000" pitchFamily="2" charset="2"/>
              <a:buChar char="q"/>
            </a:pPr>
            <a:endParaRPr dirty="0"/>
          </a:p>
        </p:txBody>
      </p:sp>
      <p:sp>
        <p:nvSpPr>
          <p:cNvPr id="312" name="Google Shape;312;p48"/>
          <p:cNvSpPr txBox="1">
            <a:spLocks noGrp="1"/>
          </p:cNvSpPr>
          <p:nvPr>
            <p:ph type="subTitle" idx="7"/>
          </p:nvPr>
        </p:nvSpPr>
        <p:spPr>
          <a:xfrm>
            <a:off x="5343125" y="4052588"/>
            <a:ext cx="2103600" cy="7821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dirty="0"/>
          </a:p>
        </p:txBody>
      </p:sp>
    </p:spTree>
    <p:extLst>
      <p:ext uri="{BB962C8B-B14F-4D97-AF65-F5344CB8AC3E}">
        <p14:creationId xmlns:p14="http://schemas.microsoft.com/office/powerpoint/2010/main" val="332442633"/>
      </p:ext>
    </p:extLst>
  </p:cSld>
  <p:clrMapOvr>
    <a:masterClrMapping/>
  </p:clrMapOvr>
</p:sld>
</file>

<file path=ppt/theme/theme1.xml><?xml version="1.0" encoding="utf-8"?>
<a:theme xmlns:a="http://schemas.openxmlformats.org/drawingml/2006/main" name="Zero Waste Cardboard Backgrounds by Slidesgo">
  <a:themeElements>
    <a:clrScheme name="Simple Light">
      <a:dk1>
        <a:srgbClr val="000000"/>
      </a:dk1>
      <a:lt1>
        <a:srgbClr val="FFFFFF"/>
      </a:lt1>
      <a:dk2>
        <a:srgbClr val="93C47D"/>
      </a:dk2>
      <a:lt2>
        <a:srgbClr val="FFD966"/>
      </a:lt2>
      <a:accent1>
        <a:srgbClr val="40DADA"/>
      </a:accent1>
      <a:accent2>
        <a:srgbClr val="93C47D"/>
      </a:accent2>
      <a:accent3>
        <a:srgbClr val="FFD966"/>
      </a:accent3>
      <a:accent4>
        <a:srgbClr val="FFFFFF"/>
      </a:accent4>
      <a:accent5>
        <a:srgbClr val="000000"/>
      </a:accent5>
      <a:accent6>
        <a:srgbClr val="40DA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221</Words>
  <Application>Microsoft Office PowerPoint</Application>
  <PresentationFormat>On-screen Show (16:9)</PresentationFormat>
  <Paragraphs>25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Open Sans</vt:lpstr>
      <vt:lpstr>Cabin</vt:lpstr>
      <vt:lpstr>Wingdings</vt:lpstr>
      <vt:lpstr>Fira Sans</vt:lpstr>
      <vt:lpstr>Zero Waste Cardboard Backgrounds by Slidesgo</vt:lpstr>
      <vt:lpstr>PowerPoint Presentation</vt:lpstr>
      <vt:lpstr>MIXED METHOD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Fair and Take Action Not to Discriminate</dc:title>
  <cp:lastModifiedBy>IBRAHIM SAKIB</cp:lastModifiedBy>
  <cp:revision>44</cp:revision>
  <dcterms:modified xsi:type="dcterms:W3CDTF">2023-02-27T17:25:48Z</dcterms:modified>
</cp:coreProperties>
</file>