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311" r:id="rId4"/>
    <p:sldId id="315" r:id="rId5"/>
    <p:sldId id="316" r:id="rId6"/>
    <p:sldId id="317" r:id="rId7"/>
  </p:sldIdLst>
  <p:sldSz cx="9144000" cy="5143500" type="screen16x9"/>
  <p:notesSz cx="6858000" cy="9144000"/>
  <p:embeddedFontLst>
    <p:embeddedFont>
      <p:font typeface="Cabin" panose="020B0604020202020204" charset="0"/>
      <p:regular r:id="rId9"/>
      <p:bold r:id="rId10"/>
      <p:italic r:id="rId11"/>
      <p:boldItalic r:id="rId12"/>
    </p:embeddedFont>
    <p:embeddedFont>
      <p:font typeface="Fira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8E83D9-374B-42CF-B842-DE5DCEEE6464}">
  <a:tblStyle styleId="{218E83D9-374B-42CF-B842-DE5DCEEE64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52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cc160e6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cc160e6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d4ccffdb6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d4ccffdb6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d2d816dfd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d2d816dfd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82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c160e6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c160e6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46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d4ccffdb6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d4ccffdb6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8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28000" y="0"/>
            <a:ext cx="19086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54423" y="4501125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54423" y="546350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47800" y="963463"/>
            <a:ext cx="4831800" cy="24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47800" y="3442375"/>
            <a:ext cx="23148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5012750" y="0"/>
            <a:ext cx="41280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971350" y="0"/>
            <a:ext cx="61725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754800" y="1759900"/>
            <a:ext cx="33312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280750" y="1316850"/>
            <a:ext cx="3331500" cy="25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754955" y="2849800"/>
            <a:ext cx="33312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29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2955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295598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2527200" y="0"/>
            <a:ext cx="40896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874750" y="1157250"/>
            <a:ext cx="3394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874750" y="1991250"/>
            <a:ext cx="33945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2381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5016000" y="0"/>
            <a:ext cx="4128000" cy="5143500"/>
          </a:xfrm>
          <a:prstGeom prst="rect">
            <a:avLst/>
          </a:prstGeom>
          <a:solidFill>
            <a:schemeClr val="dk2">
              <a:alpha val="53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76800" y="445025"/>
            <a:ext cx="76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27775" y="1255525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294015" y="1255500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27775" y="2976613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3294495" y="2976608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727775" y="2028664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3296125" y="2028650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27775" y="3752500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3296762" y="3752501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2603695" y="1255525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5169935" y="1255525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2603948" y="2976591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5170655" y="2976588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6"/>
          </p:nvPr>
        </p:nvSpPr>
        <p:spPr>
          <a:xfrm>
            <a:off x="5860255" y="1255500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5861215" y="2976599"/>
            <a:ext cx="1870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8"/>
          </p:nvPr>
        </p:nvSpPr>
        <p:spPr>
          <a:xfrm>
            <a:off x="5864475" y="2028650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9"/>
          </p:nvPr>
        </p:nvSpPr>
        <p:spPr>
          <a:xfrm>
            <a:off x="5865749" y="3752500"/>
            <a:ext cx="1870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0" hasCustomPrompt="1"/>
          </p:nvPr>
        </p:nvSpPr>
        <p:spPr>
          <a:xfrm>
            <a:off x="7736175" y="1255525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1" hasCustomPrompt="1"/>
          </p:nvPr>
        </p:nvSpPr>
        <p:spPr>
          <a:xfrm>
            <a:off x="7736175" y="2976588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1523850" y="0"/>
            <a:ext cx="60963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-13200" y="0"/>
            <a:ext cx="4128000" cy="5143500"/>
          </a:xfrm>
          <a:prstGeom prst="rect">
            <a:avLst/>
          </a:prstGeom>
          <a:solidFill>
            <a:schemeClr val="dk2">
              <a:alpha val="53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2271425" y="0"/>
            <a:ext cx="46608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5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ctrTitle"/>
          </p:nvPr>
        </p:nvSpPr>
        <p:spPr>
          <a:xfrm>
            <a:off x="947800" y="604875"/>
            <a:ext cx="5429094" cy="2658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 Fair and Take </a:t>
            </a:r>
            <a:r>
              <a:rPr lang="en" dirty="0"/>
              <a:t>A</a:t>
            </a:r>
            <a:r>
              <a:rPr lang="en" dirty="0" smtClean="0"/>
              <a:t>ction </a:t>
            </a:r>
            <a:r>
              <a:rPr lang="en" dirty="0"/>
              <a:t>N</a:t>
            </a:r>
            <a:r>
              <a:rPr lang="en" dirty="0" smtClean="0"/>
              <a:t>ot to Discriminate</a:t>
            </a:r>
            <a:endParaRPr dirty="0"/>
          </a:p>
        </p:txBody>
      </p:sp>
      <p:sp>
        <p:nvSpPr>
          <p:cNvPr id="229" name="Google Shape;229;p39"/>
          <p:cNvSpPr txBox="1">
            <a:spLocks noGrp="1"/>
          </p:cNvSpPr>
          <p:nvPr>
            <p:ph type="subTitle" idx="1"/>
          </p:nvPr>
        </p:nvSpPr>
        <p:spPr>
          <a:xfrm>
            <a:off x="947800" y="3442375"/>
            <a:ext cx="3259636" cy="98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Mohammad Bin Ab. Jalil Sheakh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ID : 20-42132-1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Section : 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4754800" y="1759900"/>
            <a:ext cx="3331200" cy="1089900"/>
          </a:xfrm>
          <a:prstGeom prst="rect">
            <a:avLst/>
          </a:prstGeom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Literature Review</a:t>
            </a:r>
            <a:endParaRPr dirty="0"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 idx="2"/>
          </p:nvPr>
        </p:nvSpPr>
        <p:spPr>
          <a:xfrm>
            <a:off x="1280750" y="1316850"/>
            <a:ext cx="3331500" cy="2509800"/>
          </a:xfrm>
          <a:prstGeom prst="rect">
            <a:avLst/>
          </a:prstGeom>
        </p:spPr>
        <p:txBody>
          <a:bodyPr spcFirstLastPara="1" wrap="square" lIns="91425" tIns="91425" rIns="2286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44"/>
          <p:cNvSpPr txBox="1">
            <a:spLocks noGrp="1"/>
          </p:cNvSpPr>
          <p:nvPr>
            <p:ph type="subTitle" idx="1"/>
          </p:nvPr>
        </p:nvSpPr>
        <p:spPr>
          <a:xfrm>
            <a:off x="4754800" y="3207750"/>
            <a:ext cx="3331200" cy="6189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499" y="112813"/>
            <a:ext cx="58673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latin typeface="Fira Sans"/>
                <a:sym typeface="Fira Sans"/>
              </a:rPr>
              <a:t>Ransomware </a:t>
            </a:r>
            <a:r>
              <a:rPr lang="en-US" sz="2400" b="1" dirty="0">
                <a:latin typeface="Fira Sans"/>
                <a:sym typeface="Fira Sans"/>
              </a:rPr>
              <a:t>Detection, Avoidance, and </a:t>
            </a:r>
            <a:endParaRPr lang="en-US" sz="2400" b="1" dirty="0" smtClean="0">
              <a:latin typeface="Fira Sans"/>
              <a:sym typeface="Fira Sans"/>
            </a:endParaRPr>
          </a:p>
          <a:p>
            <a:pPr lvl="0"/>
            <a:r>
              <a:rPr lang="en-US" sz="2400" b="1" dirty="0" smtClean="0">
                <a:latin typeface="Fira Sans"/>
                <a:sym typeface="Fira Sans"/>
              </a:rPr>
              <a:t>Mitigation </a:t>
            </a:r>
            <a:r>
              <a:rPr lang="en-US" sz="2400" b="1" dirty="0">
                <a:latin typeface="Fira Sans"/>
                <a:sym typeface="Fira Sans"/>
              </a:rPr>
              <a:t>Scheme: A Review and Future </a:t>
            </a:r>
            <a:endParaRPr lang="en-US" sz="2400" b="1" dirty="0" smtClean="0">
              <a:latin typeface="Fira Sans"/>
              <a:sym typeface="Fira Sans"/>
            </a:endParaRPr>
          </a:p>
          <a:p>
            <a:pPr lvl="0"/>
            <a:r>
              <a:rPr lang="en-US" sz="2400" b="1" dirty="0" smtClean="0">
                <a:latin typeface="Fira Sans"/>
                <a:sym typeface="Fira Sans"/>
              </a:rPr>
              <a:t>Directions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75499" y="1357258"/>
            <a:ext cx="552372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9990" y="2557587"/>
            <a:ext cx="662553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DAM Framework for Ransomware </a:t>
            </a:r>
            <a:r>
              <a:rPr lang="en-US" sz="2000" dirty="0" smtClean="0"/>
              <a:t>Defense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Regular Patches and Updates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Avoid e-Mails from unknown sources and </a:t>
            </a:r>
            <a:r>
              <a:rPr lang="en-US" sz="2000" dirty="0" smtClean="0"/>
              <a:t>attachments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Disable JavaScript and Java for </a:t>
            </a:r>
            <a:r>
              <a:rPr lang="en-US" sz="2000" dirty="0" smtClean="0"/>
              <a:t>Browsers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 smtClean="0"/>
              <a:t>Controled</a:t>
            </a:r>
            <a:r>
              <a:rPr lang="en-US" sz="2000" dirty="0" smtClean="0"/>
              <a:t> Folder Access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60665" y="1491209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100"/>
            </a:pPr>
            <a:r>
              <a:rPr lang="en-US" dirty="0" err="1"/>
              <a:t>Adhirath</a:t>
            </a:r>
            <a:r>
              <a:rPr lang="en-US" dirty="0"/>
              <a:t> Kapoor , </a:t>
            </a:r>
            <a:r>
              <a:rPr lang="en-US" dirty="0" err="1"/>
              <a:t>Ankur</a:t>
            </a:r>
            <a:r>
              <a:rPr lang="en-US" dirty="0"/>
              <a:t> Gupta </a:t>
            </a:r>
            <a:r>
              <a:rPr lang="en-US" dirty="0" smtClean="0"/>
              <a:t>, </a:t>
            </a:r>
            <a:r>
              <a:rPr lang="en-US" dirty="0"/>
              <a:t>Rajesh Gupta  , </a:t>
            </a:r>
            <a:r>
              <a:rPr lang="en-US" dirty="0" err="1"/>
              <a:t>Sudeep</a:t>
            </a:r>
            <a:r>
              <a:rPr lang="en-US" dirty="0"/>
              <a:t> </a:t>
            </a:r>
            <a:r>
              <a:rPr lang="en-US" dirty="0" err="1"/>
              <a:t>Tanwar</a:t>
            </a:r>
            <a:r>
              <a:rPr lang="en-US" dirty="0"/>
              <a:t>, </a:t>
            </a:r>
            <a:r>
              <a:rPr lang="en-US" dirty="0" err="1"/>
              <a:t>Gulshan</a:t>
            </a:r>
            <a:r>
              <a:rPr lang="en-US" dirty="0"/>
              <a:t> Sharma  and Innocent E. Davidson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87794" y="722414"/>
            <a:ext cx="7617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latin typeface="Fira Sans"/>
                <a:sym typeface="Fira Sans"/>
              </a:rPr>
              <a:t>Signature-less ransomware detection and mitigation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476026" y="1276418"/>
            <a:ext cx="552372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18663" y="2389144"/>
            <a:ext cx="4546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Mini </a:t>
            </a:r>
            <a:r>
              <a:rPr lang="en-US" sz="2000" dirty="0"/>
              <a:t>filter </a:t>
            </a:r>
            <a:r>
              <a:rPr lang="en-US" sz="2000" dirty="0" smtClean="0"/>
              <a:t>driver.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Analysis the I/O request.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Shannon’s entropy and fuzzy hash.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8900" y="1451104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100"/>
            </a:pPr>
            <a:r>
              <a:rPr lang="en-US" dirty="0" err="1"/>
              <a:t>Yash</a:t>
            </a:r>
            <a:r>
              <a:rPr lang="en-US" dirty="0"/>
              <a:t> </a:t>
            </a:r>
            <a:r>
              <a:rPr lang="en-US" dirty="0" err="1"/>
              <a:t>Shashikant</a:t>
            </a:r>
            <a:r>
              <a:rPr lang="en-US" dirty="0"/>
              <a:t> Joshi · Harsh Mahajan · </a:t>
            </a:r>
            <a:r>
              <a:rPr lang="en-US" dirty="0" err="1"/>
              <a:t>Sumedh</a:t>
            </a:r>
            <a:r>
              <a:rPr lang="en-US" dirty="0"/>
              <a:t> Nitin Joshi · </a:t>
            </a:r>
            <a:r>
              <a:rPr lang="en-US" dirty="0" err="1"/>
              <a:t>Kshitij</a:t>
            </a:r>
            <a:r>
              <a:rPr lang="en-US" dirty="0"/>
              <a:t> Pradeep Gupta · </a:t>
            </a:r>
            <a:r>
              <a:rPr lang="en-US" dirty="0" err="1"/>
              <a:t>Aarti</a:t>
            </a:r>
            <a:r>
              <a:rPr lang="en-US" dirty="0"/>
              <a:t> </a:t>
            </a:r>
            <a:r>
              <a:rPr lang="en-US" dirty="0" err="1"/>
              <a:t>Amod</a:t>
            </a:r>
            <a:r>
              <a:rPr lang="en-US" dirty="0"/>
              <a:t> </a:t>
            </a:r>
            <a:r>
              <a:rPr lang="en-US" dirty="0" err="1"/>
              <a:t>Agarkar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2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0"/>
            <a:ext cx="9144000" cy="513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7794" y="722414"/>
            <a:ext cx="7040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latin typeface="Fira Sans"/>
                <a:sym typeface="Fira Sans"/>
              </a:rPr>
              <a:t>Evolution, Mitigation, Prevention of Ransomware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76026" y="1276418"/>
            <a:ext cx="552372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34930" y="2063918"/>
            <a:ext cx="67521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Identify and Separate </a:t>
            </a:r>
            <a:r>
              <a:rPr lang="en-US" sz="2000" dirty="0"/>
              <a:t>the infection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Report then determine the best option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Protect device against the reoccurrence</a:t>
            </a:r>
            <a:r>
              <a:rPr lang="en-US" sz="2000" dirty="0"/>
              <a:t> </a:t>
            </a:r>
            <a:r>
              <a:rPr lang="en-US" sz="2000" dirty="0" smtClean="0"/>
              <a:t>of ransomware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900" y="1451104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Ikra</a:t>
            </a:r>
            <a:r>
              <a:rPr lang="en-US" dirty="0"/>
              <a:t> Afzal </a:t>
            </a:r>
            <a:r>
              <a:rPr lang="en-US" dirty="0" err="1"/>
              <a:t>Chesti</a:t>
            </a:r>
            <a:r>
              <a:rPr lang="en-US" dirty="0"/>
              <a:t>, </a:t>
            </a:r>
            <a:r>
              <a:rPr lang="en-US" dirty="0" err="1"/>
              <a:t>Najm</a:t>
            </a:r>
            <a:r>
              <a:rPr lang="en-US" dirty="0"/>
              <a:t> Us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Mamoona</a:t>
            </a:r>
            <a:r>
              <a:rPr lang="en-US" dirty="0"/>
              <a:t> </a:t>
            </a:r>
            <a:r>
              <a:rPr lang="en-US" dirty="0" err="1"/>
              <a:t>Humayun</a:t>
            </a:r>
            <a:r>
              <a:rPr lang="en-US" dirty="0"/>
              <a:t>, NZ </a:t>
            </a:r>
            <a:r>
              <a:rPr lang="en-US" dirty="0" err="1"/>
              <a:t>Jhanjhi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11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340" y="867156"/>
            <a:ext cx="57134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latin typeface="Fira Sans"/>
                <a:sym typeface="Fira Sans"/>
              </a:rPr>
              <a:t>Preventing and Mitigating Ransomware</a:t>
            </a:r>
          </a:p>
          <a:p>
            <a:pPr lvl="0"/>
            <a:r>
              <a:rPr lang="en-US" sz="2400" b="1" dirty="0">
                <a:latin typeface="Fira Sans"/>
                <a:sym typeface="Fira Sans"/>
              </a:rPr>
              <a:t>A Systematic Literature Review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52488" y="1742269"/>
            <a:ext cx="552372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0558" y="2782177"/>
            <a:ext cx="38202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Implement Backup </a:t>
            </a:r>
            <a:r>
              <a:rPr lang="en-US" sz="2000" dirty="0" smtClean="0"/>
              <a:t>Strategies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Block </a:t>
            </a:r>
            <a:r>
              <a:rPr lang="en-US" sz="2000" dirty="0" smtClean="0"/>
              <a:t>Pop-Ups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Encrypt Your Own </a:t>
            </a:r>
            <a:r>
              <a:rPr lang="en-US" sz="2000" dirty="0" smtClean="0"/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537654" y="1876220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100"/>
            </a:pPr>
            <a:r>
              <a:rPr lang="en-US" dirty="0" err="1" smtClean="0"/>
              <a:t>Zandile</a:t>
            </a:r>
            <a:r>
              <a:rPr lang="en-US" dirty="0" smtClean="0"/>
              <a:t> </a:t>
            </a:r>
            <a:r>
              <a:rPr lang="en-US" dirty="0" err="1" smtClean="0"/>
              <a:t>Manjezi</a:t>
            </a:r>
            <a:r>
              <a:rPr lang="en-US" dirty="0" smtClean="0"/>
              <a:t>, </a:t>
            </a:r>
            <a:r>
              <a:rPr lang="en-US" dirty="0"/>
              <a:t>Reinhardt A. Botha</a:t>
            </a:r>
          </a:p>
        </p:txBody>
      </p:sp>
    </p:spTree>
    <p:extLst>
      <p:ext uri="{BB962C8B-B14F-4D97-AF65-F5344CB8AC3E}">
        <p14:creationId xmlns:p14="http://schemas.microsoft.com/office/powerpoint/2010/main" val="958952991"/>
      </p:ext>
    </p:extLst>
  </p:cSld>
  <p:clrMapOvr>
    <a:masterClrMapping/>
  </p:clrMapOvr>
</p:sld>
</file>

<file path=ppt/theme/theme1.xml><?xml version="1.0" encoding="utf-8"?>
<a:theme xmlns:a="http://schemas.openxmlformats.org/drawingml/2006/main" name="Zero Waste Cardboard Backgrounds by Slidesgo">
  <a:themeElements>
    <a:clrScheme name="Simple Light">
      <a:dk1>
        <a:srgbClr val="000000"/>
      </a:dk1>
      <a:lt1>
        <a:srgbClr val="FFFFFF"/>
      </a:lt1>
      <a:dk2>
        <a:srgbClr val="93C47D"/>
      </a:dk2>
      <a:lt2>
        <a:srgbClr val="FFD966"/>
      </a:lt2>
      <a:accent1>
        <a:srgbClr val="40DADA"/>
      </a:accent1>
      <a:accent2>
        <a:srgbClr val="93C47D"/>
      </a:accent2>
      <a:accent3>
        <a:srgbClr val="FFD966"/>
      </a:accent3>
      <a:accent4>
        <a:srgbClr val="FFFFFF"/>
      </a:accent4>
      <a:accent5>
        <a:srgbClr val="000000"/>
      </a:accent5>
      <a:accent6>
        <a:srgbClr val="40DA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181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Cabin</vt:lpstr>
      <vt:lpstr>Fira Sans</vt:lpstr>
      <vt:lpstr>Arial</vt:lpstr>
      <vt:lpstr>Wingdings</vt:lpstr>
      <vt:lpstr>Open Sans</vt:lpstr>
      <vt:lpstr>Zero Waste Cardboard Backgrounds by Slidesgo</vt:lpstr>
      <vt:lpstr>Be Fair and Take Action Not to Discriminate</vt:lpstr>
      <vt:lpstr>Literature Review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Fair and Take Action Not to Discriminate</dc:title>
  <dc:creator>Mohammad Sheakh</dc:creator>
  <cp:lastModifiedBy>Mohammad Sheakh</cp:lastModifiedBy>
  <cp:revision>54</cp:revision>
  <dcterms:modified xsi:type="dcterms:W3CDTF">2023-02-27T16:00:30Z</dcterms:modified>
</cp:coreProperties>
</file>