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526" r:id="rId3"/>
    <p:sldId id="527" r:id="rId4"/>
    <p:sldId id="528" r:id="rId5"/>
    <p:sldId id="529" r:id="rId6"/>
    <p:sldId id="530" r:id="rId7"/>
    <p:sldId id="532" r:id="rId8"/>
    <p:sldId id="533" r:id="rId9"/>
    <p:sldId id="534" r:id="rId10"/>
    <p:sldId id="536" r:id="rId11"/>
    <p:sldId id="537" r:id="rId12"/>
    <p:sldId id="538" r:id="rId13"/>
    <p:sldId id="539" r:id="rId14"/>
    <p:sldId id="540" r:id="rId15"/>
    <p:sldId id="541" r:id="rId16"/>
    <p:sldId id="542" r:id="rId17"/>
    <p:sldId id="543" r:id="rId18"/>
    <p:sldId id="544" r:id="rId19"/>
    <p:sldId id="545" r:id="rId20"/>
    <p:sldId id="318" r:id="rId21"/>
    <p:sldId id="546" r:id="rId22"/>
    <p:sldId id="547" r:id="rId23"/>
    <p:sldId id="548" r:id="rId24"/>
    <p:sldId id="550" r:id="rId25"/>
    <p:sldId id="551" r:id="rId26"/>
    <p:sldId id="552" r:id="rId27"/>
    <p:sldId id="553" r:id="rId28"/>
    <p:sldId id="554" r:id="rId29"/>
    <p:sldId id="555" r:id="rId30"/>
    <p:sldId id="556" r:id="rId31"/>
    <p:sldId id="557" r:id="rId32"/>
    <p:sldId id="338" r:id="rId33"/>
    <p:sldId id="558" r:id="rId34"/>
    <p:sldId id="559" r:id="rId35"/>
    <p:sldId id="560" r:id="rId36"/>
    <p:sldId id="561" r:id="rId37"/>
    <p:sldId id="562" r:id="rId38"/>
    <p:sldId id="563" r:id="rId39"/>
    <p:sldId id="56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ED8D1-DAF9-7CB4-5372-CA33D0C6C3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45DF8B-9992-B906-72EF-5BE3A11451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F30A62-83B2-F860-81AA-DC301CBDA6A7}"/>
              </a:ext>
            </a:extLst>
          </p:cNvPr>
          <p:cNvSpPr>
            <a:spLocks noGrp="1"/>
          </p:cNvSpPr>
          <p:nvPr>
            <p:ph type="dt" sz="half" idx="10"/>
          </p:nvPr>
        </p:nvSpPr>
        <p:spPr/>
        <p:txBody>
          <a:bodyPr/>
          <a:lstStyle/>
          <a:p>
            <a:fld id="{D3764759-D538-49A6-ADED-4B1DFF20E1A0}" type="datetimeFigureOut">
              <a:rPr lang="en-US" smtClean="0"/>
              <a:t>8/1/2022</a:t>
            </a:fld>
            <a:endParaRPr lang="en-US"/>
          </a:p>
        </p:txBody>
      </p:sp>
      <p:sp>
        <p:nvSpPr>
          <p:cNvPr id="5" name="Footer Placeholder 4">
            <a:extLst>
              <a:ext uri="{FF2B5EF4-FFF2-40B4-BE49-F238E27FC236}">
                <a16:creationId xmlns:a16="http://schemas.microsoft.com/office/drawing/2014/main" id="{CDECC36F-26B0-33E5-2A53-067951C85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11CAE-FA18-F5B1-41A2-82ECFE3BC2D9}"/>
              </a:ext>
            </a:extLst>
          </p:cNvPr>
          <p:cNvSpPr>
            <a:spLocks noGrp="1"/>
          </p:cNvSpPr>
          <p:nvPr>
            <p:ph type="sldNum" sz="quarter" idx="12"/>
          </p:nvPr>
        </p:nvSpPr>
        <p:spPr/>
        <p:txBody>
          <a:bodyPr/>
          <a:lstStyle/>
          <a:p>
            <a:fld id="{8FB8DD70-09C1-4C2D-9D88-1F6E89CA7ABE}" type="slidenum">
              <a:rPr lang="en-US" smtClean="0"/>
              <a:t>‹#›</a:t>
            </a:fld>
            <a:endParaRPr lang="en-US"/>
          </a:p>
        </p:txBody>
      </p:sp>
    </p:spTree>
    <p:extLst>
      <p:ext uri="{BB962C8B-B14F-4D97-AF65-F5344CB8AC3E}">
        <p14:creationId xmlns:p14="http://schemas.microsoft.com/office/powerpoint/2010/main" val="155688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D4DA-CBAB-BE16-BE25-208BEAC350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D78553-E1C0-75AD-862A-09197C113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69F24F-51C5-28E3-1AD7-851AB7772786}"/>
              </a:ext>
            </a:extLst>
          </p:cNvPr>
          <p:cNvSpPr>
            <a:spLocks noGrp="1"/>
          </p:cNvSpPr>
          <p:nvPr>
            <p:ph type="dt" sz="half" idx="10"/>
          </p:nvPr>
        </p:nvSpPr>
        <p:spPr/>
        <p:txBody>
          <a:bodyPr/>
          <a:lstStyle/>
          <a:p>
            <a:fld id="{D3764759-D538-49A6-ADED-4B1DFF20E1A0}" type="datetimeFigureOut">
              <a:rPr lang="en-US" smtClean="0"/>
              <a:t>8/1/2022</a:t>
            </a:fld>
            <a:endParaRPr lang="en-US"/>
          </a:p>
        </p:txBody>
      </p:sp>
      <p:sp>
        <p:nvSpPr>
          <p:cNvPr id="5" name="Footer Placeholder 4">
            <a:extLst>
              <a:ext uri="{FF2B5EF4-FFF2-40B4-BE49-F238E27FC236}">
                <a16:creationId xmlns:a16="http://schemas.microsoft.com/office/drawing/2014/main" id="{3EBC70AE-74D2-3510-C735-B7478B446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E7AAD9-3AF8-ED2A-681A-78C8A20C4D71}"/>
              </a:ext>
            </a:extLst>
          </p:cNvPr>
          <p:cNvSpPr>
            <a:spLocks noGrp="1"/>
          </p:cNvSpPr>
          <p:nvPr>
            <p:ph type="sldNum" sz="quarter" idx="12"/>
          </p:nvPr>
        </p:nvSpPr>
        <p:spPr/>
        <p:txBody>
          <a:bodyPr/>
          <a:lstStyle/>
          <a:p>
            <a:fld id="{8FB8DD70-09C1-4C2D-9D88-1F6E89CA7ABE}" type="slidenum">
              <a:rPr lang="en-US" smtClean="0"/>
              <a:t>‹#›</a:t>
            </a:fld>
            <a:endParaRPr lang="en-US"/>
          </a:p>
        </p:txBody>
      </p:sp>
    </p:spTree>
    <p:extLst>
      <p:ext uri="{BB962C8B-B14F-4D97-AF65-F5344CB8AC3E}">
        <p14:creationId xmlns:p14="http://schemas.microsoft.com/office/powerpoint/2010/main" val="424892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2B2A06-75A3-26EB-273E-AEBDDD515B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74BCB3-B839-0958-BFC8-4B930472FB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25411-06B1-2104-BDD3-AA9FD789CCE9}"/>
              </a:ext>
            </a:extLst>
          </p:cNvPr>
          <p:cNvSpPr>
            <a:spLocks noGrp="1"/>
          </p:cNvSpPr>
          <p:nvPr>
            <p:ph type="dt" sz="half" idx="10"/>
          </p:nvPr>
        </p:nvSpPr>
        <p:spPr/>
        <p:txBody>
          <a:bodyPr/>
          <a:lstStyle/>
          <a:p>
            <a:fld id="{D3764759-D538-49A6-ADED-4B1DFF20E1A0}" type="datetimeFigureOut">
              <a:rPr lang="en-US" smtClean="0"/>
              <a:t>8/1/2022</a:t>
            </a:fld>
            <a:endParaRPr lang="en-US"/>
          </a:p>
        </p:txBody>
      </p:sp>
      <p:sp>
        <p:nvSpPr>
          <p:cNvPr id="5" name="Footer Placeholder 4">
            <a:extLst>
              <a:ext uri="{FF2B5EF4-FFF2-40B4-BE49-F238E27FC236}">
                <a16:creationId xmlns:a16="http://schemas.microsoft.com/office/drawing/2014/main" id="{A5AD2BD3-2F64-E484-9556-5769D5329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F49EDA-55CF-F0E7-21F5-717F15214AAA}"/>
              </a:ext>
            </a:extLst>
          </p:cNvPr>
          <p:cNvSpPr>
            <a:spLocks noGrp="1"/>
          </p:cNvSpPr>
          <p:nvPr>
            <p:ph type="sldNum" sz="quarter" idx="12"/>
          </p:nvPr>
        </p:nvSpPr>
        <p:spPr/>
        <p:txBody>
          <a:bodyPr/>
          <a:lstStyle/>
          <a:p>
            <a:fld id="{8FB8DD70-09C1-4C2D-9D88-1F6E89CA7ABE}" type="slidenum">
              <a:rPr lang="en-US" smtClean="0"/>
              <a:t>‹#›</a:t>
            </a:fld>
            <a:endParaRPr lang="en-US"/>
          </a:p>
        </p:txBody>
      </p:sp>
    </p:spTree>
    <p:extLst>
      <p:ext uri="{BB962C8B-B14F-4D97-AF65-F5344CB8AC3E}">
        <p14:creationId xmlns:p14="http://schemas.microsoft.com/office/powerpoint/2010/main" val="767181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Lecture Slide">
    <p:spTree>
      <p:nvGrpSpPr>
        <p:cNvPr id="1" name=""/>
        <p:cNvGrpSpPr/>
        <p:nvPr/>
      </p:nvGrpSpPr>
      <p:grpSpPr>
        <a:xfrm>
          <a:off x="0" y="0"/>
          <a:ext cx="0" cy="0"/>
          <a:chOff x="0" y="0"/>
          <a:chExt cx="0" cy="0"/>
        </a:xfrm>
      </p:grpSpPr>
      <p:grpSp>
        <p:nvGrpSpPr>
          <p:cNvPr id="5" name="Group 4"/>
          <p:cNvGrpSpPr/>
          <p:nvPr/>
        </p:nvGrpSpPr>
        <p:grpSpPr>
          <a:xfrm>
            <a:off x="7644" y="693860"/>
            <a:ext cx="11092157"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099259" y="14279"/>
            <a:ext cx="1082556"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11099800" cy="693738"/>
          </a:xfrm>
        </p:spPr>
        <p:txBody>
          <a:bodyPr anchor="ctr">
            <a:noAutofit/>
          </a:bodyPr>
          <a:lstStyle>
            <a:lvl1pPr marL="0" indent="0">
              <a:buNone/>
              <a:defRPr sz="4000" b="1" i="0" cap="small" baseline="0">
                <a:solidFill>
                  <a:srgbClr val="FF0000"/>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03200" y="997240"/>
            <a:ext cx="11785601" cy="5440077"/>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2" name="Rectangle 4">
            <a:extLst>
              <a:ext uri="{FF2B5EF4-FFF2-40B4-BE49-F238E27FC236}">
                <a16:creationId xmlns:a16="http://schemas.microsoft.com/office/drawing/2014/main" id="{9D832B49-1A72-49B5-AEE6-B34B501F3F2D}"/>
              </a:ext>
            </a:extLst>
          </p:cNvPr>
          <p:cNvSpPr>
            <a:spLocks noGrp="1" noChangeArrowheads="1"/>
          </p:cNvSpPr>
          <p:nvPr>
            <p:ph type="dt" sz="half" idx="10"/>
          </p:nvPr>
        </p:nvSpPr>
        <p:spPr>
          <a:xfrm>
            <a:off x="609600" y="6553201"/>
            <a:ext cx="2844800" cy="365125"/>
          </a:xfrm>
          <a:ln/>
        </p:spPr>
        <p:txBody>
          <a:bodyPr/>
          <a:lstStyle>
            <a:lvl1pPr>
              <a:defRPr sz="1100"/>
            </a:lvl1pPr>
          </a:lstStyle>
          <a:p>
            <a:pPr>
              <a:defRPr/>
            </a:pPr>
            <a:fld id="{69A52D0F-A1E2-42CE-91A9-618E0BB64790}" type="datetime1">
              <a:rPr lang="en-US" smtClean="0"/>
              <a:t>8/1/2022</a:t>
            </a:fld>
            <a:endParaRPr lang="en-US"/>
          </a:p>
        </p:txBody>
      </p:sp>
      <p:sp>
        <p:nvSpPr>
          <p:cNvPr id="13" name="Rectangle 5">
            <a:extLst>
              <a:ext uri="{FF2B5EF4-FFF2-40B4-BE49-F238E27FC236}">
                <a16:creationId xmlns:a16="http://schemas.microsoft.com/office/drawing/2014/main" id="{0036E004-504A-44B7-843B-C80E27B89261}"/>
              </a:ext>
            </a:extLst>
          </p:cNvPr>
          <p:cNvSpPr>
            <a:spLocks noGrp="1" noChangeArrowheads="1"/>
          </p:cNvSpPr>
          <p:nvPr>
            <p:ph type="ftr" sz="quarter" idx="11"/>
          </p:nvPr>
        </p:nvSpPr>
        <p:spPr>
          <a:xfrm>
            <a:off x="4165600" y="6553201"/>
            <a:ext cx="3860800" cy="365125"/>
          </a:xfrm>
          <a:ln/>
        </p:spPr>
        <p:txBody>
          <a:bodyPr/>
          <a:lstStyle>
            <a:lvl1pPr>
              <a:defRPr sz="1100"/>
            </a:lvl1pPr>
          </a:lstStyle>
          <a:p>
            <a:pPr>
              <a:defRPr/>
            </a:pPr>
            <a:r>
              <a:rPr lang="en-US"/>
              <a:t>Dr. Afroza Nahar</a:t>
            </a:r>
          </a:p>
        </p:txBody>
      </p:sp>
      <p:sp>
        <p:nvSpPr>
          <p:cNvPr id="14" name="Rectangle 6">
            <a:extLst>
              <a:ext uri="{FF2B5EF4-FFF2-40B4-BE49-F238E27FC236}">
                <a16:creationId xmlns:a16="http://schemas.microsoft.com/office/drawing/2014/main" id="{76083EF6-2E15-437C-8549-E6BBA81849BF}"/>
              </a:ext>
            </a:extLst>
          </p:cNvPr>
          <p:cNvSpPr>
            <a:spLocks noGrp="1" noChangeArrowheads="1"/>
          </p:cNvSpPr>
          <p:nvPr>
            <p:ph type="sldNum" sz="quarter" idx="14"/>
          </p:nvPr>
        </p:nvSpPr>
        <p:spPr>
          <a:xfrm>
            <a:off x="8737600" y="6553201"/>
            <a:ext cx="2844800" cy="365125"/>
          </a:xfrm>
          <a:ln/>
        </p:spPr>
        <p:txBody>
          <a:bodyPr/>
          <a:lstStyle>
            <a:lvl1pPr>
              <a:defRPr sz="1100"/>
            </a:lvl1pPr>
          </a:lstStyle>
          <a:p>
            <a:pPr>
              <a:defRPr/>
            </a:pPr>
            <a:fld id="{A4D7D840-3C4D-4535-9FCE-221E1C945AAA}" type="slidenum">
              <a:rPr lang="en-US" smtClean="0"/>
              <a:pPr>
                <a:defRPr/>
              </a:pPr>
              <a:t>‹#›</a:t>
            </a:fld>
            <a:endParaRPr lang="en-US"/>
          </a:p>
        </p:txBody>
      </p:sp>
    </p:spTree>
    <p:extLst>
      <p:ext uri="{BB962C8B-B14F-4D97-AF65-F5344CB8AC3E}">
        <p14:creationId xmlns:p14="http://schemas.microsoft.com/office/powerpoint/2010/main" val="367823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B2AA-80AF-AEE0-F331-BB2D8ADC14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46A3BD-FF29-6F92-B1B4-F6A6214F53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BE716-CF24-97A0-BD0C-0FFC6A30C761}"/>
              </a:ext>
            </a:extLst>
          </p:cNvPr>
          <p:cNvSpPr>
            <a:spLocks noGrp="1"/>
          </p:cNvSpPr>
          <p:nvPr>
            <p:ph type="dt" sz="half" idx="10"/>
          </p:nvPr>
        </p:nvSpPr>
        <p:spPr/>
        <p:txBody>
          <a:bodyPr/>
          <a:lstStyle/>
          <a:p>
            <a:fld id="{D3764759-D538-49A6-ADED-4B1DFF20E1A0}" type="datetimeFigureOut">
              <a:rPr lang="en-US" smtClean="0"/>
              <a:t>8/1/2022</a:t>
            </a:fld>
            <a:endParaRPr lang="en-US"/>
          </a:p>
        </p:txBody>
      </p:sp>
      <p:sp>
        <p:nvSpPr>
          <p:cNvPr id="5" name="Footer Placeholder 4">
            <a:extLst>
              <a:ext uri="{FF2B5EF4-FFF2-40B4-BE49-F238E27FC236}">
                <a16:creationId xmlns:a16="http://schemas.microsoft.com/office/drawing/2014/main" id="{DDC6D799-DFBD-DEC2-EFA6-97FFDD98A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291FE-95E3-3D0A-7AC1-DA5CCA5B5F41}"/>
              </a:ext>
            </a:extLst>
          </p:cNvPr>
          <p:cNvSpPr>
            <a:spLocks noGrp="1"/>
          </p:cNvSpPr>
          <p:nvPr>
            <p:ph type="sldNum" sz="quarter" idx="12"/>
          </p:nvPr>
        </p:nvSpPr>
        <p:spPr/>
        <p:txBody>
          <a:bodyPr/>
          <a:lstStyle/>
          <a:p>
            <a:fld id="{8FB8DD70-09C1-4C2D-9D88-1F6E89CA7ABE}" type="slidenum">
              <a:rPr lang="en-US" smtClean="0"/>
              <a:t>‹#›</a:t>
            </a:fld>
            <a:endParaRPr lang="en-US"/>
          </a:p>
        </p:txBody>
      </p:sp>
    </p:spTree>
    <p:extLst>
      <p:ext uri="{BB962C8B-B14F-4D97-AF65-F5344CB8AC3E}">
        <p14:creationId xmlns:p14="http://schemas.microsoft.com/office/powerpoint/2010/main" val="2047007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6521-8EA4-E490-948E-13089EFC65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F0A422-024B-8B97-2CB8-8C21559C72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91F5CD-3DED-9390-366F-721812353E3A}"/>
              </a:ext>
            </a:extLst>
          </p:cNvPr>
          <p:cNvSpPr>
            <a:spLocks noGrp="1"/>
          </p:cNvSpPr>
          <p:nvPr>
            <p:ph type="dt" sz="half" idx="10"/>
          </p:nvPr>
        </p:nvSpPr>
        <p:spPr/>
        <p:txBody>
          <a:bodyPr/>
          <a:lstStyle/>
          <a:p>
            <a:fld id="{D3764759-D538-49A6-ADED-4B1DFF20E1A0}" type="datetimeFigureOut">
              <a:rPr lang="en-US" smtClean="0"/>
              <a:t>8/1/2022</a:t>
            </a:fld>
            <a:endParaRPr lang="en-US"/>
          </a:p>
        </p:txBody>
      </p:sp>
      <p:sp>
        <p:nvSpPr>
          <p:cNvPr id="5" name="Footer Placeholder 4">
            <a:extLst>
              <a:ext uri="{FF2B5EF4-FFF2-40B4-BE49-F238E27FC236}">
                <a16:creationId xmlns:a16="http://schemas.microsoft.com/office/drawing/2014/main" id="{B0820443-8B83-CBE5-5830-7539BA7DD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953F86-87ED-5A68-B28C-5B5E180CFCFB}"/>
              </a:ext>
            </a:extLst>
          </p:cNvPr>
          <p:cNvSpPr>
            <a:spLocks noGrp="1"/>
          </p:cNvSpPr>
          <p:nvPr>
            <p:ph type="sldNum" sz="quarter" idx="12"/>
          </p:nvPr>
        </p:nvSpPr>
        <p:spPr/>
        <p:txBody>
          <a:bodyPr/>
          <a:lstStyle/>
          <a:p>
            <a:fld id="{8FB8DD70-09C1-4C2D-9D88-1F6E89CA7ABE}" type="slidenum">
              <a:rPr lang="en-US" smtClean="0"/>
              <a:t>‹#›</a:t>
            </a:fld>
            <a:endParaRPr lang="en-US"/>
          </a:p>
        </p:txBody>
      </p:sp>
    </p:spTree>
    <p:extLst>
      <p:ext uri="{BB962C8B-B14F-4D97-AF65-F5344CB8AC3E}">
        <p14:creationId xmlns:p14="http://schemas.microsoft.com/office/powerpoint/2010/main" val="1984127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FAC76-2939-4EF0-C00E-42418FCE10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303F7-B2DE-4191-BAA6-437B51192C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75788-A1F9-1A83-966A-CB27B5F1A4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F47FE3-8B90-3366-CE19-8EEE88510741}"/>
              </a:ext>
            </a:extLst>
          </p:cNvPr>
          <p:cNvSpPr>
            <a:spLocks noGrp="1"/>
          </p:cNvSpPr>
          <p:nvPr>
            <p:ph type="dt" sz="half" idx="10"/>
          </p:nvPr>
        </p:nvSpPr>
        <p:spPr/>
        <p:txBody>
          <a:bodyPr/>
          <a:lstStyle/>
          <a:p>
            <a:fld id="{D3764759-D538-49A6-ADED-4B1DFF20E1A0}" type="datetimeFigureOut">
              <a:rPr lang="en-US" smtClean="0"/>
              <a:t>8/1/2022</a:t>
            </a:fld>
            <a:endParaRPr lang="en-US"/>
          </a:p>
        </p:txBody>
      </p:sp>
      <p:sp>
        <p:nvSpPr>
          <p:cNvPr id="6" name="Footer Placeholder 5">
            <a:extLst>
              <a:ext uri="{FF2B5EF4-FFF2-40B4-BE49-F238E27FC236}">
                <a16:creationId xmlns:a16="http://schemas.microsoft.com/office/drawing/2014/main" id="{242B3F5B-B920-C482-3D07-DCA1845E43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DE6E85-53E3-F1CA-E323-292F5B5CADED}"/>
              </a:ext>
            </a:extLst>
          </p:cNvPr>
          <p:cNvSpPr>
            <a:spLocks noGrp="1"/>
          </p:cNvSpPr>
          <p:nvPr>
            <p:ph type="sldNum" sz="quarter" idx="12"/>
          </p:nvPr>
        </p:nvSpPr>
        <p:spPr/>
        <p:txBody>
          <a:bodyPr/>
          <a:lstStyle/>
          <a:p>
            <a:fld id="{8FB8DD70-09C1-4C2D-9D88-1F6E89CA7ABE}" type="slidenum">
              <a:rPr lang="en-US" smtClean="0"/>
              <a:t>‹#›</a:t>
            </a:fld>
            <a:endParaRPr lang="en-US"/>
          </a:p>
        </p:txBody>
      </p:sp>
    </p:spTree>
    <p:extLst>
      <p:ext uri="{BB962C8B-B14F-4D97-AF65-F5344CB8AC3E}">
        <p14:creationId xmlns:p14="http://schemas.microsoft.com/office/powerpoint/2010/main" val="2491049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FBC6-77AE-72D6-16BC-D588346227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8E2678-BF53-54E6-9B82-1A1F2019D4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DB09B1-D088-5E8C-28D8-E1A6299147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841E7D-F3C2-49C1-0B8E-AD9E7E5C7A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A453E3-F9E7-EEC2-79A1-4353CF6088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60928C-BC46-E38F-1845-5CEF2C08ED8A}"/>
              </a:ext>
            </a:extLst>
          </p:cNvPr>
          <p:cNvSpPr>
            <a:spLocks noGrp="1"/>
          </p:cNvSpPr>
          <p:nvPr>
            <p:ph type="dt" sz="half" idx="10"/>
          </p:nvPr>
        </p:nvSpPr>
        <p:spPr/>
        <p:txBody>
          <a:bodyPr/>
          <a:lstStyle/>
          <a:p>
            <a:fld id="{D3764759-D538-49A6-ADED-4B1DFF20E1A0}" type="datetimeFigureOut">
              <a:rPr lang="en-US" smtClean="0"/>
              <a:t>8/1/2022</a:t>
            </a:fld>
            <a:endParaRPr lang="en-US"/>
          </a:p>
        </p:txBody>
      </p:sp>
      <p:sp>
        <p:nvSpPr>
          <p:cNvPr id="8" name="Footer Placeholder 7">
            <a:extLst>
              <a:ext uri="{FF2B5EF4-FFF2-40B4-BE49-F238E27FC236}">
                <a16:creationId xmlns:a16="http://schemas.microsoft.com/office/drawing/2014/main" id="{1C2D82DF-2DAC-93C9-9151-A25E44C979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11E53D-1972-7067-92A3-AB4E433CA3C1}"/>
              </a:ext>
            </a:extLst>
          </p:cNvPr>
          <p:cNvSpPr>
            <a:spLocks noGrp="1"/>
          </p:cNvSpPr>
          <p:nvPr>
            <p:ph type="sldNum" sz="quarter" idx="12"/>
          </p:nvPr>
        </p:nvSpPr>
        <p:spPr/>
        <p:txBody>
          <a:bodyPr/>
          <a:lstStyle/>
          <a:p>
            <a:fld id="{8FB8DD70-09C1-4C2D-9D88-1F6E89CA7ABE}" type="slidenum">
              <a:rPr lang="en-US" smtClean="0"/>
              <a:t>‹#›</a:t>
            </a:fld>
            <a:endParaRPr lang="en-US"/>
          </a:p>
        </p:txBody>
      </p:sp>
    </p:spTree>
    <p:extLst>
      <p:ext uri="{BB962C8B-B14F-4D97-AF65-F5344CB8AC3E}">
        <p14:creationId xmlns:p14="http://schemas.microsoft.com/office/powerpoint/2010/main" val="666472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4AF10-CBEA-60C9-A8D4-8CE038C230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4F94E9-C3B4-9430-EBA4-1C250145A11A}"/>
              </a:ext>
            </a:extLst>
          </p:cNvPr>
          <p:cNvSpPr>
            <a:spLocks noGrp="1"/>
          </p:cNvSpPr>
          <p:nvPr>
            <p:ph type="dt" sz="half" idx="10"/>
          </p:nvPr>
        </p:nvSpPr>
        <p:spPr/>
        <p:txBody>
          <a:bodyPr/>
          <a:lstStyle/>
          <a:p>
            <a:fld id="{D3764759-D538-49A6-ADED-4B1DFF20E1A0}" type="datetimeFigureOut">
              <a:rPr lang="en-US" smtClean="0"/>
              <a:t>8/1/2022</a:t>
            </a:fld>
            <a:endParaRPr lang="en-US"/>
          </a:p>
        </p:txBody>
      </p:sp>
      <p:sp>
        <p:nvSpPr>
          <p:cNvPr id="4" name="Footer Placeholder 3">
            <a:extLst>
              <a:ext uri="{FF2B5EF4-FFF2-40B4-BE49-F238E27FC236}">
                <a16:creationId xmlns:a16="http://schemas.microsoft.com/office/drawing/2014/main" id="{C03A5916-A292-C01C-78FD-124C87674E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A7C68C-5969-D8F9-6906-C212272350C1}"/>
              </a:ext>
            </a:extLst>
          </p:cNvPr>
          <p:cNvSpPr>
            <a:spLocks noGrp="1"/>
          </p:cNvSpPr>
          <p:nvPr>
            <p:ph type="sldNum" sz="quarter" idx="12"/>
          </p:nvPr>
        </p:nvSpPr>
        <p:spPr/>
        <p:txBody>
          <a:bodyPr/>
          <a:lstStyle/>
          <a:p>
            <a:fld id="{8FB8DD70-09C1-4C2D-9D88-1F6E89CA7ABE}" type="slidenum">
              <a:rPr lang="en-US" smtClean="0"/>
              <a:t>‹#›</a:t>
            </a:fld>
            <a:endParaRPr lang="en-US"/>
          </a:p>
        </p:txBody>
      </p:sp>
    </p:spTree>
    <p:extLst>
      <p:ext uri="{BB962C8B-B14F-4D97-AF65-F5344CB8AC3E}">
        <p14:creationId xmlns:p14="http://schemas.microsoft.com/office/powerpoint/2010/main" val="151722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E8A047-D895-4191-80AA-DB39D4AEC338}"/>
              </a:ext>
            </a:extLst>
          </p:cNvPr>
          <p:cNvSpPr>
            <a:spLocks noGrp="1"/>
          </p:cNvSpPr>
          <p:nvPr>
            <p:ph type="dt" sz="half" idx="10"/>
          </p:nvPr>
        </p:nvSpPr>
        <p:spPr/>
        <p:txBody>
          <a:bodyPr/>
          <a:lstStyle/>
          <a:p>
            <a:fld id="{D3764759-D538-49A6-ADED-4B1DFF20E1A0}" type="datetimeFigureOut">
              <a:rPr lang="en-US" smtClean="0"/>
              <a:t>8/1/2022</a:t>
            </a:fld>
            <a:endParaRPr lang="en-US"/>
          </a:p>
        </p:txBody>
      </p:sp>
      <p:sp>
        <p:nvSpPr>
          <p:cNvPr id="3" name="Footer Placeholder 2">
            <a:extLst>
              <a:ext uri="{FF2B5EF4-FFF2-40B4-BE49-F238E27FC236}">
                <a16:creationId xmlns:a16="http://schemas.microsoft.com/office/drawing/2014/main" id="{A1EC261D-ABC7-7793-DF68-266372F1BD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BB06D5-1D6C-39D5-36AB-1512C48846C3}"/>
              </a:ext>
            </a:extLst>
          </p:cNvPr>
          <p:cNvSpPr>
            <a:spLocks noGrp="1"/>
          </p:cNvSpPr>
          <p:nvPr>
            <p:ph type="sldNum" sz="quarter" idx="12"/>
          </p:nvPr>
        </p:nvSpPr>
        <p:spPr/>
        <p:txBody>
          <a:bodyPr/>
          <a:lstStyle/>
          <a:p>
            <a:fld id="{8FB8DD70-09C1-4C2D-9D88-1F6E89CA7ABE}" type="slidenum">
              <a:rPr lang="en-US" smtClean="0"/>
              <a:t>‹#›</a:t>
            </a:fld>
            <a:endParaRPr lang="en-US"/>
          </a:p>
        </p:txBody>
      </p:sp>
    </p:spTree>
    <p:extLst>
      <p:ext uri="{BB962C8B-B14F-4D97-AF65-F5344CB8AC3E}">
        <p14:creationId xmlns:p14="http://schemas.microsoft.com/office/powerpoint/2010/main" val="33090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6ACEE-C5FA-ACC2-7459-98E0E1A9D3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8BE734-6999-9A59-9A92-5829D5D8DE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FAF8D6-93DE-73CB-7DEF-1EB333F74D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004C3-B008-0F76-5E1C-637A3EA2B8CA}"/>
              </a:ext>
            </a:extLst>
          </p:cNvPr>
          <p:cNvSpPr>
            <a:spLocks noGrp="1"/>
          </p:cNvSpPr>
          <p:nvPr>
            <p:ph type="dt" sz="half" idx="10"/>
          </p:nvPr>
        </p:nvSpPr>
        <p:spPr/>
        <p:txBody>
          <a:bodyPr/>
          <a:lstStyle/>
          <a:p>
            <a:fld id="{D3764759-D538-49A6-ADED-4B1DFF20E1A0}" type="datetimeFigureOut">
              <a:rPr lang="en-US" smtClean="0"/>
              <a:t>8/1/2022</a:t>
            </a:fld>
            <a:endParaRPr lang="en-US"/>
          </a:p>
        </p:txBody>
      </p:sp>
      <p:sp>
        <p:nvSpPr>
          <p:cNvPr id="6" name="Footer Placeholder 5">
            <a:extLst>
              <a:ext uri="{FF2B5EF4-FFF2-40B4-BE49-F238E27FC236}">
                <a16:creationId xmlns:a16="http://schemas.microsoft.com/office/drawing/2014/main" id="{9C44B04F-D774-3536-A7BE-DE46572253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CDD3D5-93D0-B5B0-F819-C9EB3EDA521D}"/>
              </a:ext>
            </a:extLst>
          </p:cNvPr>
          <p:cNvSpPr>
            <a:spLocks noGrp="1"/>
          </p:cNvSpPr>
          <p:nvPr>
            <p:ph type="sldNum" sz="quarter" idx="12"/>
          </p:nvPr>
        </p:nvSpPr>
        <p:spPr/>
        <p:txBody>
          <a:bodyPr/>
          <a:lstStyle/>
          <a:p>
            <a:fld id="{8FB8DD70-09C1-4C2D-9D88-1F6E89CA7ABE}" type="slidenum">
              <a:rPr lang="en-US" smtClean="0"/>
              <a:t>‹#›</a:t>
            </a:fld>
            <a:endParaRPr lang="en-US"/>
          </a:p>
        </p:txBody>
      </p:sp>
    </p:spTree>
    <p:extLst>
      <p:ext uri="{BB962C8B-B14F-4D97-AF65-F5344CB8AC3E}">
        <p14:creationId xmlns:p14="http://schemas.microsoft.com/office/powerpoint/2010/main" val="360516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4F68-7FDC-6552-3628-AF53FA783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96756B-BF0F-7BCE-E3E9-C8EC78B199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72E111-E7A6-7AE9-B419-2418CC6F2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374CF5-7234-5170-48F0-6758AB12056F}"/>
              </a:ext>
            </a:extLst>
          </p:cNvPr>
          <p:cNvSpPr>
            <a:spLocks noGrp="1"/>
          </p:cNvSpPr>
          <p:nvPr>
            <p:ph type="dt" sz="half" idx="10"/>
          </p:nvPr>
        </p:nvSpPr>
        <p:spPr/>
        <p:txBody>
          <a:bodyPr/>
          <a:lstStyle/>
          <a:p>
            <a:fld id="{D3764759-D538-49A6-ADED-4B1DFF20E1A0}" type="datetimeFigureOut">
              <a:rPr lang="en-US" smtClean="0"/>
              <a:t>8/1/2022</a:t>
            </a:fld>
            <a:endParaRPr lang="en-US"/>
          </a:p>
        </p:txBody>
      </p:sp>
      <p:sp>
        <p:nvSpPr>
          <p:cNvPr id="6" name="Footer Placeholder 5">
            <a:extLst>
              <a:ext uri="{FF2B5EF4-FFF2-40B4-BE49-F238E27FC236}">
                <a16:creationId xmlns:a16="http://schemas.microsoft.com/office/drawing/2014/main" id="{24A6BEA0-1508-D3FC-D40B-B947051461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684993-A347-227D-6E62-1D5B0FA654A0}"/>
              </a:ext>
            </a:extLst>
          </p:cNvPr>
          <p:cNvSpPr>
            <a:spLocks noGrp="1"/>
          </p:cNvSpPr>
          <p:nvPr>
            <p:ph type="sldNum" sz="quarter" idx="12"/>
          </p:nvPr>
        </p:nvSpPr>
        <p:spPr/>
        <p:txBody>
          <a:bodyPr/>
          <a:lstStyle/>
          <a:p>
            <a:fld id="{8FB8DD70-09C1-4C2D-9D88-1F6E89CA7ABE}" type="slidenum">
              <a:rPr lang="en-US" smtClean="0"/>
              <a:t>‹#›</a:t>
            </a:fld>
            <a:endParaRPr lang="en-US"/>
          </a:p>
        </p:txBody>
      </p:sp>
    </p:spTree>
    <p:extLst>
      <p:ext uri="{BB962C8B-B14F-4D97-AF65-F5344CB8AC3E}">
        <p14:creationId xmlns:p14="http://schemas.microsoft.com/office/powerpoint/2010/main" val="1856493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1CAB43-8CDA-FA42-A042-B91FE2572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D81A98-F742-6B30-C06B-7F879D83E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5CDC6-3396-9CF0-F541-5BB33AABCF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764759-D538-49A6-ADED-4B1DFF20E1A0}" type="datetimeFigureOut">
              <a:rPr lang="en-US" smtClean="0"/>
              <a:t>8/1/2022</a:t>
            </a:fld>
            <a:endParaRPr lang="en-US"/>
          </a:p>
        </p:txBody>
      </p:sp>
      <p:sp>
        <p:nvSpPr>
          <p:cNvPr id="5" name="Footer Placeholder 4">
            <a:extLst>
              <a:ext uri="{FF2B5EF4-FFF2-40B4-BE49-F238E27FC236}">
                <a16:creationId xmlns:a16="http://schemas.microsoft.com/office/drawing/2014/main" id="{9623C66B-5F3F-B620-1399-A13F033610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C51F6D-7F5A-F592-27B4-C2C0AA0B87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8DD70-09C1-4C2D-9D88-1F6E89CA7ABE}" type="slidenum">
              <a:rPr lang="en-US" smtClean="0"/>
              <a:t>‹#›</a:t>
            </a:fld>
            <a:endParaRPr lang="en-US"/>
          </a:p>
        </p:txBody>
      </p:sp>
    </p:spTree>
    <p:extLst>
      <p:ext uri="{BB962C8B-B14F-4D97-AF65-F5344CB8AC3E}">
        <p14:creationId xmlns:p14="http://schemas.microsoft.com/office/powerpoint/2010/main" val="702923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hyperlink" Target="http://www.doaj.org/"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31CE3-F46E-2530-7985-9970A906A94B}"/>
              </a:ext>
            </a:extLst>
          </p:cNvPr>
          <p:cNvSpPr>
            <a:spLocks noGrp="1"/>
          </p:cNvSpPr>
          <p:nvPr>
            <p:ph type="ctrTitle"/>
          </p:nvPr>
        </p:nvSpPr>
        <p:spPr/>
        <p:txBody>
          <a:bodyPr/>
          <a:lstStyle/>
          <a:p>
            <a:r>
              <a:rPr lang="en-US" dirty="0"/>
              <a:t>Publishing Article </a:t>
            </a:r>
            <a:br>
              <a:rPr lang="en-US" dirty="0"/>
            </a:br>
            <a:r>
              <a:rPr lang="en-US" dirty="0"/>
              <a:t>Part 2</a:t>
            </a:r>
          </a:p>
        </p:txBody>
      </p:sp>
      <p:sp>
        <p:nvSpPr>
          <p:cNvPr id="3" name="Subtitle 2">
            <a:extLst>
              <a:ext uri="{FF2B5EF4-FFF2-40B4-BE49-F238E27FC236}">
                <a16:creationId xmlns:a16="http://schemas.microsoft.com/office/drawing/2014/main" id="{215F634A-DC0F-5F83-E3A3-361F7E8FAA6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93883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6BC521-30EB-4110-8437-8E7AB1721780}"/>
              </a:ext>
            </a:extLst>
          </p:cNvPr>
          <p:cNvSpPr>
            <a:spLocks noGrp="1"/>
          </p:cNvSpPr>
          <p:nvPr>
            <p:ph type="body" sz="quarter" idx="12"/>
          </p:nvPr>
        </p:nvSpPr>
        <p:spPr/>
        <p:txBody>
          <a:bodyPr/>
          <a:lstStyle/>
          <a:p>
            <a:r>
              <a:rPr lang="en-AU" sz="3200" cap="none" dirty="0"/>
              <a:t>Acknowledgements, Appendix &amp; References</a:t>
            </a:r>
          </a:p>
        </p:txBody>
      </p:sp>
      <p:sp>
        <p:nvSpPr>
          <p:cNvPr id="4" name="Date Placeholder 3">
            <a:extLst>
              <a:ext uri="{FF2B5EF4-FFF2-40B4-BE49-F238E27FC236}">
                <a16:creationId xmlns:a16="http://schemas.microsoft.com/office/drawing/2014/main" id="{B5C83141-02A9-43E4-A258-E55025AD29D9}"/>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7A409DA9-D1FE-44E2-9961-8D2CB42422D8}"/>
              </a:ext>
            </a:extLst>
          </p:cNvPr>
          <p:cNvSpPr>
            <a:spLocks noGrp="1"/>
          </p:cNvSpPr>
          <p:nvPr>
            <p:ph type="sldNum" sz="quarter" idx="14"/>
          </p:nvPr>
        </p:nvSpPr>
        <p:spPr/>
        <p:txBody>
          <a:bodyPr/>
          <a:lstStyle/>
          <a:p>
            <a:pPr>
              <a:defRPr/>
            </a:pPr>
            <a:fld id="{A4D7D840-3C4D-4535-9FCE-221E1C945AAA}" type="slidenum">
              <a:rPr lang="en-US" smtClean="0"/>
              <a:pPr>
                <a:defRPr/>
              </a:pPr>
              <a:t>10</a:t>
            </a:fld>
            <a:endParaRPr lang="en-US"/>
          </a:p>
        </p:txBody>
      </p:sp>
      <p:sp>
        <p:nvSpPr>
          <p:cNvPr id="7" name="Subtitle 2">
            <a:extLst>
              <a:ext uri="{FF2B5EF4-FFF2-40B4-BE49-F238E27FC236}">
                <a16:creationId xmlns:a16="http://schemas.microsoft.com/office/drawing/2014/main" id="{E60C2F27-846D-4311-BD97-9476806121AE}"/>
              </a:ext>
            </a:extLst>
          </p:cNvPr>
          <p:cNvSpPr txBox="1">
            <a:spLocks/>
          </p:cNvSpPr>
          <p:nvPr/>
        </p:nvSpPr>
        <p:spPr>
          <a:xfrm>
            <a:off x="1828800" y="838200"/>
            <a:ext cx="3886200" cy="2895600"/>
          </a:xfrm>
          <a:prstGeom prst="rect">
            <a:avLst/>
          </a:prstGeom>
          <a:ln w="19050">
            <a:solidFill>
              <a:srgbClr val="0070C0"/>
            </a:solidFill>
          </a:ln>
        </p:spPr>
        <p:txBody>
          <a:bodyPr vert="horz" lIns="91440" tIns="45720" rIns="91440" bIns="45720" rtlCol="0">
            <a:noAutofit/>
          </a:bodyPr>
          <a:lstStyle/>
          <a:p>
            <a:r>
              <a:rPr lang="en-AU" sz="2400" b="1" dirty="0">
                <a:solidFill>
                  <a:srgbClr val="0070C0"/>
                </a:solidFill>
              </a:rPr>
              <a:t>Acknowledgements:</a:t>
            </a:r>
          </a:p>
          <a:p>
            <a:pPr marL="171450" indent="-171450">
              <a:buFont typeface="Wingdings" panose="05000000000000000000" pitchFamily="2" charset="2"/>
              <a:buChar char="q"/>
            </a:pPr>
            <a:endParaRPr lang="en-AU" sz="1000" dirty="0"/>
          </a:p>
          <a:p>
            <a:pPr marL="285750" indent="-285750" algn="just">
              <a:buFont typeface="Wingdings" panose="05000000000000000000" pitchFamily="2" charset="2"/>
              <a:buChar char="q"/>
            </a:pPr>
            <a:r>
              <a:rPr lang="en-AU" sz="1700" dirty="0"/>
              <a:t>People that gave some specific help (but not at the level of becoming an author) </a:t>
            </a:r>
          </a:p>
          <a:p>
            <a:pPr marL="285750" indent="-285750" algn="just">
              <a:buFont typeface="Wingdings" panose="05000000000000000000" pitchFamily="2" charset="2"/>
              <a:buChar char="q"/>
            </a:pPr>
            <a:r>
              <a:rPr lang="en-AU" sz="1700" dirty="0"/>
              <a:t>Include: your sponsor, funding sources (companies or agencies), other departments on campus, individuals outside of your team who have helped </a:t>
            </a:r>
          </a:p>
          <a:p>
            <a:pPr marL="285750" indent="-285750" algn="just">
              <a:buFont typeface="Wingdings" panose="05000000000000000000" pitchFamily="2" charset="2"/>
              <a:buChar char="q"/>
            </a:pPr>
            <a:r>
              <a:rPr lang="en-AU" sz="1700" dirty="0"/>
              <a:t>Be brief </a:t>
            </a:r>
          </a:p>
          <a:p>
            <a:pPr marL="342900" indent="-342900">
              <a:buFont typeface="Wingdings" panose="05000000000000000000" pitchFamily="2" charset="2"/>
              <a:buChar char="q"/>
            </a:pPr>
            <a:endParaRPr lang="en-AU" sz="2000" dirty="0"/>
          </a:p>
          <a:p>
            <a:pPr marL="342900" indent="-342900">
              <a:buFont typeface="Wingdings" panose="05000000000000000000" pitchFamily="2" charset="2"/>
              <a:buChar char="q"/>
            </a:pPr>
            <a:endParaRPr lang="en-AU" sz="2000" dirty="0"/>
          </a:p>
          <a:p>
            <a:pPr marL="342900" indent="-342900">
              <a:buFont typeface="Wingdings" panose="05000000000000000000" pitchFamily="2" charset="2"/>
              <a:buChar char="q"/>
            </a:pPr>
            <a:endParaRPr lang="en-AU" sz="2000" dirty="0"/>
          </a:p>
          <a:p>
            <a:pPr marL="342900" indent="-342900">
              <a:buFont typeface="Wingdings" panose="05000000000000000000" pitchFamily="2" charset="2"/>
              <a:buChar char="q"/>
            </a:pPr>
            <a:endParaRPr lang="en-AU" sz="2000" dirty="0"/>
          </a:p>
          <a:p>
            <a:pPr marL="342900" indent="-342900">
              <a:buFont typeface="Wingdings" panose="05000000000000000000" pitchFamily="2" charset="2"/>
              <a:buChar char="q"/>
            </a:pPr>
            <a:endParaRPr lang="en-AU" sz="2000" dirty="0"/>
          </a:p>
          <a:p>
            <a:pPr marL="342900" indent="-342900">
              <a:buFont typeface="Wingdings" panose="05000000000000000000" pitchFamily="2" charset="2"/>
              <a:buChar char="q"/>
            </a:pPr>
            <a:endParaRPr lang="en-AU" sz="2000" dirty="0"/>
          </a:p>
        </p:txBody>
      </p:sp>
      <p:sp>
        <p:nvSpPr>
          <p:cNvPr id="8" name="Subtitle 2">
            <a:extLst>
              <a:ext uri="{FF2B5EF4-FFF2-40B4-BE49-F238E27FC236}">
                <a16:creationId xmlns:a16="http://schemas.microsoft.com/office/drawing/2014/main" id="{FECECB0F-5788-4477-8828-C10E46C963C6}"/>
              </a:ext>
            </a:extLst>
          </p:cNvPr>
          <p:cNvSpPr txBox="1">
            <a:spLocks/>
          </p:cNvSpPr>
          <p:nvPr/>
        </p:nvSpPr>
        <p:spPr>
          <a:xfrm>
            <a:off x="6096000" y="838200"/>
            <a:ext cx="4419600" cy="6126480"/>
          </a:xfrm>
          <a:prstGeom prst="rect">
            <a:avLst/>
          </a:prstGeom>
          <a:ln>
            <a:solidFill>
              <a:srgbClr val="7030A0"/>
            </a:solidFill>
          </a:ln>
        </p:spPr>
        <p:txBody>
          <a:bodyPr vert="horz" lIns="91440" tIns="45720" rIns="91440" bIns="45720" rtlCol="0">
            <a:noAutofit/>
          </a:bodyPr>
          <a:lstStyle/>
          <a:p>
            <a:r>
              <a:rPr lang="en-AU" sz="2400" b="1" dirty="0">
                <a:solidFill>
                  <a:srgbClr val="0070C0"/>
                </a:solidFill>
              </a:rPr>
              <a:t>References:</a:t>
            </a:r>
            <a:endParaRPr lang="en-AU" sz="2000" b="1" dirty="0">
              <a:solidFill>
                <a:srgbClr val="0070C0"/>
              </a:solidFill>
            </a:endParaRPr>
          </a:p>
          <a:p>
            <a:pPr marL="342900" indent="-342900">
              <a:buFont typeface="Wingdings" panose="05000000000000000000" pitchFamily="2" charset="2"/>
              <a:buChar char="q"/>
            </a:pPr>
            <a:r>
              <a:rPr lang="en-AU" sz="2000" dirty="0"/>
              <a:t>There could be 15-30 references with research paper. There could be less references if it is purely innovative work. </a:t>
            </a:r>
          </a:p>
          <a:p>
            <a:pPr marL="342900" indent="-342900">
              <a:buFont typeface="Wingdings" panose="05000000000000000000" pitchFamily="2" charset="2"/>
              <a:buChar char="q"/>
            </a:pPr>
            <a:r>
              <a:rPr lang="en-AU" sz="2000" dirty="0"/>
              <a:t>Avoid the internet link in the reference as it is not an archival material. </a:t>
            </a:r>
            <a:endParaRPr lang="en-AU" sz="2400" dirty="0"/>
          </a:p>
          <a:p>
            <a:pPr marL="342900" indent="-342900">
              <a:buFont typeface="Wingdings" panose="05000000000000000000" pitchFamily="2" charset="2"/>
              <a:buChar char="q"/>
            </a:pPr>
            <a:r>
              <a:rPr lang="en-AU" sz="2000" dirty="0"/>
              <a:t>contains only the papers cited in your work </a:t>
            </a:r>
          </a:p>
          <a:p>
            <a:pPr marL="742950" lvl="1" indent="-285750">
              <a:buFont typeface="Wingdings" panose="05000000000000000000" pitchFamily="2" charset="2"/>
              <a:buChar char="Ø"/>
            </a:pPr>
            <a:r>
              <a:rPr lang="en-AU" sz="1600" dirty="0"/>
              <a:t>use the best and most up to date literature (at least 5 years back) </a:t>
            </a:r>
          </a:p>
          <a:p>
            <a:pPr marL="742950" lvl="1" indent="-285750">
              <a:buFont typeface="Wingdings" panose="05000000000000000000" pitchFamily="2" charset="2"/>
              <a:buChar char="Ø"/>
            </a:pPr>
            <a:r>
              <a:rPr lang="en-AU" sz="1600" dirty="0"/>
              <a:t>make sure its relevant </a:t>
            </a:r>
          </a:p>
          <a:p>
            <a:pPr marL="742950" lvl="1" indent="-285750">
              <a:buFont typeface="Wingdings" panose="05000000000000000000" pitchFamily="2" charset="2"/>
              <a:buChar char="Ø"/>
            </a:pPr>
            <a:r>
              <a:rPr lang="en-AU" sz="1600" dirty="0"/>
              <a:t>avoid self-glorification </a:t>
            </a:r>
            <a:endParaRPr lang="en-AU" sz="2000" dirty="0"/>
          </a:p>
          <a:p>
            <a:pPr marL="342900" indent="-342900">
              <a:buFont typeface="Wingdings" panose="05000000000000000000" pitchFamily="2" charset="2"/>
              <a:buChar char="q"/>
            </a:pPr>
            <a:r>
              <a:rPr lang="en-AU" sz="2000" dirty="0"/>
              <a:t>must be correct and complete citation information </a:t>
            </a:r>
          </a:p>
          <a:p>
            <a:pPr marL="742950" lvl="1" indent="-285750">
              <a:buFont typeface="Wingdings" panose="05000000000000000000" pitchFamily="2" charset="2"/>
              <a:buChar char="Ø"/>
            </a:pPr>
            <a:r>
              <a:rPr lang="en-AU" sz="1600" dirty="0"/>
              <a:t>can they find it from your information? </a:t>
            </a:r>
          </a:p>
          <a:p>
            <a:pPr marL="742950" lvl="1" indent="-285750">
              <a:buFont typeface="Wingdings" panose="05000000000000000000" pitchFamily="2" charset="2"/>
              <a:buChar char="Ø"/>
            </a:pPr>
            <a:r>
              <a:rPr lang="en-AU" sz="1600" dirty="0"/>
              <a:t>prefer archival works to hard-to-get technical reports/obscure publications </a:t>
            </a:r>
          </a:p>
          <a:p>
            <a:pPr marL="342900" indent="-342900">
              <a:buFont typeface="Wingdings" panose="05000000000000000000" pitchFamily="2" charset="2"/>
              <a:buChar char="q"/>
            </a:pPr>
            <a:r>
              <a:rPr lang="en-AU" sz="2000" dirty="0"/>
              <a:t>should conform to style of publication </a:t>
            </a:r>
          </a:p>
          <a:p>
            <a:pPr marL="742950" lvl="1" indent="-285750">
              <a:buFont typeface="Wingdings" panose="05000000000000000000" pitchFamily="2" charset="2"/>
              <a:buChar char="Ø"/>
            </a:pPr>
            <a:r>
              <a:rPr lang="en-AU" sz="1600" dirty="0"/>
              <a:t>most publications are strict about this </a:t>
            </a:r>
          </a:p>
          <a:p>
            <a:endParaRPr lang="en-AU" sz="2000" dirty="0"/>
          </a:p>
          <a:p>
            <a:endParaRPr lang="en-AU" sz="2000" dirty="0"/>
          </a:p>
          <a:p>
            <a:endParaRPr lang="en-AU" sz="2000" dirty="0"/>
          </a:p>
        </p:txBody>
      </p:sp>
      <p:sp>
        <p:nvSpPr>
          <p:cNvPr id="9" name="Subtitle 2">
            <a:extLst>
              <a:ext uri="{FF2B5EF4-FFF2-40B4-BE49-F238E27FC236}">
                <a16:creationId xmlns:a16="http://schemas.microsoft.com/office/drawing/2014/main" id="{E11301F6-CE45-43E7-9DD2-30846102E9FA}"/>
              </a:ext>
            </a:extLst>
          </p:cNvPr>
          <p:cNvSpPr txBox="1">
            <a:spLocks/>
          </p:cNvSpPr>
          <p:nvPr/>
        </p:nvSpPr>
        <p:spPr>
          <a:xfrm>
            <a:off x="1860755" y="3733800"/>
            <a:ext cx="3886200" cy="3291840"/>
          </a:xfrm>
          <a:prstGeom prst="rect">
            <a:avLst/>
          </a:prstGeom>
          <a:ln>
            <a:solidFill>
              <a:schemeClr val="accent6">
                <a:lumMod val="75000"/>
              </a:schemeClr>
            </a:solidFill>
          </a:ln>
        </p:spPr>
        <p:txBody>
          <a:bodyPr vert="horz" lIns="91440" tIns="45720" rIns="91440" bIns="45720" rtlCol="0">
            <a:noAutofit/>
          </a:bodyPr>
          <a:lstStyle/>
          <a:p>
            <a:r>
              <a:rPr lang="en-AU" sz="2400" b="1" dirty="0">
                <a:solidFill>
                  <a:srgbClr val="0070C0"/>
                </a:solidFill>
              </a:rPr>
              <a:t>Appendices:</a:t>
            </a:r>
          </a:p>
          <a:p>
            <a:pPr marL="285750" indent="-285750">
              <a:buFont typeface="Wingdings" panose="05000000000000000000" pitchFamily="2" charset="2"/>
              <a:buChar char="q"/>
            </a:pPr>
            <a:endParaRPr lang="en-AU" sz="1700" dirty="0"/>
          </a:p>
          <a:p>
            <a:pPr marL="285750" indent="-285750">
              <a:buFont typeface="Wingdings" panose="05000000000000000000" pitchFamily="2" charset="2"/>
              <a:buChar char="q"/>
            </a:pPr>
            <a:r>
              <a:rPr lang="en-AU" sz="1700" dirty="0"/>
              <a:t>These can be very useful, but are not always used. </a:t>
            </a:r>
          </a:p>
          <a:p>
            <a:pPr marL="285750" indent="-285750">
              <a:buFont typeface="Wingdings" panose="05000000000000000000" pitchFamily="2" charset="2"/>
              <a:buChar char="q"/>
            </a:pPr>
            <a:r>
              <a:rPr lang="en-AU" sz="1700" dirty="0"/>
              <a:t>They can be used to present material that might disrupt the flow of thoughts in the report (e.g. too much detail) or include information of interest to only some readers. </a:t>
            </a:r>
          </a:p>
          <a:p>
            <a:pPr marL="285750" indent="-285750">
              <a:buFont typeface="Wingdings" panose="05000000000000000000" pitchFamily="2" charset="2"/>
              <a:buChar char="q"/>
            </a:pPr>
            <a:r>
              <a:rPr lang="en-AU" sz="1700" dirty="0"/>
              <a:t>E.g. Mathematical proofs or derivations , some statistical estimations or tests </a:t>
            </a:r>
          </a:p>
          <a:p>
            <a:pPr marL="285750" indent="-285750">
              <a:buFont typeface="Wingdings" panose="05000000000000000000" pitchFamily="2" charset="2"/>
              <a:buChar char="q"/>
            </a:pPr>
            <a:endParaRPr lang="en-AU" sz="1700" dirty="0"/>
          </a:p>
          <a:p>
            <a:pPr marL="285750" indent="-285750">
              <a:buFont typeface="Wingdings" panose="05000000000000000000" pitchFamily="2" charset="2"/>
              <a:buChar char="q"/>
            </a:pPr>
            <a:endParaRPr lang="en-AU" sz="1700" dirty="0"/>
          </a:p>
          <a:p>
            <a:pPr marL="285750" indent="-285750">
              <a:buFont typeface="Wingdings" panose="05000000000000000000" pitchFamily="2" charset="2"/>
              <a:buChar char="q"/>
            </a:pPr>
            <a:endParaRPr lang="en-AU" sz="1700" dirty="0"/>
          </a:p>
          <a:p>
            <a:pPr marL="285750" indent="-285750">
              <a:buFont typeface="Wingdings" panose="05000000000000000000" pitchFamily="2" charset="2"/>
              <a:buChar char="q"/>
            </a:pPr>
            <a:endParaRPr lang="en-AU" sz="1700" dirty="0"/>
          </a:p>
          <a:p>
            <a:pPr marL="285750" indent="-285750">
              <a:buFont typeface="Wingdings" panose="05000000000000000000" pitchFamily="2" charset="2"/>
              <a:buChar char="q"/>
            </a:pPr>
            <a:endParaRPr lang="en-AU" sz="1700" dirty="0"/>
          </a:p>
          <a:p>
            <a:pPr marL="285750" indent="-285750">
              <a:buFont typeface="Wingdings" panose="05000000000000000000" pitchFamily="2" charset="2"/>
              <a:buChar char="q"/>
            </a:pPr>
            <a:endParaRPr lang="en-AU" sz="1700" dirty="0"/>
          </a:p>
        </p:txBody>
      </p:sp>
    </p:spTree>
    <p:extLst>
      <p:ext uri="{BB962C8B-B14F-4D97-AF65-F5344CB8AC3E}">
        <p14:creationId xmlns:p14="http://schemas.microsoft.com/office/powerpoint/2010/main" val="104542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3F3E02-E6D0-40CA-BFEB-DBBC499601B3}"/>
              </a:ext>
            </a:extLst>
          </p:cNvPr>
          <p:cNvSpPr>
            <a:spLocks noGrp="1"/>
          </p:cNvSpPr>
          <p:nvPr>
            <p:ph type="body" sz="quarter" idx="12"/>
          </p:nvPr>
        </p:nvSpPr>
        <p:spPr/>
        <p:txBody>
          <a:bodyPr/>
          <a:lstStyle/>
          <a:p>
            <a:r>
              <a:rPr lang="en-AU" cap="none" dirty="0"/>
              <a:t>Authorship</a:t>
            </a:r>
          </a:p>
        </p:txBody>
      </p:sp>
      <p:sp>
        <p:nvSpPr>
          <p:cNvPr id="3" name="Text Placeholder 2">
            <a:extLst>
              <a:ext uri="{FF2B5EF4-FFF2-40B4-BE49-F238E27FC236}">
                <a16:creationId xmlns:a16="http://schemas.microsoft.com/office/drawing/2014/main" id="{73F54D32-99BD-4EEC-A77B-18C7E4E04B31}"/>
              </a:ext>
            </a:extLst>
          </p:cNvPr>
          <p:cNvSpPr>
            <a:spLocks noGrp="1"/>
          </p:cNvSpPr>
          <p:nvPr>
            <p:ph type="body" sz="quarter" idx="13"/>
          </p:nvPr>
        </p:nvSpPr>
        <p:spPr/>
        <p:txBody>
          <a:bodyPr>
            <a:normAutofit/>
          </a:bodyPr>
          <a:lstStyle/>
          <a:p>
            <a:pPr algn="just">
              <a:spcAft>
                <a:spcPts val="1200"/>
              </a:spcAft>
              <a:buFont typeface="Wingdings" panose="05000000000000000000" pitchFamily="2" charset="2"/>
              <a:buChar char="q"/>
            </a:pPr>
            <a:r>
              <a:rPr lang="en-AU" sz="2300" dirty="0"/>
              <a:t> Authorship criteria varies with institutions and publishers </a:t>
            </a:r>
          </a:p>
          <a:p>
            <a:pPr algn="just">
              <a:spcAft>
                <a:spcPts val="1200"/>
              </a:spcAft>
              <a:buFont typeface="Wingdings" panose="05000000000000000000" pitchFamily="2" charset="2"/>
              <a:buChar char="q"/>
            </a:pPr>
            <a:r>
              <a:rPr lang="en-AU" sz="2300" b="1" dirty="0">
                <a:solidFill>
                  <a:srgbClr val="0070C0"/>
                </a:solidFill>
              </a:rPr>
              <a:t>e.g.</a:t>
            </a:r>
            <a:r>
              <a:rPr lang="en-AU" sz="2300" dirty="0">
                <a:solidFill>
                  <a:srgbClr val="0070C0"/>
                </a:solidFill>
              </a:rPr>
              <a:t> IEEE recommendation: </a:t>
            </a:r>
          </a:p>
          <a:p>
            <a:pPr marL="800100" lvl="1" indent="-342900" algn="just">
              <a:spcAft>
                <a:spcPts val="1200"/>
              </a:spcAft>
              <a:buFont typeface="Wingdings" panose="05000000000000000000" pitchFamily="2" charset="2"/>
              <a:buChar char="Ø"/>
            </a:pPr>
            <a:r>
              <a:rPr lang="en-AU" sz="2200" dirty="0"/>
              <a:t>Authorship credit must be reserved for those who met each of the following conditions: </a:t>
            </a:r>
          </a:p>
          <a:p>
            <a:pPr marL="800100" lvl="1" indent="-342900" algn="just">
              <a:spcAft>
                <a:spcPts val="1200"/>
              </a:spcAft>
              <a:buFont typeface="Wingdings" panose="05000000000000000000" pitchFamily="2" charset="2"/>
              <a:buChar char="Ø"/>
            </a:pPr>
            <a:r>
              <a:rPr lang="en-AU" sz="2200" dirty="0">
                <a:solidFill>
                  <a:srgbClr val="0070C0"/>
                </a:solidFill>
              </a:rPr>
              <a:t>Made a significant intellectual contribution to the theoretical developments, system or experimental design, prototype development, and/or the analysis and interpretations of data associated with the work contained in the manuscript; </a:t>
            </a:r>
          </a:p>
          <a:p>
            <a:pPr marL="800100" lvl="1" indent="-342900" algn="just">
              <a:spcAft>
                <a:spcPts val="1200"/>
              </a:spcAft>
              <a:buFont typeface="Wingdings" panose="05000000000000000000" pitchFamily="2" charset="2"/>
              <a:buChar char="Ø"/>
            </a:pPr>
            <a:r>
              <a:rPr lang="en-AU" sz="2200" dirty="0"/>
              <a:t>Contributed to drafting the article or reviewing and/or revising it for intellectual content; </a:t>
            </a:r>
          </a:p>
          <a:p>
            <a:pPr marL="800100" lvl="1" indent="-342900" algn="just">
              <a:spcAft>
                <a:spcPts val="1200"/>
              </a:spcAft>
              <a:buFont typeface="Wingdings" panose="05000000000000000000" pitchFamily="2" charset="2"/>
              <a:buChar char="Ø"/>
            </a:pPr>
            <a:r>
              <a:rPr lang="en-AU" sz="2200" dirty="0">
                <a:solidFill>
                  <a:srgbClr val="0070C0"/>
                </a:solidFill>
              </a:rPr>
              <a:t>Approved the final version of the manuscript, including references.</a:t>
            </a:r>
          </a:p>
          <a:p>
            <a:pPr marL="800100" lvl="1" indent="-342900" algn="just">
              <a:spcAft>
                <a:spcPts val="1200"/>
              </a:spcAft>
              <a:buFont typeface="Wingdings" panose="05000000000000000000" pitchFamily="2" charset="2"/>
              <a:buChar char="Ø"/>
            </a:pPr>
            <a:endParaRPr lang="en-AU" sz="2200" dirty="0">
              <a:solidFill>
                <a:srgbClr val="0070C0"/>
              </a:solidFill>
            </a:endParaRPr>
          </a:p>
          <a:p>
            <a:endParaRPr lang="en-US" dirty="0"/>
          </a:p>
        </p:txBody>
      </p:sp>
      <p:sp>
        <p:nvSpPr>
          <p:cNvPr id="4" name="Date Placeholder 3">
            <a:extLst>
              <a:ext uri="{FF2B5EF4-FFF2-40B4-BE49-F238E27FC236}">
                <a16:creationId xmlns:a16="http://schemas.microsoft.com/office/drawing/2014/main" id="{4514F70F-8A2A-4744-A8EE-12664580BED5}"/>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13A6CB29-335B-41E5-B594-D3A08F5AF620}"/>
              </a:ext>
            </a:extLst>
          </p:cNvPr>
          <p:cNvSpPr>
            <a:spLocks noGrp="1"/>
          </p:cNvSpPr>
          <p:nvPr>
            <p:ph type="sldNum" sz="quarter" idx="14"/>
          </p:nvPr>
        </p:nvSpPr>
        <p:spPr/>
        <p:txBody>
          <a:bodyPr/>
          <a:lstStyle/>
          <a:p>
            <a:pPr>
              <a:defRPr/>
            </a:pPr>
            <a:fld id="{A4D7D840-3C4D-4535-9FCE-221E1C945AAA}" type="slidenum">
              <a:rPr lang="en-US" smtClean="0"/>
              <a:pPr>
                <a:defRPr/>
              </a:pPr>
              <a:t>11</a:t>
            </a:fld>
            <a:endParaRPr lang="en-US"/>
          </a:p>
        </p:txBody>
      </p:sp>
    </p:spTree>
    <p:extLst>
      <p:ext uri="{BB962C8B-B14F-4D97-AF65-F5344CB8AC3E}">
        <p14:creationId xmlns:p14="http://schemas.microsoft.com/office/powerpoint/2010/main" val="3634923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CB735A-C7B5-48FA-A0C7-164DDB13B6BC}"/>
              </a:ext>
            </a:extLst>
          </p:cNvPr>
          <p:cNvSpPr>
            <a:spLocks noGrp="1"/>
          </p:cNvSpPr>
          <p:nvPr>
            <p:ph type="body" sz="quarter" idx="12"/>
          </p:nvPr>
        </p:nvSpPr>
        <p:spPr/>
        <p:txBody>
          <a:bodyPr/>
          <a:lstStyle/>
          <a:p>
            <a:r>
              <a:rPr lang="en-AU" sz="3600" dirty="0"/>
              <a:t>Strategies in Writing Good Technical Papers </a:t>
            </a:r>
            <a:endParaRPr lang="en-AU" sz="3600" cap="none" dirty="0"/>
          </a:p>
        </p:txBody>
      </p:sp>
      <p:sp>
        <p:nvSpPr>
          <p:cNvPr id="3" name="Text Placeholder 2">
            <a:extLst>
              <a:ext uri="{FF2B5EF4-FFF2-40B4-BE49-F238E27FC236}">
                <a16:creationId xmlns:a16="http://schemas.microsoft.com/office/drawing/2014/main" id="{DB7CF019-7204-4A30-82FC-794CB2598D34}"/>
              </a:ext>
            </a:extLst>
          </p:cNvPr>
          <p:cNvSpPr>
            <a:spLocks noGrp="1"/>
          </p:cNvSpPr>
          <p:nvPr>
            <p:ph type="body" sz="quarter" idx="13"/>
          </p:nvPr>
        </p:nvSpPr>
        <p:spPr/>
        <p:txBody>
          <a:bodyPr/>
          <a:lstStyle/>
          <a:p>
            <a:pPr marL="285750" indent="-285750" algn="just">
              <a:buFont typeface="Wingdings" panose="05000000000000000000" pitchFamily="2" charset="2"/>
              <a:buChar char="q"/>
            </a:pPr>
            <a:r>
              <a:rPr lang="en-AU" dirty="0"/>
              <a:t>Identify the novelty of your research work </a:t>
            </a:r>
          </a:p>
          <a:p>
            <a:pPr lvl="1" algn="just">
              <a:buFont typeface="Wingdings" panose="05000000000000000000" pitchFamily="2" charset="2"/>
              <a:buChar char="Ø"/>
            </a:pPr>
            <a:r>
              <a:rPr lang="en-AU" dirty="0"/>
              <a:t>This can be done from the literature review, by comparing your research results with others </a:t>
            </a:r>
          </a:p>
          <a:p>
            <a:pPr lvl="1" algn="just">
              <a:buFont typeface="Wingdings" panose="05000000000000000000" pitchFamily="2" charset="2"/>
              <a:buChar char="Ø"/>
            </a:pPr>
            <a:r>
              <a:rPr lang="en-AU" dirty="0">
                <a:solidFill>
                  <a:srgbClr val="0070C0"/>
                </a:solidFill>
              </a:rPr>
              <a:t>Identify and highlight the problems and limitations of current techniques already proposed by others </a:t>
            </a:r>
          </a:p>
          <a:p>
            <a:pPr lvl="1" algn="just">
              <a:buFont typeface="Wingdings" panose="05000000000000000000" pitchFamily="2" charset="2"/>
              <a:buChar char="Ø"/>
            </a:pPr>
            <a:r>
              <a:rPr lang="en-AU" dirty="0"/>
              <a:t>Write down how your research (proposed technique) can overcome the above limitations or problems </a:t>
            </a:r>
          </a:p>
          <a:p>
            <a:pPr marL="285750" indent="-285750" algn="just">
              <a:buFont typeface="Wingdings" panose="05000000000000000000" pitchFamily="2" charset="2"/>
              <a:buChar char="q"/>
            </a:pPr>
            <a:r>
              <a:rPr lang="en-AU" dirty="0"/>
              <a:t>Provide a good analysis on the research results </a:t>
            </a:r>
          </a:p>
          <a:p>
            <a:pPr lvl="1" algn="just">
              <a:buFont typeface="Wingdings" panose="05000000000000000000" pitchFamily="2" charset="2"/>
              <a:buChar char="Ø"/>
            </a:pPr>
            <a:r>
              <a:rPr lang="en-AU" dirty="0">
                <a:solidFill>
                  <a:srgbClr val="0070C0"/>
                </a:solidFill>
              </a:rPr>
              <a:t>Do not just write down what has been observed from your experiments </a:t>
            </a:r>
          </a:p>
          <a:p>
            <a:pPr lvl="1" algn="just">
              <a:buFont typeface="Wingdings" panose="05000000000000000000" pitchFamily="2" charset="2"/>
              <a:buChar char="Ø"/>
            </a:pPr>
            <a:r>
              <a:rPr lang="en-AU" dirty="0"/>
              <a:t>Explain why these observations are ‘so and so’ </a:t>
            </a:r>
          </a:p>
          <a:p>
            <a:pPr lvl="1" algn="just">
              <a:buFont typeface="Wingdings" panose="05000000000000000000" pitchFamily="2" charset="2"/>
              <a:buChar char="Ø"/>
            </a:pPr>
            <a:r>
              <a:rPr lang="en-AU" dirty="0"/>
              <a:t>Provide a summary of results and how results led to conclusion </a:t>
            </a:r>
          </a:p>
          <a:p>
            <a:endParaRPr lang="en-US" dirty="0"/>
          </a:p>
        </p:txBody>
      </p:sp>
      <p:sp>
        <p:nvSpPr>
          <p:cNvPr id="4" name="Date Placeholder 3">
            <a:extLst>
              <a:ext uri="{FF2B5EF4-FFF2-40B4-BE49-F238E27FC236}">
                <a16:creationId xmlns:a16="http://schemas.microsoft.com/office/drawing/2014/main" id="{FA156FCC-A37C-49E8-BDE9-27FCE2BE740C}"/>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F808AB3A-3FCC-47DC-BE86-C102A7513184}"/>
              </a:ext>
            </a:extLst>
          </p:cNvPr>
          <p:cNvSpPr>
            <a:spLocks noGrp="1"/>
          </p:cNvSpPr>
          <p:nvPr>
            <p:ph type="sldNum" sz="quarter" idx="14"/>
          </p:nvPr>
        </p:nvSpPr>
        <p:spPr/>
        <p:txBody>
          <a:bodyPr/>
          <a:lstStyle/>
          <a:p>
            <a:pPr>
              <a:defRPr/>
            </a:pPr>
            <a:fld id="{A4D7D840-3C4D-4535-9FCE-221E1C945AAA}" type="slidenum">
              <a:rPr lang="en-US" smtClean="0"/>
              <a:pPr>
                <a:defRPr/>
              </a:pPr>
              <a:t>12</a:t>
            </a:fld>
            <a:endParaRPr lang="en-US"/>
          </a:p>
        </p:txBody>
      </p:sp>
    </p:spTree>
    <p:extLst>
      <p:ext uri="{BB962C8B-B14F-4D97-AF65-F5344CB8AC3E}">
        <p14:creationId xmlns:p14="http://schemas.microsoft.com/office/powerpoint/2010/main" val="3872488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8DA077-C9B7-4C26-9B53-BECA4F7B9EF6}"/>
              </a:ext>
            </a:extLst>
          </p:cNvPr>
          <p:cNvSpPr>
            <a:spLocks noGrp="1"/>
          </p:cNvSpPr>
          <p:nvPr>
            <p:ph type="body" sz="quarter" idx="12"/>
          </p:nvPr>
        </p:nvSpPr>
        <p:spPr/>
        <p:txBody>
          <a:bodyPr/>
          <a:lstStyle/>
          <a:p>
            <a:r>
              <a:rPr lang="en-AU" sz="3600" dirty="0"/>
              <a:t>Strategies in Writing Good Technical Papers </a:t>
            </a:r>
            <a:endParaRPr lang="en-AU" sz="3600" cap="none" dirty="0"/>
          </a:p>
        </p:txBody>
      </p:sp>
      <p:sp>
        <p:nvSpPr>
          <p:cNvPr id="3" name="Text Placeholder 2">
            <a:extLst>
              <a:ext uri="{FF2B5EF4-FFF2-40B4-BE49-F238E27FC236}">
                <a16:creationId xmlns:a16="http://schemas.microsoft.com/office/drawing/2014/main" id="{6A3DF035-5197-43A4-9A37-CE702CAE66CC}"/>
              </a:ext>
            </a:extLst>
          </p:cNvPr>
          <p:cNvSpPr>
            <a:spLocks noGrp="1"/>
          </p:cNvSpPr>
          <p:nvPr>
            <p:ph type="body" sz="quarter" idx="13"/>
          </p:nvPr>
        </p:nvSpPr>
        <p:spPr/>
        <p:txBody>
          <a:bodyPr/>
          <a:lstStyle/>
          <a:p>
            <a:pPr marL="285750" indent="-285750" algn="just">
              <a:buFont typeface="Wingdings" panose="05000000000000000000" pitchFamily="2" charset="2"/>
              <a:buChar char="q"/>
            </a:pPr>
            <a:r>
              <a:rPr lang="en-AU" dirty="0"/>
              <a:t>List down the strengths and weaknesses of your proposed technique </a:t>
            </a:r>
          </a:p>
          <a:p>
            <a:pPr lvl="1" algn="just">
              <a:spcBef>
                <a:spcPts val="1200"/>
              </a:spcBef>
              <a:buFont typeface="Wingdings" panose="05000000000000000000" pitchFamily="2" charset="2"/>
              <a:buChar char="Ø"/>
            </a:pPr>
            <a:r>
              <a:rPr lang="en-AU" dirty="0"/>
              <a:t>If your proposed technique can only be applied to a certain class of problems, then try to be ‘creative’ and write to focus only towards these problems </a:t>
            </a:r>
          </a:p>
          <a:p>
            <a:pPr lvl="1" algn="just">
              <a:spcBef>
                <a:spcPts val="1200"/>
              </a:spcBef>
              <a:buFont typeface="Wingdings" panose="05000000000000000000" pitchFamily="2" charset="2"/>
              <a:buChar char="Ø"/>
            </a:pPr>
            <a:r>
              <a:rPr lang="en-AU" dirty="0">
                <a:solidFill>
                  <a:srgbClr val="0070C0"/>
                </a:solidFill>
              </a:rPr>
              <a:t>Do not allow reviewers to attack your weaknesses, it would be good to mention the weaknesses of your proposed technique in the paper, again try to be ‘creative’ in writing such as “this is to demonstrate on certain applications…” </a:t>
            </a:r>
          </a:p>
          <a:p>
            <a:endParaRPr lang="en-US" dirty="0"/>
          </a:p>
        </p:txBody>
      </p:sp>
      <p:sp>
        <p:nvSpPr>
          <p:cNvPr id="4" name="Date Placeholder 3">
            <a:extLst>
              <a:ext uri="{FF2B5EF4-FFF2-40B4-BE49-F238E27FC236}">
                <a16:creationId xmlns:a16="http://schemas.microsoft.com/office/drawing/2014/main" id="{7C6B300F-3C0C-4A10-B9BD-A17630F0A40A}"/>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3BBC6B95-AE05-4B12-83E4-55E686191531}"/>
              </a:ext>
            </a:extLst>
          </p:cNvPr>
          <p:cNvSpPr>
            <a:spLocks noGrp="1"/>
          </p:cNvSpPr>
          <p:nvPr>
            <p:ph type="sldNum" sz="quarter" idx="14"/>
          </p:nvPr>
        </p:nvSpPr>
        <p:spPr/>
        <p:txBody>
          <a:bodyPr/>
          <a:lstStyle/>
          <a:p>
            <a:pPr>
              <a:defRPr/>
            </a:pPr>
            <a:fld id="{A4D7D840-3C4D-4535-9FCE-221E1C945AAA}" type="slidenum">
              <a:rPr lang="en-US" smtClean="0"/>
              <a:pPr>
                <a:defRPr/>
              </a:pPr>
              <a:t>13</a:t>
            </a:fld>
            <a:endParaRPr lang="en-US"/>
          </a:p>
        </p:txBody>
      </p:sp>
    </p:spTree>
    <p:extLst>
      <p:ext uri="{BB962C8B-B14F-4D97-AF65-F5344CB8AC3E}">
        <p14:creationId xmlns:p14="http://schemas.microsoft.com/office/powerpoint/2010/main" val="4155625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90C4E1-F798-4C5A-99F0-16498E3AB8AB}"/>
              </a:ext>
            </a:extLst>
          </p:cNvPr>
          <p:cNvSpPr>
            <a:spLocks noGrp="1"/>
          </p:cNvSpPr>
          <p:nvPr>
            <p:ph type="body" sz="quarter" idx="12"/>
          </p:nvPr>
        </p:nvSpPr>
        <p:spPr/>
        <p:txBody>
          <a:bodyPr/>
          <a:lstStyle/>
          <a:p>
            <a:r>
              <a:rPr lang="en-AU" cap="none" dirty="0"/>
              <a:t>Paper Submission</a:t>
            </a:r>
          </a:p>
        </p:txBody>
      </p:sp>
      <p:sp>
        <p:nvSpPr>
          <p:cNvPr id="3" name="Text Placeholder 2">
            <a:extLst>
              <a:ext uri="{FF2B5EF4-FFF2-40B4-BE49-F238E27FC236}">
                <a16:creationId xmlns:a16="http://schemas.microsoft.com/office/drawing/2014/main" id="{B28DE300-8A71-4D11-827D-493271A7B9C9}"/>
              </a:ext>
            </a:extLst>
          </p:cNvPr>
          <p:cNvSpPr>
            <a:spLocks noGrp="1"/>
          </p:cNvSpPr>
          <p:nvPr>
            <p:ph type="body" sz="quarter" idx="13"/>
          </p:nvPr>
        </p:nvSpPr>
        <p:spPr/>
        <p:txBody>
          <a:bodyPr>
            <a:normAutofit/>
          </a:bodyPr>
          <a:lstStyle/>
          <a:p>
            <a:pPr marL="514350" indent="-514350">
              <a:spcAft>
                <a:spcPts val="1200"/>
              </a:spcAft>
              <a:buFont typeface="Wingdings" panose="05000000000000000000" pitchFamily="2" charset="2"/>
              <a:buChar char="q"/>
            </a:pPr>
            <a:r>
              <a:rPr lang="en-AU" sz="2800" dirty="0"/>
              <a:t>Competition for space in journals is intense </a:t>
            </a:r>
          </a:p>
          <a:p>
            <a:pPr marL="514350" indent="-514350">
              <a:spcAft>
                <a:spcPts val="1200"/>
              </a:spcAft>
              <a:buFont typeface="Wingdings" panose="05000000000000000000" pitchFamily="2" charset="2"/>
              <a:buChar char="q"/>
            </a:pPr>
            <a:r>
              <a:rPr lang="en-AU" sz="2800" dirty="0"/>
              <a:t>The cost of publication is high </a:t>
            </a:r>
          </a:p>
          <a:p>
            <a:pPr marL="514350" indent="-514350">
              <a:spcAft>
                <a:spcPts val="1200"/>
              </a:spcAft>
              <a:buFont typeface="Wingdings" panose="05000000000000000000" pitchFamily="2" charset="2"/>
              <a:buChar char="q"/>
            </a:pPr>
            <a:r>
              <a:rPr lang="en-AU" sz="2800" dirty="0"/>
              <a:t>Rejection rates vary 50-90% </a:t>
            </a:r>
          </a:p>
          <a:p>
            <a:pPr marL="457200" indent="-457200">
              <a:buFont typeface="Wingdings" panose="05000000000000000000" pitchFamily="2" charset="2"/>
              <a:buChar char="q"/>
            </a:pPr>
            <a:r>
              <a:rPr lang="en-AU" sz="2800" dirty="0"/>
              <a:t>Author Publishing Priorities </a:t>
            </a:r>
          </a:p>
          <a:p>
            <a:pPr marL="914400" lvl="1" indent="-457200">
              <a:buFont typeface="Wingdings" panose="05000000000000000000" pitchFamily="2" charset="2"/>
              <a:buChar char="Ø"/>
            </a:pPr>
            <a:r>
              <a:rPr lang="en-AU" sz="2800" dirty="0"/>
              <a:t>Quality and speed </a:t>
            </a:r>
          </a:p>
          <a:p>
            <a:pPr marL="457200" indent="-457200">
              <a:buFont typeface="Wingdings" panose="05000000000000000000" pitchFamily="2" charset="2"/>
              <a:buChar char="q"/>
            </a:pPr>
            <a:r>
              <a:rPr lang="en-AU" sz="2800" dirty="0"/>
              <a:t>Top items were </a:t>
            </a:r>
          </a:p>
          <a:p>
            <a:pPr marL="914400" lvl="1" indent="-457200">
              <a:buFont typeface="Wingdings" panose="05000000000000000000" pitchFamily="2" charset="2"/>
              <a:buChar char="Ø"/>
            </a:pPr>
            <a:r>
              <a:rPr lang="en-AU" dirty="0"/>
              <a:t>Refereeing speed </a:t>
            </a:r>
          </a:p>
          <a:p>
            <a:pPr marL="914400" lvl="1" indent="-457200">
              <a:buFont typeface="Wingdings" panose="05000000000000000000" pitchFamily="2" charset="2"/>
              <a:buChar char="Ø"/>
            </a:pPr>
            <a:r>
              <a:rPr lang="en-AU" dirty="0"/>
              <a:t>Refereeing standard </a:t>
            </a:r>
          </a:p>
          <a:p>
            <a:pPr marL="914400" lvl="1" indent="-457200">
              <a:buFont typeface="Wingdings" panose="05000000000000000000" pitchFamily="2" charset="2"/>
              <a:buChar char="Ø"/>
            </a:pPr>
            <a:r>
              <a:rPr lang="en-AU" dirty="0"/>
              <a:t>Journal reputation </a:t>
            </a:r>
          </a:p>
          <a:p>
            <a:pPr marL="514350" indent="-514350">
              <a:spcAft>
                <a:spcPts val="1200"/>
              </a:spcAft>
              <a:buFont typeface="Wingdings" panose="05000000000000000000" pitchFamily="2" charset="2"/>
              <a:buChar char="q"/>
            </a:pPr>
            <a:endParaRPr lang="en-AU" dirty="0"/>
          </a:p>
          <a:p>
            <a:endParaRPr lang="en-US" dirty="0"/>
          </a:p>
        </p:txBody>
      </p:sp>
      <p:sp>
        <p:nvSpPr>
          <p:cNvPr id="4" name="Date Placeholder 3">
            <a:extLst>
              <a:ext uri="{FF2B5EF4-FFF2-40B4-BE49-F238E27FC236}">
                <a16:creationId xmlns:a16="http://schemas.microsoft.com/office/drawing/2014/main" id="{9DAB300C-5039-4410-98C6-CB443342695F}"/>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7E3DDA49-2A34-46FE-AB26-B16C3A89B942}"/>
              </a:ext>
            </a:extLst>
          </p:cNvPr>
          <p:cNvSpPr>
            <a:spLocks noGrp="1"/>
          </p:cNvSpPr>
          <p:nvPr>
            <p:ph type="sldNum" sz="quarter" idx="14"/>
          </p:nvPr>
        </p:nvSpPr>
        <p:spPr/>
        <p:txBody>
          <a:bodyPr/>
          <a:lstStyle/>
          <a:p>
            <a:pPr>
              <a:defRPr/>
            </a:pPr>
            <a:fld id="{A4D7D840-3C4D-4535-9FCE-221E1C945AAA}" type="slidenum">
              <a:rPr lang="en-US" smtClean="0"/>
              <a:pPr>
                <a:defRPr/>
              </a:pPr>
              <a:t>14</a:t>
            </a:fld>
            <a:endParaRPr lang="en-US"/>
          </a:p>
        </p:txBody>
      </p:sp>
    </p:spTree>
    <p:extLst>
      <p:ext uri="{BB962C8B-B14F-4D97-AF65-F5344CB8AC3E}">
        <p14:creationId xmlns:p14="http://schemas.microsoft.com/office/powerpoint/2010/main" val="4059440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B57B8F-6D27-40DB-A723-830BF24E204A}"/>
              </a:ext>
            </a:extLst>
          </p:cNvPr>
          <p:cNvSpPr>
            <a:spLocks noGrp="1"/>
          </p:cNvSpPr>
          <p:nvPr>
            <p:ph type="body" sz="quarter" idx="12"/>
          </p:nvPr>
        </p:nvSpPr>
        <p:spPr/>
        <p:txBody>
          <a:bodyPr/>
          <a:lstStyle/>
          <a:p>
            <a:r>
              <a:rPr lang="en-AU" cap="none" dirty="0"/>
              <a:t>Major Reasons for Rejections</a:t>
            </a:r>
          </a:p>
        </p:txBody>
      </p:sp>
      <p:sp>
        <p:nvSpPr>
          <p:cNvPr id="3" name="Text Placeholder 2">
            <a:extLst>
              <a:ext uri="{FF2B5EF4-FFF2-40B4-BE49-F238E27FC236}">
                <a16:creationId xmlns:a16="http://schemas.microsoft.com/office/drawing/2014/main" id="{89415AD3-3361-4F83-A3FD-4E75546EC3FC}"/>
              </a:ext>
            </a:extLst>
          </p:cNvPr>
          <p:cNvSpPr>
            <a:spLocks noGrp="1"/>
          </p:cNvSpPr>
          <p:nvPr>
            <p:ph type="body" sz="quarter" idx="13"/>
          </p:nvPr>
        </p:nvSpPr>
        <p:spPr/>
        <p:txBody>
          <a:bodyPr>
            <a:normAutofit lnSpcReduction="10000"/>
          </a:bodyPr>
          <a:lstStyle/>
          <a:p>
            <a:pPr>
              <a:spcAft>
                <a:spcPts val="1800"/>
              </a:spcAft>
              <a:buFont typeface="Wingdings" panose="05000000000000000000" pitchFamily="2" charset="2"/>
              <a:buChar char="q"/>
            </a:pPr>
            <a:r>
              <a:rPr lang="en-AU" dirty="0"/>
              <a:t>Confirmatory (not new or innovative) </a:t>
            </a:r>
          </a:p>
          <a:p>
            <a:pPr>
              <a:spcAft>
                <a:spcPts val="1800"/>
              </a:spcAft>
              <a:buFont typeface="Wingdings" panose="05000000000000000000" pitchFamily="2" charset="2"/>
              <a:buChar char="q"/>
            </a:pPr>
            <a:r>
              <a:rPr lang="en-AU" dirty="0">
                <a:solidFill>
                  <a:srgbClr val="0070C0"/>
                </a:solidFill>
              </a:rPr>
              <a:t>Overwhelming submissions </a:t>
            </a:r>
          </a:p>
          <a:p>
            <a:pPr>
              <a:spcAft>
                <a:spcPts val="1800"/>
              </a:spcAft>
              <a:buFont typeface="Wingdings" panose="05000000000000000000" pitchFamily="2" charset="2"/>
              <a:buChar char="q"/>
            </a:pPr>
            <a:r>
              <a:rPr lang="en-AU" dirty="0"/>
              <a:t>Poor design </a:t>
            </a:r>
          </a:p>
          <a:p>
            <a:pPr>
              <a:spcAft>
                <a:spcPts val="1800"/>
              </a:spcAft>
              <a:buFont typeface="Wingdings" panose="05000000000000000000" pitchFamily="2" charset="2"/>
              <a:buChar char="q"/>
            </a:pPr>
            <a:r>
              <a:rPr lang="en-AU" dirty="0">
                <a:solidFill>
                  <a:srgbClr val="0070C0"/>
                </a:solidFill>
              </a:rPr>
              <a:t>Poorly written</a:t>
            </a:r>
          </a:p>
          <a:p>
            <a:pPr>
              <a:spcAft>
                <a:spcPts val="1200"/>
              </a:spcAft>
              <a:buFont typeface="Wingdings" panose="05000000000000000000" pitchFamily="2" charset="2"/>
              <a:buChar char="q"/>
            </a:pPr>
            <a:r>
              <a:rPr lang="en-AU" dirty="0"/>
              <a:t>Inadequate identification of a research problem </a:t>
            </a:r>
          </a:p>
          <a:p>
            <a:pPr>
              <a:spcAft>
                <a:spcPts val="1200"/>
              </a:spcAft>
              <a:buFont typeface="Wingdings" panose="05000000000000000000" pitchFamily="2" charset="2"/>
              <a:buChar char="q"/>
            </a:pPr>
            <a:r>
              <a:rPr lang="en-AU" dirty="0">
                <a:solidFill>
                  <a:srgbClr val="0070C0"/>
                </a:solidFill>
              </a:rPr>
              <a:t>Inappropriate or unclear methods and procedures </a:t>
            </a:r>
          </a:p>
          <a:p>
            <a:pPr>
              <a:spcAft>
                <a:spcPts val="1200"/>
              </a:spcAft>
              <a:buFont typeface="Wingdings" panose="05000000000000000000" pitchFamily="2" charset="2"/>
              <a:buChar char="q"/>
            </a:pPr>
            <a:r>
              <a:rPr lang="en-AU" dirty="0"/>
              <a:t>Inappropriate material for the proposed publication </a:t>
            </a:r>
          </a:p>
          <a:p>
            <a:pPr>
              <a:spcAft>
                <a:spcPts val="1200"/>
              </a:spcAft>
              <a:buFont typeface="Wingdings" panose="05000000000000000000" pitchFamily="2" charset="2"/>
              <a:buChar char="q"/>
            </a:pPr>
            <a:r>
              <a:rPr lang="en-AU" dirty="0">
                <a:solidFill>
                  <a:srgbClr val="0070C0"/>
                </a:solidFill>
              </a:rPr>
              <a:t>Failure to communicate what is important and original </a:t>
            </a:r>
          </a:p>
          <a:p>
            <a:pPr>
              <a:spcAft>
                <a:spcPts val="1200"/>
              </a:spcAft>
              <a:buFont typeface="Wingdings" panose="05000000000000000000" pitchFamily="2" charset="2"/>
              <a:buChar char="q"/>
            </a:pPr>
            <a:r>
              <a:rPr lang="en-AU" dirty="0"/>
              <a:t>Poor organization. </a:t>
            </a:r>
          </a:p>
        </p:txBody>
      </p:sp>
      <p:sp>
        <p:nvSpPr>
          <p:cNvPr id="4" name="Date Placeholder 3">
            <a:extLst>
              <a:ext uri="{FF2B5EF4-FFF2-40B4-BE49-F238E27FC236}">
                <a16:creationId xmlns:a16="http://schemas.microsoft.com/office/drawing/2014/main" id="{7324EDE3-DD57-4BED-8F09-06EB6FBA82DC}"/>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39F69EC0-6313-4A74-B97D-56867CCEB9BD}"/>
              </a:ext>
            </a:extLst>
          </p:cNvPr>
          <p:cNvSpPr>
            <a:spLocks noGrp="1"/>
          </p:cNvSpPr>
          <p:nvPr>
            <p:ph type="sldNum" sz="quarter" idx="14"/>
          </p:nvPr>
        </p:nvSpPr>
        <p:spPr/>
        <p:txBody>
          <a:bodyPr/>
          <a:lstStyle/>
          <a:p>
            <a:pPr>
              <a:defRPr/>
            </a:pPr>
            <a:fld id="{A4D7D840-3C4D-4535-9FCE-221E1C945AAA}" type="slidenum">
              <a:rPr lang="en-US" smtClean="0"/>
              <a:pPr>
                <a:defRPr/>
              </a:pPr>
              <a:t>15</a:t>
            </a:fld>
            <a:endParaRPr lang="en-US"/>
          </a:p>
        </p:txBody>
      </p:sp>
    </p:spTree>
    <p:extLst>
      <p:ext uri="{BB962C8B-B14F-4D97-AF65-F5344CB8AC3E}">
        <p14:creationId xmlns:p14="http://schemas.microsoft.com/office/powerpoint/2010/main" val="951967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3DF01D-6887-4312-8C1A-1C08CF19B561}"/>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CC277D1E-48B8-4801-8E90-5B860109CCB5}"/>
              </a:ext>
            </a:extLst>
          </p:cNvPr>
          <p:cNvSpPr>
            <a:spLocks noGrp="1"/>
          </p:cNvSpPr>
          <p:nvPr>
            <p:ph type="body" sz="quarter" idx="13"/>
          </p:nvPr>
        </p:nvSpPr>
        <p:spPr/>
        <p:txBody>
          <a:bodyPr/>
          <a:lstStyle/>
          <a:p>
            <a:endParaRPr lang="en-US"/>
          </a:p>
        </p:txBody>
      </p:sp>
      <p:sp>
        <p:nvSpPr>
          <p:cNvPr id="4" name="Date Placeholder 3">
            <a:extLst>
              <a:ext uri="{FF2B5EF4-FFF2-40B4-BE49-F238E27FC236}">
                <a16:creationId xmlns:a16="http://schemas.microsoft.com/office/drawing/2014/main" id="{D6EE385B-D712-4D4F-AF93-787BCD54C20D}"/>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5" name="Footer Placeholder 4">
            <a:extLst>
              <a:ext uri="{FF2B5EF4-FFF2-40B4-BE49-F238E27FC236}">
                <a16:creationId xmlns:a16="http://schemas.microsoft.com/office/drawing/2014/main" id="{F48F8467-D8E5-47B3-AD85-36A24E20F30E}"/>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F7828475-2EBE-4FEC-AC64-17B116B93948}"/>
              </a:ext>
            </a:extLst>
          </p:cNvPr>
          <p:cNvSpPr>
            <a:spLocks noGrp="1"/>
          </p:cNvSpPr>
          <p:nvPr>
            <p:ph type="sldNum" sz="quarter" idx="14"/>
          </p:nvPr>
        </p:nvSpPr>
        <p:spPr/>
        <p:txBody>
          <a:bodyPr/>
          <a:lstStyle/>
          <a:p>
            <a:pPr>
              <a:defRPr/>
            </a:pPr>
            <a:fld id="{A4D7D840-3C4D-4535-9FCE-221E1C945AAA}" type="slidenum">
              <a:rPr lang="en-US" smtClean="0"/>
              <a:pPr>
                <a:defRPr/>
              </a:pPr>
              <a:t>16</a:t>
            </a:fld>
            <a:endParaRPr lang="en-US"/>
          </a:p>
        </p:txBody>
      </p:sp>
      <p:pic>
        <p:nvPicPr>
          <p:cNvPr id="7" name="Picture 1">
            <a:extLst>
              <a:ext uri="{FF2B5EF4-FFF2-40B4-BE49-F238E27FC236}">
                <a16:creationId xmlns:a16="http://schemas.microsoft.com/office/drawing/2014/main" id="{CF934671-4749-4799-BD52-93E8273389D8}"/>
              </a:ext>
            </a:extLst>
          </p:cNvPr>
          <p:cNvPicPr>
            <a:picLocks noChangeAspect="1" noChangeArrowheads="1"/>
          </p:cNvPicPr>
          <p:nvPr/>
        </p:nvPicPr>
        <p:blipFill>
          <a:blip r:embed="rId2" cstate="print"/>
          <a:srcRect/>
          <a:stretch>
            <a:fillRect/>
          </a:stretch>
        </p:blipFill>
        <p:spPr bwMode="auto">
          <a:xfrm>
            <a:off x="1524000" y="0"/>
            <a:ext cx="9118670" cy="6858000"/>
          </a:xfrm>
          <a:prstGeom prst="rect">
            <a:avLst/>
          </a:prstGeom>
          <a:noFill/>
          <a:ln w="9525">
            <a:noFill/>
            <a:miter lim="800000"/>
            <a:headEnd/>
            <a:tailEnd/>
          </a:ln>
        </p:spPr>
      </p:pic>
    </p:spTree>
    <p:extLst>
      <p:ext uri="{BB962C8B-B14F-4D97-AF65-F5344CB8AC3E}">
        <p14:creationId xmlns:p14="http://schemas.microsoft.com/office/powerpoint/2010/main" val="142710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6D60F2-39F5-49B1-9279-266E9F48F930}"/>
              </a:ext>
            </a:extLst>
          </p:cNvPr>
          <p:cNvSpPr>
            <a:spLocks noGrp="1"/>
          </p:cNvSpPr>
          <p:nvPr>
            <p:ph type="body" sz="quarter" idx="12"/>
          </p:nvPr>
        </p:nvSpPr>
        <p:spPr/>
        <p:txBody>
          <a:bodyPr/>
          <a:lstStyle/>
          <a:p>
            <a:r>
              <a:rPr lang="en-AU" cap="none" dirty="0"/>
              <a:t>Journal </a:t>
            </a:r>
            <a:r>
              <a:rPr lang="en-AU" dirty="0"/>
              <a:t>S</a:t>
            </a:r>
            <a:r>
              <a:rPr lang="en-AU" cap="none" dirty="0"/>
              <a:t>election</a:t>
            </a:r>
          </a:p>
        </p:txBody>
      </p:sp>
      <p:sp>
        <p:nvSpPr>
          <p:cNvPr id="3" name="Text Placeholder 2">
            <a:extLst>
              <a:ext uri="{FF2B5EF4-FFF2-40B4-BE49-F238E27FC236}">
                <a16:creationId xmlns:a16="http://schemas.microsoft.com/office/drawing/2014/main" id="{A062A7DD-1667-4C6A-8CAE-4650EAEAC2DC}"/>
              </a:ext>
            </a:extLst>
          </p:cNvPr>
          <p:cNvSpPr>
            <a:spLocks noGrp="1"/>
          </p:cNvSpPr>
          <p:nvPr>
            <p:ph type="body" sz="quarter" idx="13"/>
          </p:nvPr>
        </p:nvSpPr>
        <p:spPr/>
        <p:txBody>
          <a:bodyPr/>
          <a:lstStyle/>
          <a:p>
            <a:pPr marL="457200" indent="-457200">
              <a:spcBef>
                <a:spcPts val="600"/>
              </a:spcBef>
              <a:buFont typeface="Wingdings" panose="05000000000000000000" pitchFamily="2" charset="2"/>
              <a:buChar char="q"/>
            </a:pPr>
            <a:r>
              <a:rPr lang="en-AU" sz="2300" dirty="0"/>
              <a:t>How long is publication cycle? </a:t>
            </a:r>
          </a:p>
          <a:p>
            <a:pPr marL="800100" lvl="1" indent="-342900">
              <a:spcBef>
                <a:spcPts val="600"/>
              </a:spcBef>
              <a:buFont typeface="Wingdings" panose="05000000000000000000" pitchFamily="2" charset="2"/>
              <a:buChar char="Ø"/>
            </a:pPr>
            <a:r>
              <a:rPr lang="en-AU" sz="2300" dirty="0"/>
              <a:t>See publishers’ publication history </a:t>
            </a:r>
          </a:p>
          <a:p>
            <a:pPr marL="457200" indent="-457200">
              <a:spcBef>
                <a:spcPts val="600"/>
              </a:spcBef>
              <a:buFont typeface="Wingdings" panose="05000000000000000000" pitchFamily="2" charset="2"/>
              <a:buChar char="q"/>
            </a:pPr>
            <a:r>
              <a:rPr lang="en-AU" sz="2300" dirty="0">
                <a:solidFill>
                  <a:srgbClr val="CC0099"/>
                </a:solidFill>
              </a:rPr>
              <a:t>Get experiences by publishing in diverse group journals </a:t>
            </a:r>
          </a:p>
          <a:p>
            <a:pPr marL="457200" indent="-457200">
              <a:spcBef>
                <a:spcPts val="600"/>
              </a:spcBef>
              <a:buFont typeface="Wingdings" panose="05000000000000000000" pitchFamily="2" charset="2"/>
              <a:buChar char="q"/>
            </a:pPr>
            <a:r>
              <a:rPr lang="en-AU" sz="2300" dirty="0"/>
              <a:t>Is your paper within the scope of journal or not? </a:t>
            </a:r>
          </a:p>
          <a:p>
            <a:pPr marL="457200" indent="-457200">
              <a:spcBef>
                <a:spcPts val="600"/>
              </a:spcBef>
              <a:buFont typeface="Wingdings" panose="05000000000000000000" pitchFamily="2" charset="2"/>
              <a:buChar char="q"/>
            </a:pPr>
            <a:r>
              <a:rPr lang="en-AU" sz="2300" dirty="0">
                <a:solidFill>
                  <a:srgbClr val="7030A0"/>
                </a:solidFill>
              </a:rPr>
              <a:t>Journal </a:t>
            </a:r>
            <a:r>
              <a:rPr lang="en-AU" sz="2300" b="1" dirty="0">
                <a:solidFill>
                  <a:srgbClr val="7030A0"/>
                </a:solidFill>
              </a:rPr>
              <a:t>impact factor </a:t>
            </a:r>
          </a:p>
          <a:p>
            <a:pPr marL="800100" lvl="1" indent="-342900">
              <a:spcBef>
                <a:spcPts val="600"/>
              </a:spcBef>
              <a:buFont typeface="Wingdings" panose="05000000000000000000" pitchFamily="2" charset="2"/>
              <a:buChar char="Ø"/>
            </a:pPr>
            <a:r>
              <a:rPr lang="en-AU" sz="2300" dirty="0">
                <a:solidFill>
                  <a:srgbClr val="7030A0"/>
                </a:solidFill>
              </a:rPr>
              <a:t>This reflects the quality of the journal</a:t>
            </a:r>
            <a:endParaRPr lang="en-AU" sz="2300" dirty="0">
              <a:solidFill>
                <a:srgbClr val="7030A0"/>
              </a:solidFill>
              <a:highlight>
                <a:srgbClr val="FFFF00"/>
              </a:highlight>
            </a:endParaRPr>
          </a:p>
          <a:p>
            <a:endParaRPr lang="en-US" dirty="0"/>
          </a:p>
        </p:txBody>
      </p:sp>
      <p:sp>
        <p:nvSpPr>
          <p:cNvPr id="4" name="Date Placeholder 3">
            <a:extLst>
              <a:ext uri="{FF2B5EF4-FFF2-40B4-BE49-F238E27FC236}">
                <a16:creationId xmlns:a16="http://schemas.microsoft.com/office/drawing/2014/main" id="{67D2B9AC-8AB7-478E-8CBB-F730DC429488}"/>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5" name="Footer Placeholder 4">
            <a:extLst>
              <a:ext uri="{FF2B5EF4-FFF2-40B4-BE49-F238E27FC236}">
                <a16:creationId xmlns:a16="http://schemas.microsoft.com/office/drawing/2014/main" id="{2E837577-6E5B-40F9-857F-53D2598EB9C1}"/>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0A0370EE-C2D1-48A4-87C3-5BA679B9444D}"/>
              </a:ext>
            </a:extLst>
          </p:cNvPr>
          <p:cNvSpPr>
            <a:spLocks noGrp="1"/>
          </p:cNvSpPr>
          <p:nvPr>
            <p:ph type="sldNum" sz="quarter" idx="14"/>
          </p:nvPr>
        </p:nvSpPr>
        <p:spPr/>
        <p:txBody>
          <a:bodyPr/>
          <a:lstStyle/>
          <a:p>
            <a:pPr>
              <a:defRPr/>
            </a:pPr>
            <a:fld id="{A4D7D840-3C4D-4535-9FCE-221E1C945AAA}" type="slidenum">
              <a:rPr lang="en-US" smtClean="0"/>
              <a:pPr>
                <a:defRPr/>
              </a:pPr>
              <a:t>17</a:t>
            </a:fld>
            <a:endParaRPr lang="en-US"/>
          </a:p>
        </p:txBody>
      </p:sp>
      <p:pic>
        <p:nvPicPr>
          <p:cNvPr id="7" name="Picture 1">
            <a:extLst>
              <a:ext uri="{FF2B5EF4-FFF2-40B4-BE49-F238E27FC236}">
                <a16:creationId xmlns:a16="http://schemas.microsoft.com/office/drawing/2014/main" id="{EFC9708B-1AFE-4D27-832C-AB900CE37484}"/>
              </a:ext>
            </a:extLst>
          </p:cNvPr>
          <p:cNvPicPr>
            <a:picLocks noChangeAspect="1" noChangeArrowheads="1"/>
          </p:cNvPicPr>
          <p:nvPr/>
        </p:nvPicPr>
        <p:blipFill>
          <a:blip r:embed="rId2" cstate="print"/>
          <a:srcRect/>
          <a:stretch>
            <a:fillRect/>
          </a:stretch>
        </p:blipFill>
        <p:spPr bwMode="auto">
          <a:xfrm>
            <a:off x="3505200" y="3733800"/>
            <a:ext cx="5791200" cy="3120452"/>
          </a:xfrm>
          <a:prstGeom prst="rect">
            <a:avLst/>
          </a:prstGeom>
          <a:noFill/>
          <a:ln w="9525">
            <a:noFill/>
            <a:miter lim="800000"/>
            <a:headEnd/>
            <a:tailEnd/>
          </a:ln>
        </p:spPr>
      </p:pic>
    </p:spTree>
    <p:extLst>
      <p:ext uri="{BB962C8B-B14F-4D97-AF65-F5344CB8AC3E}">
        <p14:creationId xmlns:p14="http://schemas.microsoft.com/office/powerpoint/2010/main" val="3460437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BB67E4-253E-44D6-85EA-1F8A9F6078D9}"/>
              </a:ext>
            </a:extLst>
          </p:cNvPr>
          <p:cNvSpPr>
            <a:spLocks noGrp="1"/>
          </p:cNvSpPr>
          <p:nvPr>
            <p:ph type="body" sz="quarter" idx="12"/>
          </p:nvPr>
        </p:nvSpPr>
        <p:spPr/>
        <p:txBody>
          <a:bodyPr/>
          <a:lstStyle/>
          <a:p>
            <a:r>
              <a:rPr lang="en-AU" cap="none" dirty="0"/>
              <a:t>Journal </a:t>
            </a:r>
            <a:r>
              <a:rPr lang="en-AU" dirty="0"/>
              <a:t>S</a:t>
            </a:r>
            <a:r>
              <a:rPr lang="en-AU" cap="none" dirty="0"/>
              <a:t>election</a:t>
            </a:r>
          </a:p>
        </p:txBody>
      </p:sp>
      <p:sp>
        <p:nvSpPr>
          <p:cNvPr id="4" name="Date Placeholder 3">
            <a:extLst>
              <a:ext uri="{FF2B5EF4-FFF2-40B4-BE49-F238E27FC236}">
                <a16:creationId xmlns:a16="http://schemas.microsoft.com/office/drawing/2014/main" id="{72E3CEEC-ED37-42A5-B26A-8D5119F9D92F}"/>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192CB981-5C58-4118-BBA7-2DD0BBD5C080}"/>
              </a:ext>
            </a:extLst>
          </p:cNvPr>
          <p:cNvSpPr>
            <a:spLocks noGrp="1"/>
          </p:cNvSpPr>
          <p:nvPr>
            <p:ph type="sldNum" sz="quarter" idx="14"/>
          </p:nvPr>
        </p:nvSpPr>
        <p:spPr/>
        <p:txBody>
          <a:bodyPr/>
          <a:lstStyle/>
          <a:p>
            <a:pPr>
              <a:defRPr/>
            </a:pPr>
            <a:fld id="{A4D7D840-3C4D-4535-9FCE-221E1C945AAA}" type="slidenum">
              <a:rPr lang="en-US" smtClean="0"/>
              <a:pPr>
                <a:defRPr/>
              </a:pPr>
              <a:t>18</a:t>
            </a:fld>
            <a:endParaRPr lang="en-US"/>
          </a:p>
        </p:txBody>
      </p:sp>
      <p:sp>
        <p:nvSpPr>
          <p:cNvPr id="7" name="Rectangle 6">
            <a:extLst>
              <a:ext uri="{FF2B5EF4-FFF2-40B4-BE49-F238E27FC236}">
                <a16:creationId xmlns:a16="http://schemas.microsoft.com/office/drawing/2014/main" id="{6E25697B-B217-45D2-B56C-515DCA359C20}"/>
              </a:ext>
            </a:extLst>
          </p:cNvPr>
          <p:cNvSpPr/>
          <p:nvPr/>
        </p:nvSpPr>
        <p:spPr>
          <a:xfrm>
            <a:off x="1679576" y="1143001"/>
            <a:ext cx="3959225" cy="4708981"/>
          </a:xfrm>
          <a:prstGeom prst="rect">
            <a:avLst/>
          </a:prstGeom>
          <a:ln>
            <a:solidFill>
              <a:srgbClr val="CC0099"/>
            </a:solidFill>
          </a:ln>
        </p:spPr>
        <p:txBody>
          <a:bodyPr wrap="square">
            <a:spAutoFit/>
          </a:bodyPr>
          <a:lstStyle/>
          <a:p>
            <a:pPr marL="342900" indent="-342900" algn="just">
              <a:buFont typeface="Wingdings" panose="05000000000000000000" pitchFamily="2" charset="2"/>
              <a:buChar char="q"/>
            </a:pPr>
            <a:r>
              <a:rPr lang="en-AU" sz="2000" dirty="0"/>
              <a:t>Choose the most appropriate journals with the highest “impact” (average citations per paper), prestige, and the largest circulation. Cost-free </a:t>
            </a:r>
            <a:r>
              <a:rPr lang="en-AU" sz="2000" dirty="0" err="1"/>
              <a:t>color</a:t>
            </a:r>
            <a:r>
              <a:rPr lang="en-AU" sz="2000" dirty="0"/>
              <a:t> publication is a consideration. </a:t>
            </a:r>
          </a:p>
          <a:p>
            <a:pPr marL="342900" indent="-342900" algn="just">
              <a:buFont typeface="Wingdings" panose="05000000000000000000" pitchFamily="2" charset="2"/>
              <a:buChar char="q"/>
            </a:pPr>
            <a:endParaRPr lang="en-AU" sz="2000" dirty="0"/>
          </a:p>
          <a:p>
            <a:pPr marL="342900" indent="-342900" algn="just">
              <a:buFont typeface="Wingdings" panose="05000000000000000000" pitchFamily="2" charset="2"/>
              <a:buChar char="q"/>
            </a:pPr>
            <a:r>
              <a:rPr lang="en-AU" sz="2000" dirty="0">
                <a:solidFill>
                  <a:srgbClr val="0070C0"/>
                </a:solidFill>
              </a:rPr>
              <a:t>How the paper is written depends on the journal, the intended audiences, and the goal of your presentation. </a:t>
            </a:r>
          </a:p>
          <a:p>
            <a:pPr marL="342900" indent="-342900" algn="just">
              <a:buFont typeface="Wingdings" panose="05000000000000000000" pitchFamily="2" charset="2"/>
              <a:buChar char="q"/>
            </a:pPr>
            <a:endParaRPr lang="en-AU" sz="2000" dirty="0"/>
          </a:p>
          <a:p>
            <a:pPr marL="342900" indent="-342900" algn="just">
              <a:buFont typeface="Wingdings" panose="05000000000000000000" pitchFamily="2" charset="2"/>
              <a:buChar char="q"/>
            </a:pPr>
            <a:r>
              <a:rPr lang="en-AU" sz="2000" dirty="0"/>
              <a:t>Are you aiming at specialists or the more general scientific community? </a:t>
            </a:r>
          </a:p>
        </p:txBody>
      </p:sp>
      <p:pic>
        <p:nvPicPr>
          <p:cNvPr id="8" name="Picture 6" descr="Related image">
            <a:extLst>
              <a:ext uri="{FF2B5EF4-FFF2-40B4-BE49-F238E27FC236}">
                <a16:creationId xmlns:a16="http://schemas.microsoft.com/office/drawing/2014/main" id="{9AABA9EC-6158-4B05-B132-ED737C70270E}"/>
              </a:ext>
            </a:extLst>
          </p:cNvPr>
          <p:cNvPicPr>
            <a:picLocks noChangeAspect="1" noChangeArrowheads="1"/>
          </p:cNvPicPr>
          <p:nvPr/>
        </p:nvPicPr>
        <p:blipFill>
          <a:blip r:embed="rId2" cstate="print"/>
          <a:srcRect/>
          <a:stretch>
            <a:fillRect/>
          </a:stretch>
        </p:blipFill>
        <p:spPr bwMode="auto">
          <a:xfrm>
            <a:off x="5715000" y="1143001"/>
            <a:ext cx="4821693" cy="4829631"/>
          </a:xfrm>
          <a:prstGeom prst="rect">
            <a:avLst/>
          </a:prstGeom>
          <a:noFill/>
        </p:spPr>
      </p:pic>
    </p:spTree>
    <p:extLst>
      <p:ext uri="{BB962C8B-B14F-4D97-AF65-F5344CB8AC3E}">
        <p14:creationId xmlns:p14="http://schemas.microsoft.com/office/powerpoint/2010/main" val="1930457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061CD2-AE00-4C08-BF80-C575C7420FA6}"/>
              </a:ext>
            </a:extLst>
          </p:cNvPr>
          <p:cNvSpPr>
            <a:spLocks noGrp="1"/>
          </p:cNvSpPr>
          <p:nvPr>
            <p:ph type="body" sz="quarter" idx="12"/>
          </p:nvPr>
        </p:nvSpPr>
        <p:spPr/>
        <p:txBody>
          <a:bodyPr/>
          <a:lstStyle/>
          <a:p>
            <a:r>
              <a:rPr lang="en-AU" dirty="0"/>
              <a:t>Impact Factor</a:t>
            </a:r>
            <a:endParaRPr lang="en-AU" cap="none" dirty="0"/>
          </a:p>
        </p:txBody>
      </p:sp>
      <p:sp>
        <p:nvSpPr>
          <p:cNvPr id="3" name="Text Placeholder 2">
            <a:extLst>
              <a:ext uri="{FF2B5EF4-FFF2-40B4-BE49-F238E27FC236}">
                <a16:creationId xmlns:a16="http://schemas.microsoft.com/office/drawing/2014/main" id="{E76220C9-C0A5-4B0D-A252-23C75072E2F4}"/>
              </a:ext>
            </a:extLst>
          </p:cNvPr>
          <p:cNvSpPr>
            <a:spLocks noGrp="1"/>
          </p:cNvSpPr>
          <p:nvPr>
            <p:ph type="body" sz="quarter" idx="13"/>
          </p:nvPr>
        </p:nvSpPr>
        <p:spPr/>
        <p:txBody>
          <a:bodyPr>
            <a:normAutofit/>
          </a:bodyPr>
          <a:lstStyle/>
          <a:p>
            <a:pPr algn="just">
              <a:buFont typeface="Wingdings" panose="05000000000000000000" pitchFamily="2" charset="2"/>
              <a:buChar char="q"/>
            </a:pPr>
            <a:r>
              <a:rPr lang="en-AU" dirty="0">
                <a:solidFill>
                  <a:srgbClr val="0070C0"/>
                </a:solidFill>
              </a:rPr>
              <a:t>A journal’s </a:t>
            </a:r>
            <a:r>
              <a:rPr lang="en-AU" b="1" dirty="0">
                <a:solidFill>
                  <a:srgbClr val="0070C0"/>
                </a:solidFill>
              </a:rPr>
              <a:t>impact factor (IF) </a:t>
            </a:r>
            <a:r>
              <a:rPr lang="en-AU" dirty="0">
                <a:solidFill>
                  <a:srgbClr val="0070C0"/>
                </a:solidFill>
              </a:rPr>
              <a:t>is an annual measure of the extent to which articles in that journal are cited. </a:t>
            </a:r>
          </a:p>
          <a:p>
            <a:pPr algn="just">
              <a:buFont typeface="Wingdings" panose="05000000000000000000" pitchFamily="2" charset="2"/>
              <a:buChar char="q"/>
            </a:pPr>
            <a:endParaRPr lang="en-AU" dirty="0"/>
          </a:p>
          <a:p>
            <a:pPr algn="just">
              <a:buFont typeface="Wingdings" panose="05000000000000000000" pitchFamily="2" charset="2"/>
              <a:buChar char="q"/>
            </a:pPr>
            <a:r>
              <a:rPr lang="en-AU" dirty="0"/>
              <a:t>It’s a rating that’s calculated by the Institute for Scientific Information and published in an annual volume of the Science Citation Index or on their website. </a:t>
            </a:r>
          </a:p>
          <a:p>
            <a:pPr algn="just">
              <a:buFont typeface="Wingdings" panose="05000000000000000000" pitchFamily="2" charset="2"/>
              <a:buChar char="q"/>
            </a:pPr>
            <a:endParaRPr lang="en-AU" dirty="0"/>
          </a:p>
          <a:p>
            <a:pPr algn="just">
              <a:buFont typeface="Wingdings" panose="05000000000000000000" pitchFamily="2" charset="2"/>
              <a:buChar char="q"/>
            </a:pPr>
            <a:r>
              <a:rPr lang="en-AU" dirty="0">
                <a:solidFill>
                  <a:srgbClr val="0070C0"/>
                </a:solidFill>
              </a:rPr>
              <a:t>It can be used – with caution – as a rough measure of the reputation of a journal. The rationale behind the system is that the higher the impact factor, the more important the journal. </a:t>
            </a:r>
          </a:p>
          <a:p>
            <a:pPr algn="just">
              <a:buFont typeface="Wingdings" panose="05000000000000000000" pitchFamily="2" charset="2"/>
              <a:buChar char="q"/>
            </a:pPr>
            <a:endParaRPr lang="en-AU" dirty="0"/>
          </a:p>
          <a:p>
            <a:pPr algn="just">
              <a:buFont typeface="Wingdings" panose="05000000000000000000" pitchFamily="2" charset="2"/>
              <a:buChar char="q"/>
            </a:pPr>
            <a:r>
              <a:rPr lang="en-AU" dirty="0"/>
              <a:t>But the ratings are not entirely accurate. For example, review articles get cited a lot, and so a journal that publishes a lot of review articles will have a very high impact factor. </a:t>
            </a:r>
          </a:p>
        </p:txBody>
      </p:sp>
      <p:sp>
        <p:nvSpPr>
          <p:cNvPr id="4" name="Date Placeholder 3">
            <a:extLst>
              <a:ext uri="{FF2B5EF4-FFF2-40B4-BE49-F238E27FC236}">
                <a16:creationId xmlns:a16="http://schemas.microsoft.com/office/drawing/2014/main" id="{8894554A-900C-4908-88EA-5E23300A71A6}"/>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B1704398-9D31-4536-B898-11F88134B14D}"/>
              </a:ext>
            </a:extLst>
          </p:cNvPr>
          <p:cNvSpPr>
            <a:spLocks noGrp="1"/>
          </p:cNvSpPr>
          <p:nvPr>
            <p:ph type="sldNum" sz="quarter" idx="14"/>
          </p:nvPr>
        </p:nvSpPr>
        <p:spPr/>
        <p:txBody>
          <a:bodyPr/>
          <a:lstStyle/>
          <a:p>
            <a:pPr>
              <a:defRPr/>
            </a:pPr>
            <a:fld id="{A4D7D840-3C4D-4535-9FCE-221E1C945AAA}" type="slidenum">
              <a:rPr lang="en-US" smtClean="0"/>
              <a:pPr>
                <a:defRPr/>
              </a:pPr>
              <a:t>19</a:t>
            </a:fld>
            <a:endParaRPr lang="en-US"/>
          </a:p>
        </p:txBody>
      </p:sp>
    </p:spTree>
    <p:extLst>
      <p:ext uri="{BB962C8B-B14F-4D97-AF65-F5344CB8AC3E}">
        <p14:creationId xmlns:p14="http://schemas.microsoft.com/office/powerpoint/2010/main" val="122595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C1A3DC-8468-4084-B970-07BA40F40625}"/>
              </a:ext>
            </a:extLst>
          </p:cNvPr>
          <p:cNvSpPr>
            <a:spLocks noGrp="1"/>
          </p:cNvSpPr>
          <p:nvPr>
            <p:ph type="body" sz="quarter" idx="12"/>
          </p:nvPr>
        </p:nvSpPr>
        <p:spPr/>
        <p:txBody>
          <a:bodyPr/>
          <a:lstStyle/>
          <a:p>
            <a:r>
              <a:rPr lang="en-AU" cap="none" dirty="0"/>
              <a:t>Methodology &amp; Analysis</a:t>
            </a:r>
          </a:p>
        </p:txBody>
      </p:sp>
      <p:sp>
        <p:nvSpPr>
          <p:cNvPr id="3" name="Text Placeholder 2">
            <a:extLst>
              <a:ext uri="{FF2B5EF4-FFF2-40B4-BE49-F238E27FC236}">
                <a16:creationId xmlns:a16="http://schemas.microsoft.com/office/drawing/2014/main" id="{920E3307-FCDB-4E74-A058-F3A1A8AB3A96}"/>
              </a:ext>
            </a:extLst>
          </p:cNvPr>
          <p:cNvSpPr>
            <a:spLocks noGrp="1"/>
          </p:cNvSpPr>
          <p:nvPr>
            <p:ph type="body" sz="quarter" idx="13"/>
          </p:nvPr>
        </p:nvSpPr>
        <p:spPr/>
        <p:txBody>
          <a:bodyPr/>
          <a:lstStyle/>
          <a:p>
            <a:pPr>
              <a:spcBef>
                <a:spcPts val="600"/>
              </a:spcBef>
              <a:buFont typeface="Wingdings" panose="05000000000000000000" pitchFamily="2" charset="2"/>
              <a:buChar char="q"/>
            </a:pPr>
            <a:r>
              <a:rPr lang="en-AU" sz="2200" dirty="0">
                <a:solidFill>
                  <a:srgbClr val="0070C0"/>
                </a:solidFill>
              </a:rPr>
              <a:t>This is the most important section of the paper as the reviewer will look for the innovation in your method in this section. </a:t>
            </a:r>
          </a:p>
          <a:p>
            <a:pPr>
              <a:spcBef>
                <a:spcPts val="600"/>
              </a:spcBef>
              <a:buFont typeface="Wingdings" panose="05000000000000000000" pitchFamily="2" charset="2"/>
              <a:buChar char="q"/>
            </a:pPr>
            <a:r>
              <a:rPr lang="en-AU" sz="2200" dirty="0"/>
              <a:t>Can be divided into several sub-sections </a:t>
            </a:r>
          </a:p>
          <a:p>
            <a:pPr>
              <a:spcBef>
                <a:spcPts val="600"/>
              </a:spcBef>
              <a:buFont typeface="Wingdings" panose="05000000000000000000" pitchFamily="2" charset="2"/>
              <a:buChar char="q"/>
            </a:pPr>
            <a:r>
              <a:rPr lang="en-AU" sz="2200" dirty="0"/>
              <a:t>In another section, start with the general theory first then followed by your own formulations </a:t>
            </a:r>
          </a:p>
          <a:p>
            <a:pPr marL="800100" lvl="1" indent="-342900" algn="just">
              <a:spcBef>
                <a:spcPts val="600"/>
              </a:spcBef>
              <a:buFont typeface="Wingdings" panose="05000000000000000000" pitchFamily="2" charset="2"/>
              <a:buChar char="Ø"/>
            </a:pPr>
            <a:r>
              <a:rPr lang="en-AU" sz="2200" dirty="0">
                <a:solidFill>
                  <a:srgbClr val="0070C0"/>
                </a:solidFill>
              </a:rPr>
              <a:t>Emphasis on the main innovation (never reported earlier) of the method. If your method partly utilize any known technique describe shortly with references. </a:t>
            </a:r>
          </a:p>
          <a:p>
            <a:pPr>
              <a:spcBef>
                <a:spcPts val="600"/>
              </a:spcBef>
              <a:buFont typeface="Wingdings" panose="05000000000000000000" pitchFamily="2" charset="2"/>
              <a:buChar char="q"/>
            </a:pPr>
            <a:r>
              <a:rPr lang="en-AU" sz="2200" dirty="0"/>
              <a:t>Write down your algorithms (equations)/strategy and provide explanation on them </a:t>
            </a:r>
          </a:p>
          <a:p>
            <a:pPr>
              <a:spcBef>
                <a:spcPts val="600"/>
              </a:spcBef>
              <a:buFont typeface="Wingdings" panose="05000000000000000000" pitchFamily="2" charset="2"/>
              <a:buChar char="q"/>
            </a:pPr>
            <a:r>
              <a:rPr lang="en-AU" sz="2200" dirty="0">
                <a:solidFill>
                  <a:srgbClr val="0070C0"/>
                </a:solidFill>
              </a:rPr>
              <a:t>Describe your method in detail e.g., with equations, descriptions, block diagrams, flow charts, etc. </a:t>
            </a:r>
          </a:p>
          <a:p>
            <a:pPr>
              <a:spcBef>
                <a:spcPts val="600"/>
              </a:spcBef>
              <a:buFont typeface="Wingdings" panose="05000000000000000000" pitchFamily="2" charset="2"/>
              <a:buChar char="q"/>
            </a:pPr>
            <a:r>
              <a:rPr lang="en-AU" sz="2200" dirty="0">
                <a:solidFill>
                  <a:srgbClr val="7030A0"/>
                </a:solidFill>
              </a:rPr>
              <a:t>If applicable, provide an analysis of the method with a sample example to show its performance. </a:t>
            </a:r>
          </a:p>
          <a:p>
            <a:endParaRPr lang="en-US" dirty="0"/>
          </a:p>
        </p:txBody>
      </p:sp>
      <p:sp>
        <p:nvSpPr>
          <p:cNvPr id="4" name="Date Placeholder 3">
            <a:extLst>
              <a:ext uri="{FF2B5EF4-FFF2-40B4-BE49-F238E27FC236}">
                <a16:creationId xmlns:a16="http://schemas.microsoft.com/office/drawing/2014/main" id="{4589B3B1-D1D2-4692-B633-28BE3350A6E3}"/>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165AF68F-DBAA-4719-9F02-13417238F9F8}"/>
              </a:ext>
            </a:extLst>
          </p:cNvPr>
          <p:cNvSpPr>
            <a:spLocks noGrp="1"/>
          </p:cNvSpPr>
          <p:nvPr>
            <p:ph type="sldNum" sz="quarter" idx="14"/>
          </p:nvPr>
        </p:nvSpPr>
        <p:spPr/>
        <p:txBody>
          <a:bodyPr/>
          <a:lstStyle/>
          <a:p>
            <a:pPr>
              <a:defRPr/>
            </a:pPr>
            <a:fld id="{A4D7D840-3C4D-4535-9FCE-221E1C945AAA}" type="slidenum">
              <a:rPr lang="en-US" smtClean="0"/>
              <a:pPr>
                <a:defRPr/>
              </a:pPr>
              <a:t>2</a:t>
            </a:fld>
            <a:endParaRPr lang="en-US"/>
          </a:p>
        </p:txBody>
      </p:sp>
    </p:spTree>
    <p:extLst>
      <p:ext uri="{BB962C8B-B14F-4D97-AF65-F5344CB8AC3E}">
        <p14:creationId xmlns:p14="http://schemas.microsoft.com/office/powerpoint/2010/main" val="314614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result for comic cartoon on journal impact factor"/>
          <p:cNvPicPr>
            <a:picLocks noChangeAspect="1" noChangeArrowheads="1"/>
          </p:cNvPicPr>
          <p:nvPr/>
        </p:nvPicPr>
        <p:blipFill>
          <a:blip r:embed="rId2" cstate="print"/>
          <a:srcRect/>
          <a:stretch>
            <a:fillRect/>
          </a:stretch>
        </p:blipFill>
        <p:spPr bwMode="auto">
          <a:xfrm>
            <a:off x="1524000" y="0"/>
            <a:ext cx="9144000" cy="6858000"/>
          </a:xfrm>
          <a:prstGeom prst="rect">
            <a:avLst/>
          </a:prstGeom>
          <a:noFill/>
        </p:spPr>
      </p:pic>
      <p:sp>
        <p:nvSpPr>
          <p:cNvPr id="2" name="Date Placeholder 1">
            <a:extLst>
              <a:ext uri="{FF2B5EF4-FFF2-40B4-BE49-F238E27FC236}">
                <a16:creationId xmlns:a16="http://schemas.microsoft.com/office/drawing/2014/main" id="{86F2A8D8-7CF1-429F-87A0-AD4AFA30B7B1}"/>
              </a:ext>
            </a:extLst>
          </p:cNvPr>
          <p:cNvSpPr>
            <a:spLocks noGrp="1"/>
          </p:cNvSpPr>
          <p:nvPr>
            <p:ph type="dt" sz="half" idx="10"/>
          </p:nvPr>
        </p:nvSpPr>
        <p:spPr/>
        <p:txBody>
          <a:bodyPr/>
          <a:lstStyle/>
          <a:p>
            <a:fld id="{265F1579-4B23-4C40-B1C6-57EF6A08A2FE}" type="datetime1">
              <a:rPr lang="en-US" smtClean="0"/>
              <a:t>8/1/2022</a:t>
            </a:fld>
            <a:endParaRPr lang="en-US"/>
          </a:p>
        </p:txBody>
      </p:sp>
      <p:sp>
        <p:nvSpPr>
          <p:cNvPr id="4" name="Slide Number Placeholder 3">
            <a:extLst>
              <a:ext uri="{FF2B5EF4-FFF2-40B4-BE49-F238E27FC236}">
                <a16:creationId xmlns:a16="http://schemas.microsoft.com/office/drawing/2014/main" id="{315A76F5-26AD-492C-A9DE-A067A4DF5143}"/>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9C1622-A4B5-47E4-B444-771386F0BDE2}"/>
              </a:ext>
            </a:extLst>
          </p:cNvPr>
          <p:cNvSpPr>
            <a:spLocks noGrp="1"/>
          </p:cNvSpPr>
          <p:nvPr>
            <p:ph type="body" sz="quarter" idx="12"/>
          </p:nvPr>
        </p:nvSpPr>
        <p:spPr/>
        <p:txBody>
          <a:bodyPr/>
          <a:lstStyle/>
          <a:p>
            <a:r>
              <a:rPr lang="en-AU" dirty="0"/>
              <a:t>IF Calculation</a:t>
            </a:r>
            <a:endParaRPr lang="en-AU" cap="none" dirty="0"/>
          </a:p>
        </p:txBody>
      </p:sp>
      <p:sp>
        <p:nvSpPr>
          <p:cNvPr id="4" name="Date Placeholder 3">
            <a:extLst>
              <a:ext uri="{FF2B5EF4-FFF2-40B4-BE49-F238E27FC236}">
                <a16:creationId xmlns:a16="http://schemas.microsoft.com/office/drawing/2014/main" id="{20ECD128-107A-4816-9EFC-3428AEA0E326}"/>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25B88A4F-DFDB-4037-9930-E52F9AE1CF1C}"/>
              </a:ext>
            </a:extLst>
          </p:cNvPr>
          <p:cNvSpPr>
            <a:spLocks noGrp="1"/>
          </p:cNvSpPr>
          <p:nvPr>
            <p:ph type="sldNum" sz="quarter" idx="14"/>
          </p:nvPr>
        </p:nvSpPr>
        <p:spPr/>
        <p:txBody>
          <a:bodyPr/>
          <a:lstStyle/>
          <a:p>
            <a:pPr>
              <a:defRPr/>
            </a:pPr>
            <a:fld id="{A4D7D840-3C4D-4535-9FCE-221E1C945AAA}" type="slidenum">
              <a:rPr lang="en-US" smtClean="0"/>
              <a:pPr>
                <a:defRPr/>
              </a:pPr>
              <a:t>21</a:t>
            </a:fld>
            <a:endParaRPr lang="en-US"/>
          </a:p>
        </p:txBody>
      </p:sp>
      <p:pic>
        <p:nvPicPr>
          <p:cNvPr id="7" name="Picture 1">
            <a:extLst>
              <a:ext uri="{FF2B5EF4-FFF2-40B4-BE49-F238E27FC236}">
                <a16:creationId xmlns:a16="http://schemas.microsoft.com/office/drawing/2014/main" id="{1B580D8A-2B5F-4939-8D89-7E12DDE7B721}"/>
              </a:ext>
            </a:extLst>
          </p:cNvPr>
          <p:cNvPicPr>
            <a:picLocks noChangeAspect="1" noChangeArrowheads="1"/>
          </p:cNvPicPr>
          <p:nvPr/>
        </p:nvPicPr>
        <p:blipFill>
          <a:blip r:embed="rId2" cstate="print"/>
          <a:srcRect l="11628" t="9608" r="10465"/>
          <a:stretch>
            <a:fillRect/>
          </a:stretch>
        </p:blipFill>
        <p:spPr bwMode="auto">
          <a:xfrm>
            <a:off x="2971800" y="1143001"/>
            <a:ext cx="6096000" cy="4876800"/>
          </a:xfrm>
          <a:prstGeom prst="rect">
            <a:avLst/>
          </a:prstGeom>
          <a:noFill/>
          <a:ln w="9525">
            <a:noFill/>
            <a:miter lim="800000"/>
            <a:headEnd/>
            <a:tailEnd/>
          </a:ln>
        </p:spPr>
      </p:pic>
      <p:sp>
        <p:nvSpPr>
          <p:cNvPr id="8" name="TextBox 7">
            <a:extLst>
              <a:ext uri="{FF2B5EF4-FFF2-40B4-BE49-F238E27FC236}">
                <a16:creationId xmlns:a16="http://schemas.microsoft.com/office/drawing/2014/main" id="{17FE6257-3820-4AF1-B7E0-87835DA0066A}"/>
              </a:ext>
            </a:extLst>
          </p:cNvPr>
          <p:cNvSpPr txBox="1"/>
          <p:nvPr/>
        </p:nvSpPr>
        <p:spPr>
          <a:xfrm>
            <a:off x="2819400" y="6019801"/>
            <a:ext cx="6629400" cy="646331"/>
          </a:xfrm>
          <a:prstGeom prst="rect">
            <a:avLst/>
          </a:prstGeom>
          <a:noFill/>
        </p:spPr>
        <p:txBody>
          <a:bodyPr wrap="square" rtlCol="0">
            <a:spAutoFit/>
          </a:bodyPr>
          <a:lstStyle/>
          <a:p>
            <a:r>
              <a:rPr lang="en-AU" b="1" dirty="0"/>
              <a:t>Source: </a:t>
            </a:r>
            <a:r>
              <a:rPr lang="en-AU" dirty="0"/>
              <a:t>Diana Epstein, The Journal of the European Medical Writers Association, Vol. 16, No. 3, 2007 </a:t>
            </a:r>
          </a:p>
        </p:txBody>
      </p:sp>
    </p:spTree>
    <p:extLst>
      <p:ext uri="{BB962C8B-B14F-4D97-AF65-F5344CB8AC3E}">
        <p14:creationId xmlns:p14="http://schemas.microsoft.com/office/powerpoint/2010/main" val="567972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B2023-5E89-4165-8158-F2321A15FBBD}"/>
              </a:ext>
            </a:extLst>
          </p:cNvPr>
          <p:cNvSpPr>
            <a:spLocks noGrp="1"/>
          </p:cNvSpPr>
          <p:nvPr>
            <p:ph type="body" sz="quarter" idx="12"/>
          </p:nvPr>
        </p:nvSpPr>
        <p:spPr/>
        <p:txBody>
          <a:bodyPr/>
          <a:lstStyle/>
          <a:p>
            <a:r>
              <a:rPr lang="en-AU" dirty="0"/>
              <a:t>Journal Classification</a:t>
            </a:r>
            <a:endParaRPr lang="en-AU" cap="none" dirty="0"/>
          </a:p>
        </p:txBody>
      </p:sp>
      <p:sp>
        <p:nvSpPr>
          <p:cNvPr id="3" name="Text Placeholder 2">
            <a:extLst>
              <a:ext uri="{FF2B5EF4-FFF2-40B4-BE49-F238E27FC236}">
                <a16:creationId xmlns:a16="http://schemas.microsoft.com/office/drawing/2014/main" id="{DD0D06C5-D772-4F08-AC4B-2E1ADB580303}"/>
              </a:ext>
            </a:extLst>
          </p:cNvPr>
          <p:cNvSpPr>
            <a:spLocks noGrp="1"/>
          </p:cNvSpPr>
          <p:nvPr>
            <p:ph type="body" sz="quarter" idx="13"/>
          </p:nvPr>
        </p:nvSpPr>
        <p:spPr>
          <a:xfrm>
            <a:off x="1676400" y="997240"/>
            <a:ext cx="8839201" cy="5448530"/>
          </a:xfrm>
        </p:spPr>
        <p:txBody>
          <a:bodyPr>
            <a:normAutofit lnSpcReduction="10000"/>
          </a:bodyPr>
          <a:lstStyle/>
          <a:p>
            <a:pPr>
              <a:lnSpc>
                <a:spcPct val="150000"/>
              </a:lnSpc>
              <a:spcBef>
                <a:spcPts val="600"/>
              </a:spcBef>
              <a:buFont typeface="Wingdings" panose="05000000000000000000" pitchFamily="2" charset="2"/>
              <a:buChar char="q"/>
            </a:pPr>
            <a:r>
              <a:rPr lang="fr-FR" sz="2800" dirty="0"/>
              <a:t>ISI (Q1, Q2, Q3, Q4, Non-tier) (http://webofknowledge.com) </a:t>
            </a:r>
          </a:p>
          <a:p>
            <a:pPr>
              <a:lnSpc>
                <a:spcPct val="150000"/>
              </a:lnSpc>
              <a:spcBef>
                <a:spcPts val="600"/>
              </a:spcBef>
              <a:buFont typeface="Wingdings" panose="05000000000000000000" pitchFamily="2" charset="2"/>
              <a:buChar char="q"/>
            </a:pPr>
            <a:r>
              <a:rPr lang="en-AU" sz="2800" dirty="0">
                <a:solidFill>
                  <a:srgbClr val="0070C0"/>
                </a:solidFill>
              </a:rPr>
              <a:t>SCOPUS (www.scopus.com) </a:t>
            </a:r>
          </a:p>
          <a:p>
            <a:pPr>
              <a:lnSpc>
                <a:spcPct val="150000"/>
              </a:lnSpc>
              <a:spcBef>
                <a:spcPts val="600"/>
              </a:spcBef>
              <a:buFont typeface="Wingdings" panose="05000000000000000000" pitchFamily="2" charset="2"/>
              <a:buChar char="q"/>
            </a:pPr>
            <a:r>
              <a:rPr lang="en-AU" sz="2800" dirty="0"/>
              <a:t>Open Access (http://www.doaj.org/) </a:t>
            </a:r>
          </a:p>
          <a:p>
            <a:pPr>
              <a:lnSpc>
                <a:spcPct val="150000"/>
              </a:lnSpc>
              <a:spcBef>
                <a:spcPts val="600"/>
              </a:spcBef>
              <a:buFont typeface="Wingdings" panose="05000000000000000000" pitchFamily="2" charset="2"/>
              <a:buChar char="q"/>
            </a:pPr>
            <a:r>
              <a:rPr lang="en-AU" sz="2800" dirty="0">
                <a:solidFill>
                  <a:srgbClr val="0070C0"/>
                </a:solidFill>
              </a:rPr>
              <a:t>NON-SCOPUS/NON-ISI </a:t>
            </a:r>
          </a:p>
          <a:p>
            <a:pPr>
              <a:lnSpc>
                <a:spcPct val="150000"/>
              </a:lnSpc>
              <a:spcBef>
                <a:spcPts val="600"/>
              </a:spcBef>
              <a:buFont typeface="Wingdings" panose="05000000000000000000" pitchFamily="2" charset="2"/>
              <a:buChar char="q"/>
            </a:pPr>
            <a:r>
              <a:rPr lang="en-AU" sz="2800" dirty="0"/>
              <a:t>Regional </a:t>
            </a:r>
          </a:p>
          <a:p>
            <a:pPr>
              <a:lnSpc>
                <a:spcPct val="150000"/>
              </a:lnSpc>
              <a:spcBef>
                <a:spcPts val="600"/>
              </a:spcBef>
              <a:buFont typeface="Wingdings" panose="05000000000000000000" pitchFamily="2" charset="2"/>
              <a:buChar char="q"/>
            </a:pPr>
            <a:r>
              <a:rPr lang="en-AU" sz="2800" dirty="0">
                <a:solidFill>
                  <a:srgbClr val="0070C0"/>
                </a:solidFill>
              </a:rPr>
              <a:t>International </a:t>
            </a:r>
          </a:p>
          <a:p>
            <a:pPr>
              <a:lnSpc>
                <a:spcPct val="150000"/>
              </a:lnSpc>
              <a:spcBef>
                <a:spcPts val="600"/>
              </a:spcBef>
              <a:buFont typeface="Wingdings" panose="05000000000000000000" pitchFamily="2" charset="2"/>
              <a:buChar char="q"/>
            </a:pPr>
            <a:r>
              <a:rPr lang="en-AU" sz="2800" dirty="0"/>
              <a:t>Local </a:t>
            </a:r>
          </a:p>
          <a:p>
            <a:endParaRPr lang="en-US" sz="2800" dirty="0"/>
          </a:p>
        </p:txBody>
      </p:sp>
      <p:sp>
        <p:nvSpPr>
          <p:cNvPr id="4" name="Date Placeholder 3">
            <a:extLst>
              <a:ext uri="{FF2B5EF4-FFF2-40B4-BE49-F238E27FC236}">
                <a16:creationId xmlns:a16="http://schemas.microsoft.com/office/drawing/2014/main" id="{BC3A4E7D-4FD2-4081-AAB4-2FE05F94A84B}"/>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FC87DA56-671C-466B-BCCB-D211299194C0}"/>
              </a:ext>
            </a:extLst>
          </p:cNvPr>
          <p:cNvSpPr>
            <a:spLocks noGrp="1"/>
          </p:cNvSpPr>
          <p:nvPr>
            <p:ph type="sldNum" sz="quarter" idx="14"/>
          </p:nvPr>
        </p:nvSpPr>
        <p:spPr/>
        <p:txBody>
          <a:bodyPr/>
          <a:lstStyle/>
          <a:p>
            <a:pPr>
              <a:defRPr/>
            </a:pPr>
            <a:fld id="{A4D7D840-3C4D-4535-9FCE-221E1C945AAA}" type="slidenum">
              <a:rPr lang="en-US" smtClean="0"/>
              <a:pPr>
                <a:defRPr/>
              </a:pPr>
              <a:t>22</a:t>
            </a:fld>
            <a:endParaRPr lang="en-US"/>
          </a:p>
        </p:txBody>
      </p:sp>
    </p:spTree>
    <p:extLst>
      <p:ext uri="{BB962C8B-B14F-4D97-AF65-F5344CB8AC3E}">
        <p14:creationId xmlns:p14="http://schemas.microsoft.com/office/powerpoint/2010/main" val="677519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524B77-5059-41B8-961E-CD85EB878993}"/>
              </a:ext>
            </a:extLst>
          </p:cNvPr>
          <p:cNvSpPr>
            <a:spLocks noGrp="1"/>
          </p:cNvSpPr>
          <p:nvPr>
            <p:ph type="body" sz="quarter" idx="12"/>
          </p:nvPr>
        </p:nvSpPr>
        <p:spPr/>
        <p:txBody>
          <a:bodyPr/>
          <a:lstStyle/>
          <a:p>
            <a:r>
              <a:rPr lang="en-AU" dirty="0"/>
              <a:t>Open Access Journal</a:t>
            </a:r>
            <a:endParaRPr lang="en-AU" cap="none" dirty="0"/>
          </a:p>
        </p:txBody>
      </p:sp>
      <p:sp>
        <p:nvSpPr>
          <p:cNvPr id="3" name="Text Placeholder 2">
            <a:extLst>
              <a:ext uri="{FF2B5EF4-FFF2-40B4-BE49-F238E27FC236}">
                <a16:creationId xmlns:a16="http://schemas.microsoft.com/office/drawing/2014/main" id="{22878BB1-61D8-4D93-8BE8-7FA7B6979FB9}"/>
              </a:ext>
            </a:extLst>
          </p:cNvPr>
          <p:cNvSpPr>
            <a:spLocks noGrp="1"/>
          </p:cNvSpPr>
          <p:nvPr>
            <p:ph type="body" sz="quarter" idx="13"/>
          </p:nvPr>
        </p:nvSpPr>
        <p:spPr/>
        <p:txBody>
          <a:bodyPr>
            <a:normAutofit/>
          </a:bodyPr>
          <a:lstStyle/>
          <a:p>
            <a:pPr marL="457200" indent="-457200" algn="just">
              <a:spcBef>
                <a:spcPts val="1200"/>
              </a:spcBef>
              <a:buFont typeface="Wingdings" panose="05000000000000000000" pitchFamily="2" charset="2"/>
              <a:buChar char="q"/>
            </a:pPr>
            <a:r>
              <a:rPr lang="en-AU" sz="2600" dirty="0">
                <a:solidFill>
                  <a:srgbClr val="0070C0"/>
                </a:solidFill>
              </a:rPr>
              <a:t>‘Open Access’ (OA) journals are scholarly journals that are available without financial or technical barriers other than Internet access </a:t>
            </a:r>
          </a:p>
          <a:p>
            <a:pPr marL="457200" indent="-457200" algn="just">
              <a:spcBef>
                <a:spcPts val="1200"/>
              </a:spcBef>
              <a:buFont typeface="Wingdings" panose="05000000000000000000" pitchFamily="2" charset="2"/>
              <a:buChar char="q"/>
            </a:pPr>
            <a:r>
              <a:rPr lang="en-AU" sz="2600" dirty="0"/>
              <a:t>Articles either are directly accessible from the publisher or archived in a repository </a:t>
            </a:r>
          </a:p>
          <a:p>
            <a:pPr marL="457200" indent="-457200" algn="just">
              <a:spcBef>
                <a:spcPts val="1200"/>
              </a:spcBef>
              <a:buFont typeface="Wingdings" panose="05000000000000000000" pitchFamily="2" charset="2"/>
              <a:buChar char="q"/>
            </a:pPr>
            <a:r>
              <a:rPr lang="en-AU" sz="2600" dirty="0">
                <a:solidFill>
                  <a:srgbClr val="0070C0"/>
                </a:solidFill>
              </a:rPr>
              <a:t>In most cases, the copyright is owned by the author, not the publisher </a:t>
            </a:r>
          </a:p>
          <a:p>
            <a:pPr marL="457200" indent="-457200" algn="just">
              <a:spcBef>
                <a:spcPts val="1200"/>
              </a:spcBef>
              <a:buFont typeface="Wingdings" panose="05000000000000000000" pitchFamily="2" charset="2"/>
              <a:buChar char="q"/>
            </a:pPr>
            <a:r>
              <a:rPr lang="en-AU" sz="2600" dirty="0"/>
              <a:t>Some OA journals are subsidized by academic or governmental institutions </a:t>
            </a:r>
          </a:p>
          <a:p>
            <a:pPr marL="457200" indent="-457200" algn="just">
              <a:spcBef>
                <a:spcPts val="1200"/>
              </a:spcBef>
              <a:buFont typeface="Wingdings" panose="05000000000000000000" pitchFamily="2" charset="2"/>
              <a:buChar char="q"/>
            </a:pPr>
            <a:r>
              <a:rPr lang="en-AU" sz="2600" dirty="0">
                <a:solidFill>
                  <a:srgbClr val="0070C0"/>
                </a:solidFill>
              </a:rPr>
              <a:t>Link: </a:t>
            </a:r>
            <a:r>
              <a:rPr lang="en-AU" sz="2600" dirty="0">
                <a:solidFill>
                  <a:srgbClr val="0070C0"/>
                </a:solidFill>
                <a:hlinkClick r:id="rId2"/>
              </a:rPr>
              <a:t>http://www.doaj.org/</a:t>
            </a:r>
            <a:endParaRPr lang="en-AU" sz="2600" dirty="0">
              <a:solidFill>
                <a:srgbClr val="0070C0"/>
              </a:solidFill>
            </a:endParaRPr>
          </a:p>
          <a:p>
            <a:pPr marL="0" indent="0" algn="just">
              <a:spcBef>
                <a:spcPts val="1200"/>
              </a:spcBef>
              <a:buNone/>
            </a:pPr>
            <a:r>
              <a:rPr lang="en-AU" sz="2600" dirty="0">
                <a:solidFill>
                  <a:srgbClr val="0070C0"/>
                </a:solidFill>
                <a:highlight>
                  <a:srgbClr val="FFFF00"/>
                </a:highlight>
              </a:rPr>
              <a:t> </a:t>
            </a:r>
          </a:p>
          <a:p>
            <a:endParaRPr lang="en-US" sz="2600" dirty="0"/>
          </a:p>
        </p:txBody>
      </p:sp>
      <p:sp>
        <p:nvSpPr>
          <p:cNvPr id="4" name="Date Placeholder 3">
            <a:extLst>
              <a:ext uri="{FF2B5EF4-FFF2-40B4-BE49-F238E27FC236}">
                <a16:creationId xmlns:a16="http://schemas.microsoft.com/office/drawing/2014/main" id="{A3C0644C-7D2D-42AB-AF03-BEABDE3A8E28}"/>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A173DA16-054F-4FAF-92AA-F1621F10AB0B}"/>
              </a:ext>
            </a:extLst>
          </p:cNvPr>
          <p:cNvSpPr>
            <a:spLocks noGrp="1"/>
          </p:cNvSpPr>
          <p:nvPr>
            <p:ph type="sldNum" sz="quarter" idx="14"/>
          </p:nvPr>
        </p:nvSpPr>
        <p:spPr/>
        <p:txBody>
          <a:bodyPr/>
          <a:lstStyle/>
          <a:p>
            <a:pPr>
              <a:defRPr/>
            </a:pPr>
            <a:fld id="{A4D7D840-3C4D-4535-9FCE-221E1C945AAA}" type="slidenum">
              <a:rPr lang="en-US" smtClean="0"/>
              <a:pPr>
                <a:defRPr/>
              </a:pPr>
              <a:t>23</a:t>
            </a:fld>
            <a:endParaRPr lang="en-US"/>
          </a:p>
        </p:txBody>
      </p:sp>
    </p:spTree>
    <p:extLst>
      <p:ext uri="{BB962C8B-B14F-4D97-AF65-F5344CB8AC3E}">
        <p14:creationId xmlns:p14="http://schemas.microsoft.com/office/powerpoint/2010/main" val="132675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1CDC25-DE8A-4F35-B88F-84E9B5C27955}"/>
              </a:ext>
            </a:extLst>
          </p:cNvPr>
          <p:cNvSpPr>
            <a:spLocks noGrp="1"/>
          </p:cNvSpPr>
          <p:nvPr>
            <p:ph type="body" sz="quarter" idx="12"/>
          </p:nvPr>
        </p:nvSpPr>
        <p:spPr/>
        <p:txBody>
          <a:bodyPr/>
          <a:lstStyle/>
          <a:p>
            <a:r>
              <a:rPr lang="en-AU" dirty="0"/>
              <a:t>OA Journal Options</a:t>
            </a:r>
            <a:endParaRPr lang="en-AU" cap="none" dirty="0"/>
          </a:p>
        </p:txBody>
      </p:sp>
      <p:sp>
        <p:nvSpPr>
          <p:cNvPr id="3" name="Text Placeholder 2">
            <a:extLst>
              <a:ext uri="{FF2B5EF4-FFF2-40B4-BE49-F238E27FC236}">
                <a16:creationId xmlns:a16="http://schemas.microsoft.com/office/drawing/2014/main" id="{7E2984C1-B896-47A6-9479-024589D9CFB6}"/>
              </a:ext>
            </a:extLst>
          </p:cNvPr>
          <p:cNvSpPr>
            <a:spLocks noGrp="1"/>
          </p:cNvSpPr>
          <p:nvPr>
            <p:ph type="body" sz="quarter" idx="13"/>
          </p:nvPr>
        </p:nvSpPr>
        <p:spPr/>
        <p:txBody>
          <a:bodyPr>
            <a:normAutofit/>
          </a:bodyPr>
          <a:lstStyle/>
          <a:p>
            <a:pPr marL="457200" indent="-457200" algn="just">
              <a:spcBef>
                <a:spcPts val="600"/>
              </a:spcBef>
              <a:spcAft>
                <a:spcPts val="1200"/>
              </a:spcAft>
              <a:buFont typeface="Wingdings" panose="05000000000000000000" pitchFamily="2" charset="2"/>
              <a:buChar char="q"/>
            </a:pPr>
            <a:r>
              <a:rPr lang="en-AU" sz="2600" dirty="0">
                <a:solidFill>
                  <a:srgbClr val="0070C0"/>
                </a:solidFill>
              </a:rPr>
              <a:t>‘Fee-based OA journals’ require payment by the author - often paid by a grant or institution; access is free to all users </a:t>
            </a:r>
          </a:p>
          <a:p>
            <a:pPr marL="800100" lvl="1" indent="-342900" algn="just">
              <a:spcBef>
                <a:spcPts val="600"/>
              </a:spcBef>
              <a:spcAft>
                <a:spcPts val="1200"/>
              </a:spcAft>
              <a:buFont typeface="Wingdings" panose="05000000000000000000" pitchFamily="2" charset="2"/>
              <a:buChar char="Ø"/>
            </a:pPr>
            <a:r>
              <a:rPr lang="en-AU" sz="2600" dirty="0"/>
              <a:t>these OA journals accept articles from authors; the number varies from journal to journal; peer-reviewers (theoretically) do not know if authors have requested fee waivers </a:t>
            </a:r>
          </a:p>
          <a:p>
            <a:pPr marL="457200" indent="-457200" algn="just">
              <a:spcBef>
                <a:spcPts val="600"/>
              </a:spcBef>
              <a:spcAft>
                <a:spcPts val="1200"/>
              </a:spcAft>
              <a:buFont typeface="Wingdings" panose="05000000000000000000" pitchFamily="2" charset="2"/>
              <a:buChar char="q"/>
            </a:pPr>
            <a:r>
              <a:rPr lang="en-AU" sz="2600" dirty="0">
                <a:solidFill>
                  <a:srgbClr val="CC0099"/>
                </a:solidFill>
              </a:rPr>
              <a:t>‘Delayed open access journals’ where the articles are available between 6 – 24 months </a:t>
            </a:r>
          </a:p>
          <a:p>
            <a:pPr marL="457200" indent="-457200" algn="just">
              <a:spcBef>
                <a:spcPts val="600"/>
              </a:spcBef>
              <a:spcAft>
                <a:spcPts val="1200"/>
              </a:spcAft>
              <a:buFont typeface="Wingdings" panose="05000000000000000000" pitchFamily="2" charset="2"/>
              <a:buChar char="q"/>
            </a:pPr>
            <a:r>
              <a:rPr lang="en-AU" sz="2600" dirty="0"/>
              <a:t>‘Hybrid open access journals’ contain some current articles that are free access </a:t>
            </a:r>
          </a:p>
          <a:p>
            <a:pPr marL="0" indent="0">
              <a:spcBef>
                <a:spcPts val="600"/>
              </a:spcBef>
              <a:spcAft>
                <a:spcPts val="1200"/>
              </a:spcAft>
              <a:buNone/>
            </a:pPr>
            <a:endParaRPr lang="en-US" sz="2600" dirty="0">
              <a:highlight>
                <a:srgbClr val="FFFF00"/>
              </a:highlight>
            </a:endParaRPr>
          </a:p>
        </p:txBody>
      </p:sp>
      <p:sp>
        <p:nvSpPr>
          <p:cNvPr id="4" name="Date Placeholder 3">
            <a:extLst>
              <a:ext uri="{FF2B5EF4-FFF2-40B4-BE49-F238E27FC236}">
                <a16:creationId xmlns:a16="http://schemas.microsoft.com/office/drawing/2014/main" id="{F85AE0B2-CE12-4631-BA7F-81B71D62F014}"/>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C8C049C4-C824-493A-95E4-961F2181B443}"/>
              </a:ext>
            </a:extLst>
          </p:cNvPr>
          <p:cNvSpPr>
            <a:spLocks noGrp="1"/>
          </p:cNvSpPr>
          <p:nvPr>
            <p:ph type="sldNum" sz="quarter" idx="14"/>
          </p:nvPr>
        </p:nvSpPr>
        <p:spPr/>
        <p:txBody>
          <a:bodyPr/>
          <a:lstStyle/>
          <a:p>
            <a:pPr>
              <a:defRPr/>
            </a:pPr>
            <a:fld id="{A4D7D840-3C4D-4535-9FCE-221E1C945AAA}" type="slidenum">
              <a:rPr lang="en-US" smtClean="0"/>
              <a:pPr>
                <a:defRPr/>
              </a:pPr>
              <a:t>24</a:t>
            </a:fld>
            <a:endParaRPr lang="en-US"/>
          </a:p>
        </p:txBody>
      </p:sp>
    </p:spTree>
    <p:extLst>
      <p:ext uri="{BB962C8B-B14F-4D97-AF65-F5344CB8AC3E}">
        <p14:creationId xmlns:p14="http://schemas.microsoft.com/office/powerpoint/2010/main" val="1199285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3964EC-40B8-4A52-A799-16569018F86B}"/>
              </a:ext>
            </a:extLst>
          </p:cNvPr>
          <p:cNvSpPr>
            <a:spLocks noGrp="1"/>
          </p:cNvSpPr>
          <p:nvPr>
            <p:ph type="body" sz="quarter" idx="12"/>
          </p:nvPr>
        </p:nvSpPr>
        <p:spPr/>
        <p:txBody>
          <a:bodyPr/>
          <a:lstStyle/>
          <a:p>
            <a:r>
              <a:rPr lang="en-AU" dirty="0"/>
              <a:t>Before Submission</a:t>
            </a:r>
            <a:endParaRPr lang="en-US" dirty="0"/>
          </a:p>
        </p:txBody>
      </p:sp>
      <p:sp>
        <p:nvSpPr>
          <p:cNvPr id="4" name="Date Placeholder 3">
            <a:extLst>
              <a:ext uri="{FF2B5EF4-FFF2-40B4-BE49-F238E27FC236}">
                <a16:creationId xmlns:a16="http://schemas.microsoft.com/office/drawing/2014/main" id="{7B56C18F-D984-42B7-BFBD-C775A5DCF1B8}"/>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37093571-1953-4527-9BCE-C94FB7B004BB}"/>
              </a:ext>
            </a:extLst>
          </p:cNvPr>
          <p:cNvSpPr>
            <a:spLocks noGrp="1"/>
          </p:cNvSpPr>
          <p:nvPr>
            <p:ph type="sldNum" sz="quarter" idx="14"/>
          </p:nvPr>
        </p:nvSpPr>
        <p:spPr/>
        <p:txBody>
          <a:bodyPr/>
          <a:lstStyle/>
          <a:p>
            <a:pPr>
              <a:defRPr/>
            </a:pPr>
            <a:fld id="{A4D7D840-3C4D-4535-9FCE-221E1C945AAA}" type="slidenum">
              <a:rPr lang="en-US" smtClean="0"/>
              <a:pPr>
                <a:defRPr/>
              </a:pPr>
              <a:t>25</a:t>
            </a:fld>
            <a:endParaRPr lang="en-US"/>
          </a:p>
        </p:txBody>
      </p:sp>
      <p:sp>
        <p:nvSpPr>
          <p:cNvPr id="7" name="Rectangle 3">
            <a:extLst>
              <a:ext uri="{FF2B5EF4-FFF2-40B4-BE49-F238E27FC236}">
                <a16:creationId xmlns:a16="http://schemas.microsoft.com/office/drawing/2014/main" id="{B52C6511-1763-445B-9BFA-801AA6267F0A}"/>
              </a:ext>
            </a:extLst>
          </p:cNvPr>
          <p:cNvSpPr txBox="1">
            <a:spLocks noChangeArrowheads="1"/>
          </p:cNvSpPr>
          <p:nvPr/>
        </p:nvSpPr>
        <p:spPr>
          <a:xfrm>
            <a:off x="1752600" y="990600"/>
            <a:ext cx="4343400" cy="5715000"/>
          </a:xfrm>
          <a:prstGeom prst="rect">
            <a:avLst/>
          </a:prstGeom>
          <a:ln>
            <a:solidFill>
              <a:srgbClr val="CC0099"/>
            </a:solidFill>
          </a:ln>
        </p:spPr>
        <p:txBody>
          <a:bodyPr vert="horz" lIns="91440" tIns="45720" rIns="91440" bIns="45720" rtlCol="0">
            <a:noAutofit/>
          </a:bodyPr>
          <a:lstStyle/>
          <a:p>
            <a:pPr marL="342900" indent="-342900">
              <a:spcBef>
                <a:spcPts val="600"/>
              </a:spcBef>
              <a:buFont typeface="Wingdings" panose="05000000000000000000" pitchFamily="2" charset="2"/>
              <a:buChar char="q"/>
            </a:pPr>
            <a:r>
              <a:rPr lang="en-AU" sz="1900" dirty="0"/>
              <a:t>Select your journal carefully </a:t>
            </a:r>
          </a:p>
          <a:p>
            <a:pPr marL="342900" indent="-342900">
              <a:spcBef>
                <a:spcPts val="600"/>
              </a:spcBef>
              <a:buFont typeface="Wingdings" panose="05000000000000000000" pitchFamily="2" charset="2"/>
              <a:buChar char="q"/>
            </a:pPr>
            <a:r>
              <a:rPr lang="en-AU" sz="1900" dirty="0"/>
              <a:t>Read the aims and scope </a:t>
            </a:r>
          </a:p>
          <a:p>
            <a:pPr marL="342900" indent="-342900">
              <a:spcBef>
                <a:spcPts val="600"/>
              </a:spcBef>
              <a:buFont typeface="Wingdings" panose="05000000000000000000" pitchFamily="2" charset="2"/>
              <a:buChar char="q"/>
            </a:pPr>
            <a:r>
              <a:rPr lang="en-AU" sz="1900" dirty="0">
                <a:solidFill>
                  <a:srgbClr val="0070C0"/>
                </a:solidFill>
              </a:rPr>
              <a:t>Think about your target audience and the level of your work – do you have a realistic chance of being accepted? </a:t>
            </a:r>
          </a:p>
          <a:p>
            <a:pPr marL="342900" indent="-342900">
              <a:spcBef>
                <a:spcPts val="600"/>
              </a:spcBef>
              <a:buFont typeface="Wingdings" panose="05000000000000000000" pitchFamily="2" charset="2"/>
              <a:buChar char="q"/>
            </a:pPr>
            <a:r>
              <a:rPr lang="en-AU" sz="1900" dirty="0"/>
              <a:t>Follow the guidelines in the notes for authors and include everything they ask – it makes the editor’s job easier… </a:t>
            </a:r>
          </a:p>
          <a:p>
            <a:pPr marL="342900" indent="-342900">
              <a:spcBef>
                <a:spcPts val="600"/>
              </a:spcBef>
              <a:buFont typeface="Wingdings" panose="05000000000000000000" pitchFamily="2" charset="2"/>
              <a:buChar char="q"/>
            </a:pPr>
            <a:r>
              <a:rPr lang="en-AU" sz="1900" dirty="0"/>
              <a:t>Some journals provide forms: </a:t>
            </a:r>
          </a:p>
          <a:p>
            <a:pPr marL="800100" lvl="1" indent="-342900">
              <a:spcBef>
                <a:spcPts val="600"/>
              </a:spcBef>
              <a:buFont typeface="Wingdings" panose="05000000000000000000" pitchFamily="2" charset="2"/>
              <a:buChar char="Ø"/>
            </a:pPr>
            <a:r>
              <a:rPr lang="en-AU" sz="1900" dirty="0">
                <a:solidFill>
                  <a:srgbClr val="7030A0"/>
                </a:solidFill>
              </a:rPr>
              <a:t>Disclosure of Conflict of Interest </a:t>
            </a:r>
          </a:p>
          <a:p>
            <a:pPr marL="800100" lvl="1" indent="-342900">
              <a:spcBef>
                <a:spcPts val="600"/>
              </a:spcBef>
              <a:buFont typeface="Wingdings" panose="05000000000000000000" pitchFamily="2" charset="2"/>
              <a:buChar char="Ø"/>
            </a:pPr>
            <a:r>
              <a:rPr lang="en-AU" sz="1900" dirty="0">
                <a:solidFill>
                  <a:srgbClr val="0070C0"/>
                </a:solidFill>
              </a:rPr>
              <a:t>Acknowledgment of funding sources </a:t>
            </a:r>
          </a:p>
          <a:p>
            <a:pPr marL="800100" lvl="1" indent="-342900">
              <a:spcBef>
                <a:spcPts val="600"/>
              </a:spcBef>
              <a:buFont typeface="Wingdings" panose="05000000000000000000" pitchFamily="2" charset="2"/>
              <a:buChar char="Ø"/>
            </a:pPr>
            <a:r>
              <a:rPr lang="en-AU" sz="1900" dirty="0">
                <a:solidFill>
                  <a:srgbClr val="7030A0"/>
                </a:solidFill>
              </a:rPr>
              <a:t>Image manipulation guidelines </a:t>
            </a:r>
          </a:p>
          <a:p>
            <a:pPr marL="800100" lvl="1" indent="-342900">
              <a:spcBef>
                <a:spcPts val="600"/>
              </a:spcBef>
              <a:buFont typeface="Wingdings" panose="05000000000000000000" pitchFamily="2" charset="2"/>
              <a:buChar char="Ø"/>
            </a:pPr>
            <a:r>
              <a:rPr lang="fr-FR" sz="1900" dirty="0">
                <a:solidFill>
                  <a:srgbClr val="0070C0"/>
                </a:solidFill>
              </a:rPr>
              <a:t>Online </a:t>
            </a:r>
            <a:r>
              <a:rPr lang="fr-FR" sz="1900" dirty="0" err="1">
                <a:solidFill>
                  <a:srgbClr val="0070C0"/>
                </a:solidFill>
              </a:rPr>
              <a:t>submission</a:t>
            </a:r>
            <a:r>
              <a:rPr lang="fr-FR" sz="1900" dirty="0">
                <a:solidFill>
                  <a:srgbClr val="0070C0"/>
                </a:solidFill>
              </a:rPr>
              <a:t> - </a:t>
            </a:r>
            <a:r>
              <a:rPr lang="fr-FR" sz="1900" dirty="0" err="1">
                <a:solidFill>
                  <a:srgbClr val="0070C0"/>
                </a:solidFill>
              </a:rPr>
              <a:t>supplemental</a:t>
            </a:r>
            <a:r>
              <a:rPr lang="fr-FR" sz="1900" dirty="0">
                <a:solidFill>
                  <a:srgbClr val="0070C0"/>
                </a:solidFill>
              </a:rPr>
              <a:t> information (</a:t>
            </a:r>
            <a:r>
              <a:rPr lang="fr-FR" sz="1900" dirty="0" err="1">
                <a:solidFill>
                  <a:srgbClr val="0070C0"/>
                </a:solidFill>
              </a:rPr>
              <a:t>datasets</a:t>
            </a:r>
            <a:r>
              <a:rPr lang="fr-FR" sz="1900" dirty="0">
                <a:solidFill>
                  <a:srgbClr val="0070C0"/>
                </a:solidFill>
              </a:rPr>
              <a:t>, </a:t>
            </a:r>
            <a:r>
              <a:rPr lang="fr-FR" sz="1900" dirty="0" err="1">
                <a:solidFill>
                  <a:srgbClr val="0070C0"/>
                </a:solidFill>
              </a:rPr>
              <a:t>videos</a:t>
            </a:r>
            <a:r>
              <a:rPr lang="fr-FR" sz="1900" dirty="0">
                <a:solidFill>
                  <a:srgbClr val="0070C0"/>
                </a:solidFill>
              </a:rPr>
              <a:t>) </a:t>
            </a:r>
          </a:p>
          <a:p>
            <a:pPr marL="342900" indent="-342900">
              <a:spcBef>
                <a:spcPts val="600"/>
              </a:spcBef>
              <a:buFont typeface="Wingdings" panose="05000000000000000000" pitchFamily="2" charset="2"/>
              <a:buChar char="q"/>
            </a:pPr>
            <a:r>
              <a:rPr lang="en-AU" sz="1900" i="1" dirty="0">
                <a:solidFill>
                  <a:srgbClr val="FF0000"/>
                </a:solidFill>
              </a:rPr>
              <a:t>Your paper should not be submitted to more than one journal at a time </a:t>
            </a:r>
          </a:p>
        </p:txBody>
      </p:sp>
      <p:sp>
        <p:nvSpPr>
          <p:cNvPr id="8" name="Rectangle 3">
            <a:extLst>
              <a:ext uri="{FF2B5EF4-FFF2-40B4-BE49-F238E27FC236}">
                <a16:creationId xmlns:a16="http://schemas.microsoft.com/office/drawing/2014/main" id="{6951FB93-90A1-40D9-83FA-5E87A738ADDF}"/>
              </a:ext>
            </a:extLst>
          </p:cNvPr>
          <p:cNvSpPr txBox="1">
            <a:spLocks noChangeArrowheads="1"/>
          </p:cNvSpPr>
          <p:nvPr/>
        </p:nvSpPr>
        <p:spPr>
          <a:xfrm>
            <a:off x="6248400" y="990600"/>
            <a:ext cx="4191000" cy="5715000"/>
          </a:xfrm>
          <a:prstGeom prst="rect">
            <a:avLst/>
          </a:prstGeom>
          <a:ln>
            <a:solidFill>
              <a:srgbClr val="CC0099"/>
            </a:solidFill>
          </a:ln>
        </p:spPr>
        <p:txBody>
          <a:bodyPr vert="horz" lIns="91440" tIns="45720" rIns="91440" bIns="45720" rtlCol="0">
            <a:noAutofit/>
          </a:bodyPr>
          <a:lstStyle/>
          <a:p>
            <a:pPr marL="342900" indent="-342900" algn="just">
              <a:spcBef>
                <a:spcPts val="1200"/>
              </a:spcBef>
              <a:buFont typeface="Wingdings" panose="05000000000000000000" pitchFamily="2" charset="2"/>
              <a:buChar char="q"/>
            </a:pPr>
            <a:r>
              <a:rPr lang="en-AU" sz="1900" dirty="0"/>
              <a:t>For some IEEE Transactions, the same paper should not be published anywhere if it is submitted for review to that Transactions. It is a great offence to publish the same paper in two different journals and you could be banned to publish papers in IEEE for whole life. </a:t>
            </a:r>
          </a:p>
          <a:p>
            <a:pPr marL="342900" indent="-342900" algn="just">
              <a:spcBef>
                <a:spcPts val="1200"/>
              </a:spcBef>
              <a:buFont typeface="Wingdings" panose="05000000000000000000" pitchFamily="2" charset="2"/>
              <a:buChar char="q"/>
            </a:pPr>
            <a:r>
              <a:rPr lang="en-AU" sz="1900" dirty="0">
                <a:solidFill>
                  <a:srgbClr val="0070C0"/>
                </a:solidFill>
              </a:rPr>
              <a:t>However, for IEEE Transactions on Industry Applications there is a restriction that the paper first needs to be presented in IEEE Industry Applications Society (IAS) sponsored conferences if you want to submit the paper for review for transactions. </a:t>
            </a:r>
          </a:p>
        </p:txBody>
      </p:sp>
    </p:spTree>
    <p:extLst>
      <p:ext uri="{BB962C8B-B14F-4D97-AF65-F5344CB8AC3E}">
        <p14:creationId xmlns:p14="http://schemas.microsoft.com/office/powerpoint/2010/main" val="3487014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EC0945-42B6-4A67-B0D8-E083CB82EE52}"/>
              </a:ext>
            </a:extLst>
          </p:cNvPr>
          <p:cNvSpPr>
            <a:spLocks noGrp="1"/>
          </p:cNvSpPr>
          <p:nvPr>
            <p:ph type="body" sz="quarter" idx="12"/>
          </p:nvPr>
        </p:nvSpPr>
        <p:spPr/>
        <p:txBody>
          <a:bodyPr/>
          <a:lstStyle/>
          <a:p>
            <a:r>
              <a:rPr lang="en-AU" dirty="0"/>
              <a:t>Before Submission</a:t>
            </a:r>
            <a:endParaRPr lang="en-US" dirty="0"/>
          </a:p>
        </p:txBody>
      </p:sp>
      <p:sp>
        <p:nvSpPr>
          <p:cNvPr id="4" name="Date Placeholder 3">
            <a:extLst>
              <a:ext uri="{FF2B5EF4-FFF2-40B4-BE49-F238E27FC236}">
                <a16:creationId xmlns:a16="http://schemas.microsoft.com/office/drawing/2014/main" id="{9C7204C7-25DE-441B-B2E6-73E6D201604D}"/>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3F9DFEE2-DD01-4655-9C30-75025C8BB606}"/>
              </a:ext>
            </a:extLst>
          </p:cNvPr>
          <p:cNvSpPr>
            <a:spLocks noGrp="1"/>
          </p:cNvSpPr>
          <p:nvPr>
            <p:ph type="sldNum" sz="quarter" idx="14"/>
          </p:nvPr>
        </p:nvSpPr>
        <p:spPr/>
        <p:txBody>
          <a:bodyPr/>
          <a:lstStyle/>
          <a:p>
            <a:pPr>
              <a:defRPr/>
            </a:pPr>
            <a:fld id="{A4D7D840-3C4D-4535-9FCE-221E1C945AAA}" type="slidenum">
              <a:rPr lang="en-US" smtClean="0"/>
              <a:pPr>
                <a:defRPr/>
              </a:pPr>
              <a:t>26</a:t>
            </a:fld>
            <a:endParaRPr lang="en-US"/>
          </a:p>
        </p:txBody>
      </p:sp>
      <p:sp>
        <p:nvSpPr>
          <p:cNvPr id="7" name="Rectangle 3">
            <a:extLst>
              <a:ext uri="{FF2B5EF4-FFF2-40B4-BE49-F238E27FC236}">
                <a16:creationId xmlns:a16="http://schemas.microsoft.com/office/drawing/2014/main" id="{D9AC1596-EA24-4186-8EAF-B7D66496A99C}"/>
              </a:ext>
            </a:extLst>
          </p:cNvPr>
          <p:cNvSpPr txBox="1">
            <a:spLocks noChangeArrowheads="1"/>
          </p:cNvSpPr>
          <p:nvPr/>
        </p:nvSpPr>
        <p:spPr>
          <a:xfrm>
            <a:off x="1600200" y="1295400"/>
            <a:ext cx="4343400" cy="5120640"/>
          </a:xfrm>
          <a:prstGeom prst="rect">
            <a:avLst/>
          </a:prstGeom>
          <a:ln>
            <a:solidFill>
              <a:srgbClr val="CC0099"/>
            </a:solidFill>
          </a:ln>
        </p:spPr>
        <p:txBody>
          <a:bodyPr vert="horz" lIns="91440" tIns="45720" rIns="91440" bIns="45720" rtlCol="0">
            <a:noAutofit/>
          </a:bodyPr>
          <a:lstStyle/>
          <a:p>
            <a:pPr marL="342900" indent="-342900" algn="just">
              <a:spcBef>
                <a:spcPts val="600"/>
              </a:spcBef>
              <a:buFont typeface="Wingdings" panose="05000000000000000000" pitchFamily="2" charset="2"/>
              <a:buChar char="q"/>
            </a:pPr>
            <a:r>
              <a:rPr lang="en-AU" sz="2000" dirty="0">
                <a:solidFill>
                  <a:srgbClr val="7030A0"/>
                </a:solidFill>
              </a:rPr>
              <a:t>Almost all journals provide a format or template before papers can be published </a:t>
            </a:r>
          </a:p>
          <a:p>
            <a:pPr marL="342900" indent="-342900" algn="just">
              <a:spcBef>
                <a:spcPts val="600"/>
              </a:spcBef>
              <a:buFont typeface="Wingdings" panose="05000000000000000000" pitchFamily="2" charset="2"/>
              <a:buChar char="q"/>
            </a:pPr>
            <a:r>
              <a:rPr lang="en-AU" sz="2000" dirty="0"/>
              <a:t>References are always required to be written in a certain format </a:t>
            </a:r>
          </a:p>
          <a:p>
            <a:pPr marL="342900" indent="-342900" algn="just">
              <a:spcBef>
                <a:spcPts val="600"/>
              </a:spcBef>
              <a:buFont typeface="Wingdings" panose="05000000000000000000" pitchFamily="2" charset="2"/>
              <a:buChar char="q"/>
            </a:pPr>
            <a:r>
              <a:rPr lang="en-AU" sz="2000" dirty="0">
                <a:solidFill>
                  <a:srgbClr val="0070C0"/>
                </a:solidFill>
              </a:rPr>
              <a:t>If the paper format is not specified by the journal, write the manuscript into single column, double spacing with font size 12. </a:t>
            </a:r>
          </a:p>
          <a:p>
            <a:pPr marL="342900" indent="-342900" algn="just">
              <a:spcBef>
                <a:spcPts val="600"/>
              </a:spcBef>
              <a:buFont typeface="Wingdings" panose="05000000000000000000" pitchFamily="2" charset="2"/>
              <a:buChar char="q"/>
            </a:pPr>
            <a:r>
              <a:rPr lang="en-AU" sz="2000" dirty="0"/>
              <a:t> Reviewing duration depends on the publisher and the reviewers </a:t>
            </a:r>
          </a:p>
          <a:p>
            <a:pPr marL="342900" indent="-342900" algn="just">
              <a:spcBef>
                <a:spcPts val="600"/>
              </a:spcBef>
              <a:buFont typeface="Wingdings" panose="05000000000000000000" pitchFamily="2" charset="2"/>
              <a:buChar char="q"/>
            </a:pPr>
            <a:endParaRPr lang="en-AU" sz="2000" dirty="0"/>
          </a:p>
        </p:txBody>
      </p:sp>
      <p:sp>
        <p:nvSpPr>
          <p:cNvPr id="8" name="Rectangle 3">
            <a:extLst>
              <a:ext uri="{FF2B5EF4-FFF2-40B4-BE49-F238E27FC236}">
                <a16:creationId xmlns:a16="http://schemas.microsoft.com/office/drawing/2014/main" id="{38181B92-D2B7-48AA-AF8B-52AEE35E23DD}"/>
              </a:ext>
            </a:extLst>
          </p:cNvPr>
          <p:cNvSpPr txBox="1">
            <a:spLocks noChangeArrowheads="1"/>
          </p:cNvSpPr>
          <p:nvPr/>
        </p:nvSpPr>
        <p:spPr>
          <a:xfrm>
            <a:off x="6248400" y="1219200"/>
            <a:ext cx="4343400" cy="5257800"/>
          </a:xfrm>
          <a:prstGeom prst="rect">
            <a:avLst/>
          </a:prstGeom>
          <a:ln>
            <a:solidFill>
              <a:srgbClr val="CC0099"/>
            </a:solidFill>
          </a:ln>
        </p:spPr>
        <p:txBody>
          <a:bodyPr vert="horz" lIns="91440" tIns="45720" rIns="91440" bIns="45720" rtlCol="0">
            <a:noAutofit/>
          </a:bodyPr>
          <a:lstStyle/>
          <a:p>
            <a:pPr marL="342900" indent="-342900" algn="just">
              <a:spcBef>
                <a:spcPts val="600"/>
              </a:spcBef>
              <a:buFont typeface="Wingdings" panose="05000000000000000000" pitchFamily="2" charset="2"/>
              <a:buChar char="q"/>
            </a:pPr>
            <a:r>
              <a:rPr lang="en-AU" sz="1900" dirty="0">
                <a:solidFill>
                  <a:srgbClr val="7030A0"/>
                </a:solidFill>
              </a:rPr>
              <a:t>Some journals require the submission of the title, abstract, authors and keywords on a web page, and the main text, every figure and every table are submitted as separate files. </a:t>
            </a:r>
          </a:p>
          <a:p>
            <a:pPr marL="342900" indent="-342900" algn="just">
              <a:spcBef>
                <a:spcPts val="600"/>
              </a:spcBef>
              <a:buFont typeface="Wingdings" panose="05000000000000000000" pitchFamily="2" charset="2"/>
              <a:buChar char="q"/>
            </a:pPr>
            <a:r>
              <a:rPr lang="en-AU" sz="1900" dirty="0">
                <a:solidFill>
                  <a:srgbClr val="0070C0"/>
                </a:solidFill>
              </a:rPr>
              <a:t>Once all sections have been validated (i.e. the picture files are numbered correctly and all have been checked for clarity and the captions have been added on-line), the paper is assembled as a single *.pdf file. </a:t>
            </a:r>
          </a:p>
          <a:p>
            <a:pPr marL="342900" indent="-342900" algn="just">
              <a:spcBef>
                <a:spcPts val="600"/>
              </a:spcBef>
              <a:buFont typeface="Wingdings" panose="05000000000000000000" pitchFamily="2" charset="2"/>
              <a:buChar char="q"/>
            </a:pPr>
            <a:r>
              <a:rPr lang="en-AU" sz="1900" dirty="0"/>
              <a:t>This file must be reviewed and checked by the authors before final submission to the editorial board is possible (all of these processes and checks are automated in on-line paper submissions). </a:t>
            </a:r>
          </a:p>
        </p:txBody>
      </p:sp>
    </p:spTree>
    <p:extLst>
      <p:ext uri="{BB962C8B-B14F-4D97-AF65-F5344CB8AC3E}">
        <p14:creationId xmlns:p14="http://schemas.microsoft.com/office/powerpoint/2010/main" val="2528292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BA46BB-CE3D-465F-A926-35AC98EA4950}"/>
              </a:ext>
            </a:extLst>
          </p:cNvPr>
          <p:cNvSpPr>
            <a:spLocks noGrp="1"/>
          </p:cNvSpPr>
          <p:nvPr>
            <p:ph type="body" sz="quarter" idx="12"/>
          </p:nvPr>
        </p:nvSpPr>
        <p:spPr/>
        <p:txBody>
          <a:bodyPr/>
          <a:lstStyle/>
          <a:p>
            <a:r>
              <a:rPr lang="en-AU" dirty="0"/>
              <a:t>Before Submission</a:t>
            </a:r>
            <a:endParaRPr lang="en-US" dirty="0"/>
          </a:p>
        </p:txBody>
      </p:sp>
      <p:sp>
        <p:nvSpPr>
          <p:cNvPr id="4" name="Date Placeholder 3">
            <a:extLst>
              <a:ext uri="{FF2B5EF4-FFF2-40B4-BE49-F238E27FC236}">
                <a16:creationId xmlns:a16="http://schemas.microsoft.com/office/drawing/2014/main" id="{3EC9BBCE-14A2-4D88-A2A5-EAE09FA3F711}"/>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7D84D2B3-D2AB-4476-8829-22C786010D70}"/>
              </a:ext>
            </a:extLst>
          </p:cNvPr>
          <p:cNvSpPr>
            <a:spLocks noGrp="1"/>
          </p:cNvSpPr>
          <p:nvPr>
            <p:ph type="sldNum" sz="quarter" idx="14"/>
          </p:nvPr>
        </p:nvSpPr>
        <p:spPr/>
        <p:txBody>
          <a:bodyPr/>
          <a:lstStyle/>
          <a:p>
            <a:pPr>
              <a:defRPr/>
            </a:pPr>
            <a:fld id="{A4D7D840-3C4D-4535-9FCE-221E1C945AAA}" type="slidenum">
              <a:rPr lang="en-US" smtClean="0"/>
              <a:pPr>
                <a:defRPr/>
              </a:pPr>
              <a:t>27</a:t>
            </a:fld>
            <a:endParaRPr lang="en-US"/>
          </a:p>
        </p:txBody>
      </p:sp>
      <p:sp>
        <p:nvSpPr>
          <p:cNvPr id="7" name="Rectangle 3">
            <a:extLst>
              <a:ext uri="{FF2B5EF4-FFF2-40B4-BE49-F238E27FC236}">
                <a16:creationId xmlns:a16="http://schemas.microsoft.com/office/drawing/2014/main" id="{6AD3C389-E8E8-480E-AB55-5D0EBCACEB43}"/>
              </a:ext>
            </a:extLst>
          </p:cNvPr>
          <p:cNvSpPr txBox="1">
            <a:spLocks noChangeArrowheads="1"/>
          </p:cNvSpPr>
          <p:nvPr/>
        </p:nvSpPr>
        <p:spPr>
          <a:xfrm>
            <a:off x="1828800" y="1066800"/>
            <a:ext cx="4343400" cy="3931920"/>
          </a:xfrm>
          <a:prstGeom prst="rect">
            <a:avLst/>
          </a:prstGeom>
          <a:ln>
            <a:solidFill>
              <a:srgbClr val="CC0099"/>
            </a:solidFill>
          </a:ln>
        </p:spPr>
        <p:txBody>
          <a:bodyPr vert="horz" lIns="91440" tIns="45720" rIns="91440" bIns="45720" rtlCol="0">
            <a:noAutofit/>
          </a:bodyPr>
          <a:lstStyle/>
          <a:p>
            <a:pPr marL="342900" indent="-342900">
              <a:spcBef>
                <a:spcPts val="600"/>
              </a:spcBef>
              <a:buFont typeface="Wingdings" panose="05000000000000000000" pitchFamily="2" charset="2"/>
              <a:buChar char="q"/>
            </a:pPr>
            <a:r>
              <a:rPr lang="en-AU" sz="2200" dirty="0"/>
              <a:t>Traditional submission (by mail) </a:t>
            </a:r>
          </a:p>
          <a:p>
            <a:pPr marL="342900" indent="-342900">
              <a:spcBef>
                <a:spcPts val="600"/>
              </a:spcBef>
              <a:buFont typeface="Wingdings" panose="05000000000000000000" pitchFamily="2" charset="2"/>
              <a:buChar char="q"/>
            </a:pPr>
            <a:r>
              <a:rPr lang="en-AU" sz="2200" dirty="0"/>
              <a:t>Online submission </a:t>
            </a:r>
          </a:p>
          <a:p>
            <a:pPr marL="800100" lvl="1" indent="-342900">
              <a:spcBef>
                <a:spcPts val="600"/>
              </a:spcBef>
              <a:buFont typeface="Wingdings" panose="05000000000000000000" pitchFamily="2" charset="2"/>
              <a:buChar char="Ø"/>
            </a:pPr>
            <a:r>
              <a:rPr lang="en-AU" sz="2200" dirty="0">
                <a:solidFill>
                  <a:srgbClr val="0070C0"/>
                </a:solidFill>
              </a:rPr>
              <a:t>As one or more e-mail attachments </a:t>
            </a:r>
          </a:p>
          <a:p>
            <a:pPr marL="800100" lvl="1" indent="-342900">
              <a:spcBef>
                <a:spcPts val="600"/>
              </a:spcBef>
              <a:buFont typeface="Wingdings" panose="05000000000000000000" pitchFamily="2" charset="2"/>
              <a:buChar char="Ø"/>
            </a:pPr>
            <a:r>
              <a:rPr lang="en-AU" sz="2200" dirty="0">
                <a:solidFill>
                  <a:srgbClr val="0070C0"/>
                </a:solidFill>
              </a:rPr>
              <a:t>Via a journal web site </a:t>
            </a:r>
          </a:p>
          <a:p>
            <a:pPr marL="342900" indent="-342900">
              <a:spcBef>
                <a:spcPts val="600"/>
              </a:spcBef>
              <a:buFont typeface="Wingdings" panose="05000000000000000000" pitchFamily="2" charset="2"/>
              <a:buChar char="q"/>
            </a:pPr>
            <a:r>
              <a:rPr lang="en-AU" sz="2200" dirty="0"/>
              <a:t>Inclusion of a cover letter (conventional or electronic) </a:t>
            </a:r>
          </a:p>
          <a:p>
            <a:pPr marL="342900" indent="-342900">
              <a:spcBef>
                <a:spcPts val="600"/>
              </a:spcBef>
              <a:buFont typeface="Wingdings" panose="05000000000000000000" pitchFamily="2" charset="2"/>
              <a:buChar char="q"/>
            </a:pPr>
            <a:r>
              <a:rPr lang="en-AU" sz="2200" dirty="0"/>
              <a:t>Completion of required forms—</a:t>
            </a:r>
            <a:r>
              <a:rPr lang="en-AU" sz="2000" dirty="0">
                <a:solidFill>
                  <a:srgbClr val="00B050"/>
                </a:solidFill>
              </a:rPr>
              <a:t>for example, declaration, copyright </a:t>
            </a:r>
            <a:endParaRPr lang="en-AU" sz="2200" dirty="0">
              <a:solidFill>
                <a:srgbClr val="00B050"/>
              </a:solidFill>
            </a:endParaRPr>
          </a:p>
        </p:txBody>
      </p:sp>
      <p:sp>
        <p:nvSpPr>
          <p:cNvPr id="8" name="Rectangle 3">
            <a:extLst>
              <a:ext uri="{FF2B5EF4-FFF2-40B4-BE49-F238E27FC236}">
                <a16:creationId xmlns:a16="http://schemas.microsoft.com/office/drawing/2014/main" id="{CB4BB447-F667-4D22-A159-4208EA79B3E9}"/>
              </a:ext>
            </a:extLst>
          </p:cNvPr>
          <p:cNvSpPr txBox="1">
            <a:spLocks noChangeArrowheads="1"/>
          </p:cNvSpPr>
          <p:nvPr/>
        </p:nvSpPr>
        <p:spPr>
          <a:xfrm>
            <a:off x="6248400" y="1097280"/>
            <a:ext cx="4343400" cy="3840480"/>
          </a:xfrm>
          <a:prstGeom prst="rect">
            <a:avLst/>
          </a:prstGeom>
          <a:ln>
            <a:solidFill>
              <a:srgbClr val="CC0099"/>
            </a:solidFill>
          </a:ln>
        </p:spPr>
        <p:txBody>
          <a:bodyPr vert="horz" lIns="91440" tIns="45720" rIns="91440" bIns="45720" rtlCol="0">
            <a:noAutofit/>
          </a:bodyPr>
          <a:lstStyle/>
          <a:p>
            <a:pPr marL="342900" indent="-342900" algn="just">
              <a:spcBef>
                <a:spcPts val="600"/>
              </a:spcBef>
              <a:buFont typeface="Wingdings" panose="05000000000000000000" pitchFamily="2" charset="2"/>
              <a:buChar char="q"/>
            </a:pPr>
            <a:r>
              <a:rPr lang="en-AU" sz="2200" dirty="0"/>
              <a:t>Many publishers now offer a completely electronic submission process </a:t>
            </a:r>
          </a:p>
          <a:p>
            <a:pPr marL="342900" indent="-342900" algn="just">
              <a:spcBef>
                <a:spcPts val="600"/>
              </a:spcBef>
              <a:buFont typeface="Wingdings" panose="05000000000000000000" pitchFamily="2" charset="2"/>
              <a:buChar char="q"/>
            </a:pPr>
            <a:r>
              <a:rPr lang="en-AU" sz="2200" dirty="0">
                <a:solidFill>
                  <a:srgbClr val="0070C0"/>
                </a:solidFill>
              </a:rPr>
              <a:t>Article is submitted online and all of the review procedure also happens online </a:t>
            </a:r>
          </a:p>
          <a:p>
            <a:pPr marL="342900" indent="-342900" algn="just">
              <a:spcBef>
                <a:spcPts val="600"/>
              </a:spcBef>
              <a:buFont typeface="Wingdings" panose="05000000000000000000" pitchFamily="2" charset="2"/>
              <a:buChar char="q"/>
            </a:pPr>
            <a:r>
              <a:rPr lang="en-AU" sz="2200" dirty="0"/>
              <a:t>Speeds up the editorial process </a:t>
            </a:r>
          </a:p>
          <a:p>
            <a:pPr marL="342900" indent="-342900" algn="just">
              <a:spcBef>
                <a:spcPts val="600"/>
              </a:spcBef>
              <a:buFont typeface="Wingdings" panose="05000000000000000000" pitchFamily="2" charset="2"/>
              <a:buChar char="q"/>
            </a:pPr>
            <a:r>
              <a:rPr lang="en-AU" sz="2200" dirty="0"/>
              <a:t>Is invaluable for authors in low-income countries </a:t>
            </a:r>
          </a:p>
        </p:txBody>
      </p:sp>
      <p:sp>
        <p:nvSpPr>
          <p:cNvPr id="9" name="TextBox 8">
            <a:extLst>
              <a:ext uri="{FF2B5EF4-FFF2-40B4-BE49-F238E27FC236}">
                <a16:creationId xmlns:a16="http://schemas.microsoft.com/office/drawing/2014/main" id="{C78AA0D5-B346-412B-9E65-1ABE5510E3C0}"/>
              </a:ext>
            </a:extLst>
          </p:cNvPr>
          <p:cNvSpPr txBox="1"/>
          <p:nvPr/>
        </p:nvSpPr>
        <p:spPr>
          <a:xfrm>
            <a:off x="2133600" y="5181601"/>
            <a:ext cx="8229600" cy="1384995"/>
          </a:xfrm>
          <a:prstGeom prst="rect">
            <a:avLst/>
          </a:prstGeom>
          <a:noFill/>
        </p:spPr>
        <p:txBody>
          <a:bodyPr wrap="square" rtlCol="0">
            <a:spAutoFit/>
          </a:bodyPr>
          <a:lstStyle/>
          <a:p>
            <a:r>
              <a:rPr lang="en-AU" sz="2400" b="1" dirty="0">
                <a:solidFill>
                  <a:schemeClr val="accent2">
                    <a:lumMod val="75000"/>
                  </a:schemeClr>
                </a:solidFill>
              </a:rPr>
              <a:t>Some online paper submission link:</a:t>
            </a:r>
            <a:endParaRPr lang="en-AU" b="1" dirty="0">
              <a:solidFill>
                <a:schemeClr val="accent2">
                  <a:lumMod val="75000"/>
                </a:schemeClr>
              </a:solidFill>
            </a:endParaRPr>
          </a:p>
          <a:p>
            <a:pPr marL="342900" indent="-342900">
              <a:buFont typeface="Arial" panose="020B0604020202020204" pitchFamily="34" charset="0"/>
              <a:buChar char="•"/>
            </a:pPr>
            <a:r>
              <a:rPr lang="en-AU" sz="2000" dirty="0"/>
              <a:t>IEEE </a:t>
            </a:r>
            <a:r>
              <a:rPr lang="en-AU" sz="2000" i="1" dirty="0"/>
              <a:t>Access: </a:t>
            </a:r>
            <a:r>
              <a:rPr lang="en-AU" sz="2000" dirty="0"/>
              <a:t>http://ieeeaccess.ieee.org/submitting-an-article/</a:t>
            </a:r>
          </a:p>
          <a:p>
            <a:pPr marL="342900" indent="-342900">
              <a:buFont typeface="Arial" panose="020B0604020202020204" pitchFamily="34" charset="0"/>
              <a:buChar char="•"/>
            </a:pPr>
            <a:r>
              <a:rPr lang="en-AU" sz="2000" dirty="0"/>
              <a:t>AIAA: https://mc.manuscriptcentral.com/aiaa</a:t>
            </a:r>
          </a:p>
          <a:p>
            <a:pPr marL="342900" indent="-342900">
              <a:buFont typeface="Arial" panose="020B0604020202020204" pitchFamily="34" charset="0"/>
              <a:buChar char="•"/>
            </a:pPr>
            <a:r>
              <a:rPr lang="en-AU" sz="2000" dirty="0"/>
              <a:t>AIP: https://publishing.aip.org/authors/submit-peer-xpress</a:t>
            </a:r>
            <a:endParaRPr lang="en-AU" dirty="0"/>
          </a:p>
        </p:txBody>
      </p:sp>
    </p:spTree>
    <p:extLst>
      <p:ext uri="{BB962C8B-B14F-4D97-AF65-F5344CB8AC3E}">
        <p14:creationId xmlns:p14="http://schemas.microsoft.com/office/powerpoint/2010/main" val="3645154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080A24-E6A7-414D-BBB0-9BFED4E80897}"/>
              </a:ext>
            </a:extLst>
          </p:cNvPr>
          <p:cNvSpPr>
            <a:spLocks noGrp="1"/>
          </p:cNvSpPr>
          <p:nvPr>
            <p:ph type="body" sz="quarter" idx="12"/>
          </p:nvPr>
        </p:nvSpPr>
        <p:spPr/>
        <p:txBody>
          <a:bodyPr/>
          <a:lstStyle/>
          <a:p>
            <a:r>
              <a:rPr lang="en-AU" dirty="0"/>
              <a:t>Cover Letter</a:t>
            </a:r>
            <a:endParaRPr lang="en-US" dirty="0"/>
          </a:p>
        </p:txBody>
      </p:sp>
      <p:sp>
        <p:nvSpPr>
          <p:cNvPr id="4" name="Date Placeholder 3">
            <a:extLst>
              <a:ext uri="{FF2B5EF4-FFF2-40B4-BE49-F238E27FC236}">
                <a16:creationId xmlns:a16="http://schemas.microsoft.com/office/drawing/2014/main" id="{58B460F3-042E-40AA-8EFE-B79D4AA23E19}"/>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A67D6B9E-2AED-42E6-B852-BC55656D1FA6}"/>
              </a:ext>
            </a:extLst>
          </p:cNvPr>
          <p:cNvSpPr>
            <a:spLocks noGrp="1"/>
          </p:cNvSpPr>
          <p:nvPr>
            <p:ph type="sldNum" sz="quarter" idx="14"/>
          </p:nvPr>
        </p:nvSpPr>
        <p:spPr/>
        <p:txBody>
          <a:bodyPr/>
          <a:lstStyle/>
          <a:p>
            <a:pPr>
              <a:defRPr/>
            </a:pPr>
            <a:fld id="{A4D7D840-3C4D-4535-9FCE-221E1C945AAA}" type="slidenum">
              <a:rPr lang="en-US" smtClean="0"/>
              <a:pPr>
                <a:defRPr/>
              </a:pPr>
              <a:t>28</a:t>
            </a:fld>
            <a:endParaRPr lang="en-US"/>
          </a:p>
        </p:txBody>
      </p:sp>
      <p:sp>
        <p:nvSpPr>
          <p:cNvPr id="7" name="Rectangle 3">
            <a:extLst>
              <a:ext uri="{FF2B5EF4-FFF2-40B4-BE49-F238E27FC236}">
                <a16:creationId xmlns:a16="http://schemas.microsoft.com/office/drawing/2014/main" id="{DBD5F9AD-CBFB-4208-A7DA-70A6B40826B5}"/>
              </a:ext>
            </a:extLst>
          </p:cNvPr>
          <p:cNvSpPr txBox="1">
            <a:spLocks noChangeArrowheads="1"/>
          </p:cNvSpPr>
          <p:nvPr/>
        </p:nvSpPr>
        <p:spPr>
          <a:xfrm>
            <a:off x="1828800" y="1371600"/>
            <a:ext cx="4495800" cy="4953000"/>
          </a:xfrm>
          <a:prstGeom prst="rect">
            <a:avLst/>
          </a:prstGeom>
        </p:spPr>
        <p:txBody>
          <a:bodyPr vert="horz" lIns="91440" tIns="45720" rIns="91440" bIns="45720" rtlCol="0">
            <a:noAutofit/>
          </a:bodyPr>
          <a:lstStyle/>
          <a:p>
            <a:pPr marL="342900" indent="-342900">
              <a:spcBef>
                <a:spcPts val="600"/>
              </a:spcBef>
              <a:buFont typeface="Wingdings" panose="05000000000000000000" pitchFamily="2" charset="2"/>
              <a:buChar char="q"/>
            </a:pPr>
            <a:r>
              <a:rPr lang="en-AU" sz="2400" dirty="0">
                <a:solidFill>
                  <a:schemeClr val="accent2">
                    <a:lumMod val="75000"/>
                  </a:schemeClr>
                </a:solidFill>
              </a:rPr>
              <a:t>Title and author(s) of paper </a:t>
            </a:r>
          </a:p>
          <a:p>
            <a:pPr marL="342900" indent="-342900">
              <a:spcBef>
                <a:spcPts val="600"/>
              </a:spcBef>
              <a:buFont typeface="Wingdings" panose="05000000000000000000" pitchFamily="2" charset="2"/>
              <a:buChar char="q"/>
            </a:pPr>
            <a:r>
              <a:rPr lang="en-AU" sz="2400" dirty="0"/>
              <a:t>Journal name </a:t>
            </a:r>
          </a:p>
          <a:p>
            <a:pPr marL="342900" indent="-342900">
              <a:spcBef>
                <a:spcPts val="600"/>
              </a:spcBef>
              <a:buFont typeface="Wingdings" panose="05000000000000000000" pitchFamily="2" charset="2"/>
              <a:buChar char="q"/>
            </a:pPr>
            <a:r>
              <a:rPr lang="en-AU" sz="2400" dirty="0">
                <a:solidFill>
                  <a:srgbClr val="0070C0"/>
                </a:solidFill>
              </a:rPr>
              <a:t>Type of submission (Full length article/technical note) </a:t>
            </a:r>
          </a:p>
          <a:p>
            <a:pPr marL="342900" indent="-342900">
              <a:spcBef>
                <a:spcPts val="600"/>
              </a:spcBef>
              <a:buFont typeface="Wingdings" panose="05000000000000000000" pitchFamily="2" charset="2"/>
              <a:buChar char="q"/>
            </a:pPr>
            <a:r>
              <a:rPr lang="en-AU" sz="2400" dirty="0"/>
              <a:t>State that your paper is new and not being submitted elsewhere </a:t>
            </a:r>
          </a:p>
          <a:p>
            <a:pPr marL="342900" indent="-342900">
              <a:spcBef>
                <a:spcPts val="600"/>
              </a:spcBef>
              <a:buFont typeface="Wingdings" panose="05000000000000000000" pitchFamily="2" charset="2"/>
              <a:buChar char="q"/>
            </a:pPr>
            <a:r>
              <a:rPr lang="en-AU" sz="2400" dirty="0">
                <a:solidFill>
                  <a:srgbClr val="0070C0"/>
                </a:solidFill>
              </a:rPr>
              <a:t>Keywords </a:t>
            </a:r>
          </a:p>
          <a:p>
            <a:pPr marL="342900" indent="-342900">
              <a:spcBef>
                <a:spcPts val="600"/>
              </a:spcBef>
              <a:buFont typeface="Wingdings" panose="05000000000000000000" pitchFamily="2" charset="2"/>
              <a:buChar char="q"/>
            </a:pPr>
            <a:r>
              <a:rPr lang="en-AU" sz="2400" dirty="0"/>
              <a:t>Sometimes: </a:t>
            </a:r>
          </a:p>
          <a:p>
            <a:pPr marL="800100" lvl="1" indent="-342900" algn="just">
              <a:spcBef>
                <a:spcPts val="600"/>
              </a:spcBef>
              <a:buFont typeface="Wingdings" panose="05000000000000000000" pitchFamily="2" charset="2"/>
              <a:buChar char="Ø"/>
            </a:pPr>
            <a:r>
              <a:rPr lang="en-AU" sz="2000" dirty="0">
                <a:solidFill>
                  <a:srgbClr val="7030A0"/>
                </a:solidFill>
              </a:rPr>
              <a:t>Why the paper is important </a:t>
            </a:r>
          </a:p>
          <a:p>
            <a:pPr marL="800100" lvl="1" indent="-342900" algn="just">
              <a:spcBef>
                <a:spcPts val="600"/>
              </a:spcBef>
              <a:buFont typeface="Wingdings" panose="05000000000000000000" pitchFamily="2" charset="2"/>
              <a:buChar char="Ø"/>
            </a:pPr>
            <a:r>
              <a:rPr lang="en-AU" sz="2000" dirty="0">
                <a:solidFill>
                  <a:srgbClr val="7030A0"/>
                </a:solidFill>
              </a:rPr>
              <a:t>Some possible peer reviewers (Some journal request that) </a:t>
            </a:r>
          </a:p>
          <a:p>
            <a:pPr marL="342900" indent="-342900" algn="just">
              <a:spcBef>
                <a:spcPts val="600"/>
              </a:spcBef>
              <a:buFont typeface="Wingdings" panose="05000000000000000000" pitchFamily="2" charset="2"/>
              <a:buChar char="q"/>
            </a:pPr>
            <a:endParaRPr lang="en-AU" sz="2400" dirty="0">
              <a:solidFill>
                <a:srgbClr val="7030A0"/>
              </a:solidFill>
            </a:endParaRPr>
          </a:p>
        </p:txBody>
      </p:sp>
      <p:pic>
        <p:nvPicPr>
          <p:cNvPr id="8" name="Picture 2">
            <a:extLst>
              <a:ext uri="{FF2B5EF4-FFF2-40B4-BE49-F238E27FC236}">
                <a16:creationId xmlns:a16="http://schemas.microsoft.com/office/drawing/2014/main" id="{4A698AEE-0B37-4877-B25F-1EA930CA6BE0}"/>
              </a:ext>
            </a:extLst>
          </p:cNvPr>
          <p:cNvPicPr>
            <a:picLocks noChangeAspect="1" noChangeArrowheads="1"/>
          </p:cNvPicPr>
          <p:nvPr/>
        </p:nvPicPr>
        <p:blipFill>
          <a:blip r:embed="rId2" cstate="print"/>
          <a:srcRect/>
          <a:stretch>
            <a:fillRect/>
          </a:stretch>
        </p:blipFill>
        <p:spPr bwMode="auto">
          <a:xfrm>
            <a:off x="6019800" y="2052996"/>
            <a:ext cx="4724400" cy="3238500"/>
          </a:xfrm>
          <a:prstGeom prst="rect">
            <a:avLst/>
          </a:prstGeom>
          <a:noFill/>
          <a:ln w="9525">
            <a:noFill/>
            <a:miter lim="800000"/>
            <a:headEnd/>
            <a:tailEnd/>
          </a:ln>
        </p:spPr>
      </p:pic>
    </p:spTree>
    <p:extLst>
      <p:ext uri="{BB962C8B-B14F-4D97-AF65-F5344CB8AC3E}">
        <p14:creationId xmlns:p14="http://schemas.microsoft.com/office/powerpoint/2010/main" val="106139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FEA9F5-FC2D-49CE-BB53-FC89DA4061FC}"/>
              </a:ext>
            </a:extLst>
          </p:cNvPr>
          <p:cNvSpPr>
            <a:spLocks noGrp="1"/>
          </p:cNvSpPr>
          <p:nvPr>
            <p:ph type="body" sz="quarter" idx="12"/>
          </p:nvPr>
        </p:nvSpPr>
        <p:spPr/>
        <p:txBody>
          <a:bodyPr/>
          <a:lstStyle/>
          <a:p>
            <a:r>
              <a:rPr lang="en-AU" dirty="0"/>
              <a:t>After Submission</a:t>
            </a:r>
            <a:endParaRPr lang="en-US" dirty="0"/>
          </a:p>
        </p:txBody>
      </p:sp>
      <p:sp>
        <p:nvSpPr>
          <p:cNvPr id="3" name="Text Placeholder 2">
            <a:extLst>
              <a:ext uri="{FF2B5EF4-FFF2-40B4-BE49-F238E27FC236}">
                <a16:creationId xmlns:a16="http://schemas.microsoft.com/office/drawing/2014/main" id="{43BF92F6-57FA-47A8-80F4-70CF68F61CCA}"/>
              </a:ext>
            </a:extLst>
          </p:cNvPr>
          <p:cNvSpPr>
            <a:spLocks noGrp="1"/>
          </p:cNvSpPr>
          <p:nvPr>
            <p:ph type="body" sz="quarter" idx="13"/>
          </p:nvPr>
        </p:nvSpPr>
        <p:spPr/>
        <p:txBody>
          <a:bodyPr/>
          <a:lstStyle/>
          <a:p>
            <a:pPr algn="just">
              <a:spcBef>
                <a:spcPts val="600"/>
              </a:spcBef>
              <a:buFont typeface="Wingdings" panose="05000000000000000000" pitchFamily="2" charset="2"/>
              <a:buChar char="q"/>
            </a:pPr>
            <a:r>
              <a:rPr lang="en-AU" dirty="0"/>
              <a:t>Most journal editors will make an initial decision on a paper - to review or to reject </a:t>
            </a:r>
          </a:p>
          <a:p>
            <a:pPr marL="800100" lvl="1" indent="-342900" algn="just">
              <a:spcBef>
                <a:spcPts val="600"/>
              </a:spcBef>
              <a:buFont typeface="Wingdings" panose="05000000000000000000" pitchFamily="2" charset="2"/>
              <a:buChar char="Ø"/>
            </a:pPr>
            <a:r>
              <a:rPr lang="en-AU" dirty="0">
                <a:solidFill>
                  <a:srgbClr val="0070C0"/>
                </a:solidFill>
              </a:rPr>
              <a:t>For appropriateness of subject matter </a:t>
            </a:r>
          </a:p>
          <a:p>
            <a:pPr marL="800100" lvl="1" indent="-342900" algn="just">
              <a:spcBef>
                <a:spcPts val="600"/>
              </a:spcBef>
              <a:buFont typeface="Wingdings" panose="05000000000000000000" pitchFamily="2" charset="2"/>
              <a:buChar char="Ø"/>
            </a:pPr>
            <a:r>
              <a:rPr lang="en-AU" dirty="0">
                <a:solidFill>
                  <a:srgbClr val="0070C0"/>
                </a:solidFill>
              </a:rPr>
              <a:t>For compliance with instructions </a:t>
            </a:r>
          </a:p>
          <a:p>
            <a:pPr marL="800100" lvl="1" indent="-342900" algn="just">
              <a:spcBef>
                <a:spcPts val="600"/>
              </a:spcBef>
              <a:buFont typeface="Wingdings" panose="05000000000000000000" pitchFamily="2" charset="2"/>
              <a:buChar char="Ø"/>
            </a:pPr>
            <a:r>
              <a:rPr lang="en-AU" dirty="0">
                <a:solidFill>
                  <a:srgbClr val="0070C0"/>
                </a:solidFill>
              </a:rPr>
              <a:t>For overall quality (sometimes) </a:t>
            </a:r>
          </a:p>
          <a:p>
            <a:pPr algn="just">
              <a:spcBef>
                <a:spcPts val="1200"/>
              </a:spcBef>
              <a:buFont typeface="Wingdings" panose="05000000000000000000" pitchFamily="2" charset="2"/>
              <a:buChar char="q"/>
            </a:pPr>
            <a:r>
              <a:rPr lang="en-AU" dirty="0"/>
              <a:t>The Editor-in-Chief of the journal will allocate an Associate Editor, who will appoint two or more reviewers based on their expertise. </a:t>
            </a:r>
          </a:p>
          <a:p>
            <a:pPr algn="just">
              <a:spcBef>
                <a:spcPts val="1200"/>
              </a:spcBef>
              <a:buFont typeface="Wingdings" panose="05000000000000000000" pitchFamily="2" charset="2"/>
              <a:buChar char="q"/>
            </a:pPr>
            <a:r>
              <a:rPr lang="en-AU" dirty="0">
                <a:solidFill>
                  <a:srgbClr val="7030A0"/>
                </a:solidFill>
              </a:rPr>
              <a:t>Some journals require the authors of the paper to suggest the names and contact details of suitably qualified people who can be approached to review the paper. </a:t>
            </a:r>
          </a:p>
          <a:p>
            <a:endParaRPr lang="en-US" dirty="0"/>
          </a:p>
        </p:txBody>
      </p:sp>
      <p:sp>
        <p:nvSpPr>
          <p:cNvPr id="4" name="Date Placeholder 3">
            <a:extLst>
              <a:ext uri="{FF2B5EF4-FFF2-40B4-BE49-F238E27FC236}">
                <a16:creationId xmlns:a16="http://schemas.microsoft.com/office/drawing/2014/main" id="{B7FD7032-6258-4856-8866-E876BB156DFA}"/>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26514DA5-46D5-4ACC-A48F-3DF65D05AE32}"/>
              </a:ext>
            </a:extLst>
          </p:cNvPr>
          <p:cNvSpPr>
            <a:spLocks noGrp="1"/>
          </p:cNvSpPr>
          <p:nvPr>
            <p:ph type="sldNum" sz="quarter" idx="14"/>
          </p:nvPr>
        </p:nvSpPr>
        <p:spPr/>
        <p:txBody>
          <a:bodyPr/>
          <a:lstStyle/>
          <a:p>
            <a:pPr>
              <a:defRPr/>
            </a:pPr>
            <a:fld id="{A4D7D840-3C4D-4535-9FCE-221E1C945AAA}" type="slidenum">
              <a:rPr lang="en-US" smtClean="0"/>
              <a:pPr>
                <a:defRPr/>
              </a:pPr>
              <a:t>29</a:t>
            </a:fld>
            <a:endParaRPr lang="en-US"/>
          </a:p>
        </p:txBody>
      </p:sp>
    </p:spTree>
    <p:extLst>
      <p:ext uri="{BB962C8B-B14F-4D97-AF65-F5344CB8AC3E}">
        <p14:creationId xmlns:p14="http://schemas.microsoft.com/office/powerpoint/2010/main" val="1680874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46E6A8-ADB3-4E7C-80DD-C12D289F305A}"/>
              </a:ext>
            </a:extLst>
          </p:cNvPr>
          <p:cNvSpPr>
            <a:spLocks noGrp="1"/>
          </p:cNvSpPr>
          <p:nvPr>
            <p:ph type="body" sz="quarter" idx="12"/>
          </p:nvPr>
        </p:nvSpPr>
        <p:spPr/>
        <p:txBody>
          <a:bodyPr/>
          <a:lstStyle/>
          <a:p>
            <a:r>
              <a:rPr lang="en-AU" cap="none" dirty="0"/>
              <a:t>Methodology &amp; Analysis</a:t>
            </a:r>
          </a:p>
        </p:txBody>
      </p:sp>
      <p:sp>
        <p:nvSpPr>
          <p:cNvPr id="4" name="Date Placeholder 3">
            <a:extLst>
              <a:ext uri="{FF2B5EF4-FFF2-40B4-BE49-F238E27FC236}">
                <a16:creationId xmlns:a16="http://schemas.microsoft.com/office/drawing/2014/main" id="{E5660343-9E90-4F0B-AA8E-D9B41BED1173}"/>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64395A9E-020E-4CF3-97B7-3D13C5C7C65B}"/>
              </a:ext>
            </a:extLst>
          </p:cNvPr>
          <p:cNvSpPr>
            <a:spLocks noGrp="1"/>
          </p:cNvSpPr>
          <p:nvPr>
            <p:ph type="sldNum" sz="quarter" idx="14"/>
          </p:nvPr>
        </p:nvSpPr>
        <p:spPr/>
        <p:txBody>
          <a:bodyPr/>
          <a:lstStyle/>
          <a:p>
            <a:pPr>
              <a:defRPr/>
            </a:pPr>
            <a:fld id="{A4D7D840-3C4D-4535-9FCE-221E1C945AAA}" type="slidenum">
              <a:rPr lang="en-US" smtClean="0"/>
              <a:pPr>
                <a:defRPr/>
              </a:pPr>
              <a:t>3</a:t>
            </a:fld>
            <a:endParaRPr lang="en-US"/>
          </a:p>
        </p:txBody>
      </p:sp>
      <p:sp>
        <p:nvSpPr>
          <p:cNvPr id="7" name="Subtitle 2">
            <a:extLst>
              <a:ext uri="{FF2B5EF4-FFF2-40B4-BE49-F238E27FC236}">
                <a16:creationId xmlns:a16="http://schemas.microsoft.com/office/drawing/2014/main" id="{F8F96392-9E7F-46AA-A9EF-7A589D6DEB0E}"/>
              </a:ext>
            </a:extLst>
          </p:cNvPr>
          <p:cNvSpPr txBox="1">
            <a:spLocks/>
          </p:cNvSpPr>
          <p:nvPr/>
        </p:nvSpPr>
        <p:spPr>
          <a:xfrm>
            <a:off x="1828800" y="1066800"/>
            <a:ext cx="4267200" cy="5577840"/>
          </a:xfrm>
          <a:prstGeom prst="rect">
            <a:avLst/>
          </a:prstGeom>
          <a:ln>
            <a:solidFill>
              <a:srgbClr val="CC0099"/>
            </a:solidFill>
          </a:ln>
        </p:spPr>
        <p:txBody>
          <a:bodyPr vert="horz" lIns="91440" tIns="45720" rIns="91440" bIns="45720" rtlCol="0">
            <a:noAutofit/>
          </a:bodyPr>
          <a:lstStyle/>
          <a:p>
            <a:pPr marL="285750" indent="-285750" algn="just">
              <a:spcBef>
                <a:spcPts val="600"/>
              </a:spcBef>
              <a:buFont typeface="Wingdings" panose="05000000000000000000" pitchFamily="2" charset="2"/>
              <a:buChar char="q"/>
            </a:pPr>
            <a:r>
              <a:rPr lang="en-AU" dirty="0"/>
              <a:t>Explain the data used, their source, and any manipulations or adjustments of the data. </a:t>
            </a:r>
          </a:p>
          <a:p>
            <a:pPr marL="285750" indent="-285750" algn="just">
              <a:spcBef>
                <a:spcPts val="600"/>
              </a:spcBef>
              <a:buFont typeface="Wingdings" panose="05000000000000000000" pitchFamily="2" charset="2"/>
              <a:buChar char="q"/>
            </a:pPr>
            <a:r>
              <a:rPr lang="en-AU" dirty="0">
                <a:solidFill>
                  <a:srgbClr val="0070C0"/>
                </a:solidFill>
              </a:rPr>
              <a:t>Explain and justify your analytical assumptions. Also explain models you may have used and be explicit about assumptions made. </a:t>
            </a:r>
          </a:p>
          <a:p>
            <a:pPr marL="285750" indent="-285750" algn="just">
              <a:spcBef>
                <a:spcPts val="600"/>
              </a:spcBef>
              <a:buFont typeface="Wingdings" panose="05000000000000000000" pitchFamily="2" charset="2"/>
              <a:buChar char="q"/>
            </a:pPr>
            <a:r>
              <a:rPr lang="en-AU" dirty="0"/>
              <a:t>Describe problems you may have encountered and how they were resolved. </a:t>
            </a:r>
          </a:p>
          <a:p>
            <a:pPr marL="285750" indent="-285750" algn="just">
              <a:spcBef>
                <a:spcPts val="600"/>
              </a:spcBef>
              <a:buFont typeface="Wingdings" panose="05000000000000000000" pitchFamily="2" charset="2"/>
              <a:buChar char="q"/>
            </a:pPr>
            <a:r>
              <a:rPr lang="en-AU" dirty="0">
                <a:solidFill>
                  <a:srgbClr val="0070C0"/>
                </a:solidFill>
              </a:rPr>
              <a:t>Also, note unsuccessful approaches, techniques and procedures – this may help others to avoid problems or mistakes. </a:t>
            </a:r>
          </a:p>
          <a:p>
            <a:pPr marL="285750" indent="-285750" algn="just">
              <a:spcBef>
                <a:spcPts val="600"/>
              </a:spcBef>
              <a:buFont typeface="Wingdings" panose="05000000000000000000" pitchFamily="2" charset="2"/>
              <a:buChar char="q"/>
            </a:pPr>
            <a:r>
              <a:rPr lang="en-AU" dirty="0"/>
              <a:t>Be sure readers know how calculations were made and estimates derived. </a:t>
            </a:r>
          </a:p>
          <a:p>
            <a:pPr marL="285750" indent="-285750" algn="just">
              <a:spcBef>
                <a:spcPts val="600"/>
              </a:spcBef>
              <a:buFont typeface="Wingdings" panose="05000000000000000000" pitchFamily="2" charset="2"/>
              <a:buChar char="q"/>
            </a:pPr>
            <a:r>
              <a:rPr lang="en-AU" dirty="0"/>
              <a:t>Define all variables, including units of measurement. (These details are easily overlooked, but are important.) </a:t>
            </a:r>
          </a:p>
          <a:p>
            <a:pPr marL="285750" indent="-285750" algn="just">
              <a:spcBef>
                <a:spcPts val="600"/>
              </a:spcBef>
              <a:buFont typeface="Wingdings" panose="05000000000000000000" pitchFamily="2" charset="2"/>
              <a:buChar char="q"/>
            </a:pPr>
            <a:endParaRPr lang="en-AU" dirty="0"/>
          </a:p>
          <a:p>
            <a:pPr marL="285750" indent="-285750" algn="just">
              <a:spcBef>
                <a:spcPts val="600"/>
              </a:spcBef>
              <a:buFont typeface="Wingdings" panose="05000000000000000000" pitchFamily="2" charset="2"/>
              <a:buChar char="q"/>
            </a:pPr>
            <a:endParaRPr lang="en-AU" dirty="0"/>
          </a:p>
          <a:p>
            <a:pPr marL="285750" indent="-285750" algn="just">
              <a:spcBef>
                <a:spcPts val="600"/>
              </a:spcBef>
              <a:buFont typeface="Wingdings" panose="05000000000000000000" pitchFamily="2" charset="2"/>
              <a:buChar char="q"/>
            </a:pPr>
            <a:endParaRPr lang="en-AU" dirty="0"/>
          </a:p>
          <a:p>
            <a:pPr marL="285750" indent="-285750" algn="just">
              <a:spcBef>
                <a:spcPts val="600"/>
              </a:spcBef>
              <a:buFont typeface="Wingdings" panose="05000000000000000000" pitchFamily="2" charset="2"/>
              <a:buChar char="q"/>
            </a:pPr>
            <a:endParaRPr lang="en-AU" dirty="0"/>
          </a:p>
          <a:p>
            <a:pPr marL="285750" indent="-285750" algn="just">
              <a:spcBef>
                <a:spcPts val="600"/>
              </a:spcBef>
              <a:buFont typeface="Wingdings" panose="05000000000000000000" pitchFamily="2" charset="2"/>
              <a:buChar char="q"/>
            </a:pPr>
            <a:endParaRPr lang="en-AU" dirty="0"/>
          </a:p>
        </p:txBody>
      </p:sp>
      <p:sp>
        <p:nvSpPr>
          <p:cNvPr id="8" name="Subtitle 2">
            <a:extLst>
              <a:ext uri="{FF2B5EF4-FFF2-40B4-BE49-F238E27FC236}">
                <a16:creationId xmlns:a16="http://schemas.microsoft.com/office/drawing/2014/main" id="{03858E7F-B721-4DC7-A259-76AD5FE68B6F}"/>
              </a:ext>
            </a:extLst>
          </p:cNvPr>
          <p:cNvSpPr txBox="1">
            <a:spLocks/>
          </p:cNvSpPr>
          <p:nvPr/>
        </p:nvSpPr>
        <p:spPr>
          <a:xfrm>
            <a:off x="6324600" y="1066800"/>
            <a:ext cx="4191000" cy="5562600"/>
          </a:xfrm>
          <a:prstGeom prst="rect">
            <a:avLst/>
          </a:prstGeom>
          <a:ln>
            <a:solidFill>
              <a:srgbClr val="CC0099"/>
            </a:solidFill>
          </a:ln>
        </p:spPr>
        <p:txBody>
          <a:bodyPr vert="horz" lIns="91440" tIns="45720" rIns="91440" bIns="45720" rtlCol="0">
            <a:noAutofit/>
          </a:bodyPr>
          <a:lstStyle/>
          <a:p>
            <a:pPr>
              <a:spcBef>
                <a:spcPts val="600"/>
              </a:spcBef>
            </a:pPr>
            <a:r>
              <a:rPr lang="en-AU" sz="1500" b="1" u="sng" dirty="0">
                <a:solidFill>
                  <a:srgbClr val="CC0099"/>
                </a:solidFill>
              </a:rPr>
              <a:t>Quantitative Analysis </a:t>
            </a:r>
          </a:p>
          <a:p>
            <a:pPr marL="285750" indent="-285750">
              <a:spcBef>
                <a:spcPts val="600"/>
              </a:spcBef>
              <a:buFont typeface="Wingdings" panose="05000000000000000000" pitchFamily="2" charset="2"/>
              <a:buChar char="q"/>
            </a:pPr>
            <a:r>
              <a:rPr lang="en-AU" sz="1500" dirty="0"/>
              <a:t>Present numerical results: statistical data, power rating, power dissipation, … </a:t>
            </a:r>
          </a:p>
          <a:p>
            <a:pPr marL="285750" indent="-285750">
              <a:spcBef>
                <a:spcPts val="600"/>
              </a:spcBef>
              <a:buFont typeface="Wingdings" panose="05000000000000000000" pitchFamily="2" charset="2"/>
              <a:buChar char="q"/>
            </a:pPr>
            <a:r>
              <a:rPr lang="en-AU" sz="1500" dirty="0"/>
              <a:t>Present tables: Run-time of your algorithm for several benchmark examples </a:t>
            </a:r>
          </a:p>
          <a:p>
            <a:pPr marL="285750" indent="-285750">
              <a:spcBef>
                <a:spcPts val="600"/>
              </a:spcBef>
              <a:buFont typeface="Wingdings" panose="05000000000000000000" pitchFamily="2" charset="2"/>
              <a:buChar char="q"/>
            </a:pPr>
            <a:r>
              <a:rPr lang="en-AU" sz="1500" dirty="0"/>
              <a:t>Present graphs: Efficiency vs. Output power </a:t>
            </a:r>
          </a:p>
          <a:p>
            <a:pPr marL="285750" indent="-285750">
              <a:spcBef>
                <a:spcPts val="600"/>
              </a:spcBef>
              <a:buFont typeface="Wingdings" panose="05000000000000000000" pitchFamily="2" charset="2"/>
              <a:buChar char="q"/>
            </a:pPr>
            <a:r>
              <a:rPr lang="en-AU" sz="1500" dirty="0"/>
              <a:t>Present improvement figures: </a:t>
            </a:r>
          </a:p>
          <a:p>
            <a:pPr marL="742950" lvl="1" indent="-285750">
              <a:spcBef>
                <a:spcPts val="600"/>
              </a:spcBef>
              <a:buFont typeface="Wingdings" panose="05000000000000000000" pitchFamily="2" charset="2"/>
              <a:buChar char="Ø"/>
            </a:pPr>
            <a:r>
              <a:rPr lang="en-AU" sz="1500" dirty="0">
                <a:solidFill>
                  <a:srgbClr val="0070C0"/>
                </a:solidFill>
              </a:rPr>
              <a:t>e.g. </a:t>
            </a:r>
            <a:r>
              <a:rPr lang="en-AU" sz="1500" i="1" dirty="0">
                <a:solidFill>
                  <a:srgbClr val="0070C0"/>
                </a:solidFill>
              </a:rPr>
              <a:t>Our optimization algorithm resulted in a 20% reduction in chip area for the sp292 benchmark circuit … </a:t>
            </a:r>
          </a:p>
          <a:p>
            <a:pPr>
              <a:spcBef>
                <a:spcPts val="600"/>
              </a:spcBef>
            </a:pPr>
            <a:r>
              <a:rPr lang="en-AU" sz="1500" b="1" u="sng" dirty="0">
                <a:solidFill>
                  <a:srgbClr val="CC0099"/>
                </a:solidFill>
              </a:rPr>
              <a:t>Comparative Analysis </a:t>
            </a:r>
          </a:p>
          <a:p>
            <a:pPr marL="285750" indent="-285750">
              <a:spcBef>
                <a:spcPts val="600"/>
              </a:spcBef>
              <a:buFont typeface="Wingdings" panose="05000000000000000000" pitchFamily="2" charset="2"/>
              <a:buChar char="q"/>
            </a:pPr>
            <a:r>
              <a:rPr lang="en-AU" sz="1500" dirty="0"/>
              <a:t>Comparing two different approaches to the same problem </a:t>
            </a:r>
          </a:p>
          <a:p>
            <a:pPr marL="742950" lvl="1" indent="-285750">
              <a:spcBef>
                <a:spcPts val="600"/>
              </a:spcBef>
              <a:buFont typeface="Wingdings" panose="05000000000000000000" pitchFamily="2" charset="2"/>
              <a:buChar char="Ø"/>
            </a:pPr>
            <a:r>
              <a:rPr lang="en-AU" sz="1500" dirty="0"/>
              <a:t>Tabulate results for two different heuristics </a:t>
            </a:r>
          </a:p>
          <a:p>
            <a:pPr marL="285750" indent="-285750">
              <a:spcBef>
                <a:spcPts val="600"/>
              </a:spcBef>
              <a:buFont typeface="Wingdings" panose="05000000000000000000" pitchFamily="2" charset="2"/>
              <a:buChar char="q"/>
            </a:pPr>
            <a:r>
              <a:rPr lang="en-AU" sz="1500" dirty="0"/>
              <a:t>Comparing the performance for two different parameters </a:t>
            </a:r>
          </a:p>
          <a:p>
            <a:pPr marL="742950" lvl="1" indent="-285750">
              <a:spcBef>
                <a:spcPts val="600"/>
              </a:spcBef>
              <a:buFont typeface="Wingdings" panose="05000000000000000000" pitchFamily="2" charset="2"/>
              <a:buChar char="q"/>
            </a:pPr>
            <a:r>
              <a:rPr lang="en-AU" sz="1500" dirty="0"/>
              <a:t>Tabulate results for two different technologies/ voltage values/ … </a:t>
            </a:r>
          </a:p>
          <a:p>
            <a:pPr marL="285750" indent="-285750">
              <a:spcBef>
                <a:spcPts val="600"/>
              </a:spcBef>
              <a:buFont typeface="Wingdings" panose="05000000000000000000" pitchFamily="2" charset="2"/>
              <a:buChar char="q"/>
            </a:pPr>
            <a:endParaRPr lang="en-AU" sz="1500" i="1" dirty="0"/>
          </a:p>
          <a:p>
            <a:pPr marL="342900" indent="-342900">
              <a:spcBef>
                <a:spcPts val="600"/>
              </a:spcBef>
              <a:buFont typeface="Wingdings" panose="05000000000000000000" pitchFamily="2" charset="2"/>
              <a:buChar char="q"/>
            </a:pPr>
            <a:endParaRPr lang="en-AU" sz="1500" dirty="0"/>
          </a:p>
          <a:p>
            <a:pPr marL="342900" indent="-342900">
              <a:spcBef>
                <a:spcPts val="600"/>
              </a:spcBef>
              <a:buFont typeface="Wingdings" panose="05000000000000000000" pitchFamily="2" charset="2"/>
              <a:buChar char="q"/>
            </a:pPr>
            <a:endParaRPr lang="en-AU" sz="1500" dirty="0"/>
          </a:p>
          <a:p>
            <a:pPr marL="342900" indent="-342900">
              <a:spcBef>
                <a:spcPts val="600"/>
              </a:spcBef>
              <a:buFont typeface="Wingdings" panose="05000000000000000000" pitchFamily="2" charset="2"/>
              <a:buChar char="q"/>
            </a:pPr>
            <a:endParaRPr lang="en-AU" sz="1500" dirty="0"/>
          </a:p>
          <a:p>
            <a:pPr marL="342900" indent="-342900">
              <a:spcBef>
                <a:spcPts val="600"/>
              </a:spcBef>
              <a:buFont typeface="Wingdings" panose="05000000000000000000" pitchFamily="2" charset="2"/>
              <a:buChar char="q"/>
            </a:pPr>
            <a:endParaRPr lang="en-AU" sz="1500" dirty="0"/>
          </a:p>
        </p:txBody>
      </p:sp>
    </p:spTree>
    <p:extLst>
      <p:ext uri="{BB962C8B-B14F-4D97-AF65-F5344CB8AC3E}">
        <p14:creationId xmlns:p14="http://schemas.microsoft.com/office/powerpoint/2010/main" val="210996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4F8CEC-E23C-440F-A5EC-C00CAA1C46AF}"/>
              </a:ext>
            </a:extLst>
          </p:cNvPr>
          <p:cNvSpPr>
            <a:spLocks noGrp="1"/>
          </p:cNvSpPr>
          <p:nvPr>
            <p:ph type="body" sz="quarter" idx="12"/>
          </p:nvPr>
        </p:nvSpPr>
        <p:spPr/>
        <p:txBody>
          <a:bodyPr/>
          <a:lstStyle/>
          <a:p>
            <a:r>
              <a:rPr lang="en-AU" dirty="0"/>
              <a:t>Review process</a:t>
            </a:r>
            <a:endParaRPr lang="en-US" dirty="0"/>
          </a:p>
        </p:txBody>
      </p:sp>
      <p:sp>
        <p:nvSpPr>
          <p:cNvPr id="3" name="Text Placeholder 2">
            <a:extLst>
              <a:ext uri="{FF2B5EF4-FFF2-40B4-BE49-F238E27FC236}">
                <a16:creationId xmlns:a16="http://schemas.microsoft.com/office/drawing/2014/main" id="{F743E1FC-8AA8-42E0-ABCF-755E8EBEE332}"/>
              </a:ext>
            </a:extLst>
          </p:cNvPr>
          <p:cNvSpPr>
            <a:spLocks noGrp="1"/>
          </p:cNvSpPr>
          <p:nvPr>
            <p:ph type="body" sz="quarter" idx="13"/>
          </p:nvPr>
        </p:nvSpPr>
        <p:spPr/>
        <p:txBody>
          <a:bodyPr>
            <a:normAutofit/>
          </a:bodyPr>
          <a:lstStyle/>
          <a:p>
            <a:pPr algn="just">
              <a:spcBef>
                <a:spcPts val="600"/>
              </a:spcBef>
              <a:buFont typeface="Wingdings" panose="05000000000000000000" pitchFamily="2" charset="2"/>
              <a:buChar char="q"/>
            </a:pPr>
            <a:r>
              <a:rPr lang="en-AU" dirty="0"/>
              <a:t>Once the reviewers have accepted their nomination, the file is sent to the reviewers for consideration. </a:t>
            </a:r>
          </a:p>
          <a:p>
            <a:pPr algn="just">
              <a:spcBef>
                <a:spcPts val="600"/>
              </a:spcBef>
              <a:buFont typeface="Wingdings" panose="05000000000000000000" pitchFamily="2" charset="2"/>
              <a:buChar char="q"/>
            </a:pPr>
            <a:r>
              <a:rPr lang="en-AU" dirty="0">
                <a:solidFill>
                  <a:srgbClr val="7030A0"/>
                </a:solidFill>
              </a:rPr>
              <a:t>Some publishers practice a ‘blind’ review process: the names and affiliations of the authors are not included in the file sent to the reviewers. </a:t>
            </a:r>
          </a:p>
          <a:p>
            <a:pPr algn="just">
              <a:spcBef>
                <a:spcPts val="600"/>
              </a:spcBef>
              <a:buFont typeface="Wingdings" panose="05000000000000000000" pitchFamily="2" charset="2"/>
              <a:buChar char="q"/>
            </a:pPr>
            <a:r>
              <a:rPr lang="en-AU" dirty="0"/>
              <a:t>The aim of this process is to reduce bias on the reviewers. </a:t>
            </a:r>
          </a:p>
          <a:p>
            <a:pPr algn="just">
              <a:spcBef>
                <a:spcPts val="600"/>
              </a:spcBef>
              <a:buFont typeface="Wingdings" panose="05000000000000000000" pitchFamily="2" charset="2"/>
              <a:buChar char="q"/>
            </a:pPr>
            <a:r>
              <a:rPr lang="en-AU" dirty="0"/>
              <a:t>Evaluation by experts in the field </a:t>
            </a:r>
          </a:p>
          <a:p>
            <a:pPr algn="just">
              <a:spcBef>
                <a:spcPts val="600"/>
              </a:spcBef>
              <a:buFont typeface="Wingdings" panose="05000000000000000000" pitchFamily="2" charset="2"/>
              <a:buChar char="q"/>
            </a:pPr>
            <a:r>
              <a:rPr lang="en-AU" dirty="0"/>
              <a:t>Purposes: </a:t>
            </a:r>
          </a:p>
          <a:p>
            <a:pPr marL="800100" lvl="1" indent="-342900" algn="just">
              <a:spcBef>
                <a:spcPts val="600"/>
              </a:spcBef>
              <a:buFont typeface="Wingdings" panose="05000000000000000000" pitchFamily="2" charset="2"/>
              <a:buChar char="Ø"/>
            </a:pPr>
            <a:r>
              <a:rPr lang="en-AU" sz="2000" dirty="0">
                <a:solidFill>
                  <a:srgbClr val="0070C0"/>
                </a:solidFill>
              </a:rPr>
              <a:t>To help the editor decide whether to publish the paper. </a:t>
            </a:r>
          </a:p>
          <a:p>
            <a:pPr marL="800100" lvl="1" indent="-342900" algn="just">
              <a:spcBef>
                <a:spcPts val="600"/>
              </a:spcBef>
              <a:buFont typeface="Wingdings" panose="05000000000000000000" pitchFamily="2" charset="2"/>
              <a:buChar char="Ø"/>
            </a:pPr>
            <a:r>
              <a:rPr lang="en-AU" sz="2000" dirty="0">
                <a:solidFill>
                  <a:srgbClr val="0070C0"/>
                </a:solidFill>
              </a:rPr>
              <a:t>To help the authors improve the paper, whether or not the journal accepts it. </a:t>
            </a:r>
          </a:p>
          <a:p>
            <a:pPr algn="just">
              <a:spcBef>
                <a:spcPts val="600"/>
              </a:spcBef>
              <a:buFont typeface="Wingdings" panose="05000000000000000000" pitchFamily="2" charset="2"/>
              <a:buChar char="q"/>
            </a:pPr>
            <a:r>
              <a:rPr lang="en-AU" sz="2000" dirty="0"/>
              <a:t>Some ways peer reviewers are identified: </a:t>
            </a:r>
          </a:p>
          <a:p>
            <a:pPr marL="800100" lvl="1" indent="-342900" algn="just">
              <a:spcBef>
                <a:spcPts val="600"/>
              </a:spcBef>
              <a:buFont typeface="Wingdings" panose="05000000000000000000" pitchFamily="2" charset="2"/>
              <a:buChar char="Ø"/>
            </a:pPr>
            <a:r>
              <a:rPr lang="en-AU" sz="2000" dirty="0">
                <a:solidFill>
                  <a:srgbClr val="0070C0"/>
                </a:solidFill>
              </a:rPr>
              <a:t>references, literature searching, editors’ knowledge, databases, authors’ suggestions </a:t>
            </a:r>
          </a:p>
          <a:p>
            <a:pPr marL="0" indent="0">
              <a:buNone/>
            </a:pPr>
            <a:endParaRPr lang="en-US" dirty="0"/>
          </a:p>
        </p:txBody>
      </p:sp>
      <p:sp>
        <p:nvSpPr>
          <p:cNvPr id="4" name="Date Placeholder 3">
            <a:extLst>
              <a:ext uri="{FF2B5EF4-FFF2-40B4-BE49-F238E27FC236}">
                <a16:creationId xmlns:a16="http://schemas.microsoft.com/office/drawing/2014/main" id="{EB14A7CE-18CA-4888-9534-3E4C00995563}"/>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8888FB6E-2EED-4AD5-9F79-0086091DB71F}"/>
              </a:ext>
            </a:extLst>
          </p:cNvPr>
          <p:cNvSpPr>
            <a:spLocks noGrp="1"/>
          </p:cNvSpPr>
          <p:nvPr>
            <p:ph type="sldNum" sz="quarter" idx="14"/>
          </p:nvPr>
        </p:nvSpPr>
        <p:spPr/>
        <p:txBody>
          <a:bodyPr/>
          <a:lstStyle/>
          <a:p>
            <a:pPr>
              <a:defRPr/>
            </a:pPr>
            <a:fld id="{A4D7D840-3C4D-4535-9FCE-221E1C945AAA}" type="slidenum">
              <a:rPr lang="en-US" smtClean="0"/>
              <a:pPr>
                <a:defRPr/>
              </a:pPr>
              <a:t>30</a:t>
            </a:fld>
            <a:endParaRPr lang="en-US"/>
          </a:p>
        </p:txBody>
      </p:sp>
    </p:spTree>
    <p:extLst>
      <p:ext uri="{BB962C8B-B14F-4D97-AF65-F5344CB8AC3E}">
        <p14:creationId xmlns:p14="http://schemas.microsoft.com/office/powerpoint/2010/main" val="848344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2314CD-07BC-4D59-A7FF-5DC86F7C147E}"/>
              </a:ext>
            </a:extLst>
          </p:cNvPr>
          <p:cNvSpPr>
            <a:spLocks noGrp="1"/>
          </p:cNvSpPr>
          <p:nvPr>
            <p:ph type="body" sz="quarter" idx="12"/>
          </p:nvPr>
        </p:nvSpPr>
        <p:spPr/>
        <p:txBody>
          <a:bodyPr/>
          <a:lstStyle/>
          <a:p>
            <a:r>
              <a:rPr lang="en-AU" dirty="0"/>
              <a:t>Review process</a:t>
            </a:r>
            <a:endParaRPr lang="en-US" dirty="0"/>
          </a:p>
        </p:txBody>
      </p:sp>
      <p:sp>
        <p:nvSpPr>
          <p:cNvPr id="3" name="Text Placeholder 2">
            <a:extLst>
              <a:ext uri="{FF2B5EF4-FFF2-40B4-BE49-F238E27FC236}">
                <a16:creationId xmlns:a16="http://schemas.microsoft.com/office/drawing/2014/main" id="{0CF96F12-2988-46AA-980B-7925FF081847}"/>
              </a:ext>
            </a:extLst>
          </p:cNvPr>
          <p:cNvSpPr>
            <a:spLocks noGrp="1"/>
          </p:cNvSpPr>
          <p:nvPr>
            <p:ph type="body" sz="quarter" idx="13"/>
          </p:nvPr>
        </p:nvSpPr>
        <p:spPr/>
        <p:txBody>
          <a:bodyPr/>
          <a:lstStyle/>
          <a:p>
            <a:pPr algn="just">
              <a:spcBef>
                <a:spcPts val="600"/>
              </a:spcBef>
              <a:buFont typeface="Wingdings" panose="05000000000000000000" pitchFamily="2" charset="2"/>
              <a:buChar char="q"/>
            </a:pPr>
            <a:r>
              <a:rPr lang="en-AU" dirty="0"/>
              <a:t>The reviewers are required to comment on both the technical content and the quality of the language used, and will submit one of the following recommendations: </a:t>
            </a:r>
          </a:p>
          <a:p>
            <a:pPr marL="914400" lvl="1" indent="-457200" algn="just">
              <a:spcBef>
                <a:spcPts val="600"/>
              </a:spcBef>
              <a:buFont typeface="+mj-lt"/>
              <a:buAutoNum type="arabicPeriod"/>
            </a:pPr>
            <a:r>
              <a:rPr lang="en-AU" sz="2000" dirty="0">
                <a:solidFill>
                  <a:srgbClr val="CC0099"/>
                </a:solidFill>
              </a:rPr>
              <a:t>Accept (no changes required); </a:t>
            </a:r>
          </a:p>
          <a:p>
            <a:pPr marL="914400" lvl="1" indent="-457200" algn="just">
              <a:spcBef>
                <a:spcPts val="600"/>
              </a:spcBef>
              <a:buFont typeface="+mj-lt"/>
              <a:buAutoNum type="arabicPeriod"/>
            </a:pPr>
            <a:r>
              <a:rPr lang="en-AU" sz="2000" dirty="0">
                <a:solidFill>
                  <a:srgbClr val="CC0099"/>
                </a:solidFill>
              </a:rPr>
              <a:t>Accept (minor editorial changes required); </a:t>
            </a:r>
          </a:p>
          <a:p>
            <a:pPr marL="914400" lvl="1" indent="-457200" algn="just">
              <a:spcBef>
                <a:spcPts val="600"/>
              </a:spcBef>
              <a:buFont typeface="+mj-lt"/>
              <a:buAutoNum type="arabicPeriod"/>
            </a:pPr>
            <a:r>
              <a:rPr lang="en-AU" sz="2000" dirty="0">
                <a:solidFill>
                  <a:srgbClr val="CC0099"/>
                </a:solidFill>
              </a:rPr>
              <a:t>Accept (major changes required); or </a:t>
            </a:r>
          </a:p>
          <a:p>
            <a:pPr marL="914400" lvl="1" indent="-457200" algn="just">
              <a:spcBef>
                <a:spcPts val="600"/>
              </a:spcBef>
              <a:buFont typeface="+mj-lt"/>
              <a:buAutoNum type="arabicPeriod"/>
            </a:pPr>
            <a:r>
              <a:rPr lang="en-AU" sz="2000" dirty="0">
                <a:solidFill>
                  <a:srgbClr val="CC0099"/>
                </a:solidFill>
              </a:rPr>
              <a:t>Reject (usually because there is no major scientific or engineering advance reported, or parts of the paper have been previously published, or parts of the paper have been directly copied, or the paper is technically incorrect). </a:t>
            </a:r>
          </a:p>
          <a:p>
            <a:pPr algn="just">
              <a:spcBef>
                <a:spcPts val="600"/>
              </a:spcBef>
              <a:buFont typeface="Wingdings" panose="05000000000000000000" pitchFamily="2" charset="2"/>
              <a:buChar char="q"/>
            </a:pPr>
            <a:r>
              <a:rPr lang="en-AU" dirty="0"/>
              <a:t>It may take from 1 week to 3 years </a:t>
            </a:r>
          </a:p>
          <a:p>
            <a:pPr algn="just">
              <a:spcBef>
                <a:spcPts val="600"/>
              </a:spcBef>
              <a:buFont typeface="Wingdings" panose="05000000000000000000" pitchFamily="2" charset="2"/>
              <a:buChar char="q"/>
            </a:pPr>
            <a:r>
              <a:rPr lang="en-AU" dirty="0"/>
              <a:t>One to 6 reviewers along with editorial comments </a:t>
            </a:r>
          </a:p>
          <a:p>
            <a:pPr algn="just">
              <a:spcBef>
                <a:spcPts val="600"/>
              </a:spcBef>
              <a:buFont typeface="Wingdings" panose="05000000000000000000" pitchFamily="2" charset="2"/>
              <a:buChar char="q"/>
            </a:pPr>
            <a:r>
              <a:rPr lang="en-AU" dirty="0">
                <a:solidFill>
                  <a:srgbClr val="7030A0"/>
                </a:solidFill>
              </a:rPr>
              <a:t>Some journals editors assess submission and provide decisions if no new contributions </a:t>
            </a:r>
          </a:p>
        </p:txBody>
      </p:sp>
      <p:sp>
        <p:nvSpPr>
          <p:cNvPr id="4" name="Date Placeholder 3">
            <a:extLst>
              <a:ext uri="{FF2B5EF4-FFF2-40B4-BE49-F238E27FC236}">
                <a16:creationId xmlns:a16="http://schemas.microsoft.com/office/drawing/2014/main" id="{E55C113C-D30E-42CF-B0AE-AD3380C54CB3}"/>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F574731D-8003-4405-9994-ED0206987929}"/>
              </a:ext>
            </a:extLst>
          </p:cNvPr>
          <p:cNvSpPr>
            <a:spLocks noGrp="1"/>
          </p:cNvSpPr>
          <p:nvPr>
            <p:ph type="sldNum" sz="quarter" idx="14"/>
          </p:nvPr>
        </p:nvSpPr>
        <p:spPr/>
        <p:txBody>
          <a:bodyPr/>
          <a:lstStyle/>
          <a:p>
            <a:pPr>
              <a:defRPr/>
            </a:pPr>
            <a:fld id="{A4D7D840-3C4D-4535-9FCE-221E1C945AAA}" type="slidenum">
              <a:rPr lang="en-US" smtClean="0"/>
              <a:pPr>
                <a:defRPr/>
              </a:pPr>
              <a:t>31</a:t>
            </a:fld>
            <a:endParaRPr lang="en-US"/>
          </a:p>
        </p:txBody>
      </p:sp>
    </p:spTree>
    <p:extLst>
      <p:ext uri="{BB962C8B-B14F-4D97-AF65-F5344CB8AC3E}">
        <p14:creationId xmlns:p14="http://schemas.microsoft.com/office/powerpoint/2010/main" val="835967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2" cstate="print"/>
          <a:srcRect/>
          <a:stretch>
            <a:fillRect/>
          </a:stretch>
        </p:blipFill>
        <p:spPr bwMode="auto">
          <a:xfrm>
            <a:off x="1524000" y="0"/>
            <a:ext cx="9144000" cy="6858000"/>
          </a:xfrm>
          <a:prstGeom prst="rect">
            <a:avLst/>
          </a:prstGeom>
          <a:noFill/>
          <a:ln w="9525">
            <a:noFill/>
            <a:miter lim="800000"/>
            <a:headEnd/>
            <a:tailEnd/>
          </a:ln>
        </p:spPr>
      </p:pic>
      <p:sp>
        <p:nvSpPr>
          <p:cNvPr id="2" name="Date Placeholder 1">
            <a:extLst>
              <a:ext uri="{FF2B5EF4-FFF2-40B4-BE49-F238E27FC236}">
                <a16:creationId xmlns:a16="http://schemas.microsoft.com/office/drawing/2014/main" id="{8A9B200F-EEB5-417D-ABEA-C941545EAFF9}"/>
              </a:ext>
            </a:extLst>
          </p:cNvPr>
          <p:cNvSpPr>
            <a:spLocks noGrp="1"/>
          </p:cNvSpPr>
          <p:nvPr>
            <p:ph type="dt" sz="half" idx="10"/>
          </p:nvPr>
        </p:nvSpPr>
        <p:spPr/>
        <p:txBody>
          <a:bodyPr/>
          <a:lstStyle/>
          <a:p>
            <a:fld id="{E2A3D4B8-B1FD-4C55-85A7-4B74A48C7EEE}" type="datetime1">
              <a:rPr lang="en-US" smtClean="0"/>
              <a:t>8/1/2022</a:t>
            </a:fld>
            <a:endParaRPr lang="en-US"/>
          </a:p>
        </p:txBody>
      </p:sp>
      <p:sp>
        <p:nvSpPr>
          <p:cNvPr id="4" name="Slide Number Placeholder 3">
            <a:extLst>
              <a:ext uri="{FF2B5EF4-FFF2-40B4-BE49-F238E27FC236}">
                <a16:creationId xmlns:a16="http://schemas.microsoft.com/office/drawing/2014/main" id="{85E259D3-8246-455B-8AAA-6E1438923954}"/>
              </a:ext>
            </a:extLst>
          </p:cNvPr>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B8188F-CBD3-47D2-BA00-B5A0E601081D}"/>
              </a:ext>
            </a:extLst>
          </p:cNvPr>
          <p:cNvSpPr>
            <a:spLocks noGrp="1"/>
          </p:cNvSpPr>
          <p:nvPr>
            <p:ph type="body" sz="quarter" idx="12"/>
          </p:nvPr>
        </p:nvSpPr>
        <p:spPr/>
        <p:txBody>
          <a:bodyPr/>
          <a:lstStyle/>
          <a:p>
            <a:r>
              <a:rPr lang="en-AU" dirty="0"/>
              <a:t>Review …</a:t>
            </a:r>
            <a:endParaRPr lang="en-US" dirty="0"/>
          </a:p>
        </p:txBody>
      </p:sp>
      <p:sp>
        <p:nvSpPr>
          <p:cNvPr id="3" name="Text Placeholder 2">
            <a:extLst>
              <a:ext uri="{FF2B5EF4-FFF2-40B4-BE49-F238E27FC236}">
                <a16:creationId xmlns:a16="http://schemas.microsoft.com/office/drawing/2014/main" id="{1EA0F0FB-B83F-4656-9223-81915096A31C}"/>
              </a:ext>
            </a:extLst>
          </p:cNvPr>
          <p:cNvSpPr>
            <a:spLocks noGrp="1"/>
          </p:cNvSpPr>
          <p:nvPr>
            <p:ph type="body" sz="quarter" idx="13"/>
          </p:nvPr>
        </p:nvSpPr>
        <p:spPr/>
        <p:txBody>
          <a:bodyPr/>
          <a:lstStyle/>
          <a:p>
            <a:pPr algn="just">
              <a:spcBef>
                <a:spcPts val="0"/>
              </a:spcBef>
              <a:spcAft>
                <a:spcPts val="1200"/>
              </a:spcAft>
              <a:buFont typeface="Wingdings" panose="05000000000000000000" pitchFamily="2" charset="2"/>
              <a:buChar char="q"/>
            </a:pPr>
            <a:r>
              <a:rPr lang="en-AU" sz="2000" dirty="0"/>
              <a:t>Reviewers make comments and recommendations on the following topics: </a:t>
            </a:r>
          </a:p>
          <a:p>
            <a:pPr marL="800100" lvl="1" indent="-342900" algn="just">
              <a:spcBef>
                <a:spcPts val="0"/>
              </a:spcBef>
              <a:spcAft>
                <a:spcPts val="1200"/>
              </a:spcAft>
              <a:buFont typeface="Wingdings" panose="05000000000000000000" pitchFamily="2" charset="2"/>
              <a:buChar char="Ø"/>
            </a:pPr>
            <a:r>
              <a:rPr lang="en-AU" sz="2000" b="1" dirty="0">
                <a:solidFill>
                  <a:srgbClr val="0070C0"/>
                </a:solidFill>
              </a:rPr>
              <a:t>Abstract</a:t>
            </a:r>
            <a:r>
              <a:rPr lang="en-AU" sz="2000" dirty="0">
                <a:solidFill>
                  <a:srgbClr val="0070C0"/>
                </a:solidFill>
              </a:rPr>
              <a:t>:</a:t>
            </a:r>
            <a:r>
              <a:rPr lang="en-AU" sz="2000" dirty="0"/>
              <a:t> Does the abstract sum up the major findings clearly and succinctly? </a:t>
            </a:r>
          </a:p>
          <a:p>
            <a:pPr marL="800100" lvl="1" indent="-342900" algn="just">
              <a:spcBef>
                <a:spcPts val="0"/>
              </a:spcBef>
              <a:spcAft>
                <a:spcPts val="1200"/>
              </a:spcAft>
              <a:buFont typeface="Wingdings" panose="05000000000000000000" pitchFamily="2" charset="2"/>
              <a:buChar char="Ø"/>
            </a:pPr>
            <a:r>
              <a:rPr lang="en-AU" sz="2000" b="1" dirty="0">
                <a:solidFill>
                  <a:srgbClr val="0070C0"/>
                </a:solidFill>
              </a:rPr>
              <a:t>Novelty: </a:t>
            </a:r>
            <a:r>
              <a:rPr lang="en-AU" sz="2000" dirty="0">
                <a:solidFill>
                  <a:srgbClr val="7030A0"/>
                </a:solidFill>
              </a:rPr>
              <a:t>Does the paper present new knowledge which is important to the engineering/science discipline?</a:t>
            </a:r>
            <a:r>
              <a:rPr lang="en-AU" sz="2000" b="1" dirty="0">
                <a:solidFill>
                  <a:srgbClr val="7030A0"/>
                </a:solidFill>
              </a:rPr>
              <a:t> </a:t>
            </a:r>
          </a:p>
          <a:p>
            <a:pPr marL="800100" lvl="1" indent="-342900" algn="just">
              <a:spcBef>
                <a:spcPts val="0"/>
              </a:spcBef>
              <a:spcAft>
                <a:spcPts val="1200"/>
              </a:spcAft>
              <a:buFont typeface="Wingdings" panose="05000000000000000000" pitchFamily="2" charset="2"/>
              <a:buChar char="Ø"/>
            </a:pPr>
            <a:r>
              <a:rPr lang="en-AU" sz="2000" b="1" dirty="0">
                <a:solidFill>
                  <a:srgbClr val="0070C0"/>
                </a:solidFill>
              </a:rPr>
              <a:t>Literature review: </a:t>
            </a:r>
            <a:r>
              <a:rPr lang="en-AU" sz="2000" dirty="0"/>
              <a:t>Does the paper adequately refer to the most important published literature – both historical and recently published articles? </a:t>
            </a:r>
          </a:p>
          <a:p>
            <a:pPr marL="800100" lvl="1" indent="-342900" algn="just">
              <a:spcBef>
                <a:spcPts val="0"/>
              </a:spcBef>
              <a:spcAft>
                <a:spcPts val="1200"/>
              </a:spcAft>
              <a:buFont typeface="Wingdings" panose="05000000000000000000" pitchFamily="2" charset="2"/>
              <a:buChar char="Ø"/>
            </a:pPr>
            <a:r>
              <a:rPr lang="en-AU" sz="2000" b="1" dirty="0">
                <a:solidFill>
                  <a:srgbClr val="0070C0"/>
                </a:solidFill>
              </a:rPr>
              <a:t>Experimental methods</a:t>
            </a:r>
            <a:r>
              <a:rPr lang="en-AU" sz="2000" b="1" dirty="0"/>
              <a:t>: </a:t>
            </a:r>
            <a:r>
              <a:rPr lang="en-AU" sz="2000" dirty="0">
                <a:solidFill>
                  <a:srgbClr val="CC0099"/>
                </a:solidFill>
              </a:rPr>
              <a:t>Is the experimental method appropriate and is the method capable of yielding the correct results to the accuracy required? </a:t>
            </a:r>
          </a:p>
          <a:p>
            <a:pPr algn="just">
              <a:spcBef>
                <a:spcPts val="0"/>
              </a:spcBef>
              <a:spcAft>
                <a:spcPts val="1200"/>
              </a:spcAft>
              <a:buFont typeface="Wingdings" panose="05000000000000000000" pitchFamily="2" charset="2"/>
              <a:buChar char="q"/>
            </a:pPr>
            <a:r>
              <a:rPr lang="en-AU" sz="2000" b="1" dirty="0">
                <a:solidFill>
                  <a:srgbClr val="0070C0"/>
                </a:solidFill>
              </a:rPr>
              <a:t>Results and analysis</a:t>
            </a:r>
            <a:r>
              <a:rPr lang="en-AU" sz="2000" b="1" dirty="0">
                <a:solidFill>
                  <a:srgbClr val="7030A0"/>
                </a:solidFill>
              </a:rPr>
              <a:t>: </a:t>
            </a:r>
            <a:r>
              <a:rPr lang="en-AU" sz="2000" dirty="0">
                <a:solidFill>
                  <a:srgbClr val="7030A0"/>
                </a:solidFill>
              </a:rPr>
              <a:t>Is the method of analysis appropriate and statistically valid? Have the results been independently verified through a comparison with the work of others or through other methods – theory, computational modelling, etc.? </a:t>
            </a:r>
          </a:p>
          <a:p>
            <a:pPr>
              <a:spcBef>
                <a:spcPts val="0"/>
              </a:spcBef>
              <a:spcAft>
                <a:spcPts val="1200"/>
              </a:spcAft>
            </a:pPr>
            <a:endParaRPr lang="en-US" dirty="0"/>
          </a:p>
        </p:txBody>
      </p:sp>
      <p:sp>
        <p:nvSpPr>
          <p:cNvPr id="4" name="Date Placeholder 3">
            <a:extLst>
              <a:ext uri="{FF2B5EF4-FFF2-40B4-BE49-F238E27FC236}">
                <a16:creationId xmlns:a16="http://schemas.microsoft.com/office/drawing/2014/main" id="{417E96AB-99C8-46C2-843D-AAC1AAA76D17}"/>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1C83AB4D-EDA8-49DB-BDBF-A719E1536D44}"/>
              </a:ext>
            </a:extLst>
          </p:cNvPr>
          <p:cNvSpPr>
            <a:spLocks noGrp="1"/>
          </p:cNvSpPr>
          <p:nvPr>
            <p:ph type="sldNum" sz="quarter" idx="14"/>
          </p:nvPr>
        </p:nvSpPr>
        <p:spPr/>
        <p:txBody>
          <a:bodyPr/>
          <a:lstStyle/>
          <a:p>
            <a:pPr>
              <a:defRPr/>
            </a:pPr>
            <a:fld id="{A4D7D840-3C4D-4535-9FCE-221E1C945AAA}" type="slidenum">
              <a:rPr lang="en-US" smtClean="0"/>
              <a:pPr>
                <a:defRPr/>
              </a:pPr>
              <a:t>33</a:t>
            </a:fld>
            <a:endParaRPr lang="en-US"/>
          </a:p>
        </p:txBody>
      </p:sp>
    </p:spTree>
    <p:extLst>
      <p:ext uri="{BB962C8B-B14F-4D97-AF65-F5344CB8AC3E}">
        <p14:creationId xmlns:p14="http://schemas.microsoft.com/office/powerpoint/2010/main" val="17209363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4C89D0-2D92-4B0B-A353-1F81BFC0FF58}"/>
              </a:ext>
            </a:extLst>
          </p:cNvPr>
          <p:cNvSpPr>
            <a:spLocks noGrp="1"/>
          </p:cNvSpPr>
          <p:nvPr>
            <p:ph type="body" sz="quarter" idx="12"/>
          </p:nvPr>
        </p:nvSpPr>
        <p:spPr/>
        <p:txBody>
          <a:bodyPr/>
          <a:lstStyle/>
          <a:p>
            <a:r>
              <a:rPr lang="en-AU" dirty="0"/>
              <a:t>Review …</a:t>
            </a:r>
            <a:endParaRPr lang="en-US" dirty="0"/>
          </a:p>
        </p:txBody>
      </p:sp>
      <p:sp>
        <p:nvSpPr>
          <p:cNvPr id="3" name="Text Placeholder 2">
            <a:extLst>
              <a:ext uri="{FF2B5EF4-FFF2-40B4-BE49-F238E27FC236}">
                <a16:creationId xmlns:a16="http://schemas.microsoft.com/office/drawing/2014/main" id="{D5D0794A-5B92-465D-8906-0D5D35199B65}"/>
              </a:ext>
            </a:extLst>
          </p:cNvPr>
          <p:cNvSpPr>
            <a:spLocks noGrp="1"/>
          </p:cNvSpPr>
          <p:nvPr>
            <p:ph type="body" sz="quarter" idx="13"/>
          </p:nvPr>
        </p:nvSpPr>
        <p:spPr/>
        <p:txBody>
          <a:bodyPr/>
          <a:lstStyle/>
          <a:p>
            <a:pPr algn="just">
              <a:spcBef>
                <a:spcPts val="600"/>
              </a:spcBef>
              <a:buFont typeface="Wingdings" panose="05000000000000000000" pitchFamily="2" charset="2"/>
              <a:buChar char="q"/>
            </a:pPr>
            <a:r>
              <a:rPr lang="en-AU" b="1" dirty="0"/>
              <a:t>Discussion and conclusion</a:t>
            </a:r>
            <a:r>
              <a:rPr lang="en-AU" b="1" dirty="0">
                <a:solidFill>
                  <a:srgbClr val="0070C0"/>
                </a:solidFill>
              </a:rPr>
              <a:t>: </a:t>
            </a:r>
            <a:r>
              <a:rPr lang="en-AU" dirty="0">
                <a:solidFill>
                  <a:srgbClr val="0070C0"/>
                </a:solidFill>
              </a:rPr>
              <a:t>Do the conclusions logically follow from the research results? Have the authors reviewed their methods and commented on the strengths and weaknesses of their experimental method? Have the authors commented on the next logical steps of this research? Have the authors commented on the impact of this work on the engineering discipline? </a:t>
            </a:r>
          </a:p>
          <a:p>
            <a:pPr algn="just">
              <a:spcBef>
                <a:spcPts val="1200"/>
              </a:spcBef>
              <a:buFont typeface="Wingdings" panose="05000000000000000000" pitchFamily="2" charset="2"/>
              <a:buChar char="q"/>
            </a:pPr>
            <a:r>
              <a:rPr lang="en-AU" b="1" dirty="0"/>
              <a:t>Quality of writing: </a:t>
            </a:r>
            <a:r>
              <a:rPr lang="en-AU" dirty="0">
                <a:solidFill>
                  <a:srgbClr val="CC0099"/>
                </a:solidFill>
              </a:rPr>
              <a:t>Is the language clear and concise? Any contradictory statement? All typographical errors must be noted and referred back to the authors. </a:t>
            </a:r>
          </a:p>
          <a:p>
            <a:pPr algn="just">
              <a:spcBef>
                <a:spcPts val="1200"/>
              </a:spcBef>
              <a:buFont typeface="Wingdings" panose="05000000000000000000" pitchFamily="2" charset="2"/>
              <a:buChar char="q"/>
            </a:pPr>
            <a:r>
              <a:rPr lang="en-AU" b="1" dirty="0"/>
              <a:t>Quality of the figures: </a:t>
            </a:r>
            <a:r>
              <a:rPr lang="en-AU" dirty="0">
                <a:solidFill>
                  <a:srgbClr val="0070C0"/>
                </a:solidFill>
              </a:rPr>
              <a:t>Are the figures sufficiently clear? Are the axes on the plots labelled correctly together with units? Are the captions self-contained?</a:t>
            </a:r>
          </a:p>
          <a:p>
            <a:endParaRPr lang="en-US" dirty="0"/>
          </a:p>
        </p:txBody>
      </p:sp>
      <p:sp>
        <p:nvSpPr>
          <p:cNvPr id="4" name="Date Placeholder 3">
            <a:extLst>
              <a:ext uri="{FF2B5EF4-FFF2-40B4-BE49-F238E27FC236}">
                <a16:creationId xmlns:a16="http://schemas.microsoft.com/office/drawing/2014/main" id="{0450A709-85D3-4041-8FFB-C26EB878E6A3}"/>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833EB57B-1B50-4D1A-BA49-1BC60647E94E}"/>
              </a:ext>
            </a:extLst>
          </p:cNvPr>
          <p:cNvSpPr>
            <a:spLocks noGrp="1"/>
          </p:cNvSpPr>
          <p:nvPr>
            <p:ph type="sldNum" sz="quarter" idx="14"/>
          </p:nvPr>
        </p:nvSpPr>
        <p:spPr/>
        <p:txBody>
          <a:bodyPr/>
          <a:lstStyle/>
          <a:p>
            <a:pPr>
              <a:defRPr/>
            </a:pPr>
            <a:fld id="{A4D7D840-3C4D-4535-9FCE-221E1C945AAA}" type="slidenum">
              <a:rPr lang="en-US" smtClean="0"/>
              <a:pPr>
                <a:defRPr/>
              </a:pPr>
              <a:t>34</a:t>
            </a:fld>
            <a:endParaRPr lang="en-US"/>
          </a:p>
        </p:txBody>
      </p:sp>
    </p:spTree>
    <p:extLst>
      <p:ext uri="{BB962C8B-B14F-4D97-AF65-F5344CB8AC3E}">
        <p14:creationId xmlns:p14="http://schemas.microsoft.com/office/powerpoint/2010/main" val="2191853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9C5EDB-5BCC-4690-A862-F4C7C673B010}"/>
              </a:ext>
            </a:extLst>
          </p:cNvPr>
          <p:cNvSpPr>
            <a:spLocks noGrp="1"/>
          </p:cNvSpPr>
          <p:nvPr>
            <p:ph type="body" sz="quarter" idx="12"/>
          </p:nvPr>
        </p:nvSpPr>
        <p:spPr/>
        <p:txBody>
          <a:bodyPr/>
          <a:lstStyle/>
          <a:p>
            <a:r>
              <a:rPr lang="en-AU" dirty="0"/>
              <a:t>Typical Questions from Referee</a:t>
            </a:r>
            <a:endParaRPr lang="en-US" dirty="0"/>
          </a:p>
        </p:txBody>
      </p:sp>
      <p:sp>
        <p:nvSpPr>
          <p:cNvPr id="4" name="Date Placeholder 3">
            <a:extLst>
              <a:ext uri="{FF2B5EF4-FFF2-40B4-BE49-F238E27FC236}">
                <a16:creationId xmlns:a16="http://schemas.microsoft.com/office/drawing/2014/main" id="{F87E402C-BC4A-40CE-AA22-69E16C344C92}"/>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02BF976A-1889-4044-ADD8-FC438781A6F6}"/>
              </a:ext>
            </a:extLst>
          </p:cNvPr>
          <p:cNvSpPr>
            <a:spLocks noGrp="1"/>
          </p:cNvSpPr>
          <p:nvPr>
            <p:ph type="sldNum" sz="quarter" idx="14"/>
          </p:nvPr>
        </p:nvSpPr>
        <p:spPr/>
        <p:txBody>
          <a:bodyPr/>
          <a:lstStyle/>
          <a:p>
            <a:pPr>
              <a:defRPr/>
            </a:pPr>
            <a:fld id="{A4D7D840-3C4D-4535-9FCE-221E1C945AAA}" type="slidenum">
              <a:rPr lang="en-US" smtClean="0"/>
              <a:pPr>
                <a:defRPr/>
              </a:pPr>
              <a:t>35</a:t>
            </a:fld>
            <a:endParaRPr lang="en-US"/>
          </a:p>
        </p:txBody>
      </p:sp>
      <p:sp>
        <p:nvSpPr>
          <p:cNvPr id="7" name="Rectangle 3">
            <a:extLst>
              <a:ext uri="{FF2B5EF4-FFF2-40B4-BE49-F238E27FC236}">
                <a16:creationId xmlns:a16="http://schemas.microsoft.com/office/drawing/2014/main" id="{3BA2985A-A7E8-4ED3-960B-8C06C8EC8661}"/>
              </a:ext>
            </a:extLst>
          </p:cNvPr>
          <p:cNvSpPr txBox="1">
            <a:spLocks noChangeArrowheads="1"/>
          </p:cNvSpPr>
          <p:nvPr/>
        </p:nvSpPr>
        <p:spPr>
          <a:xfrm>
            <a:off x="1828800" y="1295400"/>
            <a:ext cx="4343400" cy="5029200"/>
          </a:xfrm>
          <a:prstGeom prst="rect">
            <a:avLst/>
          </a:prstGeom>
          <a:ln>
            <a:solidFill>
              <a:srgbClr val="CC0099"/>
            </a:solidFill>
          </a:ln>
        </p:spPr>
        <p:txBody>
          <a:bodyPr vert="horz" lIns="91440" tIns="45720" rIns="91440" bIns="45720" rtlCol="0">
            <a:noAutofit/>
          </a:bodyPr>
          <a:lstStyle/>
          <a:p>
            <a:pPr marL="342900" indent="-342900">
              <a:spcBef>
                <a:spcPts val="600"/>
              </a:spcBef>
              <a:buFont typeface="Wingdings" panose="05000000000000000000" pitchFamily="2" charset="2"/>
              <a:buChar char="q"/>
            </a:pPr>
            <a:r>
              <a:rPr lang="en-AU" sz="2000" dirty="0">
                <a:solidFill>
                  <a:srgbClr val="0070C0"/>
                </a:solidFill>
              </a:rPr>
              <a:t>How does it relate to existing work? </a:t>
            </a:r>
          </a:p>
          <a:p>
            <a:pPr marL="742950" lvl="1" indent="-285750">
              <a:spcBef>
                <a:spcPts val="600"/>
              </a:spcBef>
              <a:buFont typeface="Wingdings" panose="05000000000000000000" pitchFamily="2" charset="2"/>
              <a:buChar char="Ø"/>
            </a:pPr>
            <a:r>
              <a:rPr lang="en-AU" dirty="0">
                <a:solidFill>
                  <a:srgbClr val="CC0099"/>
                </a:solidFill>
              </a:rPr>
              <a:t>bibliographies, background, important omissions... </a:t>
            </a:r>
          </a:p>
          <a:p>
            <a:pPr marL="342900" indent="-342900">
              <a:spcBef>
                <a:spcPts val="600"/>
              </a:spcBef>
              <a:buFont typeface="Wingdings" panose="05000000000000000000" pitchFamily="2" charset="2"/>
              <a:buChar char="q"/>
            </a:pPr>
            <a:r>
              <a:rPr lang="en-AU" sz="2000" dirty="0">
                <a:solidFill>
                  <a:srgbClr val="0070C0"/>
                </a:solidFill>
              </a:rPr>
              <a:t>What is new and significant in the work reported? </a:t>
            </a:r>
          </a:p>
          <a:p>
            <a:pPr marL="1200150" lvl="2" indent="-285750">
              <a:spcBef>
                <a:spcPts val="600"/>
              </a:spcBef>
              <a:buFont typeface="Wingdings" panose="05000000000000000000" pitchFamily="2" charset="2"/>
              <a:buChar char="Ø"/>
            </a:pPr>
            <a:r>
              <a:rPr lang="en-AU" dirty="0"/>
              <a:t>New?</a:t>
            </a:r>
          </a:p>
          <a:p>
            <a:pPr marL="1200150" lvl="2" indent="-285750">
              <a:spcBef>
                <a:spcPts val="600"/>
              </a:spcBef>
              <a:buFont typeface="Wingdings" panose="05000000000000000000" pitchFamily="2" charset="2"/>
              <a:buChar char="Ø"/>
            </a:pPr>
            <a:r>
              <a:rPr lang="en-AU" dirty="0"/>
              <a:t>has it been done before? </a:t>
            </a:r>
          </a:p>
          <a:p>
            <a:pPr marL="1200150" lvl="2" indent="-285750">
              <a:spcBef>
                <a:spcPts val="600"/>
              </a:spcBef>
              <a:buFont typeface="Wingdings" panose="05000000000000000000" pitchFamily="2" charset="2"/>
              <a:buChar char="Ø"/>
            </a:pPr>
            <a:r>
              <a:rPr lang="en-AU" dirty="0"/>
              <a:t> is it a rehash / republication of old stuff (yours or others)? </a:t>
            </a:r>
          </a:p>
          <a:p>
            <a:pPr marL="342900" indent="-342900">
              <a:spcBef>
                <a:spcPts val="600"/>
              </a:spcBef>
              <a:buFont typeface="Wingdings" panose="05000000000000000000" pitchFamily="2" charset="2"/>
              <a:buChar char="q"/>
            </a:pPr>
            <a:r>
              <a:rPr lang="en-AU" sz="2000" dirty="0">
                <a:solidFill>
                  <a:srgbClr val="0070C0"/>
                </a:solidFill>
              </a:rPr>
              <a:t>How reliable are the methods used? </a:t>
            </a:r>
          </a:p>
          <a:p>
            <a:pPr marL="742950" lvl="1" indent="-285750">
              <a:spcBef>
                <a:spcPts val="600"/>
              </a:spcBef>
              <a:buFont typeface="Wingdings" panose="05000000000000000000" pitchFamily="2" charset="2"/>
              <a:buChar char="Ø"/>
            </a:pPr>
            <a:r>
              <a:rPr lang="en-AU" dirty="0"/>
              <a:t>are they adequate to support the conclusions </a:t>
            </a:r>
          </a:p>
          <a:p>
            <a:pPr marL="742950" lvl="1" indent="-285750">
              <a:spcBef>
                <a:spcPts val="600"/>
              </a:spcBef>
              <a:buFont typeface="Wingdings" panose="05000000000000000000" pitchFamily="2" charset="2"/>
              <a:buChar char="Ø"/>
            </a:pPr>
            <a:r>
              <a:rPr lang="en-AU" dirty="0"/>
              <a:t>is it correct? </a:t>
            </a:r>
          </a:p>
          <a:p>
            <a:pPr marL="742950" lvl="1" indent="-285750">
              <a:spcBef>
                <a:spcPts val="600"/>
              </a:spcBef>
              <a:buFont typeface="Wingdings" panose="05000000000000000000" pitchFamily="2" charset="2"/>
              <a:buChar char="Ø"/>
            </a:pPr>
            <a:r>
              <a:rPr lang="en-AU" dirty="0"/>
              <a:t>are there any errors (math, loopholes...) </a:t>
            </a:r>
          </a:p>
        </p:txBody>
      </p:sp>
      <p:sp>
        <p:nvSpPr>
          <p:cNvPr id="8" name="Rectangle 3">
            <a:extLst>
              <a:ext uri="{FF2B5EF4-FFF2-40B4-BE49-F238E27FC236}">
                <a16:creationId xmlns:a16="http://schemas.microsoft.com/office/drawing/2014/main" id="{82CCE957-BC6D-4D95-8DF3-596D1B2B9B3B}"/>
              </a:ext>
            </a:extLst>
          </p:cNvPr>
          <p:cNvSpPr txBox="1">
            <a:spLocks noChangeArrowheads="1"/>
          </p:cNvSpPr>
          <p:nvPr/>
        </p:nvSpPr>
        <p:spPr>
          <a:xfrm>
            <a:off x="6248400" y="1325880"/>
            <a:ext cx="4114800" cy="4937760"/>
          </a:xfrm>
          <a:prstGeom prst="rect">
            <a:avLst/>
          </a:prstGeom>
          <a:ln>
            <a:solidFill>
              <a:srgbClr val="CC0099"/>
            </a:solidFill>
          </a:ln>
        </p:spPr>
        <p:txBody>
          <a:bodyPr vert="horz" lIns="91440" tIns="45720" rIns="91440" bIns="45720" rtlCol="0">
            <a:noAutofit/>
          </a:bodyPr>
          <a:lstStyle/>
          <a:p>
            <a:pPr marL="342900" indent="-342900">
              <a:spcBef>
                <a:spcPts val="600"/>
              </a:spcBef>
              <a:spcAft>
                <a:spcPts val="600"/>
              </a:spcAft>
              <a:buFont typeface="Wingdings" panose="05000000000000000000" pitchFamily="2" charset="2"/>
              <a:buChar char="q"/>
            </a:pPr>
            <a:r>
              <a:rPr lang="en-AU" sz="2000" dirty="0">
                <a:solidFill>
                  <a:srgbClr val="0070C0"/>
                </a:solidFill>
              </a:rPr>
              <a:t>How reasonable are the interpretations? </a:t>
            </a:r>
          </a:p>
          <a:p>
            <a:pPr marL="742950" lvl="1" indent="-285750">
              <a:spcBef>
                <a:spcPts val="600"/>
              </a:spcBef>
              <a:spcAft>
                <a:spcPts val="600"/>
              </a:spcAft>
              <a:buFont typeface="Wingdings" panose="05000000000000000000" pitchFamily="2" charset="2"/>
              <a:buChar char="Ø"/>
            </a:pPr>
            <a:r>
              <a:rPr lang="en-AU" dirty="0"/>
              <a:t>good arguments </a:t>
            </a:r>
          </a:p>
          <a:p>
            <a:pPr marL="742950" lvl="1" indent="-285750">
              <a:spcBef>
                <a:spcPts val="600"/>
              </a:spcBef>
              <a:spcAft>
                <a:spcPts val="600"/>
              </a:spcAft>
              <a:buFont typeface="Wingdings" panose="05000000000000000000" pitchFamily="2" charset="2"/>
              <a:buChar char="Ø"/>
            </a:pPr>
            <a:r>
              <a:rPr lang="en-AU" dirty="0"/>
              <a:t>alternative interpretations explored/left out </a:t>
            </a:r>
          </a:p>
          <a:p>
            <a:pPr marL="342900" indent="-342900">
              <a:spcBef>
                <a:spcPts val="600"/>
              </a:spcBef>
              <a:spcAft>
                <a:spcPts val="600"/>
              </a:spcAft>
              <a:buFont typeface="Wingdings" panose="05000000000000000000" pitchFamily="2" charset="2"/>
              <a:buChar char="q"/>
            </a:pPr>
            <a:r>
              <a:rPr lang="en-AU" sz="2000" dirty="0">
                <a:solidFill>
                  <a:srgbClr val="0070C0"/>
                </a:solidFill>
              </a:rPr>
              <a:t>Can an experienced practitioner in the field duplicate the results from the paper and the references? </a:t>
            </a:r>
          </a:p>
          <a:p>
            <a:pPr marL="742950" lvl="1" indent="-285750">
              <a:spcBef>
                <a:spcPts val="600"/>
              </a:spcBef>
              <a:spcAft>
                <a:spcPts val="600"/>
              </a:spcAft>
              <a:buFont typeface="Wingdings" panose="05000000000000000000" pitchFamily="2" charset="2"/>
              <a:buChar char="Ø"/>
            </a:pPr>
            <a:r>
              <a:rPr lang="en-AU" dirty="0"/>
              <a:t>unethical to publish something that can’t be reproduced </a:t>
            </a:r>
          </a:p>
        </p:txBody>
      </p:sp>
    </p:spTree>
    <p:extLst>
      <p:ext uri="{BB962C8B-B14F-4D97-AF65-F5344CB8AC3E}">
        <p14:creationId xmlns:p14="http://schemas.microsoft.com/office/powerpoint/2010/main" val="26224019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4CBB2B-23D7-499D-A671-1D9CD3FA2EF8}"/>
              </a:ext>
            </a:extLst>
          </p:cNvPr>
          <p:cNvSpPr>
            <a:spLocks noGrp="1"/>
          </p:cNvSpPr>
          <p:nvPr>
            <p:ph type="body" sz="quarter" idx="12"/>
          </p:nvPr>
        </p:nvSpPr>
        <p:spPr/>
        <p:txBody>
          <a:bodyPr/>
          <a:lstStyle/>
          <a:p>
            <a:r>
              <a:rPr lang="en-AU" dirty="0"/>
              <a:t>Typical Questions from Referee</a:t>
            </a:r>
            <a:endParaRPr lang="en-US" dirty="0"/>
          </a:p>
        </p:txBody>
      </p:sp>
      <p:sp>
        <p:nvSpPr>
          <p:cNvPr id="4" name="Date Placeholder 3">
            <a:extLst>
              <a:ext uri="{FF2B5EF4-FFF2-40B4-BE49-F238E27FC236}">
                <a16:creationId xmlns:a16="http://schemas.microsoft.com/office/drawing/2014/main" id="{907CFC06-CA73-46BE-B3F5-41DCFE1526BD}"/>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5" name="Footer Placeholder 4">
            <a:extLst>
              <a:ext uri="{FF2B5EF4-FFF2-40B4-BE49-F238E27FC236}">
                <a16:creationId xmlns:a16="http://schemas.microsoft.com/office/drawing/2014/main" id="{366F2C07-C0A4-4CC8-8741-333B13A867D0}"/>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E983A6FB-4C62-432A-A77D-595FC1A9EBE1}"/>
              </a:ext>
            </a:extLst>
          </p:cNvPr>
          <p:cNvSpPr>
            <a:spLocks noGrp="1"/>
          </p:cNvSpPr>
          <p:nvPr>
            <p:ph type="sldNum" sz="quarter" idx="14"/>
          </p:nvPr>
        </p:nvSpPr>
        <p:spPr/>
        <p:txBody>
          <a:bodyPr/>
          <a:lstStyle/>
          <a:p>
            <a:pPr>
              <a:defRPr/>
            </a:pPr>
            <a:fld id="{A4D7D840-3C4D-4535-9FCE-221E1C945AAA}" type="slidenum">
              <a:rPr lang="en-US" smtClean="0"/>
              <a:pPr>
                <a:defRPr/>
              </a:pPr>
              <a:t>36</a:t>
            </a:fld>
            <a:endParaRPr lang="en-US"/>
          </a:p>
        </p:txBody>
      </p:sp>
      <p:pic>
        <p:nvPicPr>
          <p:cNvPr id="7" name="Picture 2">
            <a:extLst>
              <a:ext uri="{FF2B5EF4-FFF2-40B4-BE49-F238E27FC236}">
                <a16:creationId xmlns:a16="http://schemas.microsoft.com/office/drawing/2014/main" id="{54CDA745-F463-4597-8D2A-CF1EFAC6957C}"/>
              </a:ext>
            </a:extLst>
          </p:cNvPr>
          <p:cNvPicPr>
            <a:picLocks noChangeAspect="1" noChangeArrowheads="1"/>
          </p:cNvPicPr>
          <p:nvPr/>
        </p:nvPicPr>
        <p:blipFill>
          <a:blip r:embed="rId2" cstate="print"/>
          <a:srcRect/>
          <a:stretch>
            <a:fillRect/>
          </a:stretch>
        </p:blipFill>
        <p:spPr bwMode="auto">
          <a:xfrm>
            <a:off x="1828800" y="944880"/>
            <a:ext cx="8534400" cy="2743200"/>
          </a:xfrm>
          <a:prstGeom prst="rect">
            <a:avLst/>
          </a:prstGeom>
          <a:noFill/>
          <a:ln w="9525">
            <a:noFill/>
            <a:miter lim="800000"/>
            <a:headEnd/>
            <a:tailEnd/>
          </a:ln>
        </p:spPr>
      </p:pic>
      <p:pic>
        <p:nvPicPr>
          <p:cNvPr id="8" name="Picture 3">
            <a:extLst>
              <a:ext uri="{FF2B5EF4-FFF2-40B4-BE49-F238E27FC236}">
                <a16:creationId xmlns:a16="http://schemas.microsoft.com/office/drawing/2014/main" id="{3BBBCF0C-22CB-493A-942E-9A83A656F788}"/>
              </a:ext>
            </a:extLst>
          </p:cNvPr>
          <p:cNvPicPr>
            <a:picLocks noChangeAspect="1" noChangeArrowheads="1"/>
          </p:cNvPicPr>
          <p:nvPr/>
        </p:nvPicPr>
        <p:blipFill>
          <a:blip r:embed="rId3" cstate="print"/>
          <a:srcRect b="15385"/>
          <a:stretch>
            <a:fillRect/>
          </a:stretch>
        </p:blipFill>
        <p:spPr bwMode="auto">
          <a:xfrm>
            <a:off x="1828800" y="3688080"/>
            <a:ext cx="8534400" cy="1676400"/>
          </a:xfrm>
          <a:prstGeom prst="rect">
            <a:avLst/>
          </a:prstGeom>
          <a:noFill/>
          <a:ln w="9525">
            <a:noFill/>
            <a:miter lim="800000"/>
            <a:headEnd/>
            <a:tailEnd/>
          </a:ln>
        </p:spPr>
      </p:pic>
      <p:pic>
        <p:nvPicPr>
          <p:cNvPr id="9" name="Picture 4">
            <a:extLst>
              <a:ext uri="{FF2B5EF4-FFF2-40B4-BE49-F238E27FC236}">
                <a16:creationId xmlns:a16="http://schemas.microsoft.com/office/drawing/2014/main" id="{D2018517-D854-4E35-A14E-2D56225B46F5}"/>
              </a:ext>
            </a:extLst>
          </p:cNvPr>
          <p:cNvPicPr>
            <a:picLocks noChangeAspect="1" noChangeArrowheads="1"/>
          </p:cNvPicPr>
          <p:nvPr/>
        </p:nvPicPr>
        <p:blipFill>
          <a:blip r:embed="rId4" cstate="print"/>
          <a:srcRect/>
          <a:stretch>
            <a:fillRect/>
          </a:stretch>
        </p:blipFill>
        <p:spPr bwMode="auto">
          <a:xfrm>
            <a:off x="1844040" y="5364480"/>
            <a:ext cx="8534400" cy="1428750"/>
          </a:xfrm>
          <a:prstGeom prst="rect">
            <a:avLst/>
          </a:prstGeom>
          <a:noFill/>
          <a:ln w="9525">
            <a:noFill/>
            <a:miter lim="800000"/>
            <a:headEnd/>
            <a:tailEnd/>
          </a:ln>
        </p:spPr>
      </p:pic>
    </p:spTree>
    <p:extLst>
      <p:ext uri="{BB962C8B-B14F-4D97-AF65-F5344CB8AC3E}">
        <p14:creationId xmlns:p14="http://schemas.microsoft.com/office/powerpoint/2010/main" val="3052037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CA20F6-F10A-46F6-9F3E-FC4F000C125A}"/>
              </a:ext>
            </a:extLst>
          </p:cNvPr>
          <p:cNvSpPr>
            <a:spLocks noGrp="1"/>
          </p:cNvSpPr>
          <p:nvPr>
            <p:ph type="body" sz="quarter" idx="12"/>
          </p:nvPr>
        </p:nvSpPr>
        <p:spPr/>
        <p:txBody>
          <a:bodyPr/>
          <a:lstStyle/>
          <a:p>
            <a:r>
              <a:rPr lang="en-AU" dirty="0"/>
              <a:t>Responding to Reviewers</a:t>
            </a:r>
            <a:endParaRPr lang="en-US" dirty="0"/>
          </a:p>
        </p:txBody>
      </p:sp>
      <p:sp>
        <p:nvSpPr>
          <p:cNvPr id="4" name="Date Placeholder 3">
            <a:extLst>
              <a:ext uri="{FF2B5EF4-FFF2-40B4-BE49-F238E27FC236}">
                <a16:creationId xmlns:a16="http://schemas.microsoft.com/office/drawing/2014/main" id="{FDEFD328-0490-4343-8C2A-9AE2C3C9B6C0}"/>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4C1886D5-FC3E-49DE-87ED-DF8AEE92553A}"/>
              </a:ext>
            </a:extLst>
          </p:cNvPr>
          <p:cNvSpPr>
            <a:spLocks noGrp="1"/>
          </p:cNvSpPr>
          <p:nvPr>
            <p:ph type="sldNum" sz="quarter" idx="14"/>
          </p:nvPr>
        </p:nvSpPr>
        <p:spPr/>
        <p:txBody>
          <a:bodyPr/>
          <a:lstStyle/>
          <a:p>
            <a:pPr>
              <a:defRPr/>
            </a:pPr>
            <a:fld id="{A4D7D840-3C4D-4535-9FCE-221E1C945AAA}" type="slidenum">
              <a:rPr lang="en-US" smtClean="0"/>
              <a:pPr>
                <a:defRPr/>
              </a:pPr>
              <a:t>37</a:t>
            </a:fld>
            <a:endParaRPr lang="en-US"/>
          </a:p>
        </p:txBody>
      </p:sp>
      <p:sp>
        <p:nvSpPr>
          <p:cNvPr id="7" name="Rectangle 3">
            <a:extLst>
              <a:ext uri="{FF2B5EF4-FFF2-40B4-BE49-F238E27FC236}">
                <a16:creationId xmlns:a16="http://schemas.microsoft.com/office/drawing/2014/main" id="{5CE441BB-5D9C-4524-A591-4CEF416EA87A}"/>
              </a:ext>
            </a:extLst>
          </p:cNvPr>
          <p:cNvSpPr txBox="1">
            <a:spLocks noChangeArrowheads="1"/>
          </p:cNvSpPr>
          <p:nvPr/>
        </p:nvSpPr>
        <p:spPr>
          <a:xfrm>
            <a:off x="1752600" y="1295401"/>
            <a:ext cx="4343400" cy="4461933"/>
          </a:xfrm>
          <a:prstGeom prst="rect">
            <a:avLst/>
          </a:prstGeom>
          <a:ln>
            <a:solidFill>
              <a:srgbClr val="CC0099"/>
            </a:solidFill>
          </a:ln>
        </p:spPr>
        <p:txBody>
          <a:bodyPr vert="horz" lIns="91440" tIns="45720" rIns="91440" bIns="45720" rtlCol="0">
            <a:noAutofit/>
          </a:bodyPr>
          <a:lstStyle/>
          <a:p>
            <a:pPr marL="342900" indent="-342900" algn="just">
              <a:spcAft>
                <a:spcPts val="600"/>
              </a:spcAft>
              <a:buFont typeface="Wingdings" panose="05000000000000000000" pitchFamily="2" charset="2"/>
              <a:buChar char="q"/>
            </a:pPr>
            <a:r>
              <a:rPr lang="en-AU" sz="2000" dirty="0">
                <a:solidFill>
                  <a:srgbClr val="0070C0"/>
                </a:solidFill>
              </a:rPr>
              <a:t>When a paper has been submitted for publication in a journal, and the authors receive the feedback from the Associate Editor as ‘minor changes’ or ‘major changes’, they must make corrections to the original submission in a fixed time allotted by the journal editorial committee. </a:t>
            </a:r>
          </a:p>
          <a:p>
            <a:pPr marL="342900" indent="-342900" algn="just">
              <a:spcAft>
                <a:spcPts val="600"/>
              </a:spcAft>
              <a:buFont typeface="Wingdings" panose="05000000000000000000" pitchFamily="2" charset="2"/>
              <a:buChar char="q"/>
            </a:pPr>
            <a:r>
              <a:rPr lang="en-AU" sz="2000" dirty="0"/>
              <a:t>Do the corrections according to the comments and sometimes you can’t do something, explain, why. </a:t>
            </a:r>
          </a:p>
          <a:p>
            <a:pPr marL="342900" indent="-342900" algn="just">
              <a:spcAft>
                <a:spcPts val="600"/>
              </a:spcAft>
              <a:buFont typeface="Wingdings" panose="05000000000000000000" pitchFamily="2" charset="2"/>
              <a:buChar char="q"/>
            </a:pPr>
            <a:r>
              <a:rPr lang="en-AU" sz="2000" dirty="0">
                <a:solidFill>
                  <a:srgbClr val="CC0099"/>
                </a:solidFill>
              </a:rPr>
              <a:t>Always try to avoid any conflict with the reviewer. </a:t>
            </a:r>
          </a:p>
          <a:p>
            <a:pPr marL="342900" indent="-342900" algn="just">
              <a:spcAft>
                <a:spcPts val="600"/>
              </a:spcAft>
              <a:buFont typeface="Wingdings" panose="05000000000000000000" pitchFamily="2" charset="2"/>
              <a:buChar char="q"/>
            </a:pPr>
            <a:endParaRPr lang="en-AU" sz="2000" dirty="0"/>
          </a:p>
          <a:p>
            <a:pPr marL="342900" indent="-342900" algn="just">
              <a:spcAft>
                <a:spcPts val="600"/>
              </a:spcAft>
              <a:buFont typeface="Wingdings" panose="05000000000000000000" pitchFamily="2" charset="2"/>
              <a:buChar char="q"/>
            </a:pPr>
            <a:endParaRPr lang="en-AU" sz="2000" dirty="0"/>
          </a:p>
        </p:txBody>
      </p:sp>
      <p:pic>
        <p:nvPicPr>
          <p:cNvPr id="8" name="Picture 2">
            <a:extLst>
              <a:ext uri="{FF2B5EF4-FFF2-40B4-BE49-F238E27FC236}">
                <a16:creationId xmlns:a16="http://schemas.microsoft.com/office/drawing/2014/main" id="{24B213D3-392A-4946-B2BE-003E73B49F89}"/>
              </a:ext>
            </a:extLst>
          </p:cNvPr>
          <p:cNvPicPr>
            <a:picLocks noChangeAspect="1" noChangeArrowheads="1"/>
          </p:cNvPicPr>
          <p:nvPr/>
        </p:nvPicPr>
        <p:blipFill>
          <a:blip r:embed="rId2" cstate="print"/>
          <a:srcRect/>
          <a:stretch>
            <a:fillRect/>
          </a:stretch>
        </p:blipFill>
        <p:spPr bwMode="auto">
          <a:xfrm>
            <a:off x="6204318" y="1295400"/>
            <a:ext cx="4463683" cy="4461933"/>
          </a:xfrm>
          <a:prstGeom prst="rect">
            <a:avLst/>
          </a:prstGeom>
          <a:noFill/>
          <a:ln w="9525">
            <a:noFill/>
            <a:miter lim="800000"/>
            <a:headEnd/>
            <a:tailEnd/>
          </a:ln>
        </p:spPr>
      </p:pic>
    </p:spTree>
    <p:extLst>
      <p:ext uri="{BB962C8B-B14F-4D97-AF65-F5344CB8AC3E}">
        <p14:creationId xmlns:p14="http://schemas.microsoft.com/office/powerpoint/2010/main" val="3405853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C58F16-F2D5-4156-8DD0-D0E5D00BC78D}"/>
              </a:ext>
            </a:extLst>
          </p:cNvPr>
          <p:cNvSpPr>
            <a:spLocks noGrp="1"/>
          </p:cNvSpPr>
          <p:nvPr>
            <p:ph type="body" sz="quarter" idx="12"/>
          </p:nvPr>
        </p:nvSpPr>
        <p:spPr/>
        <p:txBody>
          <a:bodyPr/>
          <a:lstStyle/>
          <a:p>
            <a:r>
              <a:rPr lang="en-AU" dirty="0"/>
              <a:t>Responding to Reviewers</a:t>
            </a:r>
            <a:endParaRPr lang="en-US" dirty="0"/>
          </a:p>
        </p:txBody>
      </p:sp>
      <p:sp>
        <p:nvSpPr>
          <p:cNvPr id="4" name="Date Placeholder 3">
            <a:extLst>
              <a:ext uri="{FF2B5EF4-FFF2-40B4-BE49-F238E27FC236}">
                <a16:creationId xmlns:a16="http://schemas.microsoft.com/office/drawing/2014/main" id="{070FC56C-5F28-4223-877A-2DC4572E4958}"/>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9C1EB0BE-45B6-4A6E-9A05-BF8DCEFB67A4}"/>
              </a:ext>
            </a:extLst>
          </p:cNvPr>
          <p:cNvSpPr>
            <a:spLocks noGrp="1"/>
          </p:cNvSpPr>
          <p:nvPr>
            <p:ph type="sldNum" sz="quarter" idx="14"/>
          </p:nvPr>
        </p:nvSpPr>
        <p:spPr/>
        <p:txBody>
          <a:bodyPr/>
          <a:lstStyle/>
          <a:p>
            <a:pPr>
              <a:defRPr/>
            </a:pPr>
            <a:fld id="{A4D7D840-3C4D-4535-9FCE-221E1C945AAA}" type="slidenum">
              <a:rPr lang="en-US" smtClean="0"/>
              <a:pPr>
                <a:defRPr/>
              </a:pPr>
              <a:t>38</a:t>
            </a:fld>
            <a:endParaRPr lang="en-US"/>
          </a:p>
        </p:txBody>
      </p:sp>
      <p:sp>
        <p:nvSpPr>
          <p:cNvPr id="7" name="Rectangle 3">
            <a:extLst>
              <a:ext uri="{FF2B5EF4-FFF2-40B4-BE49-F238E27FC236}">
                <a16:creationId xmlns:a16="http://schemas.microsoft.com/office/drawing/2014/main" id="{C420D8A0-D100-405F-A04D-1D575B93CAA5}"/>
              </a:ext>
            </a:extLst>
          </p:cNvPr>
          <p:cNvSpPr txBox="1">
            <a:spLocks noChangeArrowheads="1"/>
          </p:cNvSpPr>
          <p:nvPr/>
        </p:nvSpPr>
        <p:spPr>
          <a:xfrm>
            <a:off x="1828800" y="990600"/>
            <a:ext cx="4343400" cy="5715000"/>
          </a:xfrm>
          <a:prstGeom prst="rect">
            <a:avLst/>
          </a:prstGeom>
          <a:ln>
            <a:solidFill>
              <a:schemeClr val="accent1"/>
            </a:solidFill>
          </a:ln>
        </p:spPr>
        <p:txBody>
          <a:bodyPr vert="horz" lIns="91440" tIns="45720" rIns="91440" bIns="45720" rtlCol="0">
            <a:noAutofit/>
          </a:bodyPr>
          <a:lstStyle/>
          <a:p>
            <a:pPr marL="285750" indent="-285750" algn="just">
              <a:buFont typeface="Arial" panose="020B0604020202020204" pitchFamily="34" charset="0"/>
              <a:buChar char="•"/>
            </a:pPr>
            <a:r>
              <a:rPr lang="en-AU" dirty="0">
                <a:solidFill>
                  <a:srgbClr val="CC0099"/>
                </a:solidFill>
              </a:rPr>
              <a:t>Carefully prepare your responses </a:t>
            </a:r>
          </a:p>
          <a:p>
            <a:pPr marL="742950" lvl="1" indent="-285750" algn="just">
              <a:buFont typeface="Wingdings" panose="05000000000000000000" pitchFamily="2" charset="2"/>
              <a:buChar char="Ø"/>
            </a:pPr>
            <a:r>
              <a:rPr lang="en-AU" dirty="0"/>
              <a:t>Each comment should be addressed (a point-by-point response ) </a:t>
            </a:r>
          </a:p>
          <a:p>
            <a:pPr marL="742950" lvl="1" indent="-285750" algn="just">
              <a:buFont typeface="Wingdings" panose="05000000000000000000" pitchFamily="2" charset="2"/>
              <a:buChar char="Ø"/>
            </a:pPr>
            <a:r>
              <a:rPr lang="en-AU" dirty="0"/>
              <a:t>Each change should be stated </a:t>
            </a:r>
          </a:p>
          <a:p>
            <a:pPr marL="742950" lvl="1" indent="-285750" algn="just">
              <a:buFont typeface="Wingdings" panose="05000000000000000000" pitchFamily="2" charset="2"/>
              <a:buChar char="Ø"/>
            </a:pPr>
            <a:r>
              <a:rPr lang="en-AU" dirty="0"/>
              <a:t>Be enthusiastic </a:t>
            </a:r>
          </a:p>
          <a:p>
            <a:pPr marL="285750" indent="-285750" algn="just">
              <a:buFont typeface="Arial" panose="020B0604020202020204" pitchFamily="34" charset="0"/>
              <a:buChar char="•"/>
            </a:pPr>
            <a:r>
              <a:rPr lang="en-AU" dirty="0">
                <a:solidFill>
                  <a:srgbClr val="CC0099"/>
                </a:solidFill>
              </a:rPr>
              <a:t>Respect any comment from the reviewer even if the reviewer may be wrong </a:t>
            </a:r>
          </a:p>
          <a:p>
            <a:pPr marL="285750" indent="-285750" algn="just">
              <a:buFont typeface="Arial" panose="020B0604020202020204" pitchFamily="34" charset="0"/>
              <a:buChar char="•"/>
            </a:pPr>
            <a:r>
              <a:rPr lang="en-AU" dirty="0"/>
              <a:t>Be tactful – thank the reviewers</a:t>
            </a:r>
          </a:p>
          <a:p>
            <a:pPr marL="285750" indent="-285750" algn="just">
              <a:buFont typeface="Arial" panose="020B0604020202020204" pitchFamily="34" charset="0"/>
              <a:buChar char="•"/>
            </a:pPr>
            <a:r>
              <a:rPr lang="en-AU" b="1" dirty="0">
                <a:solidFill>
                  <a:srgbClr val="00B050"/>
                </a:solidFill>
              </a:rPr>
              <a:t>Do not respond to reviewers while upset </a:t>
            </a:r>
          </a:p>
          <a:p>
            <a:pPr marL="285750" indent="-285750" algn="just">
              <a:buFont typeface="Arial" panose="020B0604020202020204" pitchFamily="34" charset="0"/>
              <a:buChar char="•"/>
            </a:pPr>
            <a:r>
              <a:rPr lang="en-AU" dirty="0">
                <a:solidFill>
                  <a:srgbClr val="0070C0"/>
                </a:solidFill>
              </a:rPr>
              <a:t>Commonly the paper will be resubmitted to the journal and sent out for review to the previous reviewers. </a:t>
            </a:r>
          </a:p>
          <a:p>
            <a:pPr marL="285750" indent="-285750" algn="just">
              <a:buFont typeface="Arial" panose="020B0604020202020204" pitchFamily="34" charset="0"/>
              <a:buChar char="•"/>
            </a:pPr>
            <a:r>
              <a:rPr lang="en-AU" dirty="0">
                <a:solidFill>
                  <a:srgbClr val="CC0099"/>
                </a:solidFill>
              </a:rPr>
              <a:t>In order to make the second review relatively simple for the reviewers, the authors must submit two documents: </a:t>
            </a:r>
          </a:p>
          <a:p>
            <a:pPr marL="742950" lvl="1" indent="-285750" algn="just">
              <a:buFont typeface="Wingdings" panose="05000000000000000000" pitchFamily="2" charset="2"/>
              <a:buChar char="Ø"/>
            </a:pPr>
            <a:r>
              <a:rPr lang="en-AU" dirty="0"/>
              <a:t>The revised paper with the important changes highlighted; and </a:t>
            </a:r>
          </a:p>
          <a:p>
            <a:pPr marL="742950" lvl="1" indent="-285750" algn="just">
              <a:buFont typeface="Wingdings" panose="05000000000000000000" pitchFamily="2" charset="2"/>
              <a:buChar char="Ø"/>
            </a:pPr>
            <a:r>
              <a:rPr lang="en-AU" dirty="0"/>
              <a:t>A list of all of the reviewers' comments and the author's response to those comments. </a:t>
            </a:r>
          </a:p>
          <a:p>
            <a:pPr marL="285750" indent="-285750" algn="just">
              <a:buFont typeface="Arial" panose="020B0604020202020204" pitchFamily="34" charset="0"/>
              <a:buChar char="•"/>
            </a:pPr>
            <a:endParaRPr lang="en-AU" dirty="0"/>
          </a:p>
        </p:txBody>
      </p:sp>
      <p:sp>
        <p:nvSpPr>
          <p:cNvPr id="8" name="Rectangle 3">
            <a:extLst>
              <a:ext uri="{FF2B5EF4-FFF2-40B4-BE49-F238E27FC236}">
                <a16:creationId xmlns:a16="http://schemas.microsoft.com/office/drawing/2014/main" id="{A0E588BB-8F3E-43F9-924F-1E1490B241AA}"/>
              </a:ext>
            </a:extLst>
          </p:cNvPr>
          <p:cNvSpPr txBox="1">
            <a:spLocks noChangeArrowheads="1"/>
          </p:cNvSpPr>
          <p:nvPr/>
        </p:nvSpPr>
        <p:spPr>
          <a:xfrm>
            <a:off x="6248400" y="990600"/>
            <a:ext cx="4114800" cy="5715000"/>
          </a:xfrm>
          <a:prstGeom prst="rect">
            <a:avLst/>
          </a:prstGeom>
          <a:ln>
            <a:solidFill>
              <a:schemeClr val="accent1"/>
            </a:solidFill>
          </a:ln>
        </p:spPr>
        <p:txBody>
          <a:bodyPr vert="horz" lIns="91440" tIns="45720" rIns="91440" bIns="45720" rtlCol="0">
            <a:noAutofit/>
          </a:bodyPr>
          <a:lstStyle/>
          <a:p>
            <a:pPr marL="285750" indent="-285750" algn="just">
              <a:buFont typeface="Arial" panose="020B0604020202020204" pitchFamily="34" charset="0"/>
              <a:buChar char="•"/>
            </a:pPr>
            <a:r>
              <a:rPr lang="en-AU" dirty="0">
                <a:solidFill>
                  <a:srgbClr val="CC0099"/>
                </a:solidFill>
              </a:rPr>
              <a:t>Include a letter saying what revisions were made. If you received a list of requested revisions, address each in the letter. </a:t>
            </a:r>
          </a:p>
          <a:p>
            <a:pPr marL="285750" indent="-285750" algn="just">
              <a:buFont typeface="Arial" panose="020B0604020202020204" pitchFamily="34" charset="0"/>
              <a:buChar char="•"/>
            </a:pPr>
            <a:r>
              <a:rPr lang="en-AU" dirty="0"/>
              <a:t>If you disagree with a requested revision, explain why in your letter. Try to find a different way to solve the problem the editor or reviewer identified. </a:t>
            </a:r>
          </a:p>
          <a:p>
            <a:pPr marL="285750" indent="-285750" algn="just">
              <a:buFont typeface="Arial" panose="020B0604020202020204" pitchFamily="34" charset="0"/>
              <a:buChar char="•"/>
            </a:pPr>
            <a:r>
              <a:rPr lang="en-AU" dirty="0">
                <a:solidFill>
                  <a:srgbClr val="0070C0"/>
                </a:solidFill>
              </a:rPr>
              <a:t>If any point raised by referee is not clear, please communicate with referee through Editor </a:t>
            </a:r>
          </a:p>
          <a:p>
            <a:pPr marL="285750" indent="-285750" algn="just">
              <a:buFont typeface="Arial" panose="020B0604020202020204" pitchFamily="34" charset="0"/>
              <a:buChar char="•"/>
            </a:pPr>
            <a:r>
              <a:rPr lang="en-AU" dirty="0"/>
              <a:t>If the paper get rejected don’t throw it out. Read the reviewers and associate editor’s comments, you might get some new idea or the same paper could be little bit modified based on the comments and then resubmit the modified paper for the same journal or different journals. </a:t>
            </a:r>
          </a:p>
          <a:p>
            <a:pPr marL="285750" indent="-285750" algn="just">
              <a:buFont typeface="Arial" panose="020B0604020202020204" pitchFamily="34" charset="0"/>
              <a:buChar char="•"/>
            </a:pPr>
            <a:endParaRPr lang="en-AU" dirty="0"/>
          </a:p>
          <a:p>
            <a:pPr marL="285750" indent="-285750" algn="just">
              <a:buFont typeface="Arial" panose="020B0604020202020204" pitchFamily="34" charset="0"/>
              <a:buChar char="•"/>
            </a:pPr>
            <a:endParaRPr lang="en-AU" dirty="0"/>
          </a:p>
        </p:txBody>
      </p:sp>
    </p:spTree>
    <p:extLst>
      <p:ext uri="{BB962C8B-B14F-4D97-AF65-F5344CB8AC3E}">
        <p14:creationId xmlns:p14="http://schemas.microsoft.com/office/powerpoint/2010/main" val="3052666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ED7799-9C0B-4D79-A139-A7158CF05CA4}"/>
              </a:ext>
            </a:extLst>
          </p:cNvPr>
          <p:cNvSpPr>
            <a:spLocks noGrp="1"/>
          </p:cNvSpPr>
          <p:nvPr>
            <p:ph type="body" sz="quarter" idx="12"/>
          </p:nvPr>
        </p:nvSpPr>
        <p:spPr/>
        <p:txBody>
          <a:bodyPr/>
          <a:lstStyle/>
          <a:p>
            <a:r>
              <a:rPr lang="en-AU" cap="none" dirty="0"/>
              <a:t>Epilogue</a:t>
            </a:r>
            <a:endParaRPr lang="en-US" dirty="0"/>
          </a:p>
        </p:txBody>
      </p:sp>
      <p:sp>
        <p:nvSpPr>
          <p:cNvPr id="4" name="Date Placeholder 3">
            <a:extLst>
              <a:ext uri="{FF2B5EF4-FFF2-40B4-BE49-F238E27FC236}">
                <a16:creationId xmlns:a16="http://schemas.microsoft.com/office/drawing/2014/main" id="{703D9DA5-D36B-416B-977F-0EE488F8F230}"/>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592ED4F6-986B-4A85-9318-FBE657B233C3}"/>
              </a:ext>
            </a:extLst>
          </p:cNvPr>
          <p:cNvSpPr>
            <a:spLocks noGrp="1"/>
          </p:cNvSpPr>
          <p:nvPr>
            <p:ph type="sldNum" sz="quarter" idx="14"/>
          </p:nvPr>
        </p:nvSpPr>
        <p:spPr/>
        <p:txBody>
          <a:bodyPr/>
          <a:lstStyle/>
          <a:p>
            <a:pPr>
              <a:defRPr/>
            </a:pPr>
            <a:fld id="{A4D7D840-3C4D-4535-9FCE-221E1C945AAA}" type="slidenum">
              <a:rPr lang="en-US" smtClean="0"/>
              <a:pPr>
                <a:defRPr/>
              </a:pPr>
              <a:t>39</a:t>
            </a:fld>
            <a:endParaRPr lang="en-US"/>
          </a:p>
        </p:txBody>
      </p:sp>
      <p:sp>
        <p:nvSpPr>
          <p:cNvPr id="9" name="Subtitle 2">
            <a:extLst>
              <a:ext uri="{FF2B5EF4-FFF2-40B4-BE49-F238E27FC236}">
                <a16:creationId xmlns:a16="http://schemas.microsoft.com/office/drawing/2014/main" id="{BC039702-2776-4966-8349-6B779760D1A4}"/>
              </a:ext>
            </a:extLst>
          </p:cNvPr>
          <p:cNvSpPr txBox="1">
            <a:spLocks/>
          </p:cNvSpPr>
          <p:nvPr/>
        </p:nvSpPr>
        <p:spPr>
          <a:xfrm>
            <a:off x="1676400" y="1219200"/>
            <a:ext cx="4114800" cy="5303520"/>
          </a:xfrm>
          <a:prstGeom prst="rect">
            <a:avLst/>
          </a:prstGeom>
          <a:ln>
            <a:solidFill>
              <a:schemeClr val="accent1"/>
            </a:solidFill>
          </a:ln>
        </p:spPr>
        <p:txBody>
          <a:bodyPr vert="horz" lIns="91440" tIns="45720" rIns="91440" bIns="45720" rtlCol="0">
            <a:noAutofit/>
          </a:bodyPr>
          <a:lstStyle/>
          <a:p>
            <a:pPr marL="342900" indent="-342900" algn="just">
              <a:buFont typeface="Wingdings" panose="05000000000000000000" pitchFamily="2" charset="2"/>
              <a:buChar char="q"/>
            </a:pPr>
            <a:r>
              <a:rPr lang="en-AU" sz="2000" dirty="0">
                <a:solidFill>
                  <a:srgbClr val="0070C0"/>
                </a:solidFill>
              </a:rPr>
              <a:t>The goal of writing paper is not merely to publish, but to publicize your work. </a:t>
            </a:r>
          </a:p>
          <a:p>
            <a:pPr marL="342900" indent="-342900" algn="just">
              <a:buFont typeface="Wingdings" panose="05000000000000000000" pitchFamily="2" charset="2"/>
              <a:buChar char="q"/>
            </a:pPr>
            <a:endParaRPr lang="en-AU" sz="2000" dirty="0"/>
          </a:p>
          <a:p>
            <a:pPr marL="342900" indent="-342900" algn="just">
              <a:buFont typeface="Wingdings" panose="05000000000000000000" pitchFamily="2" charset="2"/>
              <a:buChar char="q"/>
            </a:pPr>
            <a:r>
              <a:rPr lang="en-AU" sz="2000" dirty="0"/>
              <a:t>Use an intriguing title</a:t>
            </a:r>
          </a:p>
          <a:p>
            <a:pPr marL="342900" indent="-342900" algn="just">
              <a:buFont typeface="Wingdings" panose="05000000000000000000" pitchFamily="2" charset="2"/>
              <a:buChar char="q"/>
            </a:pPr>
            <a:endParaRPr lang="en-AU" sz="2000" dirty="0"/>
          </a:p>
          <a:p>
            <a:pPr marL="342900" indent="-342900" algn="just">
              <a:buFont typeface="Wingdings" panose="05000000000000000000" pitchFamily="2" charset="2"/>
              <a:buChar char="q"/>
            </a:pPr>
            <a:r>
              <a:rPr lang="en-AU" sz="2000" dirty="0">
                <a:solidFill>
                  <a:srgbClr val="0070C0"/>
                </a:solidFill>
              </a:rPr>
              <a:t>Use attractive illustrations, visual materials. Write well</a:t>
            </a:r>
          </a:p>
          <a:p>
            <a:pPr marL="342900" indent="-342900" algn="just">
              <a:buFont typeface="Wingdings" panose="05000000000000000000" pitchFamily="2" charset="2"/>
              <a:buChar char="q"/>
            </a:pPr>
            <a:r>
              <a:rPr lang="en-AU" sz="2000" dirty="0"/>
              <a:t> </a:t>
            </a:r>
          </a:p>
          <a:p>
            <a:pPr marL="342900" indent="-342900" algn="just">
              <a:buFont typeface="Wingdings" panose="05000000000000000000" pitchFamily="2" charset="2"/>
              <a:buChar char="q"/>
            </a:pPr>
            <a:r>
              <a:rPr lang="en-AU" sz="2000" dirty="0">
                <a:solidFill>
                  <a:srgbClr val="CC0099"/>
                </a:solidFill>
              </a:rPr>
              <a:t>The best guide to writing papers and abstracts is to read the published work in the field, and the specific journal in which the paper is to be submitted. </a:t>
            </a:r>
          </a:p>
          <a:p>
            <a:pPr marL="342900" indent="-342900" algn="just">
              <a:buFont typeface="Wingdings" panose="05000000000000000000" pitchFamily="2" charset="2"/>
              <a:buChar char="q"/>
            </a:pPr>
            <a:endParaRPr lang="en-AU" sz="2000" dirty="0"/>
          </a:p>
          <a:p>
            <a:pPr marL="342900" indent="-342900" algn="just">
              <a:buFont typeface="Wingdings" panose="05000000000000000000" pitchFamily="2" charset="2"/>
              <a:buChar char="q"/>
            </a:pPr>
            <a:endParaRPr lang="en-AU" sz="2000" dirty="0"/>
          </a:p>
          <a:p>
            <a:pPr marL="342900" indent="-342900" algn="just">
              <a:buFont typeface="Wingdings" panose="05000000000000000000" pitchFamily="2" charset="2"/>
              <a:buChar char="q"/>
            </a:pPr>
            <a:endParaRPr lang="en-AU" sz="2000" dirty="0"/>
          </a:p>
          <a:p>
            <a:pPr marL="342900" indent="-342900" algn="just">
              <a:buFont typeface="Wingdings" panose="05000000000000000000" pitchFamily="2" charset="2"/>
              <a:buChar char="q"/>
            </a:pPr>
            <a:endParaRPr lang="en-AU" sz="2000" dirty="0"/>
          </a:p>
        </p:txBody>
      </p:sp>
      <p:sp>
        <p:nvSpPr>
          <p:cNvPr id="10" name="Subtitle 2">
            <a:extLst>
              <a:ext uri="{FF2B5EF4-FFF2-40B4-BE49-F238E27FC236}">
                <a16:creationId xmlns:a16="http://schemas.microsoft.com/office/drawing/2014/main" id="{9DCC3AEE-264F-4093-BC72-17690999CCCA}"/>
              </a:ext>
            </a:extLst>
          </p:cNvPr>
          <p:cNvSpPr txBox="1">
            <a:spLocks/>
          </p:cNvSpPr>
          <p:nvPr/>
        </p:nvSpPr>
        <p:spPr>
          <a:xfrm>
            <a:off x="5989320" y="1219200"/>
            <a:ext cx="4389120" cy="5303520"/>
          </a:xfrm>
          <a:prstGeom prst="rect">
            <a:avLst/>
          </a:prstGeom>
          <a:ln>
            <a:solidFill>
              <a:schemeClr val="accent1"/>
            </a:solidFill>
          </a:ln>
        </p:spPr>
        <p:txBody>
          <a:bodyPr vert="horz" lIns="91440" tIns="45720" rIns="91440" bIns="45720" rtlCol="0">
            <a:noAutofit/>
          </a:bodyPr>
          <a:lstStyle/>
          <a:p>
            <a:pPr marL="285750" indent="-285750" algn="just">
              <a:buFont typeface="Wingdings" panose="05000000000000000000" pitchFamily="2" charset="2"/>
              <a:buChar char="q"/>
            </a:pPr>
            <a:r>
              <a:rPr lang="en-AU" dirty="0">
                <a:solidFill>
                  <a:srgbClr val="CC0099"/>
                </a:solidFill>
              </a:rPr>
              <a:t>Do not submit a paper without sufficient contents. </a:t>
            </a:r>
          </a:p>
          <a:p>
            <a:pPr marL="285750" indent="-285750" algn="just">
              <a:buFont typeface="Wingdings" panose="05000000000000000000" pitchFamily="2" charset="2"/>
              <a:buChar char="q"/>
            </a:pPr>
            <a:r>
              <a:rPr lang="en-AU" dirty="0"/>
              <a:t>Focus on one particular subject area, for publishing one paper. Including more ideas may produce one that says many things, but nothing in depth </a:t>
            </a:r>
          </a:p>
          <a:p>
            <a:pPr marL="285750" indent="-285750" algn="just">
              <a:buFont typeface="Wingdings" panose="05000000000000000000" pitchFamily="2" charset="2"/>
              <a:buChar char="q"/>
            </a:pPr>
            <a:r>
              <a:rPr lang="en-AU" dirty="0">
                <a:solidFill>
                  <a:srgbClr val="CC0099"/>
                </a:solidFill>
              </a:rPr>
              <a:t>Journal paper should have something new. If the work produces no new contribution, it should not be sent for a journal publication. </a:t>
            </a:r>
          </a:p>
          <a:p>
            <a:pPr marL="285750" indent="-285750" algn="just">
              <a:buFont typeface="Wingdings" panose="05000000000000000000" pitchFamily="2" charset="2"/>
              <a:buChar char="q"/>
            </a:pPr>
            <a:r>
              <a:rPr lang="en-AU" dirty="0"/>
              <a:t>Originality of the work must have to be maintained. </a:t>
            </a:r>
          </a:p>
          <a:p>
            <a:pPr marL="285750" indent="-285750" algn="just">
              <a:buFont typeface="Wingdings" panose="05000000000000000000" pitchFamily="2" charset="2"/>
              <a:buChar char="q"/>
            </a:pPr>
            <a:r>
              <a:rPr lang="en-AU" dirty="0">
                <a:solidFill>
                  <a:srgbClr val="FF0000"/>
                </a:solidFill>
              </a:rPr>
              <a:t>Never submit a paper to more than one journal, at a time. </a:t>
            </a:r>
          </a:p>
          <a:p>
            <a:pPr marL="285750" indent="-285750" algn="just">
              <a:buFont typeface="Wingdings" panose="05000000000000000000" pitchFamily="2" charset="2"/>
              <a:buChar char="q"/>
            </a:pPr>
            <a:r>
              <a:rPr lang="en-AU" dirty="0"/>
              <a:t>If one paper is accepted for publication to one journal, it should not be sent for publication to another journal. </a:t>
            </a:r>
          </a:p>
          <a:p>
            <a:pPr marL="285750" indent="-285750" algn="just">
              <a:buFont typeface="Wingdings" panose="05000000000000000000" pitchFamily="2" charset="2"/>
              <a:buChar char="q"/>
            </a:pPr>
            <a:r>
              <a:rPr lang="en-AU" dirty="0">
                <a:solidFill>
                  <a:srgbClr val="0070C0"/>
                </a:solidFill>
              </a:rPr>
              <a:t>Publish the paper to an appropriate journal, relevance has to be maintained. </a:t>
            </a:r>
          </a:p>
          <a:p>
            <a:pPr marL="285750" indent="-285750" algn="just">
              <a:buFont typeface="Wingdings" panose="05000000000000000000" pitchFamily="2" charset="2"/>
              <a:buChar char="q"/>
            </a:pPr>
            <a:endParaRPr lang="en-AU" dirty="0">
              <a:solidFill>
                <a:srgbClr val="0070C0"/>
              </a:solidFill>
            </a:endParaRPr>
          </a:p>
          <a:p>
            <a:pPr marL="285750" indent="-285750" algn="just">
              <a:buFont typeface="Wingdings" panose="05000000000000000000" pitchFamily="2" charset="2"/>
              <a:buChar char="q"/>
            </a:pPr>
            <a:endParaRPr lang="en-AU" dirty="0"/>
          </a:p>
          <a:p>
            <a:pPr marL="285750" indent="-285750" algn="just">
              <a:buFont typeface="Wingdings" panose="05000000000000000000" pitchFamily="2" charset="2"/>
              <a:buChar char="q"/>
            </a:pPr>
            <a:endParaRPr lang="en-AU" dirty="0"/>
          </a:p>
          <a:p>
            <a:pPr marL="285750" indent="-285750" algn="just">
              <a:buFont typeface="Wingdings" panose="05000000000000000000" pitchFamily="2" charset="2"/>
              <a:buChar char="q"/>
            </a:pPr>
            <a:endParaRPr lang="en-AU" dirty="0"/>
          </a:p>
          <a:p>
            <a:pPr marL="285750" indent="-285750" algn="just">
              <a:buFont typeface="Wingdings" panose="05000000000000000000" pitchFamily="2" charset="2"/>
              <a:buChar char="q"/>
            </a:pPr>
            <a:endParaRPr lang="en-AU" dirty="0"/>
          </a:p>
          <a:p>
            <a:pPr marL="285750" indent="-285750" algn="just">
              <a:buFont typeface="Wingdings" panose="05000000000000000000" pitchFamily="2" charset="2"/>
              <a:buChar char="q"/>
            </a:pPr>
            <a:endParaRPr lang="en-AU" dirty="0"/>
          </a:p>
        </p:txBody>
      </p:sp>
    </p:spTree>
    <p:extLst>
      <p:ext uri="{BB962C8B-B14F-4D97-AF65-F5344CB8AC3E}">
        <p14:creationId xmlns:p14="http://schemas.microsoft.com/office/powerpoint/2010/main" val="2359460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2DC623-E2BA-4BE9-9F74-67EC61D99781}"/>
              </a:ext>
            </a:extLst>
          </p:cNvPr>
          <p:cNvSpPr>
            <a:spLocks noGrp="1"/>
          </p:cNvSpPr>
          <p:nvPr>
            <p:ph type="body" sz="quarter" idx="12"/>
          </p:nvPr>
        </p:nvSpPr>
        <p:spPr/>
        <p:txBody>
          <a:bodyPr/>
          <a:lstStyle/>
          <a:p>
            <a:r>
              <a:rPr lang="en-AU" cap="none" dirty="0"/>
              <a:t>Simulation Study</a:t>
            </a:r>
          </a:p>
        </p:txBody>
      </p:sp>
      <p:sp>
        <p:nvSpPr>
          <p:cNvPr id="3" name="Text Placeholder 2">
            <a:extLst>
              <a:ext uri="{FF2B5EF4-FFF2-40B4-BE49-F238E27FC236}">
                <a16:creationId xmlns:a16="http://schemas.microsoft.com/office/drawing/2014/main" id="{3BF536C8-9194-4A59-907A-FBDE4C9F9FB9}"/>
              </a:ext>
            </a:extLst>
          </p:cNvPr>
          <p:cNvSpPr>
            <a:spLocks noGrp="1"/>
          </p:cNvSpPr>
          <p:nvPr>
            <p:ph type="body" sz="quarter" idx="13"/>
          </p:nvPr>
        </p:nvSpPr>
        <p:spPr/>
        <p:txBody>
          <a:bodyPr>
            <a:normAutofit/>
          </a:bodyPr>
          <a:lstStyle/>
          <a:p>
            <a:pPr>
              <a:spcBef>
                <a:spcPts val="600"/>
              </a:spcBef>
              <a:spcAft>
                <a:spcPts val="1200"/>
              </a:spcAft>
              <a:buFont typeface="Wingdings" panose="05000000000000000000" pitchFamily="2" charset="2"/>
              <a:buChar char="q"/>
            </a:pPr>
            <a:r>
              <a:rPr lang="en-AU" dirty="0"/>
              <a:t>Once the methodology and its analysis are done, provide the simulation results in this section. </a:t>
            </a:r>
          </a:p>
          <a:p>
            <a:pPr algn="just">
              <a:spcBef>
                <a:spcPts val="600"/>
              </a:spcBef>
              <a:spcAft>
                <a:spcPts val="1200"/>
              </a:spcAft>
              <a:buFont typeface="Wingdings" panose="05000000000000000000" pitchFamily="2" charset="2"/>
              <a:buChar char="q"/>
            </a:pPr>
            <a:r>
              <a:rPr lang="en-AU" dirty="0">
                <a:solidFill>
                  <a:srgbClr val="0070C0"/>
                </a:solidFill>
              </a:rPr>
              <a:t>Regarding simulation method and software, indicate in brief, especially when you have experimental results. There might be some exception depending on the type of the work. </a:t>
            </a:r>
          </a:p>
          <a:p>
            <a:pPr>
              <a:spcBef>
                <a:spcPts val="600"/>
              </a:spcBef>
              <a:spcAft>
                <a:spcPts val="1200"/>
              </a:spcAft>
              <a:buFont typeface="Wingdings" panose="05000000000000000000" pitchFamily="2" charset="2"/>
              <a:buChar char="q"/>
            </a:pPr>
            <a:r>
              <a:rPr lang="en-AU" dirty="0"/>
              <a:t>Provide a write-up on how the simulation is carried up (including all assumptions used, how important parameters are chosen/selected, etc.) </a:t>
            </a:r>
          </a:p>
          <a:p>
            <a:pPr>
              <a:spcBef>
                <a:spcPts val="600"/>
              </a:spcBef>
              <a:spcAft>
                <a:spcPts val="1200"/>
              </a:spcAft>
              <a:buFont typeface="Wingdings" panose="05000000000000000000" pitchFamily="2" charset="2"/>
              <a:buChar char="q"/>
            </a:pPr>
            <a:r>
              <a:rPr lang="en-AU" dirty="0">
                <a:solidFill>
                  <a:srgbClr val="0070C0"/>
                </a:solidFill>
              </a:rPr>
              <a:t>The results should be presented along with discussion. Particularly, indicate the significance of the results in terms of your methodology</a:t>
            </a:r>
            <a:r>
              <a:rPr lang="en-AU" dirty="0"/>
              <a:t>. </a:t>
            </a:r>
          </a:p>
          <a:p>
            <a:pPr>
              <a:spcBef>
                <a:spcPts val="600"/>
              </a:spcBef>
              <a:spcAft>
                <a:spcPts val="1200"/>
              </a:spcAft>
              <a:buFont typeface="Wingdings" panose="05000000000000000000" pitchFamily="2" charset="2"/>
              <a:buChar char="q"/>
            </a:pPr>
            <a:r>
              <a:rPr lang="en-AU" dirty="0"/>
              <a:t>Reviewer gets annoyed with the meaningless results. Try to avoid that. </a:t>
            </a:r>
          </a:p>
        </p:txBody>
      </p:sp>
      <p:sp>
        <p:nvSpPr>
          <p:cNvPr id="4" name="Date Placeholder 3">
            <a:extLst>
              <a:ext uri="{FF2B5EF4-FFF2-40B4-BE49-F238E27FC236}">
                <a16:creationId xmlns:a16="http://schemas.microsoft.com/office/drawing/2014/main" id="{93B0F0F2-F7DA-4127-A596-F70173FFE6C9}"/>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8BA4532C-4F12-4E85-B5EE-F4BE17D6D484}"/>
              </a:ext>
            </a:extLst>
          </p:cNvPr>
          <p:cNvSpPr>
            <a:spLocks noGrp="1"/>
          </p:cNvSpPr>
          <p:nvPr>
            <p:ph type="sldNum" sz="quarter" idx="14"/>
          </p:nvPr>
        </p:nvSpPr>
        <p:spPr/>
        <p:txBody>
          <a:bodyPr/>
          <a:lstStyle/>
          <a:p>
            <a:pPr>
              <a:defRPr/>
            </a:pPr>
            <a:fld id="{A4D7D840-3C4D-4535-9FCE-221E1C945AAA}" type="slidenum">
              <a:rPr lang="en-US" smtClean="0"/>
              <a:pPr>
                <a:defRPr/>
              </a:pPr>
              <a:t>4</a:t>
            </a:fld>
            <a:endParaRPr lang="en-US"/>
          </a:p>
        </p:txBody>
      </p:sp>
    </p:spTree>
    <p:extLst>
      <p:ext uri="{BB962C8B-B14F-4D97-AF65-F5344CB8AC3E}">
        <p14:creationId xmlns:p14="http://schemas.microsoft.com/office/powerpoint/2010/main" val="348335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5AE998-B32E-4575-896A-A6EB46ADD6B2}"/>
              </a:ext>
            </a:extLst>
          </p:cNvPr>
          <p:cNvSpPr>
            <a:spLocks noGrp="1"/>
          </p:cNvSpPr>
          <p:nvPr>
            <p:ph type="body" sz="quarter" idx="12"/>
          </p:nvPr>
        </p:nvSpPr>
        <p:spPr/>
        <p:txBody>
          <a:bodyPr/>
          <a:lstStyle/>
          <a:p>
            <a:r>
              <a:rPr lang="en-AU" cap="none" dirty="0"/>
              <a:t>Hardware/Software Development</a:t>
            </a:r>
          </a:p>
        </p:txBody>
      </p:sp>
      <p:sp>
        <p:nvSpPr>
          <p:cNvPr id="3" name="Text Placeholder 2">
            <a:extLst>
              <a:ext uri="{FF2B5EF4-FFF2-40B4-BE49-F238E27FC236}">
                <a16:creationId xmlns:a16="http://schemas.microsoft.com/office/drawing/2014/main" id="{817E0393-7CFA-43DC-8F4A-6E0855075358}"/>
              </a:ext>
            </a:extLst>
          </p:cNvPr>
          <p:cNvSpPr>
            <a:spLocks noGrp="1"/>
          </p:cNvSpPr>
          <p:nvPr>
            <p:ph type="body" sz="quarter" idx="13"/>
          </p:nvPr>
        </p:nvSpPr>
        <p:spPr/>
        <p:txBody>
          <a:bodyPr>
            <a:normAutofit/>
          </a:bodyPr>
          <a:lstStyle/>
          <a:p>
            <a:pPr algn="just">
              <a:buFont typeface="Wingdings" panose="05000000000000000000" pitchFamily="2" charset="2"/>
              <a:buChar char="Ø"/>
            </a:pPr>
            <a:r>
              <a:rPr lang="en-AU" dirty="0"/>
              <a:t>As a result of your proposed algorithm, you might have developed a software to test its viability through simulation </a:t>
            </a:r>
          </a:p>
          <a:p>
            <a:pPr algn="just">
              <a:buFont typeface="Wingdings" panose="05000000000000000000" pitchFamily="2" charset="2"/>
              <a:buChar char="Ø"/>
            </a:pPr>
            <a:endParaRPr lang="en-AU" dirty="0"/>
          </a:p>
          <a:p>
            <a:pPr algn="just">
              <a:buFont typeface="Wingdings" panose="05000000000000000000" pitchFamily="2" charset="2"/>
              <a:buChar char="Ø"/>
            </a:pPr>
            <a:r>
              <a:rPr lang="en-AU" dirty="0">
                <a:solidFill>
                  <a:srgbClr val="0070C0"/>
                </a:solidFill>
              </a:rPr>
              <a:t>Provide a description of how the software is developed (Computer specs, Programming Languages used, Flowcharts, Block diagrams, etc.) </a:t>
            </a:r>
          </a:p>
          <a:p>
            <a:pPr algn="just">
              <a:buFont typeface="Wingdings" panose="05000000000000000000" pitchFamily="2" charset="2"/>
              <a:buChar char="Ø"/>
            </a:pPr>
            <a:endParaRPr lang="en-AU" dirty="0"/>
          </a:p>
          <a:p>
            <a:pPr algn="just">
              <a:buFont typeface="Wingdings" panose="05000000000000000000" pitchFamily="2" charset="2"/>
              <a:buChar char="Ø"/>
            </a:pPr>
            <a:r>
              <a:rPr lang="en-AU" dirty="0"/>
              <a:t>Sometimes hardware are designed to verify the proposed technique/algorithm </a:t>
            </a:r>
          </a:p>
          <a:p>
            <a:pPr algn="just">
              <a:buFont typeface="Wingdings" panose="05000000000000000000" pitchFamily="2" charset="2"/>
              <a:buChar char="Ø"/>
            </a:pPr>
            <a:endParaRPr lang="en-AU" dirty="0"/>
          </a:p>
          <a:p>
            <a:pPr algn="just">
              <a:buFont typeface="Wingdings" panose="05000000000000000000" pitchFamily="2" charset="2"/>
              <a:buChar char="Ø"/>
            </a:pPr>
            <a:r>
              <a:rPr lang="en-AU" dirty="0">
                <a:solidFill>
                  <a:srgbClr val="0070C0"/>
                </a:solidFill>
              </a:rPr>
              <a:t>Provide sufficient description of the hardware setup/design (technical specifications, block diagrams, saturations, sensor limitations, components used, photos of the hardware, etc.) </a:t>
            </a:r>
          </a:p>
          <a:p>
            <a:pPr algn="just">
              <a:buFont typeface="Wingdings" panose="05000000000000000000" pitchFamily="2" charset="2"/>
              <a:buChar char="Ø"/>
            </a:pPr>
            <a:endParaRPr lang="en-AU" dirty="0"/>
          </a:p>
          <a:p>
            <a:pPr algn="just">
              <a:buFont typeface="Wingdings" panose="05000000000000000000" pitchFamily="2" charset="2"/>
              <a:buChar char="Ø"/>
            </a:pPr>
            <a:r>
              <a:rPr lang="en-AU" dirty="0">
                <a:solidFill>
                  <a:srgbClr val="FF0000"/>
                </a:solidFill>
              </a:rPr>
              <a:t>Highlight the uniqueness of your hardware compared to similar products (if any) </a:t>
            </a:r>
          </a:p>
        </p:txBody>
      </p:sp>
      <p:sp>
        <p:nvSpPr>
          <p:cNvPr id="4" name="Date Placeholder 3">
            <a:extLst>
              <a:ext uri="{FF2B5EF4-FFF2-40B4-BE49-F238E27FC236}">
                <a16:creationId xmlns:a16="http://schemas.microsoft.com/office/drawing/2014/main" id="{2E5C2925-1D6E-461A-8C33-477A1F67A490}"/>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A9EC798C-00EF-4EA0-842B-9B6E28EB1E24}"/>
              </a:ext>
            </a:extLst>
          </p:cNvPr>
          <p:cNvSpPr>
            <a:spLocks noGrp="1"/>
          </p:cNvSpPr>
          <p:nvPr>
            <p:ph type="sldNum" sz="quarter" idx="14"/>
          </p:nvPr>
        </p:nvSpPr>
        <p:spPr/>
        <p:txBody>
          <a:bodyPr/>
          <a:lstStyle/>
          <a:p>
            <a:pPr>
              <a:defRPr/>
            </a:pPr>
            <a:fld id="{A4D7D840-3C4D-4535-9FCE-221E1C945AAA}" type="slidenum">
              <a:rPr lang="en-US" smtClean="0"/>
              <a:pPr>
                <a:defRPr/>
              </a:pPr>
              <a:t>5</a:t>
            </a:fld>
            <a:endParaRPr lang="en-US"/>
          </a:p>
        </p:txBody>
      </p:sp>
    </p:spTree>
    <p:extLst>
      <p:ext uri="{BB962C8B-B14F-4D97-AF65-F5344CB8AC3E}">
        <p14:creationId xmlns:p14="http://schemas.microsoft.com/office/powerpoint/2010/main" val="62901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11D792-B8FB-4A50-89C5-69251E780EB2}"/>
              </a:ext>
            </a:extLst>
          </p:cNvPr>
          <p:cNvSpPr>
            <a:spLocks noGrp="1"/>
          </p:cNvSpPr>
          <p:nvPr>
            <p:ph type="body" sz="quarter" idx="12"/>
          </p:nvPr>
        </p:nvSpPr>
        <p:spPr/>
        <p:txBody>
          <a:bodyPr/>
          <a:lstStyle/>
          <a:p>
            <a:r>
              <a:rPr lang="en-AU" cap="none" dirty="0"/>
              <a:t>Experimental</a:t>
            </a:r>
            <a:endParaRPr lang="en-US" dirty="0"/>
          </a:p>
        </p:txBody>
      </p:sp>
      <p:sp>
        <p:nvSpPr>
          <p:cNvPr id="4" name="Date Placeholder 3">
            <a:extLst>
              <a:ext uri="{FF2B5EF4-FFF2-40B4-BE49-F238E27FC236}">
                <a16:creationId xmlns:a16="http://schemas.microsoft.com/office/drawing/2014/main" id="{19FC46E9-3643-4405-B65B-B7D25275DE0A}"/>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B52B1B84-5031-4B0F-B617-BD8F27C754F0}"/>
              </a:ext>
            </a:extLst>
          </p:cNvPr>
          <p:cNvSpPr>
            <a:spLocks noGrp="1"/>
          </p:cNvSpPr>
          <p:nvPr>
            <p:ph type="sldNum" sz="quarter" idx="14"/>
          </p:nvPr>
        </p:nvSpPr>
        <p:spPr/>
        <p:txBody>
          <a:bodyPr/>
          <a:lstStyle/>
          <a:p>
            <a:pPr>
              <a:defRPr/>
            </a:pPr>
            <a:fld id="{A4D7D840-3C4D-4535-9FCE-221E1C945AAA}" type="slidenum">
              <a:rPr lang="en-US" smtClean="0"/>
              <a:pPr>
                <a:defRPr/>
              </a:pPr>
              <a:t>6</a:t>
            </a:fld>
            <a:endParaRPr lang="en-US"/>
          </a:p>
        </p:txBody>
      </p:sp>
      <p:sp>
        <p:nvSpPr>
          <p:cNvPr id="7" name="Subtitle 2">
            <a:extLst>
              <a:ext uri="{FF2B5EF4-FFF2-40B4-BE49-F238E27FC236}">
                <a16:creationId xmlns:a16="http://schemas.microsoft.com/office/drawing/2014/main" id="{C6B8EE36-5453-497F-873E-E305C20668D9}"/>
              </a:ext>
            </a:extLst>
          </p:cNvPr>
          <p:cNvSpPr txBox="1">
            <a:spLocks/>
          </p:cNvSpPr>
          <p:nvPr/>
        </p:nvSpPr>
        <p:spPr>
          <a:xfrm>
            <a:off x="1676400" y="1143000"/>
            <a:ext cx="4114800" cy="5638800"/>
          </a:xfrm>
          <a:prstGeom prst="rect">
            <a:avLst/>
          </a:prstGeom>
          <a:ln>
            <a:solidFill>
              <a:srgbClr val="CC0099"/>
            </a:solidFill>
          </a:ln>
        </p:spPr>
        <p:txBody>
          <a:bodyPr vert="horz" lIns="91440" tIns="45720" rIns="91440" bIns="45720" rtlCol="0">
            <a:noAutofit/>
          </a:bodyPr>
          <a:lstStyle/>
          <a:p>
            <a:pPr marL="285750" indent="-285750" algn="just">
              <a:buFont typeface="Wingdings" panose="05000000000000000000" pitchFamily="2" charset="2"/>
              <a:buChar char="q"/>
            </a:pPr>
            <a:r>
              <a:rPr lang="en-AU" dirty="0"/>
              <a:t>Describe your experiments in detail such that others can replicate your work </a:t>
            </a:r>
          </a:p>
          <a:p>
            <a:pPr marL="742950" lvl="1" indent="-285750" algn="just">
              <a:buFont typeface="Wingdings" panose="05000000000000000000" pitchFamily="2" charset="2"/>
              <a:buChar char="Ø"/>
            </a:pPr>
            <a:r>
              <a:rPr lang="en-AU" dirty="0"/>
              <a:t>Describe Apparatus and Materials </a:t>
            </a:r>
          </a:p>
          <a:p>
            <a:pPr marL="742950" lvl="1" indent="-285750" algn="just">
              <a:buFont typeface="Wingdings" panose="05000000000000000000" pitchFamily="2" charset="2"/>
              <a:buChar char="Ø"/>
            </a:pPr>
            <a:r>
              <a:rPr lang="en-AU" dirty="0"/>
              <a:t>Show test setups </a:t>
            </a:r>
          </a:p>
          <a:p>
            <a:pPr marL="285750" indent="-285750" algn="just">
              <a:buFont typeface="Wingdings" panose="05000000000000000000" pitchFamily="2" charset="2"/>
              <a:buChar char="q"/>
            </a:pPr>
            <a:r>
              <a:rPr lang="en-AU" dirty="0">
                <a:solidFill>
                  <a:srgbClr val="0070C0"/>
                </a:solidFill>
              </a:rPr>
              <a:t>Provide the detail experimental implemental procedure, if it is new. Even if it is not new, still provide the procedure in brief. </a:t>
            </a:r>
          </a:p>
          <a:p>
            <a:pPr marL="285750" indent="-285750" algn="just">
              <a:buFont typeface="Wingdings" panose="05000000000000000000" pitchFamily="2" charset="2"/>
              <a:buChar char="q"/>
            </a:pPr>
            <a:r>
              <a:rPr lang="en-AU" dirty="0"/>
              <a:t>Meaningful experimental results will be provided with discussion. If possible, in order to show the superiority of the proposed method provide comparative experimental and/or simulation results with the published method. </a:t>
            </a:r>
          </a:p>
          <a:p>
            <a:pPr marL="285750" indent="-285750" algn="just">
              <a:buFont typeface="Wingdings" panose="05000000000000000000" pitchFamily="2" charset="2"/>
              <a:buChar char="q"/>
            </a:pPr>
            <a:r>
              <a:rPr lang="en-AU" dirty="0">
                <a:solidFill>
                  <a:srgbClr val="0070C0"/>
                </a:solidFill>
              </a:rPr>
              <a:t>Based on the results provide a summary about the performance of the proposed method. </a:t>
            </a:r>
          </a:p>
          <a:p>
            <a:pPr marL="285750" indent="-285750" algn="just">
              <a:buFont typeface="Wingdings" panose="05000000000000000000" pitchFamily="2" charset="2"/>
              <a:buChar char="q"/>
            </a:pPr>
            <a:endParaRPr lang="en-AU" dirty="0"/>
          </a:p>
          <a:p>
            <a:pPr marL="285750" indent="-285750" algn="just">
              <a:buFont typeface="Wingdings" panose="05000000000000000000" pitchFamily="2" charset="2"/>
              <a:buChar char="q"/>
            </a:pPr>
            <a:endParaRPr lang="en-AU" dirty="0"/>
          </a:p>
          <a:p>
            <a:pPr marL="285750" indent="-285750" algn="just">
              <a:buFont typeface="Wingdings" panose="05000000000000000000" pitchFamily="2" charset="2"/>
              <a:buChar char="q"/>
            </a:pPr>
            <a:endParaRPr lang="en-AU" dirty="0"/>
          </a:p>
          <a:p>
            <a:pPr marL="285750" indent="-285750" algn="just">
              <a:buFont typeface="Wingdings" panose="05000000000000000000" pitchFamily="2" charset="2"/>
              <a:buChar char="q"/>
            </a:pPr>
            <a:endParaRPr lang="en-AU" dirty="0"/>
          </a:p>
          <a:p>
            <a:pPr marL="285750" indent="-285750" algn="just">
              <a:buFont typeface="Wingdings" panose="05000000000000000000" pitchFamily="2" charset="2"/>
              <a:buChar char="q"/>
            </a:pPr>
            <a:endParaRPr lang="en-AU" dirty="0"/>
          </a:p>
          <a:p>
            <a:pPr marL="285750" indent="-285750" algn="just">
              <a:buFont typeface="Wingdings" panose="05000000000000000000" pitchFamily="2" charset="2"/>
              <a:buChar char="q"/>
            </a:pPr>
            <a:endParaRPr lang="en-AU" dirty="0"/>
          </a:p>
        </p:txBody>
      </p:sp>
      <p:sp>
        <p:nvSpPr>
          <p:cNvPr id="8" name="Subtitle 2">
            <a:extLst>
              <a:ext uri="{FF2B5EF4-FFF2-40B4-BE49-F238E27FC236}">
                <a16:creationId xmlns:a16="http://schemas.microsoft.com/office/drawing/2014/main" id="{1CFFED82-6DB6-4248-A0B5-DF551531B62E}"/>
              </a:ext>
            </a:extLst>
          </p:cNvPr>
          <p:cNvSpPr txBox="1">
            <a:spLocks/>
          </p:cNvSpPr>
          <p:nvPr/>
        </p:nvSpPr>
        <p:spPr>
          <a:xfrm>
            <a:off x="6096000" y="1143000"/>
            <a:ext cx="4419600" cy="2667000"/>
          </a:xfrm>
          <a:prstGeom prst="rect">
            <a:avLst/>
          </a:prstGeom>
          <a:ln>
            <a:solidFill>
              <a:srgbClr val="CC0099"/>
            </a:solidFill>
          </a:ln>
        </p:spPr>
        <p:txBody>
          <a:bodyPr vert="horz" lIns="91440" tIns="45720" rIns="91440" bIns="45720" rtlCol="0">
            <a:noAutofit/>
          </a:bodyPr>
          <a:lstStyle/>
          <a:p>
            <a:pPr marL="285750" indent="-285750" algn="just">
              <a:spcBef>
                <a:spcPts val="1200"/>
              </a:spcBef>
              <a:buFont typeface="Wingdings" panose="05000000000000000000" pitchFamily="2" charset="2"/>
              <a:buChar char="q"/>
            </a:pPr>
            <a:r>
              <a:rPr lang="en-AU" dirty="0">
                <a:solidFill>
                  <a:srgbClr val="0070C0"/>
                </a:solidFill>
              </a:rPr>
              <a:t>Reduce detailed description of the experimental method in the paper if the experimental and computational techniques have been previously verified in textbooks, reference books, and other refereed publications. </a:t>
            </a:r>
          </a:p>
          <a:p>
            <a:pPr marL="285750" indent="-285750" algn="just">
              <a:spcBef>
                <a:spcPts val="1200"/>
              </a:spcBef>
              <a:buFont typeface="Wingdings" panose="05000000000000000000" pitchFamily="2" charset="2"/>
              <a:buChar char="q"/>
            </a:pPr>
            <a:r>
              <a:rPr lang="en-AU" dirty="0"/>
              <a:t>Specify the operational conditions and any unique aspects of the research methods used. </a:t>
            </a:r>
          </a:p>
          <a:p>
            <a:pPr marL="285750" indent="-285750" algn="just">
              <a:spcBef>
                <a:spcPts val="1200"/>
              </a:spcBef>
              <a:buFont typeface="Wingdings" panose="05000000000000000000" pitchFamily="2" charset="2"/>
              <a:buChar char="q"/>
            </a:pPr>
            <a:endParaRPr lang="en-AU" dirty="0"/>
          </a:p>
          <a:p>
            <a:pPr marL="285750" indent="-285750" algn="just">
              <a:spcBef>
                <a:spcPts val="1200"/>
              </a:spcBef>
              <a:buFont typeface="Wingdings" panose="05000000000000000000" pitchFamily="2" charset="2"/>
              <a:buChar char="q"/>
            </a:pPr>
            <a:endParaRPr lang="en-AU" dirty="0"/>
          </a:p>
          <a:p>
            <a:pPr marL="285750" indent="-285750" algn="just">
              <a:spcBef>
                <a:spcPts val="1200"/>
              </a:spcBef>
              <a:buFont typeface="Wingdings" panose="05000000000000000000" pitchFamily="2" charset="2"/>
              <a:buChar char="q"/>
            </a:pPr>
            <a:endParaRPr lang="en-AU" dirty="0"/>
          </a:p>
          <a:p>
            <a:pPr marL="285750" indent="-285750" algn="just">
              <a:spcBef>
                <a:spcPts val="1200"/>
              </a:spcBef>
              <a:buFont typeface="Wingdings" panose="05000000000000000000" pitchFamily="2" charset="2"/>
              <a:buChar char="q"/>
            </a:pPr>
            <a:endParaRPr lang="en-AU" dirty="0"/>
          </a:p>
          <a:p>
            <a:pPr marL="285750" indent="-285750" algn="just">
              <a:spcBef>
                <a:spcPts val="1200"/>
              </a:spcBef>
              <a:buFont typeface="Wingdings" panose="05000000000000000000" pitchFamily="2" charset="2"/>
              <a:buChar char="q"/>
            </a:pPr>
            <a:endParaRPr lang="en-AU" dirty="0"/>
          </a:p>
          <a:p>
            <a:pPr marL="285750" indent="-285750" algn="just">
              <a:spcBef>
                <a:spcPts val="1200"/>
              </a:spcBef>
              <a:buFont typeface="Wingdings" panose="05000000000000000000" pitchFamily="2" charset="2"/>
              <a:buChar char="q"/>
            </a:pPr>
            <a:endParaRPr lang="en-AU" dirty="0"/>
          </a:p>
        </p:txBody>
      </p:sp>
      <p:pic>
        <p:nvPicPr>
          <p:cNvPr id="9" name="Picture 1">
            <a:extLst>
              <a:ext uri="{FF2B5EF4-FFF2-40B4-BE49-F238E27FC236}">
                <a16:creationId xmlns:a16="http://schemas.microsoft.com/office/drawing/2014/main" id="{0F66DC38-D149-4EAC-85A3-646C7BAD439F}"/>
              </a:ext>
            </a:extLst>
          </p:cNvPr>
          <p:cNvPicPr>
            <a:picLocks noChangeAspect="1" noChangeArrowheads="1"/>
          </p:cNvPicPr>
          <p:nvPr/>
        </p:nvPicPr>
        <p:blipFill>
          <a:blip r:embed="rId2" cstate="print"/>
          <a:srcRect l="7265" r="5556"/>
          <a:stretch>
            <a:fillRect/>
          </a:stretch>
        </p:blipFill>
        <p:spPr bwMode="auto">
          <a:xfrm>
            <a:off x="6705600" y="4114800"/>
            <a:ext cx="3276600" cy="2700804"/>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221773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9A9B84-1C99-4836-B0D6-0194CAE6BB8D}"/>
              </a:ext>
            </a:extLst>
          </p:cNvPr>
          <p:cNvSpPr>
            <a:spLocks noGrp="1"/>
          </p:cNvSpPr>
          <p:nvPr>
            <p:ph type="body" sz="quarter" idx="12"/>
          </p:nvPr>
        </p:nvSpPr>
        <p:spPr/>
        <p:txBody>
          <a:bodyPr/>
          <a:lstStyle/>
          <a:p>
            <a:r>
              <a:rPr lang="en-AU" cap="none" dirty="0"/>
              <a:t>Results &amp; Discussion </a:t>
            </a:r>
          </a:p>
        </p:txBody>
      </p:sp>
      <p:sp>
        <p:nvSpPr>
          <p:cNvPr id="4" name="Date Placeholder 3">
            <a:extLst>
              <a:ext uri="{FF2B5EF4-FFF2-40B4-BE49-F238E27FC236}">
                <a16:creationId xmlns:a16="http://schemas.microsoft.com/office/drawing/2014/main" id="{AD7346EE-D913-4CA4-8F7F-F4BEFADDA7E6}"/>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F6DE43C7-2352-4D3A-BC52-F2AD64EB566E}"/>
              </a:ext>
            </a:extLst>
          </p:cNvPr>
          <p:cNvSpPr>
            <a:spLocks noGrp="1"/>
          </p:cNvSpPr>
          <p:nvPr>
            <p:ph type="sldNum" sz="quarter" idx="14"/>
          </p:nvPr>
        </p:nvSpPr>
        <p:spPr/>
        <p:txBody>
          <a:bodyPr/>
          <a:lstStyle/>
          <a:p>
            <a:pPr>
              <a:defRPr/>
            </a:pPr>
            <a:fld id="{A4D7D840-3C4D-4535-9FCE-221E1C945AAA}" type="slidenum">
              <a:rPr lang="en-US" smtClean="0"/>
              <a:pPr>
                <a:defRPr/>
              </a:pPr>
              <a:t>7</a:t>
            </a:fld>
            <a:endParaRPr lang="en-US"/>
          </a:p>
        </p:txBody>
      </p:sp>
      <p:sp>
        <p:nvSpPr>
          <p:cNvPr id="7" name="Subtitle 2">
            <a:extLst>
              <a:ext uri="{FF2B5EF4-FFF2-40B4-BE49-F238E27FC236}">
                <a16:creationId xmlns:a16="http://schemas.microsoft.com/office/drawing/2014/main" id="{7BC9DB5F-EF72-4C13-A0D5-3A2B89E674DD}"/>
              </a:ext>
            </a:extLst>
          </p:cNvPr>
          <p:cNvSpPr txBox="1">
            <a:spLocks/>
          </p:cNvSpPr>
          <p:nvPr/>
        </p:nvSpPr>
        <p:spPr>
          <a:xfrm>
            <a:off x="1828800" y="1219200"/>
            <a:ext cx="4267200" cy="5105400"/>
          </a:xfrm>
          <a:prstGeom prst="rect">
            <a:avLst/>
          </a:prstGeom>
          <a:ln>
            <a:solidFill>
              <a:srgbClr val="CC0099"/>
            </a:solidFill>
          </a:ln>
        </p:spPr>
        <p:txBody>
          <a:bodyPr vert="horz" lIns="91440" tIns="45720" rIns="91440" bIns="45720" rtlCol="0">
            <a:noAutofit/>
          </a:bodyPr>
          <a:lstStyle/>
          <a:p>
            <a:pPr marL="342900" indent="-342900">
              <a:spcBef>
                <a:spcPts val="600"/>
              </a:spcBef>
              <a:buFont typeface="Wingdings" panose="05000000000000000000" pitchFamily="2" charset="2"/>
              <a:buChar char="q"/>
            </a:pPr>
            <a:r>
              <a:rPr lang="en-AU" sz="2000" dirty="0"/>
              <a:t>Results and Discussion: enumerate your results and discuss upon them </a:t>
            </a:r>
          </a:p>
          <a:p>
            <a:pPr marL="742950" lvl="1" indent="-285750">
              <a:spcBef>
                <a:spcPts val="600"/>
              </a:spcBef>
              <a:buFont typeface="Wingdings" panose="05000000000000000000" pitchFamily="2" charset="2"/>
              <a:buChar char="Ø"/>
            </a:pPr>
            <a:r>
              <a:rPr lang="en-AU" dirty="0">
                <a:solidFill>
                  <a:srgbClr val="0070C0"/>
                </a:solidFill>
              </a:rPr>
              <a:t>Provide details on performance </a:t>
            </a:r>
          </a:p>
          <a:p>
            <a:pPr marL="742950" lvl="1" indent="-285750">
              <a:spcBef>
                <a:spcPts val="600"/>
              </a:spcBef>
              <a:buFont typeface="Wingdings" panose="05000000000000000000" pitchFamily="2" charset="2"/>
              <a:buChar char="Ø"/>
            </a:pPr>
            <a:r>
              <a:rPr lang="en-AU" dirty="0">
                <a:solidFill>
                  <a:srgbClr val="0070C0"/>
                </a:solidFill>
              </a:rPr>
              <a:t>Comparisons </a:t>
            </a:r>
          </a:p>
          <a:p>
            <a:pPr marL="742950" lvl="1" indent="-285750">
              <a:spcBef>
                <a:spcPts val="600"/>
              </a:spcBef>
              <a:buFont typeface="Wingdings" panose="05000000000000000000" pitchFamily="2" charset="2"/>
              <a:buChar char="Ø"/>
            </a:pPr>
            <a:r>
              <a:rPr lang="en-AU" dirty="0">
                <a:solidFill>
                  <a:srgbClr val="0070C0"/>
                </a:solidFill>
              </a:rPr>
              <a:t>If they are good the reader should get the message without you having to explicitly write it </a:t>
            </a:r>
          </a:p>
          <a:p>
            <a:pPr marL="342900" indent="-342900">
              <a:spcBef>
                <a:spcPts val="600"/>
              </a:spcBef>
              <a:buFont typeface="Wingdings" panose="05000000000000000000" pitchFamily="2" charset="2"/>
              <a:buChar char="q"/>
            </a:pPr>
            <a:r>
              <a:rPr lang="en-AU" sz="2000" dirty="0"/>
              <a:t>Results can be tabulated in several forms (use graphical form where applicable) </a:t>
            </a:r>
          </a:p>
          <a:p>
            <a:pPr marL="342900" indent="-342900" algn="just">
              <a:spcBef>
                <a:spcPts val="600"/>
              </a:spcBef>
              <a:buFont typeface="Wingdings" panose="05000000000000000000" pitchFamily="2" charset="2"/>
              <a:buChar char="q"/>
            </a:pPr>
            <a:r>
              <a:rPr lang="en-AU" sz="2000" dirty="0">
                <a:solidFill>
                  <a:srgbClr val="0070C0"/>
                </a:solidFill>
              </a:rPr>
              <a:t>Usually comparisons with existing techniques (conventional or otherwise) are required to show the effectiveness of the proposed technique.</a:t>
            </a:r>
          </a:p>
          <a:p>
            <a:pPr marL="342900" indent="-342900">
              <a:spcBef>
                <a:spcPts val="600"/>
              </a:spcBef>
              <a:buFont typeface="Wingdings" panose="05000000000000000000" pitchFamily="2" charset="2"/>
              <a:buChar char="q"/>
            </a:pPr>
            <a:endParaRPr lang="en-AU" sz="2000" dirty="0"/>
          </a:p>
          <a:p>
            <a:pPr marL="342900" indent="-342900">
              <a:spcBef>
                <a:spcPts val="600"/>
              </a:spcBef>
              <a:buFont typeface="Wingdings" panose="05000000000000000000" pitchFamily="2" charset="2"/>
              <a:buChar char="q"/>
            </a:pPr>
            <a:endParaRPr lang="en-AU" sz="2000" dirty="0"/>
          </a:p>
          <a:p>
            <a:pPr marL="342900" indent="-342900">
              <a:spcBef>
                <a:spcPts val="600"/>
              </a:spcBef>
              <a:buFont typeface="Wingdings" panose="05000000000000000000" pitchFamily="2" charset="2"/>
              <a:buChar char="q"/>
            </a:pPr>
            <a:endParaRPr lang="en-AU" sz="2000" dirty="0"/>
          </a:p>
          <a:p>
            <a:pPr marL="342900" indent="-342900">
              <a:spcBef>
                <a:spcPts val="600"/>
              </a:spcBef>
              <a:buFont typeface="Wingdings" panose="05000000000000000000" pitchFamily="2" charset="2"/>
              <a:buChar char="q"/>
            </a:pPr>
            <a:endParaRPr lang="en-AU" sz="2000" dirty="0"/>
          </a:p>
        </p:txBody>
      </p:sp>
      <p:sp>
        <p:nvSpPr>
          <p:cNvPr id="8" name="Subtitle 2">
            <a:extLst>
              <a:ext uri="{FF2B5EF4-FFF2-40B4-BE49-F238E27FC236}">
                <a16:creationId xmlns:a16="http://schemas.microsoft.com/office/drawing/2014/main" id="{EC86B39B-F036-455B-92D2-43A555D8714D}"/>
              </a:ext>
            </a:extLst>
          </p:cNvPr>
          <p:cNvSpPr txBox="1">
            <a:spLocks/>
          </p:cNvSpPr>
          <p:nvPr/>
        </p:nvSpPr>
        <p:spPr>
          <a:xfrm>
            <a:off x="6324600" y="1219200"/>
            <a:ext cx="4038600" cy="5334000"/>
          </a:xfrm>
          <a:prstGeom prst="rect">
            <a:avLst/>
          </a:prstGeom>
          <a:ln>
            <a:solidFill>
              <a:srgbClr val="CC0099"/>
            </a:solidFill>
          </a:ln>
        </p:spPr>
        <p:txBody>
          <a:bodyPr vert="horz" lIns="91440" tIns="45720" rIns="91440" bIns="45720" rtlCol="0">
            <a:noAutofit/>
          </a:bodyPr>
          <a:lstStyle/>
          <a:p>
            <a:pPr marL="342900" indent="-342900" algn="just">
              <a:spcBef>
                <a:spcPts val="1200"/>
              </a:spcBef>
              <a:buFont typeface="Wingdings" panose="05000000000000000000" pitchFamily="2" charset="2"/>
              <a:buChar char="q"/>
            </a:pPr>
            <a:r>
              <a:rPr lang="en-AU" sz="2000" dirty="0"/>
              <a:t>Provide merit discussions – correct analyses of your experimental results show the quality of the paper. Always provide answers to why the experiments went such a way. </a:t>
            </a:r>
          </a:p>
          <a:p>
            <a:pPr marL="342900" indent="-342900" algn="just">
              <a:spcBef>
                <a:spcPts val="1200"/>
              </a:spcBef>
              <a:buFont typeface="Wingdings" panose="05000000000000000000" pitchFamily="2" charset="2"/>
              <a:buChar char="q"/>
            </a:pPr>
            <a:r>
              <a:rPr lang="en-AU" sz="2000" dirty="0">
                <a:solidFill>
                  <a:srgbClr val="7030A0"/>
                </a:solidFill>
              </a:rPr>
              <a:t>Consider moving large quantities of raw data, detailed derivations, or code to an appendix </a:t>
            </a:r>
          </a:p>
          <a:p>
            <a:pPr marL="342900" indent="-342900" algn="just">
              <a:spcBef>
                <a:spcPts val="1200"/>
              </a:spcBef>
              <a:buFont typeface="Wingdings" panose="05000000000000000000" pitchFamily="2" charset="2"/>
              <a:buChar char="q"/>
            </a:pPr>
            <a:r>
              <a:rPr lang="en-AU" sz="2000" dirty="0"/>
              <a:t>Results should be critically compared to theory </a:t>
            </a:r>
          </a:p>
          <a:p>
            <a:pPr marL="342900" indent="-342900" algn="just">
              <a:spcBef>
                <a:spcPts val="1200"/>
              </a:spcBef>
              <a:buFont typeface="Wingdings" panose="05000000000000000000" pitchFamily="2" charset="2"/>
              <a:buChar char="q"/>
            </a:pPr>
            <a:r>
              <a:rPr lang="en-AU" sz="2000" dirty="0">
                <a:solidFill>
                  <a:srgbClr val="0070C0"/>
                </a:solidFill>
              </a:rPr>
              <a:t>Do not repeat results presented in graphs/figures in the text </a:t>
            </a:r>
          </a:p>
          <a:p>
            <a:pPr marL="342900" indent="-342900" algn="just">
              <a:spcBef>
                <a:spcPts val="1200"/>
              </a:spcBef>
              <a:buFont typeface="Wingdings" panose="05000000000000000000" pitchFamily="2" charset="2"/>
              <a:buChar char="q"/>
            </a:pPr>
            <a:endParaRPr lang="en-AU" sz="2000" dirty="0"/>
          </a:p>
          <a:p>
            <a:pPr marL="342900" indent="-342900" algn="just">
              <a:spcBef>
                <a:spcPts val="1200"/>
              </a:spcBef>
              <a:buFont typeface="Wingdings" panose="05000000000000000000" pitchFamily="2" charset="2"/>
              <a:buChar char="q"/>
            </a:pPr>
            <a:endParaRPr lang="en-AU" sz="2000" dirty="0"/>
          </a:p>
          <a:p>
            <a:pPr marL="342900" indent="-342900" algn="just">
              <a:spcBef>
                <a:spcPts val="1200"/>
              </a:spcBef>
              <a:buFont typeface="Wingdings" panose="05000000000000000000" pitchFamily="2" charset="2"/>
              <a:buChar char="q"/>
            </a:pPr>
            <a:endParaRPr lang="en-AU" sz="2000" dirty="0"/>
          </a:p>
          <a:p>
            <a:pPr marL="342900" indent="-342900" algn="just">
              <a:spcBef>
                <a:spcPts val="1200"/>
              </a:spcBef>
              <a:buFont typeface="Wingdings" panose="05000000000000000000" pitchFamily="2" charset="2"/>
              <a:buChar char="q"/>
            </a:pPr>
            <a:endParaRPr lang="en-AU" sz="2000" dirty="0"/>
          </a:p>
        </p:txBody>
      </p:sp>
    </p:spTree>
    <p:extLst>
      <p:ext uri="{BB962C8B-B14F-4D97-AF65-F5344CB8AC3E}">
        <p14:creationId xmlns:p14="http://schemas.microsoft.com/office/powerpoint/2010/main" val="300090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fade">
                                      <p:cBhvr>
                                        <p:cTn id="7" dur="500"/>
                                        <p:tgtEl>
                                          <p:spTgt spid="7">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70423A-F502-43F0-9405-7D06147F69D6}"/>
              </a:ext>
            </a:extLst>
          </p:cNvPr>
          <p:cNvSpPr>
            <a:spLocks noGrp="1"/>
          </p:cNvSpPr>
          <p:nvPr>
            <p:ph type="body" sz="quarter" idx="12"/>
          </p:nvPr>
        </p:nvSpPr>
        <p:spPr/>
        <p:txBody>
          <a:bodyPr/>
          <a:lstStyle/>
          <a:p>
            <a:r>
              <a:rPr lang="en-AU" cap="none" dirty="0"/>
              <a:t>Discussion ... </a:t>
            </a:r>
          </a:p>
        </p:txBody>
      </p:sp>
      <p:sp>
        <p:nvSpPr>
          <p:cNvPr id="4" name="Date Placeholder 3">
            <a:extLst>
              <a:ext uri="{FF2B5EF4-FFF2-40B4-BE49-F238E27FC236}">
                <a16:creationId xmlns:a16="http://schemas.microsoft.com/office/drawing/2014/main" id="{CA5995E0-01CD-40FF-99F4-35824F569786}"/>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5" name="Footer Placeholder 4">
            <a:extLst>
              <a:ext uri="{FF2B5EF4-FFF2-40B4-BE49-F238E27FC236}">
                <a16:creationId xmlns:a16="http://schemas.microsoft.com/office/drawing/2014/main" id="{B6EABA40-032D-435C-82E2-FA554D508D0E}"/>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0976456A-BFB9-471C-882A-D46896FD567A}"/>
              </a:ext>
            </a:extLst>
          </p:cNvPr>
          <p:cNvSpPr>
            <a:spLocks noGrp="1"/>
          </p:cNvSpPr>
          <p:nvPr>
            <p:ph type="sldNum" sz="quarter" idx="14"/>
          </p:nvPr>
        </p:nvSpPr>
        <p:spPr/>
        <p:txBody>
          <a:bodyPr/>
          <a:lstStyle/>
          <a:p>
            <a:pPr>
              <a:defRPr/>
            </a:pPr>
            <a:fld id="{A4D7D840-3C4D-4535-9FCE-221E1C945AAA}" type="slidenum">
              <a:rPr lang="en-US" smtClean="0"/>
              <a:pPr>
                <a:defRPr/>
              </a:pPr>
              <a:t>8</a:t>
            </a:fld>
            <a:endParaRPr lang="en-US"/>
          </a:p>
        </p:txBody>
      </p:sp>
      <p:pic>
        <p:nvPicPr>
          <p:cNvPr id="7" name="Picture 1">
            <a:extLst>
              <a:ext uri="{FF2B5EF4-FFF2-40B4-BE49-F238E27FC236}">
                <a16:creationId xmlns:a16="http://schemas.microsoft.com/office/drawing/2014/main" id="{4C2D57B0-8BA3-4B19-ACEE-6218831D8FA2}"/>
              </a:ext>
            </a:extLst>
          </p:cNvPr>
          <p:cNvPicPr>
            <a:picLocks noChangeAspect="1" noChangeArrowheads="1"/>
          </p:cNvPicPr>
          <p:nvPr/>
        </p:nvPicPr>
        <p:blipFill>
          <a:blip r:embed="rId2" cstate="print"/>
          <a:srcRect/>
          <a:stretch>
            <a:fillRect/>
          </a:stretch>
        </p:blipFill>
        <p:spPr bwMode="auto">
          <a:xfrm>
            <a:off x="3672840" y="2910588"/>
            <a:ext cx="4846320" cy="4355494"/>
          </a:xfrm>
          <a:prstGeom prst="rect">
            <a:avLst/>
          </a:prstGeom>
          <a:noFill/>
          <a:ln w="9525">
            <a:noFill/>
            <a:miter lim="800000"/>
            <a:headEnd/>
            <a:tailEnd/>
          </a:ln>
        </p:spPr>
      </p:pic>
      <p:sp>
        <p:nvSpPr>
          <p:cNvPr id="8" name="Rectangle 7">
            <a:extLst>
              <a:ext uri="{FF2B5EF4-FFF2-40B4-BE49-F238E27FC236}">
                <a16:creationId xmlns:a16="http://schemas.microsoft.com/office/drawing/2014/main" id="{4C9478ED-07B9-4A65-B153-C96033075E1A}"/>
              </a:ext>
            </a:extLst>
          </p:cNvPr>
          <p:cNvSpPr/>
          <p:nvPr/>
        </p:nvSpPr>
        <p:spPr>
          <a:xfrm>
            <a:off x="1676400" y="1053535"/>
            <a:ext cx="8324850" cy="1154162"/>
          </a:xfrm>
          <a:prstGeom prst="rect">
            <a:avLst/>
          </a:prstGeom>
          <a:ln>
            <a:solidFill>
              <a:srgbClr val="CC0099"/>
            </a:solidFill>
          </a:ln>
        </p:spPr>
        <p:txBody>
          <a:bodyPr wrap="square">
            <a:spAutoFit/>
          </a:bodyPr>
          <a:lstStyle/>
          <a:p>
            <a:pPr marL="342900" indent="-342900" algn="just">
              <a:buFont typeface="Wingdings" panose="05000000000000000000" pitchFamily="2" charset="2"/>
              <a:buChar char="q"/>
            </a:pPr>
            <a:r>
              <a:rPr lang="en-AU" sz="2300" dirty="0"/>
              <a:t>Consider limitations in the theory and engineering tolerances</a:t>
            </a:r>
          </a:p>
          <a:p>
            <a:pPr algn="just"/>
            <a:r>
              <a:rPr lang="en-AU" sz="2300" dirty="0"/>
              <a:t> </a:t>
            </a:r>
          </a:p>
          <a:p>
            <a:pPr marL="342900" indent="-342900" algn="just">
              <a:buFont typeface="Wingdings" panose="05000000000000000000" pitchFamily="2" charset="2"/>
              <a:buChar char="q"/>
            </a:pPr>
            <a:r>
              <a:rPr lang="en-AU" sz="2300" dirty="0">
                <a:solidFill>
                  <a:srgbClr val="CC0099"/>
                </a:solidFill>
              </a:rPr>
              <a:t>What conclusion can you draw from your experiments? </a:t>
            </a:r>
          </a:p>
        </p:txBody>
      </p:sp>
    </p:spTree>
    <p:extLst>
      <p:ext uri="{BB962C8B-B14F-4D97-AF65-F5344CB8AC3E}">
        <p14:creationId xmlns:p14="http://schemas.microsoft.com/office/powerpoint/2010/main" val="338824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D796FA-7C4E-4844-979E-6EC4D571FCCC}"/>
              </a:ext>
            </a:extLst>
          </p:cNvPr>
          <p:cNvSpPr>
            <a:spLocks noGrp="1"/>
          </p:cNvSpPr>
          <p:nvPr>
            <p:ph type="body" sz="quarter" idx="12"/>
          </p:nvPr>
        </p:nvSpPr>
        <p:spPr/>
        <p:txBody>
          <a:bodyPr/>
          <a:lstStyle/>
          <a:p>
            <a:r>
              <a:rPr lang="en-AU" cap="none" dirty="0"/>
              <a:t>Conclusions</a:t>
            </a:r>
          </a:p>
        </p:txBody>
      </p:sp>
      <p:sp>
        <p:nvSpPr>
          <p:cNvPr id="3" name="Text Placeholder 2">
            <a:extLst>
              <a:ext uri="{FF2B5EF4-FFF2-40B4-BE49-F238E27FC236}">
                <a16:creationId xmlns:a16="http://schemas.microsoft.com/office/drawing/2014/main" id="{86CE2EE6-DB24-455E-A4EA-579A0025A972}"/>
              </a:ext>
            </a:extLst>
          </p:cNvPr>
          <p:cNvSpPr>
            <a:spLocks noGrp="1"/>
          </p:cNvSpPr>
          <p:nvPr>
            <p:ph type="body" sz="quarter" idx="13"/>
          </p:nvPr>
        </p:nvSpPr>
        <p:spPr/>
        <p:txBody>
          <a:bodyPr/>
          <a:lstStyle/>
          <a:p>
            <a:pPr algn="just">
              <a:spcAft>
                <a:spcPts val="1800"/>
              </a:spcAft>
              <a:buFont typeface="Wingdings" panose="05000000000000000000" pitchFamily="2" charset="2"/>
              <a:buChar char="q"/>
            </a:pPr>
            <a:r>
              <a:rPr lang="en-AU" dirty="0">
                <a:solidFill>
                  <a:srgbClr val="0070C0"/>
                </a:solidFill>
              </a:rPr>
              <a:t>Highlight the major advantages of the technique/method proposed when compared with other techniques or conventional techniques </a:t>
            </a:r>
          </a:p>
          <a:p>
            <a:pPr algn="just">
              <a:spcAft>
                <a:spcPts val="1800"/>
              </a:spcAft>
              <a:buFont typeface="Wingdings" panose="05000000000000000000" pitchFamily="2" charset="2"/>
              <a:buChar char="q"/>
            </a:pPr>
            <a:r>
              <a:rPr lang="en-AU" dirty="0"/>
              <a:t>Do not repeat text from abstract and introduction </a:t>
            </a:r>
          </a:p>
          <a:p>
            <a:pPr algn="just">
              <a:spcAft>
                <a:spcPts val="1800"/>
              </a:spcAft>
              <a:buFont typeface="Wingdings" panose="05000000000000000000" pitchFamily="2" charset="2"/>
              <a:buChar char="q"/>
            </a:pPr>
            <a:r>
              <a:rPr lang="en-AU" dirty="0"/>
              <a:t>Which new research directions are set by the paper? </a:t>
            </a:r>
          </a:p>
          <a:p>
            <a:pPr algn="just">
              <a:spcAft>
                <a:spcPts val="1800"/>
              </a:spcAft>
              <a:buFont typeface="Wingdings" panose="05000000000000000000" pitchFamily="2" charset="2"/>
              <a:buChar char="q"/>
            </a:pPr>
            <a:r>
              <a:rPr lang="en-AU" dirty="0">
                <a:solidFill>
                  <a:srgbClr val="0070C0"/>
                </a:solidFill>
              </a:rPr>
              <a:t>Write suggestions to improve the problems or limitations of the proposed technique (such as in future work) </a:t>
            </a:r>
          </a:p>
          <a:p>
            <a:pPr algn="just">
              <a:spcAft>
                <a:spcPts val="1800"/>
              </a:spcAft>
              <a:buFont typeface="Wingdings" panose="05000000000000000000" pitchFamily="2" charset="2"/>
              <a:buChar char="q"/>
            </a:pPr>
            <a:r>
              <a:rPr lang="en-AU" dirty="0"/>
              <a:t>Final sentence should be the recommendation and/or overall evaluation of the proposed method. </a:t>
            </a:r>
          </a:p>
          <a:p>
            <a:endParaRPr lang="en-US" dirty="0"/>
          </a:p>
        </p:txBody>
      </p:sp>
      <p:sp>
        <p:nvSpPr>
          <p:cNvPr id="4" name="Date Placeholder 3">
            <a:extLst>
              <a:ext uri="{FF2B5EF4-FFF2-40B4-BE49-F238E27FC236}">
                <a16:creationId xmlns:a16="http://schemas.microsoft.com/office/drawing/2014/main" id="{772F0A73-9017-4260-959A-560CC5E6FEDB}"/>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5637A68D-1D6C-4E84-BEC2-FD4079BA2E76}"/>
              </a:ext>
            </a:extLst>
          </p:cNvPr>
          <p:cNvSpPr>
            <a:spLocks noGrp="1"/>
          </p:cNvSpPr>
          <p:nvPr>
            <p:ph type="sldNum" sz="quarter" idx="14"/>
          </p:nvPr>
        </p:nvSpPr>
        <p:spPr/>
        <p:txBody>
          <a:bodyPr/>
          <a:lstStyle/>
          <a:p>
            <a:pPr>
              <a:defRPr/>
            </a:pPr>
            <a:fld id="{A4D7D840-3C4D-4535-9FCE-221E1C945AAA}" type="slidenum">
              <a:rPr lang="en-US" smtClean="0"/>
              <a:pPr>
                <a:defRPr/>
              </a:pPr>
              <a:t>9</a:t>
            </a:fld>
            <a:endParaRPr lang="en-US"/>
          </a:p>
        </p:txBody>
      </p:sp>
    </p:spTree>
    <p:extLst>
      <p:ext uri="{BB962C8B-B14F-4D97-AF65-F5344CB8AC3E}">
        <p14:creationId xmlns:p14="http://schemas.microsoft.com/office/powerpoint/2010/main" val="336511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3788</Words>
  <Application>Microsoft Office PowerPoint</Application>
  <PresentationFormat>Widescreen</PresentationFormat>
  <Paragraphs>426</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Wingdings</vt:lpstr>
      <vt:lpstr>Office Theme</vt:lpstr>
      <vt:lpstr>Publishing Article  Part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Article  Part 2</dc:title>
  <dc:creator>Dr. Md. Abdullah-Al-Jubair</dc:creator>
  <cp:lastModifiedBy>Dr. Md. Abdullah-Al-Jubair</cp:lastModifiedBy>
  <cp:revision>1</cp:revision>
  <dcterms:created xsi:type="dcterms:W3CDTF">2022-08-01T04:23:10Z</dcterms:created>
  <dcterms:modified xsi:type="dcterms:W3CDTF">2022-08-01T04:24:40Z</dcterms:modified>
</cp:coreProperties>
</file>