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71" r:id="rId5"/>
    <p:sldId id="261" r:id="rId6"/>
    <p:sldId id="262" r:id="rId7"/>
    <p:sldId id="263" r:id="rId8"/>
    <p:sldId id="264" r:id="rId9"/>
    <p:sldId id="266" r:id="rId10"/>
    <p:sldId id="273" r:id="rId11"/>
    <p:sldId id="267" r:id="rId12"/>
    <p:sldId id="274" r:id="rId13"/>
    <p:sldId id="270" r:id="rId14"/>
    <p:sldId id="268" r:id="rId15"/>
    <p:sldId id="269" r:id="rId16"/>
    <p:sldId id="265" r:id="rId17"/>
    <p:sldId id="272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4/15/2018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3965541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15/12/what-is-information-warfare/" TargetMode="External"/><Relationship Id="rId2" Type="http://schemas.openxmlformats.org/officeDocument/2006/relationships/hyperlink" Target="https://shivatripathi.wordpress.com/2014/12/24/difference-between-cyber-crime-and-cyber-warfare-and-advantages-attackers-have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bc.com/news/396554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Estonia Network </a:t>
            </a:r>
            <a:r>
              <a:rPr lang="en-US" dirty="0" smtClean="0"/>
              <a:t>Debacle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626" y="4209614"/>
            <a:ext cx="585787" cy="8143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51560" y="4616807"/>
            <a:ext cx="8340959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Massive Estonian Web Failure in 2007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70075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211" y="638570"/>
            <a:ext cx="9284346" cy="45365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000" b="0" dirty="0" smtClean="0">
                <a:latin typeface="Rockwell Condensed" panose="02060603050405020104" pitchFamily="18" charset="0"/>
              </a:rPr>
              <a:t>What can be done </a:t>
            </a:r>
            <a:br>
              <a:rPr lang="en-US" sz="5000" b="0" dirty="0" smtClean="0">
                <a:latin typeface="Rockwell Condensed" panose="02060603050405020104" pitchFamily="18" charset="0"/>
              </a:rPr>
            </a:br>
            <a:r>
              <a:rPr lang="en-US" sz="5000" b="0" dirty="0" smtClean="0">
                <a:latin typeface="Rockwell Condensed" panose="02060603050405020104" pitchFamily="18" charset="0"/>
              </a:rPr>
              <a:t>locally and internationally </a:t>
            </a:r>
            <a:br>
              <a:rPr lang="en-US" sz="5000" b="0" dirty="0" smtClean="0">
                <a:latin typeface="Rockwell Condensed" panose="02060603050405020104" pitchFamily="18" charset="0"/>
              </a:rPr>
            </a:br>
            <a:r>
              <a:rPr lang="en-US" sz="5000" b="0" dirty="0" smtClean="0">
                <a:latin typeface="Rockwell Condensed" panose="02060603050405020104" pitchFamily="18" charset="0"/>
              </a:rPr>
              <a:t>to prevent such attacks in the future?</a:t>
            </a:r>
            <a:endParaRPr lang="en-US" sz="5000" b="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2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1320" y="484631"/>
            <a:ext cx="11455879" cy="1016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0" dirty="0" smtClean="0">
                <a:latin typeface="Rockwell Condensed" panose="02060603050405020104" pitchFamily="18" charset="0"/>
              </a:rPr>
              <a:t>What was done in Estonia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88519" y="1948468"/>
            <a:ext cx="10541479" cy="433046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 Estonia’s Computer Emergency Response Team (CERT)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North Atlantic Treaty Organization (NATO)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Cyber defense research center in Tallinn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 Estonia </a:t>
            </a:r>
            <a:r>
              <a:rPr lang="en-US" sz="2800" dirty="0"/>
              <a:t>call on the EU to make cyber-attacks a criminal offense</a:t>
            </a:r>
            <a:r>
              <a:rPr lang="en-US" sz="2800" dirty="0" smtClean="0"/>
              <a:t>.</a:t>
            </a:r>
            <a:endParaRPr lang="en-US" sz="2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8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1318" y="542997"/>
            <a:ext cx="11455879" cy="1016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0" dirty="0" smtClean="0">
                <a:latin typeface="Rockwell Condensed" panose="02060603050405020104" pitchFamily="18" charset="0"/>
              </a:rPr>
              <a:t>Cyber Prevention in Guyana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88519" y="1909557"/>
            <a:ext cx="10541479" cy="433046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 Establish Cybercrime Unit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Cybercrime bill 2016 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Rockwell" panose="02060603020205020403" pitchFamily="18" charset="0"/>
              </a:rPr>
              <a:t> What more?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ckwell" panose="02060603020205020403" pitchFamily="18" charset="0"/>
              </a:rPr>
              <a:t>Regionally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ckwell" panose="02060603020205020403" pitchFamily="18" charset="0"/>
              </a:rPr>
              <a:t>Internationally </a:t>
            </a:r>
            <a:endParaRPr lang="en-US" sz="22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1320" y="484631"/>
            <a:ext cx="11455879" cy="1016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0" dirty="0" smtClean="0">
                <a:latin typeface="Rockwell Condensed" panose="02060603050405020104" pitchFamily="18" charset="0"/>
              </a:rPr>
              <a:t>International Cyber-Attack Prevention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21433" y="1880558"/>
            <a:ext cx="10541479" cy="433046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en-US" sz="3000" dirty="0" smtClean="0">
                <a:latin typeface="Rockwell Condensed" panose="02060603050405020104" pitchFamily="18" charset="0"/>
              </a:rPr>
              <a:t>Things you need to understand</a:t>
            </a:r>
            <a:endParaRPr lang="en-US" sz="3000" dirty="0" smtClean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First</a:t>
            </a:r>
            <a:r>
              <a:rPr lang="en-US" sz="2600" dirty="0" smtClean="0">
                <a:latin typeface="Rockwell" panose="02060603020205020403" pitchFamily="18" charset="0"/>
              </a:rPr>
              <a:t>: Understand the Why/How cyberattacks are possible </a:t>
            </a:r>
          </a:p>
          <a:p>
            <a:pPr fontAlgn="base">
              <a:lnSpc>
                <a:spcPct val="150000"/>
              </a:lnSpc>
            </a:pPr>
            <a:r>
              <a:rPr lang="en-US" sz="26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Second</a:t>
            </a:r>
            <a:r>
              <a:rPr lang="en-US" sz="2600" dirty="0" smtClean="0">
                <a:latin typeface="Rockwell" panose="02060603020205020403" pitchFamily="18" charset="0"/>
              </a:rPr>
              <a:t>: </a:t>
            </a:r>
            <a:r>
              <a:rPr lang="en-US" sz="2600" dirty="0">
                <a:latin typeface="Rockwell" panose="02060603020205020403" pitchFamily="18" charset="0"/>
              </a:rPr>
              <a:t>Understand the </a:t>
            </a:r>
            <a:r>
              <a:rPr lang="en-US" sz="2600" dirty="0" smtClean="0">
                <a:latin typeface="Rockwell" panose="02060603020205020403" pitchFamily="18" charset="0"/>
              </a:rPr>
              <a:t>possible threats</a:t>
            </a:r>
          </a:p>
          <a:p>
            <a:pPr fontAlgn="base">
              <a:lnSpc>
                <a:spcPct val="150000"/>
              </a:lnSpc>
            </a:pPr>
            <a:r>
              <a:rPr lang="en-US" sz="2600" dirty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Third</a:t>
            </a:r>
            <a:r>
              <a:rPr lang="en-US" sz="2600" dirty="0" smtClean="0">
                <a:latin typeface="Rockwell" panose="02060603020205020403" pitchFamily="18" charset="0"/>
              </a:rPr>
              <a:t>: </a:t>
            </a:r>
            <a:r>
              <a:rPr lang="en-US" sz="2600" dirty="0">
                <a:latin typeface="Rockwell" panose="02060603020205020403" pitchFamily="18" charset="0"/>
              </a:rPr>
              <a:t>Understand </a:t>
            </a:r>
            <a:r>
              <a:rPr lang="en-US" sz="2600" dirty="0" smtClean="0">
                <a:latin typeface="Rockwell" panose="02060603020205020403" pitchFamily="18" charset="0"/>
              </a:rPr>
              <a:t>what is the international legislation  </a:t>
            </a:r>
            <a:endParaRPr lang="en-US" sz="2600" dirty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sz="2600" dirty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sz="2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6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88519" y="1656271"/>
            <a:ext cx="10541479" cy="43304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en-US" sz="3000" dirty="0" smtClean="0">
                <a:latin typeface="Rockwell Condensed" panose="02060603050405020104" pitchFamily="18" charset="0"/>
              </a:rPr>
              <a:t>The Possible Threats </a:t>
            </a:r>
            <a:endParaRPr lang="en-US" sz="3000" dirty="0" smtClean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DDoS (Distributed Denial of Service)</a:t>
            </a: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Eavesdropping: Using Packet Sniffers to observe patterns of traffic </a:t>
            </a: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Spoofing</a:t>
            </a: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Injecting Malicious Code</a:t>
            </a: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And many more…</a:t>
            </a:r>
            <a:endParaRPr lang="en-US" sz="2600" dirty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sz="2600" dirty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sz="2600" dirty="0">
              <a:latin typeface="Rockwell" panose="020606030202050204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1320" y="484631"/>
            <a:ext cx="11455879" cy="1016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0" dirty="0" smtClean="0">
                <a:latin typeface="Rockwell Condensed" panose="02060603050405020104" pitchFamily="18" charset="0"/>
              </a:rPr>
              <a:t>International Cyber-Attack Prevention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1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88519" y="1949570"/>
            <a:ext cx="10541479" cy="433046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r>
              <a:rPr lang="en-US" sz="3000" dirty="0" smtClean="0">
                <a:latin typeface="Rockwell Condensed" panose="02060603050405020104" pitchFamily="18" charset="0"/>
              </a:rPr>
              <a:t>The Actual Thing </a:t>
            </a:r>
            <a:endParaRPr lang="en-US" sz="3000" dirty="0" smtClean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Internationally accepted and endorsed legislation </a:t>
            </a: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Restrictions on government web resources </a:t>
            </a:r>
          </a:p>
          <a:p>
            <a:pPr fontAlgn="base">
              <a:lnSpc>
                <a:spcPct val="150000"/>
              </a:lnSpc>
            </a:pPr>
            <a:r>
              <a:rPr lang="en-US" sz="2600" dirty="0">
                <a:latin typeface="Rockwell" panose="02060603020205020403" pitchFamily="18" charset="0"/>
              </a:rPr>
              <a:t> </a:t>
            </a:r>
            <a:r>
              <a:rPr lang="en-US" sz="2600" dirty="0" smtClean="0">
                <a:latin typeface="Rockwell" panose="02060603020205020403" pitchFamily="18" charset="0"/>
              </a:rPr>
              <a:t>Cyber Security Assistance </a:t>
            </a:r>
            <a:endParaRPr lang="en-US" sz="2600" dirty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sz="2600" dirty="0">
              <a:latin typeface="Rockwell" panose="02060603020205020403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sz="2600" dirty="0">
              <a:latin typeface="Rockwell" panose="020606030202050204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1320" y="484631"/>
            <a:ext cx="11455879" cy="10163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600" b="0" dirty="0" smtClean="0">
                <a:latin typeface="Rockwell Condensed" panose="02060603050405020104" pitchFamily="18" charset="0"/>
              </a:rPr>
              <a:t>International Cyber-Attack Prevention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3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9639" y="450127"/>
            <a:ext cx="8597660" cy="9128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0" dirty="0" smtClean="0">
                <a:latin typeface="Rockwell Condensed" panose="02060603050405020104" pitchFamily="18" charset="0"/>
              </a:rPr>
              <a:t>References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62309" y="1552755"/>
            <a:ext cx="10541479" cy="483079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sz="2400" dirty="0"/>
              <a:t>Schmidt, </a:t>
            </a:r>
            <a:r>
              <a:rPr lang="en-US" sz="2400" dirty="0" smtClean="0"/>
              <a:t>A. </a:t>
            </a:r>
            <a:r>
              <a:rPr lang="en-US" sz="2400" dirty="0"/>
              <a:t>(2013). </a:t>
            </a:r>
            <a:r>
              <a:rPr lang="en-US" sz="2400" i="1" dirty="0"/>
              <a:t>The Estonian </a:t>
            </a:r>
            <a:r>
              <a:rPr lang="en-US" sz="2400" i="1" dirty="0" smtClean="0"/>
              <a:t>Cyberattacks</a:t>
            </a:r>
            <a:endParaRPr lang="en-US" sz="2400" dirty="0" smtClean="0"/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McGuinness</a:t>
            </a:r>
            <a:r>
              <a:rPr lang="en-US" sz="2400" dirty="0"/>
              <a:t>, D. (2017, April 27). </a:t>
            </a:r>
            <a:r>
              <a:rPr lang="en-US" sz="2400" i="1" dirty="0"/>
              <a:t>How a cyber attack transformed Estonia</a:t>
            </a:r>
            <a:r>
              <a:rPr lang="en-US" sz="2400" dirty="0"/>
              <a:t>. Retrieved April 15, 2018, from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www.bbc.com/news/39655415</a:t>
            </a:r>
            <a:endParaRPr lang="en-US" sz="2400" dirty="0" smtClean="0"/>
          </a:p>
          <a:p>
            <a:pPr fontAlgn="base">
              <a:lnSpc>
                <a:spcPct val="150000"/>
              </a:lnSpc>
            </a:pPr>
            <a:r>
              <a:rPr lang="en-US" sz="2400" dirty="0" err="1"/>
              <a:t>Heickerö</a:t>
            </a:r>
            <a:r>
              <a:rPr lang="en-US" sz="2400" dirty="0"/>
              <a:t>, R. (2010). </a:t>
            </a:r>
            <a:r>
              <a:rPr lang="en-US" sz="2400" i="1" dirty="0"/>
              <a:t>Emerging cyber threats and Russian views on information warfare and information operations</a:t>
            </a:r>
            <a:r>
              <a:rPr lang="en-US" sz="2400" dirty="0"/>
              <a:t>. Stockholm: FOI, Swedish </a:t>
            </a:r>
            <a:r>
              <a:rPr lang="en-US" sz="2400" dirty="0" err="1"/>
              <a:t>Defence</a:t>
            </a:r>
            <a:r>
              <a:rPr lang="en-US" sz="2400" dirty="0"/>
              <a:t> Research Agency, Division of </a:t>
            </a:r>
            <a:r>
              <a:rPr lang="en-US" sz="2400" dirty="0" err="1"/>
              <a:t>Defence</a:t>
            </a:r>
            <a:r>
              <a:rPr lang="en-US" sz="2400" dirty="0"/>
              <a:t> Analysis</a:t>
            </a:r>
            <a:endParaRPr lang="en-US" sz="2400" dirty="0" smtClean="0"/>
          </a:p>
          <a:p>
            <a:pPr fontAlgn="base">
              <a:lnSpc>
                <a:spcPct val="150000"/>
              </a:lnSpc>
            </a:pPr>
            <a:endParaRPr lang="en-US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3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3079" y="1259456"/>
            <a:ext cx="10541479" cy="433046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Tripathi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S. 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n.d.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Difference between cyber crime and cyber warfare and advantages attackers have.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Retrieved from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https://shivatripathi.wordpress.com/2014/12/24/difference-between-cyber-crime-and-cyber-warfare-and-advantages-attackers-have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Stupples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D. (2015).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What is information warfare.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Retrieved from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https://www.weforum.org/agenda/2015/12/what-is-information-warfare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/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409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317" y="1254516"/>
            <a:ext cx="3252356" cy="40702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Group Members:</a:t>
            </a:r>
          </a:p>
          <a:p>
            <a:pPr marL="342900" indent="-342900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400" dirty="0"/>
              <a:t>Dwight Ferguson 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/>
              <a:t>Shemar </a:t>
            </a:r>
            <a:r>
              <a:rPr lang="en-US" sz="2400" dirty="0" smtClean="0"/>
              <a:t>Austin</a:t>
            </a:r>
          </a:p>
          <a:p>
            <a:pPr marL="342900" indent="-342900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/>
              <a:t>Kim </a:t>
            </a:r>
            <a:r>
              <a:rPr lang="en-US" sz="2400" dirty="0" err="1" smtClean="0"/>
              <a:t>Shing</a:t>
            </a:r>
            <a:r>
              <a:rPr lang="en-US" sz="2400" dirty="0" smtClean="0"/>
              <a:t> Chong</a:t>
            </a:r>
          </a:p>
          <a:p>
            <a:pPr marL="342900" indent="-342900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/>
              <a:t>Farnaz Baksh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/>
              <a:t>Shomari</a:t>
            </a:r>
            <a:r>
              <a:rPr lang="en-US" sz="2400" dirty="0" smtClean="0"/>
              <a:t> Williams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498275"/>
            <a:ext cx="569220" cy="7913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10" y="988952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11663" y="0"/>
            <a:ext cx="6205595" cy="1443560"/>
          </a:xfrm>
        </p:spPr>
        <p:txBody>
          <a:bodyPr>
            <a:normAutofit/>
          </a:bodyPr>
          <a:lstStyle/>
          <a:p>
            <a:pPr algn="ctr"/>
            <a:r>
              <a:rPr lang="en-US" sz="5000" b="0" dirty="0" smtClean="0">
                <a:latin typeface="Rockwell Condensed" panose="02060603050405020104" pitchFamily="18" charset="0"/>
              </a:rPr>
              <a:t>Overview of Estonia</a:t>
            </a:r>
            <a:endParaRPr lang="en-US" sz="5000" b="0" dirty="0">
              <a:latin typeface="Rockwell Condensed" panose="020606030504050201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4474" y="1226886"/>
            <a:ext cx="10058400" cy="527767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 smtClean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ckwell" panose="02060603020205020403" pitchFamily="18" charset="0"/>
              </a:rPr>
              <a:t>Location: </a:t>
            </a:r>
            <a:r>
              <a:rPr lang="en-US" sz="3000" dirty="0" smtClean="0">
                <a:latin typeface="Rockwell" panose="02060603020205020403" pitchFamily="18" charset="0"/>
              </a:rPr>
              <a:t>Europe -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ckwell" panose="02060603020205020403" pitchFamily="18" charset="0"/>
              </a:rPr>
              <a:t>Bordered by Finland (North), Latvia (South) and Russia (East)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ckwell" panose="02060603020205020403" pitchFamily="18" charset="0"/>
              </a:rPr>
              <a:t>Capital City: </a:t>
            </a:r>
            <a:r>
              <a:rPr lang="en-US" sz="3000" dirty="0" smtClean="0">
                <a:latin typeface="Rockwell" panose="02060603020205020403" pitchFamily="18" charset="0"/>
              </a:rPr>
              <a:t>Tallinn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latin typeface="Rockwell" panose="02060603020205020403" pitchFamily="18" charset="0"/>
              </a:rPr>
              <a:t> </a:t>
            </a:r>
            <a:r>
              <a:rPr lang="en-US" sz="2800" dirty="0" smtClean="0">
                <a:latin typeface="Rockwell" panose="02060603020205020403" pitchFamily="18" charset="0"/>
              </a:rPr>
              <a:t>Gained</a:t>
            </a:r>
            <a:r>
              <a:rPr lang="en-US" sz="3000" dirty="0" smtClean="0">
                <a:latin typeface="Rockwell" panose="02060603020205020403" pitchFamily="18" charset="0"/>
              </a:rPr>
              <a:t> Independence </a:t>
            </a:r>
            <a:r>
              <a:rPr lang="en-US" sz="2800" dirty="0" smtClean="0">
                <a:latin typeface="Rockwell" panose="02060603020205020403" pitchFamily="18" charset="0"/>
              </a:rPr>
              <a:t>in</a:t>
            </a:r>
            <a:r>
              <a:rPr lang="en-US" sz="3000" dirty="0" smtClean="0">
                <a:latin typeface="Rockwell" panose="02060603020205020403" pitchFamily="18" charset="0"/>
              </a:rPr>
              <a:t> 1918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latin typeface="Rockwell" panose="02060603020205020403" pitchFamily="18" charset="0"/>
              </a:rPr>
              <a:t> Forced </a:t>
            </a:r>
            <a:r>
              <a:rPr lang="en-US" sz="2800" dirty="0" smtClean="0">
                <a:latin typeface="Rockwell" panose="02060603020205020403" pitchFamily="18" charset="0"/>
              </a:rPr>
              <a:t>into the </a:t>
            </a:r>
            <a:r>
              <a:rPr lang="en-US" sz="3000" dirty="0" smtClean="0">
                <a:latin typeface="Rockwell" panose="02060603020205020403" pitchFamily="18" charset="0"/>
              </a:rPr>
              <a:t>Soviet Union </a:t>
            </a:r>
            <a:r>
              <a:rPr lang="en-US" sz="2800" dirty="0" smtClean="0">
                <a:latin typeface="Rockwell" panose="02060603020205020403" pitchFamily="18" charset="0"/>
              </a:rPr>
              <a:t>in</a:t>
            </a:r>
            <a:r>
              <a:rPr lang="en-US" sz="3000" dirty="0" smtClean="0">
                <a:latin typeface="Rockwell" panose="02060603020205020403" pitchFamily="18" charset="0"/>
              </a:rPr>
              <a:t> 1940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latin typeface="Rockwell" panose="02060603020205020403" pitchFamily="18" charset="0"/>
              </a:rPr>
              <a:t> Regained freedom </a:t>
            </a:r>
            <a:r>
              <a:rPr lang="en-US" sz="2800" dirty="0" smtClean="0">
                <a:latin typeface="Rockwell" panose="02060603020205020403" pitchFamily="18" charset="0"/>
              </a:rPr>
              <a:t>in</a:t>
            </a:r>
            <a:r>
              <a:rPr lang="en-US" sz="3000" dirty="0" smtClean="0">
                <a:latin typeface="Rockwell" panose="02060603020205020403" pitchFamily="18" charset="0"/>
              </a:rPr>
              <a:t> 1991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>
                <a:latin typeface="Rockwell" panose="02060603020205020403" pitchFamily="18" charset="0"/>
              </a:rPr>
              <a:t> Cyber Attack in 2007</a:t>
            </a:r>
          </a:p>
          <a:p>
            <a:pPr lvl="1">
              <a:lnSpc>
                <a:spcPct val="150000"/>
              </a:lnSpc>
            </a:pPr>
            <a:endParaRPr lang="en-US" sz="3000" dirty="0">
              <a:latin typeface="Rockwell" panose="02060603020205020403" pitchFamily="18" charset="0"/>
            </a:endParaRPr>
          </a:p>
        </p:txBody>
      </p:sp>
      <p:pic>
        <p:nvPicPr>
          <p:cNvPr id="1026" name="Picture 2" descr="https://lh4.googleusercontent.com/b_karpvB4mth8dVtU8gW4Smd4ArzkYOoFTBJQKFoLJ0aZeLDVY6SJbWi1AXTtS5mkyVXKpi3uOO09pJl3w78kBsxfPKugkXnlLKQRoizfOcNNQ7LmfCQ246pn76rGzKp87eYFkA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03" y="2207172"/>
            <a:ext cx="4017365" cy="39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151" y="5355564"/>
            <a:ext cx="3200400" cy="846608"/>
          </a:xfrm>
        </p:spPr>
        <p:txBody>
          <a:bodyPr/>
          <a:lstStyle/>
          <a:p>
            <a:pPr algn="ctr"/>
            <a:r>
              <a:rPr lang="en-US" b="0" dirty="0" smtClean="0"/>
              <a:t>The Monument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1" y="1224951"/>
            <a:ext cx="7625751" cy="55293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Rockwell" panose="02060603020205020403" pitchFamily="18" charset="0"/>
              </a:rPr>
              <a:t> Moving of the 6ft tall bronze monument - built by the Soviet Union </a:t>
            </a:r>
          </a:p>
          <a:p>
            <a:r>
              <a:rPr lang="en-US" sz="2400" dirty="0" smtClean="0">
                <a:latin typeface="Rockwell" panose="02060603020205020403" pitchFamily="18" charset="0"/>
              </a:rPr>
              <a:t> Lead to Riots </a:t>
            </a:r>
          </a:p>
          <a:p>
            <a:pPr marL="0" indent="0">
              <a:buNone/>
            </a:pPr>
            <a:endParaRPr lang="en-US" sz="2800" dirty="0" smtClean="0">
              <a:latin typeface="Rockwell Condensed" panose="020606030504050201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Rockwell Condensed" panose="02060603050405020104" pitchFamily="18" charset="0"/>
              </a:rPr>
              <a:t>Welcome to Web War I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ockwell" panose="02060603020205020403" pitchFamily="18" charset="0"/>
              </a:rPr>
              <a:t>When? </a:t>
            </a:r>
            <a:r>
              <a:rPr lang="en-US" sz="2400" dirty="0">
                <a:latin typeface="Rockwell" panose="02060603020205020403" pitchFamily="18" charset="0"/>
              </a:rPr>
              <a:t/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April 27</a:t>
            </a:r>
            <a:r>
              <a:rPr lang="en-US" sz="2400" baseline="30000" dirty="0">
                <a:latin typeface="Rockwell" panose="02060603020205020403" pitchFamily="18" charset="0"/>
              </a:rPr>
              <a:t>th</a:t>
            </a:r>
            <a:r>
              <a:rPr lang="en-US" sz="2400" dirty="0">
                <a:latin typeface="Rockwell" panose="02060603020205020403" pitchFamily="18" charset="0"/>
              </a:rPr>
              <a:t> to May 18</a:t>
            </a:r>
            <a:r>
              <a:rPr lang="en-US" sz="2400" baseline="30000" dirty="0">
                <a:latin typeface="Rockwell" panose="02060603020205020403" pitchFamily="18" charset="0"/>
              </a:rPr>
              <a:t>th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smtClean="0">
                <a:latin typeface="Rockwell" panose="02060603020205020403" pitchFamily="18" charset="0"/>
              </a:rPr>
              <a:t>2007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ckwell" panose="02060603020205020403" pitchFamily="18" charset="0"/>
              </a:rPr>
              <a:t>What happened?</a:t>
            </a:r>
            <a:r>
              <a:rPr lang="en-US" sz="2400" dirty="0" smtClean="0">
                <a:latin typeface="Rockwell" panose="02060603020205020403" pitchFamily="18" charset="0"/>
              </a:rPr>
              <a:t/>
            </a:r>
            <a:br>
              <a:rPr lang="en-US" sz="2400" dirty="0" smtClean="0">
                <a:latin typeface="Rockwell" panose="02060603020205020403" pitchFamily="18" charset="0"/>
              </a:rPr>
            </a:br>
            <a:r>
              <a:rPr lang="en-US" sz="2400" dirty="0" smtClean="0">
                <a:latin typeface="Rockwell" panose="02060603020205020403" pitchFamily="18" charset="0"/>
              </a:rPr>
              <a:t>DDOS launched on government agencies, banks, corporate websites</a:t>
            </a:r>
          </a:p>
          <a:p>
            <a:r>
              <a:rPr lang="en-US" sz="2400" dirty="0" smtClean="0">
                <a:latin typeface="Rockwell" panose="02060603020205020403" pitchFamily="18" charset="0"/>
              </a:rPr>
              <a:t>Who were responsible?</a:t>
            </a:r>
          </a:p>
          <a:p>
            <a:r>
              <a:rPr lang="en-US" sz="2400" dirty="0" smtClean="0">
                <a:latin typeface="Rockwell" panose="02060603020205020403" pitchFamily="18" charset="0"/>
              </a:rPr>
              <a:t>How did they overcome the attack?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2052" name="Picture 4" descr="https://lh6.googleusercontent.com/SlVH6Qv4a4XYqgPtgWf4uGE3FGyYrnGEFhTsdoSdfgyHEy3dgI_myiiaU6DQsEaaTx17-AGio5ypEKx33zILo7GtZnR_RBRB3yaDSZ1BUohKoPF8XUn6oxjuvToI4sarjdP4tU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316" y="878157"/>
            <a:ext cx="3626069" cy="44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7130" y="31531"/>
            <a:ext cx="7772399" cy="94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0" dirty="0" smtClean="0">
                <a:latin typeface="Rockwell Condensed" panose="02060603050405020104" pitchFamily="18" charset="0"/>
              </a:rPr>
              <a:t>Estonia Debacle in 2007</a:t>
            </a:r>
            <a:endParaRPr lang="en-US" sz="5000" b="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latin typeface="Rockwell Condensed" panose="02060603050405020104" pitchFamily="18" charset="0"/>
              </a:rPr>
              <a:t>Cybercrime or Information Warfare?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312655"/>
            <a:ext cx="4754880" cy="640080"/>
          </a:xfrm>
        </p:spPr>
        <p:txBody>
          <a:bodyPr>
            <a:normAutofit/>
          </a:bodyPr>
          <a:lstStyle/>
          <a:p>
            <a:r>
              <a:rPr lang="en-US" sz="2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anose="02060603050405020104" pitchFamily="18" charset="0"/>
              </a:rPr>
              <a:t>Cybercrime </a:t>
            </a:r>
            <a:endParaRPr lang="en-US" sz="2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3171415"/>
            <a:ext cx="4754880" cy="329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Cybercrimes are malicious acts done to an individual or a group of </a:t>
            </a:r>
            <a:r>
              <a:rPr lang="en-US" sz="2400" dirty="0" smtClean="0">
                <a:latin typeface="Rockwell" panose="02060603020205020403" pitchFamily="18" charset="0"/>
              </a:rPr>
              <a:t>individuals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312655"/>
            <a:ext cx="4754880" cy="640080"/>
          </a:xfrm>
        </p:spPr>
        <p:txBody>
          <a:bodyPr>
            <a:normAutofit/>
          </a:bodyPr>
          <a:lstStyle/>
          <a:p>
            <a:r>
              <a:rPr lang="en-US" sz="2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ckwell Condensed" panose="02060603050405020104" pitchFamily="18" charset="0"/>
              </a:rPr>
              <a:t>Information Warfare </a:t>
            </a:r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3171415"/>
            <a:ext cx="4754880" cy="3291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Rockwell" panose="02060603020205020403" pitchFamily="18" charset="0"/>
              </a:rPr>
              <a:t>Information warfare is the gathering and analysis of data to be used offensively 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844" y="5743853"/>
            <a:ext cx="9719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Stupples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D. (2015).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What is information warfare.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Retrieved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from https://www.weforum.org/agenda/2015/12/what-is-information-warfare/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943" y="327286"/>
            <a:ext cx="9281160" cy="1949570"/>
          </a:xfrm>
        </p:spPr>
        <p:txBody>
          <a:bodyPr>
            <a:normAutofit/>
          </a:bodyPr>
          <a:lstStyle/>
          <a:p>
            <a:r>
              <a:rPr lang="en-US" sz="5400" b="0" dirty="0" smtClean="0">
                <a:latin typeface="Rockwell Condensed" panose="02060603050405020104" pitchFamily="18" charset="0"/>
              </a:rPr>
              <a:t>Cyber Warfare?</a:t>
            </a:r>
            <a:endParaRPr lang="en-US" sz="5400" b="0" dirty="0">
              <a:latin typeface="Rockwell Condensed" panose="020606030504050201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55555" y="2276856"/>
            <a:ext cx="9052560" cy="1674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Cyberwarfare are </a:t>
            </a:r>
            <a:r>
              <a:rPr lang="en-US" sz="2400" dirty="0"/>
              <a:t>malicious acts that may be politically motivated and affects people on a large scale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338" y="5502313"/>
            <a:ext cx="10564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Tripathi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, S. (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n.d.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Difference between cyber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rime and cyber warfare and advantages attackers have.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Retrieved from https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://shivatripathi.wordpress.com/2014/12/24/difference-between-cyber-crime-and-cyber-warfare-and-advantages-attackers-have/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3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36121" y="760677"/>
            <a:ext cx="11455879" cy="16093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0" dirty="0" smtClean="0">
                <a:latin typeface="Rockwell Condensed" panose="02060603050405020104" pitchFamily="18" charset="0"/>
              </a:rPr>
              <a:t>What was the nature of the attack?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1320" y="1794294"/>
            <a:ext cx="10541479" cy="4330461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The </a:t>
            </a:r>
            <a:r>
              <a:rPr lang="en-US" sz="2600" dirty="0">
                <a:latin typeface="Rockwell" panose="02060603020205020403" pitchFamily="18" charset="0"/>
              </a:rPr>
              <a:t>attack took the form of several waves of Distributed Denial of Service (DDoS) attacks, targeted at government agencies and banks.</a:t>
            </a:r>
          </a:p>
          <a:p>
            <a:pPr fontAlgn="base">
              <a:lnSpc>
                <a:spcPct val="150000"/>
              </a:lnSpc>
            </a:pPr>
            <a:r>
              <a:rPr lang="en-US" sz="2600" dirty="0" smtClean="0">
                <a:latin typeface="Rockwell" panose="02060603020205020403" pitchFamily="18" charset="0"/>
              </a:rPr>
              <a:t> DDoS </a:t>
            </a:r>
            <a:r>
              <a:rPr lang="en-US" sz="2600" dirty="0">
                <a:latin typeface="Rockwell" panose="02060603020205020403" pitchFamily="18" charset="0"/>
              </a:rPr>
              <a:t>involves flooding a server with packets of data in order to cause users to either lose connectivity or have extremely long delays when communicating to the server.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446" y="6004171"/>
            <a:ext cx="50129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Schmidt, A. (2013). </a:t>
            </a:r>
            <a:r>
              <a:rPr lang="en-US" i="1" dirty="0"/>
              <a:t>The Estonian Cyberattacks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7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154" y="5572664"/>
            <a:ext cx="7102415" cy="1285336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latin typeface="Rockwell" panose="02060603020205020403" pitchFamily="18" charset="0"/>
              </a:rPr>
              <a:t>Layout of how a typical DDoS works</a:t>
            </a:r>
            <a:endParaRPr lang="en-US" sz="2800" b="0" dirty="0">
              <a:latin typeface="Rockwell" panose="02060603020205020403" pitchFamily="18" charset="0"/>
            </a:endParaRPr>
          </a:p>
        </p:txBody>
      </p:sp>
      <p:pic>
        <p:nvPicPr>
          <p:cNvPr id="3074" name="Picture 2" descr="https://lh6.googleusercontent.com/WzTycWB0cqPJC9lFp5_7ExStZfkj526WMpKyjrpQqSRYe0fFePy4PbnFDp1XItL4ZeeTQQN-q3omQyw6EDff-ofGll3gjfE1r9ju1pqoLN6-jCibyR4QHB9jjqId9fNyswsgnv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4" y="0"/>
            <a:ext cx="9670393" cy="58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7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4613" y="435285"/>
            <a:ext cx="8597660" cy="9128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0" dirty="0">
                <a:latin typeface="Rockwell Condensed" panose="02060603050405020104" pitchFamily="18" charset="0"/>
              </a:rPr>
              <a:t>How were they implemented?</a:t>
            </a:r>
            <a:endParaRPr lang="en-US" sz="4600" b="0" dirty="0"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7446" y="1673710"/>
            <a:ext cx="10541479" cy="433046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dirty="0">
                <a:latin typeface="Rockwell" panose="02060603020205020403" pitchFamily="18" charset="0"/>
              </a:rPr>
              <a:t>The attacks were spread out over a period of weeks starting </a:t>
            </a:r>
            <a:r>
              <a:rPr lang="en-US" sz="2400" dirty="0" smtClean="0">
                <a:latin typeface="Rockwell" panose="02060603020205020403" pitchFamily="18" charset="0"/>
              </a:rPr>
              <a:t>from Friday, </a:t>
            </a:r>
            <a:r>
              <a:rPr lang="en-US" sz="2400" dirty="0">
                <a:latin typeface="Rockwell" panose="02060603020205020403" pitchFamily="18" charset="0"/>
              </a:rPr>
              <a:t>April 27th, 2007</a:t>
            </a:r>
            <a:r>
              <a:rPr lang="en-US" sz="2400" dirty="0" smtClean="0">
                <a:latin typeface="Rockwell" panose="02060603020205020403" pitchFamily="18" charset="0"/>
              </a:rPr>
              <a:t>.</a:t>
            </a:r>
          </a:p>
          <a:p>
            <a:pPr marL="0" indent="0" fontAlgn="base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 fontAlgn="base">
              <a:buNone/>
            </a:pPr>
            <a:r>
              <a:rPr lang="en-US" sz="2800" dirty="0">
                <a:latin typeface="Rockwell Condensed" panose="02060603050405020104" pitchFamily="18" charset="0"/>
              </a:rPr>
              <a:t>Happened in two </a:t>
            </a:r>
            <a:r>
              <a:rPr lang="en-US" sz="2800" dirty="0" smtClean="0">
                <a:latin typeface="Rockwell Condensed" panose="02060603050405020104" pitchFamily="18" charset="0"/>
              </a:rPr>
              <a:t>phases:</a:t>
            </a:r>
            <a:endParaRPr lang="en-US" sz="2800" dirty="0">
              <a:latin typeface="Rockwell Condensed" panose="02060603050405020104" pitchFamily="18" charset="0"/>
            </a:endParaRPr>
          </a:p>
          <a:p>
            <a:pPr fontAlgn="base"/>
            <a:r>
              <a:rPr lang="en-US" sz="2400" dirty="0">
                <a:latin typeface="Rockwell" panose="02060603020205020403" pitchFamily="18" charset="0"/>
              </a:rPr>
              <a:t>First phase was carried out by persons having to manually run the codes and scripts, that were posted to online forums,  to perform the DDoS attacks.</a:t>
            </a:r>
          </a:p>
          <a:p>
            <a:pPr fontAlgn="base"/>
            <a:r>
              <a:rPr lang="en-US" sz="2400" dirty="0">
                <a:latin typeface="Rockwell" panose="02060603020205020403" pitchFamily="18" charset="0"/>
              </a:rPr>
              <a:t>Initial attacks were targeted mostly on Government ministries and organizations</a:t>
            </a:r>
            <a:r>
              <a:rPr lang="en-US" sz="2400" dirty="0" smtClean="0">
                <a:latin typeface="Rockwell" panose="02060603020205020403" pitchFamily="18" charset="0"/>
              </a:rPr>
              <a:t>.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446" y="6004171"/>
            <a:ext cx="50129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Schmidt, A. (2013). </a:t>
            </a:r>
            <a:r>
              <a:rPr lang="en-US" i="1" dirty="0"/>
              <a:t>The Estonian Cyberattacks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63" y="973545"/>
            <a:ext cx="10058400" cy="4050792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Second phase the attacker/s started implementing bots to help increase attack intensity.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Attacks now included banks along with Government ministries and organizations.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Rockwell" panose="02060603020205020403" pitchFamily="18" charset="0"/>
              </a:rPr>
              <a:t>These attacks continued until they eventually ceased on May </a:t>
            </a:r>
            <a:r>
              <a:rPr lang="en-US" sz="2400" dirty="0" smtClean="0">
                <a:latin typeface="Rockwell" panose="02060603020205020403" pitchFamily="18" charset="0"/>
              </a:rPr>
              <a:t>18</a:t>
            </a:r>
            <a:r>
              <a:rPr lang="en-US" sz="2400" baseline="30000" dirty="0" smtClean="0">
                <a:latin typeface="Rockwell" panose="02060603020205020403" pitchFamily="18" charset="0"/>
              </a:rPr>
              <a:t>th</a:t>
            </a:r>
            <a:r>
              <a:rPr lang="en-US" sz="2400" dirty="0" smtClean="0">
                <a:latin typeface="Rockwell" panose="02060603020205020403" pitchFamily="18" charset="0"/>
              </a:rPr>
              <a:t>, 2007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563" y="5405509"/>
            <a:ext cx="9105284" cy="87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McGuinness, D. (2017, April 27). </a:t>
            </a:r>
            <a:r>
              <a:rPr lang="en-US" i="1" dirty="0"/>
              <a:t>How a cyber attack transformed Estonia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Retrieved from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http://www.bbc.com/news/39655415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587</TotalTime>
  <Words>667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Georgia</vt:lpstr>
      <vt:lpstr>Rockwell</vt:lpstr>
      <vt:lpstr>Rockwell Condensed</vt:lpstr>
      <vt:lpstr>Trebuchet MS</vt:lpstr>
      <vt:lpstr>Wingdings</vt:lpstr>
      <vt:lpstr>Wood Type</vt:lpstr>
      <vt:lpstr>Estonia Network Debacle</vt:lpstr>
      <vt:lpstr>Overview of Estonia</vt:lpstr>
      <vt:lpstr>The Monument</vt:lpstr>
      <vt:lpstr>Cybercrime or Information Warfare?</vt:lpstr>
      <vt:lpstr>Cyber Warfare?</vt:lpstr>
      <vt:lpstr>PowerPoint Presentation</vt:lpstr>
      <vt:lpstr>Layout of how a typical DDoS works</vt:lpstr>
      <vt:lpstr>PowerPoint Presentation</vt:lpstr>
      <vt:lpstr>PowerPoint Presentation</vt:lpstr>
      <vt:lpstr>What can be done  locally and internationally  to prevent such attacks in the future?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Estonia Network Dacacle</dc:title>
  <dc:creator>Farnaz Baksh</dc:creator>
  <cp:lastModifiedBy>Farnaz Baksh</cp:lastModifiedBy>
  <cp:revision>33</cp:revision>
  <dcterms:created xsi:type="dcterms:W3CDTF">2018-04-14T20:37:58Z</dcterms:created>
  <dcterms:modified xsi:type="dcterms:W3CDTF">2018-04-16T05:09:30Z</dcterms:modified>
</cp:coreProperties>
</file>