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2"/>
  </p:notesMasterIdLst>
  <p:sldIdLst>
    <p:sldId id="256" r:id="rId2"/>
    <p:sldId id="267" r:id="rId3"/>
    <p:sldId id="259" r:id="rId4"/>
    <p:sldId id="274" r:id="rId5"/>
    <p:sldId id="273" r:id="rId6"/>
    <p:sldId id="270" r:id="rId7"/>
    <p:sldId id="262" r:id="rId8"/>
    <p:sldId id="265" r:id="rId9"/>
    <p:sldId id="275" r:id="rId10"/>
    <p:sldId id="276" r:id="rId11"/>
    <p:sldId id="263" r:id="rId12"/>
    <p:sldId id="261" r:id="rId13"/>
    <p:sldId id="278" r:id="rId14"/>
    <p:sldId id="271" r:id="rId15"/>
    <p:sldId id="268" r:id="rId16"/>
    <p:sldId id="279" r:id="rId17"/>
    <p:sldId id="272" r:id="rId18"/>
    <p:sldId id="260" r:id="rId19"/>
    <p:sldId id="277" r:id="rId20"/>
    <p:sldId id="25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0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0A6C9-DC80-49F0-BE56-E8E76AD72AEF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02C4B-B694-4414-A68C-665B3615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93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3/4/2018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://www.bbc.co.uk/history/topics/enigma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awards.acm.org/about/2015-turi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security.techtarget.com/definition/cryptanalysis" TargetMode="External"/><Relationship Id="rId2" Type="http://schemas.openxmlformats.org/officeDocument/2006/relationships/hyperlink" Target="https://www.cs.cornell.edu/courses/cs5430/2013sp/TL04.asymmetric.html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rld_War_II_cryptography" TargetMode="External"/><Relationship Id="rId2" Type="http://schemas.openxmlformats.org/officeDocument/2006/relationships/hyperlink" Target="https://www.iwm.org.uk/history/how-alan-turing-cracked-the-enigma-code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cs.cornell.edu/courses/cs5430/2013sp/TL04.asymmetric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erodotu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mputer-trickster.blogspot.tw/2015/11/encryption.htm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security.techtarget.com/definition/cryptanalysi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sandciphers.org.uk/enigma/enigma1.htm" TargetMode="Externa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880" y="1432223"/>
            <a:ext cx="9966960" cy="3035808"/>
          </a:xfrm>
        </p:spPr>
        <p:txBody>
          <a:bodyPr/>
          <a:lstStyle/>
          <a:p>
            <a:r>
              <a:rPr lang="en-US" dirty="0" smtClean="0"/>
              <a:t>The movement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468031"/>
            <a:ext cx="7891272" cy="1069848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The Journey from Symmetric to Asymmetric Cryptography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626" y="4209614"/>
            <a:ext cx="585787" cy="81438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3631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Famous use of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One of the most famous uses for substitution was the Caesar Shift Cipher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Caesar used this cipher to send instructions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120" y="3194305"/>
            <a:ext cx="2977895" cy="29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22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 of Symmetric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4000" dirty="0"/>
              <a:t>If the Key is found out </a:t>
            </a:r>
            <a:endParaRPr lang="en-US" sz="4000" dirty="0" smtClean="0"/>
          </a:p>
          <a:p>
            <a:pPr lvl="1">
              <a:lnSpc>
                <a:spcPct val="150000"/>
              </a:lnSpc>
            </a:pPr>
            <a:r>
              <a:rPr lang="en-US" sz="4000" dirty="0" smtClean="0"/>
              <a:t>Decryption of Any future messages</a:t>
            </a:r>
          </a:p>
          <a:p>
            <a:pPr lvl="1">
              <a:lnSpc>
                <a:spcPct val="150000"/>
              </a:lnSpc>
            </a:pPr>
            <a:r>
              <a:rPr lang="en-US" sz="4000" dirty="0" smtClean="0"/>
              <a:t>Fabrication of Messages </a:t>
            </a:r>
          </a:p>
          <a:p>
            <a:pPr lvl="1">
              <a:lnSpc>
                <a:spcPct val="150000"/>
              </a:lnSpc>
            </a:pPr>
            <a:r>
              <a:rPr lang="en-US" sz="4000" dirty="0" smtClean="0"/>
              <a:t>Difficulty to get the keys across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3507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 driven cryptography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80121" y="2435854"/>
            <a:ext cx="10058400" cy="4050792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World war II began in September 1</a:t>
            </a:r>
            <a:r>
              <a:rPr lang="en-US" dirty="0"/>
              <a:t>, </a:t>
            </a:r>
            <a:r>
              <a:rPr lang="en-US" dirty="0" smtClean="0"/>
              <a:t>1939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Second </a:t>
            </a:r>
            <a:r>
              <a:rPr lang="en-US" b="1" dirty="0"/>
              <a:t>World War</a:t>
            </a:r>
            <a:r>
              <a:rPr lang="en-US" dirty="0"/>
              <a:t> was started by Germany in an unprovoked attack on Poland. Britain and France declared war on Germany after Hitler had refused to abort his invasion of Poland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Many codes and chippers were </a:t>
            </a:r>
            <a:r>
              <a:rPr lang="en-US" dirty="0" smtClean="0"/>
              <a:t>used</a:t>
            </a:r>
          </a:p>
        </p:txBody>
      </p:sp>
    </p:spTree>
    <p:extLst>
      <p:ext uri="{BB962C8B-B14F-4D97-AF65-F5344CB8AC3E}">
        <p14:creationId xmlns:p14="http://schemas.microsoft.com/office/powerpoint/2010/main" val="350927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Enigma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9848" y="2866147"/>
            <a:ext cx="10058400" cy="3696698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The most significant event was the breaking of the </a:t>
            </a:r>
            <a:r>
              <a:rPr lang="en-US" b="1" dirty="0"/>
              <a:t>Enigma</a:t>
            </a:r>
            <a:r>
              <a:rPr lang="en-US" dirty="0"/>
              <a:t> </a:t>
            </a:r>
            <a:r>
              <a:rPr lang="en-US" dirty="0" smtClean="0"/>
              <a:t>cipher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Arthur </a:t>
            </a:r>
            <a:r>
              <a:rPr lang="en-US" dirty="0" err="1"/>
              <a:t>Scherbius</a:t>
            </a:r>
            <a:r>
              <a:rPr lang="en-US" dirty="0"/>
              <a:t> created </a:t>
            </a:r>
            <a:r>
              <a:rPr lang="en-US" dirty="0" smtClean="0"/>
              <a:t>the</a:t>
            </a:r>
            <a:r>
              <a:rPr lang="en-US" b="1" dirty="0"/>
              <a:t> Enigma </a:t>
            </a:r>
            <a:r>
              <a:rPr lang="en-US" b="1" dirty="0" smtClean="0"/>
              <a:t> </a:t>
            </a:r>
            <a:r>
              <a:rPr lang="en-US" dirty="0" smtClean="0"/>
              <a:t>at </a:t>
            </a:r>
            <a:r>
              <a:rPr lang="en-US" dirty="0"/>
              <a:t>the end of world war I  1918 (20 years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The first complete break into Enigma was accomplished by Poland around 1932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Figure7: A </a:t>
            </a:r>
            <a:r>
              <a:rPr lang="en-US" sz="1800" dirty="0"/>
              <a:t>four-rotor German Enigma cipher machine made during WW2</a:t>
            </a:r>
            <a:r>
              <a:rPr lang="en-US" sz="1800" dirty="0" smtClean="0"/>
              <a:t>. (</a:t>
            </a:r>
            <a:r>
              <a:rPr lang="en-US" sz="1800" dirty="0" smtClean="0">
                <a:hlinkClick r:id="rId2"/>
              </a:rPr>
              <a:t>BBC, </a:t>
            </a:r>
            <a:r>
              <a:rPr lang="en-US" sz="1800" dirty="0" err="1" smtClean="0">
                <a:hlinkClick r:id="rId2"/>
              </a:rPr>
              <a:t>n.d.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293" y="279620"/>
            <a:ext cx="3589988" cy="201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66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936695" y="2118144"/>
            <a:ext cx="10058400" cy="4050792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main focus of Turing’s work at Bletchley  was to break the </a:t>
            </a:r>
            <a:r>
              <a:rPr lang="en-US" dirty="0" smtClean="0"/>
              <a:t>enigma</a:t>
            </a:r>
          </a:p>
          <a:p>
            <a:pPr>
              <a:lnSpc>
                <a:spcPct val="150000"/>
              </a:lnSpc>
            </a:pPr>
            <a:r>
              <a:rPr lang="en-US" dirty="0"/>
              <a:t>Turing played a key role in this, inventing – along with fellow code-breaker Gordon </a:t>
            </a:r>
            <a:r>
              <a:rPr lang="en-US" dirty="0" err="1"/>
              <a:t>Welchman</a:t>
            </a:r>
            <a:r>
              <a:rPr lang="en-US" dirty="0"/>
              <a:t> the  Bombe machine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/>
              <a:t>He headed the ‘Hut 8’ team at Bletchley, which carried out cryptanalysis of all German naval signals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Turing’s role was pivotal in helping the Allies during the Battle of the Atlantic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36695" y="276288"/>
            <a:ext cx="10058400" cy="1609344"/>
          </a:xfrm>
        </p:spPr>
        <p:txBody>
          <a:bodyPr/>
          <a:lstStyle/>
          <a:p>
            <a:r>
              <a:rPr lang="en-US" dirty="0"/>
              <a:t>Alan turning</a:t>
            </a:r>
          </a:p>
        </p:txBody>
      </p:sp>
    </p:spTree>
    <p:extLst>
      <p:ext uri="{BB962C8B-B14F-4D97-AF65-F5344CB8AC3E}">
        <p14:creationId xmlns:p14="http://schemas.microsoft.com/office/powerpoint/2010/main" val="3444267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83295"/>
            <a:ext cx="10058400" cy="1609344"/>
          </a:xfrm>
        </p:spPr>
        <p:txBody>
          <a:bodyPr/>
          <a:lstStyle/>
          <a:p>
            <a:r>
              <a:rPr lang="en-US" dirty="0"/>
              <a:t>Asymmetric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7666" y="1892808"/>
            <a:ext cx="10058400" cy="422743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 smtClean="0"/>
              <a:t>The </a:t>
            </a:r>
            <a:r>
              <a:rPr lang="en-US" sz="2200" dirty="0"/>
              <a:t>beginning of Asymmetric Cryptography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Government Communications Headquarters (Founded 1919) tasked James Ellis to look at the key distribution problem in </a:t>
            </a:r>
            <a:r>
              <a:rPr lang="en-US" dirty="0" smtClean="0"/>
              <a:t>1969.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 </a:t>
            </a:r>
            <a:r>
              <a:rPr lang="en-US" dirty="0"/>
              <a:t>1973 Clifford Cox thinks of RSA function for asymmetric cryptography.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67584" y="4898896"/>
            <a:ext cx="10058400" cy="1806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Roeder, T. (</a:t>
            </a:r>
            <a:r>
              <a:rPr lang="en-US" dirty="0" err="1"/>
              <a:t>n.d.</a:t>
            </a:r>
            <a:r>
              <a:rPr lang="en-US" dirty="0"/>
              <a:t>). </a:t>
            </a:r>
            <a:r>
              <a:rPr lang="en-US" i="1" dirty="0"/>
              <a:t>Asymmetric-Key Cryptography. </a:t>
            </a:r>
            <a:r>
              <a:rPr lang="en-US" dirty="0" smtClean="0"/>
              <a:t>(https://www.cs.cornell.edu/courses/cs5430/2013sp/TL04.asymmetric.html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17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Whitfield </a:t>
            </a:r>
            <a:r>
              <a:rPr lang="en-US" dirty="0" err="1"/>
              <a:t>Diffie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77250" y="2456437"/>
            <a:ext cx="10058400" cy="39617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Bailey Whitfield 'Whit' </a:t>
            </a:r>
            <a:r>
              <a:rPr lang="en-US" dirty="0" err="1"/>
              <a:t>Diffie</a:t>
            </a:r>
            <a:r>
              <a:rPr lang="en-US" dirty="0"/>
              <a:t> is an American cryptographer and one of the pioneers of public-key cryptography.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1975</a:t>
            </a:r>
            <a:r>
              <a:rPr lang="en-US" dirty="0"/>
              <a:t>: </a:t>
            </a:r>
            <a:r>
              <a:rPr lang="en-US" dirty="0" smtClean="0"/>
              <a:t>Whitfield </a:t>
            </a:r>
            <a:r>
              <a:rPr lang="en-US" dirty="0" err="1" smtClean="0"/>
              <a:t>Diffie</a:t>
            </a:r>
            <a:r>
              <a:rPr lang="en-US" dirty="0" smtClean="0"/>
              <a:t> </a:t>
            </a:r>
            <a:r>
              <a:rPr lang="en-US" dirty="0"/>
              <a:t>imagines asymmetric cryptography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Whitfield </a:t>
            </a:r>
            <a:r>
              <a:rPr lang="en-US" dirty="0" err="1"/>
              <a:t>Diffie</a:t>
            </a:r>
            <a:r>
              <a:rPr lang="en-US" dirty="0"/>
              <a:t> and </a:t>
            </a:r>
            <a:r>
              <a:rPr lang="en-US" dirty="0" err="1"/>
              <a:t>Martie</a:t>
            </a:r>
            <a:r>
              <a:rPr lang="en-US" dirty="0"/>
              <a:t> E. Hellman write a paper </a:t>
            </a:r>
            <a:r>
              <a:rPr lang="en-US" i="1" dirty="0"/>
              <a:t>called New directions in cryptography</a:t>
            </a:r>
            <a:r>
              <a:rPr lang="en-US" dirty="0"/>
              <a:t>, in which they describe the idea of asymmetric cryptography 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1976: </a:t>
            </a:r>
            <a:r>
              <a:rPr lang="en-US" dirty="0" err="1"/>
              <a:t>Diffie</a:t>
            </a:r>
            <a:r>
              <a:rPr lang="en-US" dirty="0"/>
              <a:t>-Hellman key exchange. 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Figure 8: Cryptography Pioneers receive ACM A.M. Turing Award (</a:t>
            </a:r>
            <a:r>
              <a:rPr lang="en-US" sz="1800" dirty="0" smtClean="0">
                <a:hlinkClick r:id="rId2"/>
              </a:rPr>
              <a:t>ACM, 2015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965" y="484632"/>
            <a:ext cx="2194560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59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69848" y="2108524"/>
            <a:ext cx="10058400" cy="26272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1977</a:t>
            </a:r>
            <a:r>
              <a:rPr lang="en-US" dirty="0"/>
              <a:t>: (</a:t>
            </a:r>
            <a:r>
              <a:rPr lang="en-US" dirty="0" err="1"/>
              <a:t>Rivest</a:t>
            </a:r>
            <a:r>
              <a:rPr lang="en-US" dirty="0"/>
              <a:t>, Shamir, Adelman) RSA algorithm contributed to the public key encryption being invented. 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1978 </a:t>
            </a:r>
            <a:r>
              <a:rPr lang="en-US" dirty="0"/>
              <a:t>- Robert </a:t>
            </a:r>
            <a:r>
              <a:rPr lang="en-US" dirty="0" err="1"/>
              <a:t>McEliece</a:t>
            </a:r>
            <a:r>
              <a:rPr lang="en-US" dirty="0"/>
              <a:t> invents the </a:t>
            </a:r>
            <a:r>
              <a:rPr lang="en-US" dirty="0" err="1"/>
              <a:t>McEliece</a:t>
            </a:r>
            <a:r>
              <a:rPr lang="en-US" dirty="0"/>
              <a:t> cryptosystem, the first asymmetric encryption algorithm to use randomization in the encryption process.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7032" y="5051646"/>
            <a:ext cx="10058400" cy="1806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Roeder, T. (</a:t>
            </a:r>
            <a:r>
              <a:rPr lang="en-US" dirty="0" err="1"/>
              <a:t>n.d.</a:t>
            </a:r>
            <a:r>
              <a:rPr lang="en-US" dirty="0"/>
              <a:t>). </a:t>
            </a:r>
            <a:r>
              <a:rPr lang="en-US" i="1" dirty="0"/>
              <a:t>Asymmetric-Key Cryptography. </a:t>
            </a:r>
            <a:r>
              <a:rPr lang="en-US" dirty="0"/>
              <a:t>Retrieved </a:t>
            </a:r>
            <a:r>
              <a:rPr lang="en-US" dirty="0" smtClean="0"/>
              <a:t>from https://www.cs.cornell.edu/courses/cs5430/2013sp/TL04.asymmetric.html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69848" y="183295"/>
            <a:ext cx="10058400" cy="1609344"/>
          </a:xfrm>
        </p:spPr>
        <p:txBody>
          <a:bodyPr/>
          <a:lstStyle/>
          <a:p>
            <a:r>
              <a:rPr lang="en-US" dirty="0"/>
              <a:t>Asymmetric </a:t>
            </a:r>
            <a:r>
              <a:rPr lang="en-US" dirty="0" smtClean="0"/>
              <a:t>Cryptography </a:t>
            </a:r>
            <a:r>
              <a:rPr lang="en-US" dirty="0" err="1" smtClean="0"/>
              <a:t>Con’t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444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549" y="229989"/>
            <a:ext cx="10058400" cy="1609344"/>
          </a:xfrm>
        </p:spPr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90524" y="1839333"/>
            <a:ext cx="10058400" cy="4654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Roeder, T. (</a:t>
            </a:r>
            <a:r>
              <a:rPr lang="en-US" dirty="0" err="1"/>
              <a:t>n.d.</a:t>
            </a:r>
            <a:r>
              <a:rPr lang="en-US" dirty="0"/>
              <a:t>). </a:t>
            </a:r>
            <a:r>
              <a:rPr lang="en-US" i="1" dirty="0"/>
              <a:t>Asymmetric-Key Cryptography. </a:t>
            </a:r>
            <a:r>
              <a:rPr lang="en-US" i="1" dirty="0" smtClean="0"/>
              <a:t> </a:t>
            </a:r>
            <a:r>
              <a:rPr lang="en-US" dirty="0" smtClean="0"/>
              <a:t>Retrieved </a:t>
            </a:r>
            <a:r>
              <a:rPr lang="en-US" dirty="0"/>
              <a:t>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www.cs.cornell.edu/courses/cs5430/2013sp/TL04.asymmetric.html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(Singh, S. (2001). </a:t>
            </a:r>
            <a:r>
              <a:rPr lang="en-US" i="1" dirty="0"/>
              <a:t>The code book: how to make it, break it, hack it, crack it.</a:t>
            </a:r>
            <a:r>
              <a:rPr lang="en-US" dirty="0"/>
              <a:t> New York: </a:t>
            </a:r>
            <a:r>
              <a:rPr lang="en-US" dirty="0" err="1"/>
              <a:t>Delacorte</a:t>
            </a:r>
            <a:r>
              <a:rPr lang="en-US" dirty="0"/>
              <a:t> Press)</a:t>
            </a:r>
          </a:p>
          <a:p>
            <a:pPr>
              <a:lnSpc>
                <a:spcPct val="150000"/>
              </a:lnSpc>
            </a:pPr>
            <a:r>
              <a:rPr lang="en-US" dirty="0"/>
              <a:t>Rouse,Margaret(2015), </a:t>
            </a:r>
            <a:r>
              <a:rPr lang="en-US" i="1" dirty="0"/>
              <a:t>Cryptanalysis</a:t>
            </a:r>
            <a:r>
              <a:rPr lang="en-US" dirty="0"/>
              <a:t>, Retrieved from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searchsecurity.techtarget.com/definition/cryptanalysis</a:t>
            </a:r>
            <a:endParaRPr lang="en-US" u="sng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0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014616" y="1596265"/>
            <a:ext cx="10058400" cy="4654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IWM Staff (2018), </a:t>
            </a:r>
            <a:r>
              <a:rPr lang="en-US" i="1" dirty="0" smtClean="0"/>
              <a:t>How Alan Turing cracked the Enigma Code</a:t>
            </a:r>
            <a:r>
              <a:rPr lang="en-US" dirty="0" smtClean="0"/>
              <a:t>, </a:t>
            </a:r>
            <a:r>
              <a:rPr lang="en-US" dirty="0"/>
              <a:t>Retrieved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www.iwm.org.uk/history/how-alan-turing-cracked-the-enigma-code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World War II Cryptography, Retrieved from </a:t>
            </a:r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</a:t>
            </a:r>
            <a:r>
              <a:rPr lang="en-US" u="sng" dirty="0" smtClean="0">
                <a:hlinkClick r:id="rId3"/>
              </a:rPr>
              <a:t>en.wikipedia.org/wiki/World_War_II_cryptography</a:t>
            </a:r>
            <a:endParaRPr lang="en-US" u="sng" dirty="0" smtClean="0"/>
          </a:p>
          <a:p>
            <a:pPr>
              <a:lnSpc>
                <a:spcPct val="150000"/>
              </a:lnSpc>
            </a:pPr>
            <a:r>
              <a:rPr lang="en-US" dirty="0"/>
              <a:t>Roeder, T. (</a:t>
            </a:r>
            <a:r>
              <a:rPr lang="en-US" dirty="0" err="1"/>
              <a:t>n.d.</a:t>
            </a:r>
            <a:r>
              <a:rPr lang="en-US" dirty="0"/>
              <a:t>). </a:t>
            </a:r>
            <a:r>
              <a:rPr lang="en-US" i="1" dirty="0"/>
              <a:t>Asymmetric-Key Cryptography. </a:t>
            </a:r>
            <a:r>
              <a:rPr lang="en-US" dirty="0"/>
              <a:t>Retrieved from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www.cs.cornell.edu/courses/cs5430/2013sp/TL04.asymmetric.html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5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98357"/>
            <a:ext cx="10058400" cy="1609344"/>
          </a:xfrm>
        </p:spPr>
        <p:txBody>
          <a:bodyPr/>
          <a:lstStyle/>
          <a:p>
            <a:pPr algn="ctr"/>
            <a:r>
              <a:rPr lang="en-US" cap="none" dirty="0"/>
              <a:t>Cryptography </a:t>
            </a:r>
            <a:r>
              <a:rPr lang="en-US" cap="none" dirty="0" smtClean="0"/>
              <a:t>vs Steganography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311" y="4595149"/>
            <a:ext cx="10456937" cy="211296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Both terms derived from the Greek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Origin of written language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(Singh, S. (2001). </a:t>
            </a:r>
            <a:r>
              <a:rPr lang="en-US" sz="1600" i="1" dirty="0"/>
              <a:t>The code book: how to make it, break it, hack it, crack it.</a:t>
            </a:r>
            <a:r>
              <a:rPr lang="en-US" sz="1600" dirty="0"/>
              <a:t> New York: </a:t>
            </a:r>
            <a:r>
              <a:rPr lang="en-US" sz="1600" dirty="0" err="1"/>
              <a:t>Delacorte</a:t>
            </a:r>
            <a:r>
              <a:rPr lang="en-US" sz="1600" dirty="0"/>
              <a:t> Press)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543" y="2102365"/>
            <a:ext cx="6571289" cy="202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8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8155" y="1520080"/>
            <a:ext cx="3252356" cy="353909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Group Members: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Farnaz Baksh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Shemar Austin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Kim </a:t>
            </a:r>
            <a:r>
              <a:rPr lang="en-US" dirty="0" err="1" smtClean="0"/>
              <a:t>Shing</a:t>
            </a:r>
            <a:r>
              <a:rPr lang="en-US" dirty="0" smtClean="0"/>
              <a:t> Chong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Dwight Ferguson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Shomari</a:t>
            </a:r>
            <a:r>
              <a:rPr lang="en-US" dirty="0" smtClean="0"/>
              <a:t> Williams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2498275"/>
            <a:ext cx="569220" cy="79135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288" y="1610764"/>
            <a:ext cx="2566375" cy="256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7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04077"/>
            <a:ext cx="10058400" cy="1385732"/>
          </a:xfrm>
        </p:spPr>
        <p:txBody>
          <a:bodyPr/>
          <a:lstStyle/>
          <a:p>
            <a:r>
              <a:rPr lang="en-US" cap="none" dirty="0" smtClean="0"/>
              <a:t>STEGANOGRAPHY 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154" y="1776845"/>
            <a:ext cx="10775788" cy="44784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 err="1" smtClean="0"/>
              <a:t>tithymalus</a:t>
            </a:r>
            <a:r>
              <a:rPr lang="en-US" dirty="0" smtClean="0"/>
              <a:t> plant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Ancient Chinese – tiny ball covered in wax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Herodotus – “The father of history”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Wooden table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Messenger head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(</a:t>
            </a:r>
            <a:r>
              <a:rPr lang="en-US" sz="1800" dirty="0"/>
              <a:t>Singh, S. (2001). </a:t>
            </a:r>
            <a:r>
              <a:rPr lang="en-US" sz="1800" i="1" dirty="0"/>
              <a:t>The code book: how to make it, break it, hack it, crack it.</a:t>
            </a:r>
            <a:r>
              <a:rPr lang="en-US" sz="1800" dirty="0"/>
              <a:t> New York: </a:t>
            </a:r>
            <a:r>
              <a:rPr lang="en-US" sz="1800" dirty="0" err="1"/>
              <a:t>Delacorte</a:t>
            </a:r>
            <a:r>
              <a:rPr lang="en-US" sz="1800" dirty="0"/>
              <a:t> Press</a:t>
            </a:r>
            <a:r>
              <a:rPr lang="en-US" sz="1800" dirty="0" smtClean="0"/>
              <a:t>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718" y="2468213"/>
            <a:ext cx="2000250" cy="29337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235170" y="1922448"/>
            <a:ext cx="4760061" cy="879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Figure 1: Herodotus (</a:t>
            </a:r>
            <a:r>
              <a:rPr lang="en-US" sz="1800" dirty="0" smtClean="0">
                <a:hlinkClick r:id="rId3"/>
              </a:rPr>
              <a:t>Wikipedia, 2018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4178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619" y="1783844"/>
            <a:ext cx="10162309" cy="4944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Two branches of Cryptography:</a:t>
            </a:r>
          </a:p>
          <a:p>
            <a:r>
              <a:rPr lang="en-US" dirty="0" smtClean="0"/>
              <a:t>Transposition </a:t>
            </a:r>
          </a:p>
          <a:p>
            <a:r>
              <a:rPr lang="en-US" dirty="0" smtClean="0"/>
              <a:t>Substitution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Types </a:t>
            </a:r>
            <a:r>
              <a:rPr lang="en-US" dirty="0"/>
              <a:t>of </a:t>
            </a:r>
            <a:r>
              <a:rPr lang="en-US" dirty="0" smtClean="0"/>
              <a:t>Encryption:</a:t>
            </a:r>
          </a:p>
          <a:p>
            <a:r>
              <a:rPr lang="en-US" dirty="0" smtClean="0"/>
              <a:t> </a:t>
            </a:r>
            <a:r>
              <a:rPr lang="en-US" dirty="0"/>
              <a:t> Symmetric (also called “secret key”) </a:t>
            </a:r>
          </a:p>
          <a:p>
            <a:r>
              <a:rPr lang="en-US" dirty="0"/>
              <a:t>Asymmetric (also called “public key”) </a:t>
            </a:r>
          </a:p>
        </p:txBody>
      </p:sp>
      <p:sp>
        <p:nvSpPr>
          <p:cNvPr id="5" name="Rectangle 4"/>
          <p:cNvSpPr/>
          <p:nvPr/>
        </p:nvSpPr>
        <p:spPr>
          <a:xfrm>
            <a:off x="945619" y="58958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(Singh, S. (2001). </a:t>
            </a:r>
            <a:r>
              <a:rPr lang="en-US" i="1" dirty="0"/>
              <a:t>The code book: how to make it, break it, hack it, crack it.</a:t>
            </a:r>
            <a:r>
              <a:rPr lang="en-US" dirty="0"/>
              <a:t> New York: </a:t>
            </a:r>
            <a:r>
              <a:rPr lang="en-US" dirty="0" err="1"/>
              <a:t>Delacorte</a:t>
            </a:r>
            <a:r>
              <a:rPr lang="en-US" dirty="0"/>
              <a:t> Press)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1735" y="3146598"/>
            <a:ext cx="10336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aim of cryptography is not to hide the existence of a message, but rather to hide its meaning, a process known as </a:t>
            </a:r>
            <a:r>
              <a:rPr lang="en-US" i="1" dirty="0"/>
              <a:t>encryption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71735" y="146861"/>
            <a:ext cx="10058400" cy="1609344"/>
          </a:xfrm>
        </p:spPr>
        <p:txBody>
          <a:bodyPr/>
          <a:lstStyle/>
          <a:p>
            <a:r>
              <a:rPr lang="en-US" dirty="0" smtClean="0"/>
              <a:t>Cryptography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232" y="197427"/>
            <a:ext cx="7910944" cy="59332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71499" y="6317673"/>
            <a:ext cx="9508629" cy="394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Figure 2: Encryption (</a:t>
            </a:r>
            <a:r>
              <a:rPr lang="en-US" dirty="0" smtClean="0">
                <a:hlinkClick r:id="rId3"/>
              </a:rPr>
              <a:t>TrickSter, 2015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32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22" y="183690"/>
            <a:ext cx="10058400" cy="1609344"/>
          </a:xfrm>
        </p:spPr>
        <p:txBody>
          <a:bodyPr/>
          <a:lstStyle/>
          <a:p>
            <a:r>
              <a:rPr lang="en-US" dirty="0"/>
              <a:t>Cryptanalysis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93034"/>
            <a:ext cx="10012101" cy="47698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D</a:t>
            </a:r>
            <a:r>
              <a:rPr lang="en-US" dirty="0" smtClean="0"/>
              <a:t>eals </a:t>
            </a:r>
            <a:r>
              <a:rPr lang="en-US" dirty="0"/>
              <a:t>with the study of </a:t>
            </a:r>
            <a:r>
              <a:rPr lang="en-US" b="1" dirty="0" smtClean="0"/>
              <a:t>cipher text, </a:t>
            </a:r>
            <a:r>
              <a:rPr lang="en-US" b="1" dirty="0"/>
              <a:t>ciphers and cryptosystems </a:t>
            </a:r>
            <a:r>
              <a:rPr lang="en-US" dirty="0" smtClean="0"/>
              <a:t>with </a:t>
            </a:r>
            <a:r>
              <a:rPr lang="en-US" dirty="0"/>
              <a:t>the aim of understanding how they work and finding ways to break or </a:t>
            </a:r>
            <a:r>
              <a:rPr lang="en-US" dirty="0" smtClean="0"/>
              <a:t>improve </a:t>
            </a:r>
            <a:r>
              <a:rPr lang="en-US" dirty="0"/>
              <a:t>their effectiveness. The people who do these studies are called </a:t>
            </a:r>
            <a:r>
              <a:rPr lang="en-US" b="1" dirty="0" smtClean="0"/>
              <a:t>cryptanalysts </a:t>
            </a:r>
            <a:r>
              <a:rPr lang="en-US" dirty="0" smtClean="0"/>
              <a:t>and </a:t>
            </a:r>
            <a:r>
              <a:rPr lang="en-US" dirty="0"/>
              <a:t>conduct these studies without any prior knowledge of what may be in </a:t>
            </a:r>
            <a:r>
              <a:rPr lang="en-US" dirty="0" smtClean="0"/>
              <a:t>the plaintext</a:t>
            </a:r>
            <a:r>
              <a:rPr lang="en-US" dirty="0"/>
              <a:t>, the key used or sometimes even the </a:t>
            </a:r>
            <a:r>
              <a:rPr lang="en-US" dirty="0" smtClean="0"/>
              <a:t>algorithm. 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u="sng" dirty="0" smtClean="0">
              <a:hlinkClick r:id="rId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err="1" smtClean="0"/>
              <a:t>Rouse,Margaret</a:t>
            </a:r>
            <a:r>
              <a:rPr lang="en-US" sz="1800" dirty="0" smtClean="0"/>
              <a:t>(2015), </a:t>
            </a:r>
            <a:r>
              <a:rPr lang="en-US" sz="1800" i="1" dirty="0" smtClean="0"/>
              <a:t>Cryptanalysis</a:t>
            </a:r>
            <a:r>
              <a:rPr lang="en-US" sz="1800" dirty="0" smtClean="0"/>
              <a:t>, Retrieved from http</a:t>
            </a:r>
            <a:r>
              <a:rPr lang="en-US" sz="1800" dirty="0"/>
              <a:t>://</a:t>
            </a:r>
            <a:r>
              <a:rPr lang="en-US" sz="1800" dirty="0" smtClean="0"/>
              <a:t>searchsecurity.techtarget.com/definition/cryptanalysis</a:t>
            </a:r>
            <a:endParaRPr lang="en-US" sz="1800" u="sng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016726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81554"/>
            <a:ext cx="10058400" cy="1609344"/>
          </a:xfrm>
        </p:spPr>
        <p:txBody>
          <a:bodyPr/>
          <a:lstStyle/>
          <a:p>
            <a:r>
              <a:rPr lang="en-US" dirty="0" smtClean="0"/>
              <a:t>What is Symmetric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Symmetric Cryptography deals with encrypting and decrypting messages using a single key.</a:t>
            </a:r>
          </a:p>
          <a:p>
            <a:r>
              <a:rPr lang="en-US" dirty="0" smtClean="0"/>
              <a:t>Symmetric Cryptography is also known as Symmetric-Key Algorithm</a:t>
            </a:r>
          </a:p>
          <a:p>
            <a:r>
              <a:rPr lang="en-US" dirty="0" smtClean="0"/>
              <a:t>Branches of Symmetric Cryptography include Transposition and Substitution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391" y="3553690"/>
            <a:ext cx="5715000" cy="355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2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4993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method of rearranging the letters of a word or sentence</a:t>
            </a:r>
          </a:p>
          <a:p>
            <a:r>
              <a:rPr lang="en-US" dirty="0" smtClean="0"/>
              <a:t>There can be over 50x10^20 combinations</a:t>
            </a:r>
          </a:p>
          <a:p>
            <a:r>
              <a:rPr lang="en-US" dirty="0" smtClean="0"/>
              <a:t>Transposition can get incredible difficult</a:t>
            </a:r>
            <a:endParaRPr lang="en-US" dirty="0"/>
          </a:p>
          <a:p>
            <a:r>
              <a:rPr lang="en-US" dirty="0" smtClean="0"/>
              <a:t>Popular methods of doing this were by the Rail fence and the Spartan Scytale</a:t>
            </a:r>
          </a:p>
          <a:p>
            <a:endParaRPr lang="en-US" i="1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Figure </a:t>
            </a:r>
            <a:r>
              <a:rPr lang="en-US" sz="1800" dirty="0"/>
              <a:t>4</a:t>
            </a:r>
            <a:r>
              <a:rPr lang="en-US" sz="1800" dirty="0" smtClean="0"/>
              <a:t>: (Singh</a:t>
            </a:r>
            <a:r>
              <a:rPr lang="en-US" sz="1800" dirty="0"/>
              <a:t>, S. (2001). </a:t>
            </a:r>
            <a:r>
              <a:rPr lang="en-US" sz="1800" i="1" dirty="0"/>
              <a:t>The code book: how to make it, break it, hack it, crack it.</a:t>
            </a:r>
            <a:r>
              <a:rPr lang="en-US" sz="1800" dirty="0"/>
              <a:t> New York: </a:t>
            </a:r>
            <a:r>
              <a:rPr lang="en-US" sz="1800" dirty="0" err="1"/>
              <a:t>Delacorte</a:t>
            </a:r>
            <a:r>
              <a:rPr lang="en-US" sz="1800" dirty="0"/>
              <a:t> Press</a:t>
            </a:r>
            <a:r>
              <a:rPr lang="en-US" sz="1800" dirty="0" smtClean="0"/>
              <a:t>.)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765804"/>
            <a:ext cx="2105025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798" y="4146804"/>
            <a:ext cx="39814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4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95565"/>
            <a:ext cx="10058400" cy="1609344"/>
          </a:xfrm>
        </p:spPr>
        <p:txBody>
          <a:bodyPr/>
          <a:lstStyle/>
          <a:p>
            <a:r>
              <a:rPr lang="en-US" dirty="0" smtClean="0"/>
              <a:t>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44783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art of exchanging in an alphabet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Some forms of substitution include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Substitution Cipher (Letter Pairing)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The Caesar Shift Cipher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Figure 5: (Singh</a:t>
            </a:r>
            <a:r>
              <a:rPr lang="en-US" dirty="0"/>
              <a:t>, S. (2001). </a:t>
            </a:r>
            <a:r>
              <a:rPr lang="en-US" i="1" dirty="0"/>
              <a:t>The code book: how to make it, break it, hack it, crack it.</a:t>
            </a:r>
            <a:r>
              <a:rPr lang="en-US" dirty="0"/>
              <a:t> New York: </a:t>
            </a:r>
            <a:r>
              <a:rPr lang="en-US" dirty="0" err="1"/>
              <a:t>Delacorte</a:t>
            </a:r>
            <a:r>
              <a:rPr lang="en-US" dirty="0"/>
              <a:t> Press</a:t>
            </a:r>
            <a:r>
              <a:rPr lang="en-US" dirty="0" smtClean="0"/>
              <a:t>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185" y="1574157"/>
            <a:ext cx="5117074" cy="324142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826198" y="4932084"/>
            <a:ext cx="4760061" cy="879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Figure 3: The Principle of the Enigma (</a:t>
            </a:r>
            <a:r>
              <a:rPr lang="en-US" sz="1800" dirty="0" smtClean="0">
                <a:hlinkClick r:id="rId3"/>
              </a:rPr>
              <a:t>Codes and Ciphers, </a:t>
            </a:r>
            <a:r>
              <a:rPr lang="en-US" sz="1800" dirty="0" err="1" smtClean="0">
                <a:hlinkClick r:id="rId3"/>
              </a:rPr>
              <a:t>n.d.</a:t>
            </a:r>
            <a:r>
              <a:rPr lang="en-US" sz="1800" dirty="0" smtClean="0">
                <a:hlinkClick r:id="rId3"/>
              </a:rPr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8704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880</TotalTime>
  <Words>835</Words>
  <Application>Microsoft Office PowerPoint</Application>
  <PresentationFormat>Widescreen</PresentationFormat>
  <Paragraphs>113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Rockwell</vt:lpstr>
      <vt:lpstr>Rockwell Condensed</vt:lpstr>
      <vt:lpstr>Wingdings</vt:lpstr>
      <vt:lpstr>Wood Type</vt:lpstr>
      <vt:lpstr>The movement </vt:lpstr>
      <vt:lpstr>Cryptography vs Steganography</vt:lpstr>
      <vt:lpstr>STEGANOGRAPHY </vt:lpstr>
      <vt:lpstr>Cryptography</vt:lpstr>
      <vt:lpstr>PowerPoint Presentation</vt:lpstr>
      <vt:lpstr>Cryptanalysis</vt:lpstr>
      <vt:lpstr>What is Symmetric Cryptography</vt:lpstr>
      <vt:lpstr>Transposition </vt:lpstr>
      <vt:lpstr>Substitution</vt:lpstr>
      <vt:lpstr>Famous use of substitution</vt:lpstr>
      <vt:lpstr>Cons of Symmetric Cryptography</vt:lpstr>
      <vt:lpstr>War driven cryptography</vt:lpstr>
      <vt:lpstr> Enigma </vt:lpstr>
      <vt:lpstr>Alan turning</vt:lpstr>
      <vt:lpstr>Asymmetric Cryptography</vt:lpstr>
      <vt:lpstr>Whitfield Diffie</vt:lpstr>
      <vt:lpstr>Asymmetric Cryptography Con’t</vt:lpstr>
      <vt:lpstr>References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movement</dc:title>
  <dc:creator>Farnaz Baksh</dc:creator>
  <cp:lastModifiedBy>Farnaz Baksh</cp:lastModifiedBy>
  <cp:revision>59</cp:revision>
  <dcterms:created xsi:type="dcterms:W3CDTF">2018-02-25T15:09:42Z</dcterms:created>
  <dcterms:modified xsi:type="dcterms:W3CDTF">2018-03-04T13:12:13Z</dcterms:modified>
</cp:coreProperties>
</file>