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7153" autoAdjust="0"/>
  </p:normalViewPr>
  <p:slideViewPr>
    <p:cSldViewPr snapToGrid="0">
      <p:cViewPr varScale="1">
        <p:scale>
          <a:sx n="49" d="100"/>
          <a:sy n="49" d="100"/>
        </p:scale>
        <p:origin x="1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2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BEB8B-0DA9-4016-BE65-89D0F37A86CD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2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7A823-5E99-4BA8-ADF2-6267B2EA2F8E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47703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7A823-5E99-4BA8-ADF2-6267B2EA2F8E}" type="slidenum">
              <a:rPr lang="en-029" smtClean="0"/>
              <a:t>1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51490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029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7A823-5E99-4BA8-ADF2-6267B2EA2F8E}" type="slidenum">
              <a:rPr lang="en-029" smtClean="0"/>
              <a:t>2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1550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7A823-5E99-4BA8-ADF2-6267B2EA2F8E}" type="slidenum">
              <a:rPr lang="en-029" smtClean="0"/>
              <a:t>3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25210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7A823-5E99-4BA8-ADF2-6267B2EA2F8E}" type="slidenum">
              <a:rPr lang="en-029" smtClean="0"/>
              <a:t>4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5035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7A823-5E99-4BA8-ADF2-6267B2EA2F8E}" type="slidenum">
              <a:rPr lang="en-029" smtClean="0"/>
              <a:t>7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75754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7A823-5E99-4BA8-ADF2-6267B2EA2F8E}" type="slidenum">
              <a:rPr lang="en-029" smtClean="0"/>
              <a:t>8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422058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00864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1062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5295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20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6668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08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6355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1498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25329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ACCCBAF-4E76-46DA-BDC5-6D41C6859069}" type="datetimeFigureOut">
              <a:rPr lang="en-029" smtClean="0"/>
              <a:t>22/09/2018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2AA6822-7228-4CB2-B85D-980EB8B9E882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9306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 smtClean="0"/>
              <a:t>Research Proposal</a:t>
            </a:r>
            <a:endParaRPr lang="en-02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029" sz="3200" dirty="0" smtClean="0"/>
              <a:t>Key Components and Course Expectations</a:t>
            </a:r>
            <a:endParaRPr lang="en-029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09530" y="5318977"/>
            <a:ext cx="8767860" cy="138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029" sz="2000" smtClean="0"/>
              <a:t>A.Layne</a:t>
            </a:r>
            <a:endParaRPr lang="en-029" sz="2000" dirty="0" smtClean="0"/>
          </a:p>
          <a:p>
            <a:pPr>
              <a:spcBef>
                <a:spcPts val="0"/>
              </a:spcBef>
            </a:pPr>
            <a:r>
              <a:rPr lang="en-029" sz="2000" dirty="0" smtClean="0"/>
              <a:t>21/09/2018</a:t>
            </a:r>
            <a:endParaRPr lang="en-029" sz="2000" dirty="0"/>
          </a:p>
        </p:txBody>
      </p:sp>
    </p:spTree>
    <p:extLst>
      <p:ext uri="{BB962C8B-B14F-4D97-AF65-F5344CB8AC3E}">
        <p14:creationId xmlns:p14="http://schemas.microsoft.com/office/powerpoint/2010/main" val="28816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Literature Review (25%)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029" dirty="0" smtClean="0"/>
              <a:t>Review of </a:t>
            </a:r>
            <a:r>
              <a:rPr lang="en-029" dirty="0"/>
              <a:t>the literature you have studied for carrying out the </a:t>
            </a:r>
            <a:r>
              <a:rPr lang="en-029" dirty="0" smtClean="0"/>
              <a:t>research</a:t>
            </a:r>
          </a:p>
          <a:p>
            <a:r>
              <a:rPr lang="en-029" dirty="0" smtClean="0"/>
              <a:t>Critically explore existing work that has </a:t>
            </a:r>
            <a:r>
              <a:rPr lang="en-029" dirty="0"/>
              <a:t>have formed a foundation for your </a:t>
            </a:r>
            <a:r>
              <a:rPr lang="en-029" dirty="0" smtClean="0"/>
              <a:t>research</a:t>
            </a:r>
          </a:p>
          <a:p>
            <a:r>
              <a:rPr lang="en-029" dirty="0"/>
              <a:t>What is known/has been done by </a:t>
            </a:r>
            <a:r>
              <a:rPr lang="en-029" dirty="0" smtClean="0"/>
              <a:t>others?</a:t>
            </a:r>
          </a:p>
          <a:p>
            <a:r>
              <a:rPr lang="en-029" dirty="0" smtClean="0"/>
              <a:t>It must explain </a:t>
            </a:r>
            <a:r>
              <a:rPr lang="en-029" dirty="0"/>
              <a:t>the need for research on your </a:t>
            </a:r>
            <a:r>
              <a:rPr lang="en-029" dirty="0" smtClean="0"/>
              <a:t>topic</a:t>
            </a:r>
          </a:p>
          <a:p>
            <a:r>
              <a:rPr lang="en-029" dirty="0" smtClean="0"/>
              <a:t>Literature </a:t>
            </a:r>
            <a:r>
              <a:rPr lang="en-029" dirty="0"/>
              <a:t>review is thorough (at least 15 references) and accurate; articles cited are appropriate</a:t>
            </a:r>
            <a:endParaRPr lang="en-029" dirty="0" smtClean="0"/>
          </a:p>
          <a:p>
            <a:r>
              <a:rPr lang="en-029" dirty="0" smtClean="0"/>
              <a:t>Effective critical thinking skills are vital to organize the review and conduct critical assessment</a:t>
            </a:r>
          </a:p>
          <a:p>
            <a:endParaRPr lang="en-029" dirty="0" smtClean="0"/>
          </a:p>
        </p:txBody>
      </p:sp>
    </p:spTree>
    <p:extLst>
      <p:ext uri="{BB962C8B-B14F-4D97-AF65-F5344CB8AC3E}">
        <p14:creationId xmlns:p14="http://schemas.microsoft.com/office/powerpoint/2010/main" val="35435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Methodology (10%)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 smtClean="0"/>
              <a:t>Proposed </a:t>
            </a:r>
            <a:r>
              <a:rPr lang="en-029" dirty="0"/>
              <a:t>research design appropriate for </a:t>
            </a:r>
            <a:r>
              <a:rPr lang="en-029" dirty="0" smtClean="0"/>
              <a:t>research question</a:t>
            </a:r>
          </a:p>
          <a:p>
            <a:r>
              <a:rPr lang="en-029" dirty="0"/>
              <a:t>What to do and how to solve the problem </a:t>
            </a:r>
            <a:r>
              <a:rPr lang="en-029" dirty="0" smtClean="0"/>
              <a:t>– plan of attack!</a:t>
            </a:r>
          </a:p>
          <a:p>
            <a:r>
              <a:rPr lang="en-029" dirty="0" smtClean="0"/>
              <a:t> </a:t>
            </a:r>
            <a:r>
              <a:rPr lang="en-029" dirty="0"/>
              <a:t>All methods described in enough detail so that they </a:t>
            </a:r>
            <a:r>
              <a:rPr lang="en-029" dirty="0" smtClean="0"/>
              <a:t>could be </a:t>
            </a:r>
            <a:r>
              <a:rPr lang="en-029" dirty="0"/>
              <a:t>replicated</a:t>
            </a:r>
          </a:p>
          <a:p>
            <a:r>
              <a:rPr lang="en-029" dirty="0" smtClean="0"/>
              <a:t>Implementation methodology</a:t>
            </a:r>
          </a:p>
          <a:p>
            <a:r>
              <a:rPr lang="en-029" dirty="0" smtClean="0"/>
              <a:t>Evaluation </a:t>
            </a:r>
            <a:r>
              <a:rPr lang="en-029" dirty="0"/>
              <a:t>methodology</a:t>
            </a:r>
          </a:p>
          <a:p>
            <a:r>
              <a:rPr lang="en-029" dirty="0" smtClean="0"/>
              <a:t>This will most likely change as your study progresses</a:t>
            </a:r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32913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Project Plan (5%)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029" sz="2000" dirty="0" smtClean="0"/>
              <a:t>Activity breakdown</a:t>
            </a:r>
          </a:p>
          <a:p>
            <a:r>
              <a:rPr lang="en-029" sz="2000" dirty="0" smtClean="0"/>
              <a:t>Project schedule</a:t>
            </a:r>
          </a:p>
          <a:p>
            <a:r>
              <a:rPr lang="en-029" sz="2000" dirty="0" smtClean="0"/>
              <a:t>Risk assessment</a:t>
            </a:r>
          </a:p>
          <a:p>
            <a:r>
              <a:rPr lang="en-029" sz="2000" dirty="0" smtClean="0"/>
              <a:t>Must be a </a:t>
            </a:r>
            <a:r>
              <a:rPr lang="en-029" sz="2000" smtClean="0"/>
              <a:t>realistic plan </a:t>
            </a:r>
            <a:endParaRPr lang="en-029" sz="2000" dirty="0" smtClean="0"/>
          </a:p>
          <a:p>
            <a:endParaRPr lang="en-029" sz="2000" dirty="0"/>
          </a:p>
        </p:txBody>
      </p:sp>
    </p:spTree>
    <p:extLst>
      <p:ext uri="{BB962C8B-B14F-4D97-AF65-F5344CB8AC3E}">
        <p14:creationId xmlns:p14="http://schemas.microsoft.com/office/powerpoint/2010/main" val="1457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References (5%)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029" dirty="0" smtClean="0"/>
              <a:t>The </a:t>
            </a:r>
            <a:r>
              <a:rPr lang="en-029" dirty="0"/>
              <a:t>reference list at the end of the proposal should include </a:t>
            </a:r>
            <a:r>
              <a:rPr lang="en-029" dirty="0" smtClean="0"/>
              <a:t>all works </a:t>
            </a:r>
            <a:r>
              <a:rPr lang="en-029" dirty="0"/>
              <a:t>cited in the </a:t>
            </a:r>
            <a:r>
              <a:rPr lang="en-029" dirty="0" smtClean="0"/>
              <a:t>proposal</a:t>
            </a:r>
          </a:p>
          <a:p>
            <a:r>
              <a:rPr lang="en-029" dirty="0"/>
              <a:t>C</a:t>
            </a:r>
            <a:r>
              <a:rPr lang="en-029" dirty="0" smtClean="0"/>
              <a:t>onversely</a:t>
            </a:r>
            <a:r>
              <a:rPr lang="en-029" dirty="0"/>
              <a:t>, all items listed </a:t>
            </a:r>
            <a:r>
              <a:rPr lang="en-029" dirty="0" smtClean="0"/>
              <a:t>as references </a:t>
            </a:r>
            <a:r>
              <a:rPr lang="en-029" dirty="0"/>
              <a:t>must have been cited in the text of the proposal</a:t>
            </a:r>
          </a:p>
          <a:p>
            <a:r>
              <a:rPr lang="en-029" dirty="0" smtClean="0"/>
              <a:t>The </a:t>
            </a:r>
            <a:r>
              <a:rPr lang="en-029" dirty="0"/>
              <a:t>APA Manual can provide guidance for </a:t>
            </a:r>
            <a:r>
              <a:rPr lang="en-029" dirty="0" smtClean="0"/>
              <a:t>accurately compiling </a:t>
            </a:r>
            <a:r>
              <a:rPr lang="en-029" dirty="0"/>
              <a:t>a reference list</a:t>
            </a:r>
          </a:p>
        </p:txBody>
      </p:sp>
    </p:spTree>
    <p:extLst>
      <p:ext uri="{BB962C8B-B14F-4D97-AF65-F5344CB8AC3E}">
        <p14:creationId xmlns:p14="http://schemas.microsoft.com/office/powerpoint/2010/main" val="716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What is a Research Proposal?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029" dirty="0" smtClean="0"/>
              <a:t>The proposal is expected to:</a:t>
            </a:r>
          </a:p>
          <a:p>
            <a:pPr lvl="1">
              <a:lnSpc>
                <a:spcPct val="150000"/>
              </a:lnSpc>
            </a:pPr>
            <a:r>
              <a:rPr lang="en-029" dirty="0" smtClean="0"/>
              <a:t>Define clear research questions/objectives</a:t>
            </a:r>
          </a:p>
          <a:p>
            <a:pPr lvl="1">
              <a:lnSpc>
                <a:spcPct val="150000"/>
              </a:lnSpc>
            </a:pPr>
            <a:r>
              <a:rPr lang="en-029" dirty="0" smtClean="0"/>
              <a:t>Outline your approach to answering research questions</a:t>
            </a:r>
          </a:p>
          <a:p>
            <a:pPr lvl="1">
              <a:lnSpc>
                <a:spcPct val="150000"/>
              </a:lnSpc>
            </a:pPr>
            <a:r>
              <a:rPr lang="en-029" dirty="0" smtClean="0"/>
              <a:t>Highlight the originality and/or significance of your study</a:t>
            </a:r>
          </a:p>
          <a:p>
            <a:pPr lvl="1">
              <a:lnSpc>
                <a:spcPct val="150000"/>
              </a:lnSpc>
            </a:pPr>
            <a:r>
              <a:rPr lang="en-029" dirty="0" smtClean="0"/>
              <a:t>Explain how it adds to, develops (or challenges) existing literature in the field</a:t>
            </a:r>
          </a:p>
          <a:p>
            <a:pPr lvl="1">
              <a:lnSpc>
                <a:spcPct val="150000"/>
              </a:lnSpc>
            </a:pPr>
            <a:r>
              <a:rPr lang="en-029" i="1" dirty="0" smtClean="0"/>
              <a:t>Persuade potential supervisors and/or funders of the importance of the work, and why you are the right person to undertake it</a:t>
            </a:r>
          </a:p>
          <a:p>
            <a:pPr>
              <a:lnSpc>
                <a:spcPct val="150000"/>
              </a:lnSpc>
            </a:pPr>
            <a:endParaRPr lang="en-029" dirty="0" smtClean="0"/>
          </a:p>
          <a:p>
            <a:pPr>
              <a:lnSpc>
                <a:spcPct val="150000"/>
              </a:lnSpc>
            </a:pPr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27698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What is a Research Proposal?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029" sz="2000" dirty="0"/>
              <a:t>There must be evidence that you have: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029" dirty="0"/>
              <a:t>Thought about the </a:t>
            </a:r>
            <a:r>
              <a:rPr lang="en-029" dirty="0" smtClean="0"/>
              <a:t>structure, scope and significance of </a:t>
            </a:r>
            <a:r>
              <a:rPr lang="en-029" dirty="0"/>
              <a:t>your project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029" dirty="0"/>
              <a:t>Communicated effectively with your </a:t>
            </a:r>
            <a:r>
              <a:rPr lang="en-029" dirty="0" smtClean="0"/>
              <a:t>supervisor (implicit)</a:t>
            </a:r>
            <a:endParaRPr lang="en-029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029" dirty="0"/>
              <a:t>Did thorough background research</a:t>
            </a:r>
            <a:endParaRPr lang="en-029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029" dirty="0"/>
              <a:t>Have a clearly defined approach to answering </a:t>
            </a:r>
            <a:r>
              <a:rPr lang="en-029" dirty="0" smtClean="0"/>
              <a:t>research questions</a:t>
            </a:r>
          </a:p>
          <a:p>
            <a:pPr indent="0">
              <a:lnSpc>
                <a:spcPct val="150000"/>
              </a:lnSpc>
              <a:buNone/>
            </a:pPr>
            <a:endParaRPr lang="en-029" dirty="0"/>
          </a:p>
          <a:p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26266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Key Components of a Research Proposal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72898"/>
          </a:xfrm>
        </p:spPr>
        <p:txBody>
          <a:bodyPr>
            <a:normAutofit/>
          </a:bodyPr>
          <a:lstStyle/>
          <a:p>
            <a:r>
              <a:rPr lang="en-029" dirty="0" smtClean="0"/>
              <a:t>Background </a:t>
            </a:r>
          </a:p>
          <a:p>
            <a:r>
              <a:rPr lang="en-029" dirty="0" smtClean="0"/>
              <a:t>Problem Statement</a:t>
            </a:r>
          </a:p>
          <a:p>
            <a:r>
              <a:rPr lang="en-029" dirty="0" smtClean="0"/>
              <a:t>Research Objectives/Questions/Hypothesis</a:t>
            </a:r>
          </a:p>
          <a:p>
            <a:r>
              <a:rPr lang="en-029" dirty="0" smtClean="0"/>
              <a:t>Research Significance </a:t>
            </a:r>
          </a:p>
          <a:p>
            <a:r>
              <a:rPr lang="en-029" dirty="0" smtClean="0"/>
              <a:t>Literature Review</a:t>
            </a:r>
          </a:p>
          <a:p>
            <a:r>
              <a:rPr lang="en-029" dirty="0" smtClean="0"/>
              <a:t>Methodology</a:t>
            </a:r>
          </a:p>
          <a:p>
            <a:r>
              <a:rPr lang="en-029" dirty="0" smtClean="0"/>
              <a:t>Project Plan</a:t>
            </a:r>
          </a:p>
          <a:p>
            <a:r>
              <a:rPr lang="en-029" dirty="0" smtClean="0"/>
              <a:t>References</a:t>
            </a:r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27566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821" y="2388141"/>
            <a:ext cx="9872871" cy="4038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029" sz="4800" dirty="0" smtClean="0"/>
          </a:p>
          <a:p>
            <a:pPr marL="45720" indent="0" algn="ctr">
              <a:buNone/>
            </a:pPr>
            <a:r>
              <a:rPr lang="en-029" sz="4800" dirty="0" smtClean="0"/>
              <a:t>Worth </a:t>
            </a:r>
            <a:r>
              <a:rPr lang="en-029" sz="4800" dirty="0"/>
              <a:t>70% of your final </a:t>
            </a:r>
            <a:r>
              <a:rPr lang="en-029" sz="4800" dirty="0" smtClean="0"/>
              <a:t>grade</a:t>
            </a:r>
            <a:endParaRPr lang="en-029" sz="4800" dirty="0"/>
          </a:p>
        </p:txBody>
      </p:sp>
    </p:spTree>
    <p:extLst>
      <p:ext uri="{BB962C8B-B14F-4D97-AF65-F5344CB8AC3E}">
        <p14:creationId xmlns:p14="http://schemas.microsoft.com/office/powerpoint/2010/main" val="5485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Background (10%)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 smtClean="0"/>
              <a:t>Overview of </a:t>
            </a:r>
            <a:r>
              <a:rPr lang="en-029" dirty="0"/>
              <a:t>the general area of study within which your proposed research </a:t>
            </a:r>
            <a:r>
              <a:rPr lang="en-029" dirty="0" smtClean="0"/>
              <a:t>falls</a:t>
            </a:r>
          </a:p>
          <a:p>
            <a:r>
              <a:rPr lang="en-029" dirty="0" smtClean="0"/>
              <a:t>Concise review of primary literature</a:t>
            </a:r>
          </a:p>
          <a:p>
            <a:r>
              <a:rPr lang="en-029" dirty="0" smtClean="0"/>
              <a:t>May include historical</a:t>
            </a:r>
            <a:r>
              <a:rPr lang="en-029" dirty="0"/>
              <a:t>, cultural, political, social or organisational information </a:t>
            </a:r>
            <a:r>
              <a:rPr lang="en-029" dirty="0" smtClean="0"/>
              <a:t>that sets the stage for your proposed research</a:t>
            </a:r>
            <a:endParaRPr lang="en-029" dirty="0"/>
          </a:p>
          <a:p>
            <a:r>
              <a:rPr lang="en-029" dirty="0"/>
              <a:t>Provides supporting evidence that the issue </a:t>
            </a:r>
            <a:r>
              <a:rPr lang="en-029" dirty="0" smtClean="0"/>
              <a:t>exists</a:t>
            </a:r>
          </a:p>
          <a:p>
            <a:r>
              <a:rPr lang="en-029" dirty="0" smtClean="0"/>
              <a:t>Provides </a:t>
            </a:r>
            <a:r>
              <a:rPr lang="en-029" dirty="0"/>
              <a:t>the reader with the essential context needed to understand the research problem and its </a:t>
            </a:r>
            <a:r>
              <a:rPr lang="en-029" dirty="0" smtClean="0"/>
              <a:t>significance</a:t>
            </a:r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32582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Problem Statement (5%)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 smtClean="0"/>
              <a:t>Provides a clear and </a:t>
            </a:r>
            <a:r>
              <a:rPr lang="en-029" dirty="0"/>
              <a:t>concise description of the </a:t>
            </a:r>
            <a:r>
              <a:rPr lang="en-029" dirty="0" smtClean="0"/>
              <a:t>issues that </a:t>
            </a:r>
            <a:r>
              <a:rPr lang="en-029" dirty="0"/>
              <a:t>need to be addressed </a:t>
            </a:r>
          </a:p>
          <a:p>
            <a:r>
              <a:rPr lang="en-029" dirty="0" smtClean="0"/>
              <a:t>What is the </a:t>
            </a:r>
            <a:r>
              <a:rPr lang="en-029" dirty="0"/>
              <a:t>specific problem in </a:t>
            </a:r>
            <a:r>
              <a:rPr lang="en-029" dirty="0" smtClean="0"/>
              <a:t>the research area </a:t>
            </a:r>
            <a:r>
              <a:rPr lang="en-029" dirty="0"/>
              <a:t>that you will </a:t>
            </a:r>
            <a:r>
              <a:rPr lang="en-029" dirty="0" smtClean="0"/>
              <a:t>address</a:t>
            </a:r>
          </a:p>
          <a:p>
            <a:r>
              <a:rPr lang="en-029" dirty="0"/>
              <a:t>Description of the problem situation and the specific research </a:t>
            </a:r>
            <a:r>
              <a:rPr lang="en-029" dirty="0" smtClean="0"/>
              <a:t>problem (along </a:t>
            </a:r>
            <a:r>
              <a:rPr lang="en-029" dirty="0"/>
              <a:t>with supporting evidence that the problem does </a:t>
            </a:r>
            <a:r>
              <a:rPr lang="en-029" dirty="0" smtClean="0"/>
              <a:t>exist)</a:t>
            </a:r>
          </a:p>
          <a:p>
            <a:r>
              <a:rPr lang="en-029" dirty="0"/>
              <a:t>Description of the ideal </a:t>
            </a:r>
            <a:r>
              <a:rPr lang="en-029" dirty="0" smtClean="0"/>
              <a:t>situation – what </a:t>
            </a:r>
            <a:r>
              <a:rPr lang="en-029" dirty="0"/>
              <a:t>would be the desired state of affairs when the problem is </a:t>
            </a:r>
            <a:r>
              <a:rPr lang="en-029" dirty="0" smtClean="0"/>
              <a:t>addressed</a:t>
            </a:r>
          </a:p>
          <a:p>
            <a:r>
              <a:rPr lang="en-029" dirty="0" smtClean="0"/>
              <a:t>Proposed </a:t>
            </a:r>
            <a:r>
              <a:rPr lang="en-029" i="1" dirty="0" smtClean="0"/>
              <a:t>solution</a:t>
            </a:r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8639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78729" cy="1356360"/>
          </a:xfrm>
        </p:spPr>
        <p:txBody>
          <a:bodyPr>
            <a:normAutofit/>
          </a:bodyPr>
          <a:lstStyle/>
          <a:p>
            <a:r>
              <a:rPr lang="en-029" sz="4000" dirty="0" smtClean="0"/>
              <a:t>Research Objectives/Questions/Hypothesis (5%)</a:t>
            </a:r>
            <a:endParaRPr lang="en-029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 smtClean="0"/>
              <a:t>Central </a:t>
            </a:r>
            <a:r>
              <a:rPr lang="en-029" dirty="0"/>
              <a:t>aims and questions that will guide </a:t>
            </a:r>
            <a:r>
              <a:rPr lang="en-029" dirty="0" smtClean="0"/>
              <a:t>and focus your research</a:t>
            </a:r>
          </a:p>
          <a:p>
            <a:r>
              <a:rPr lang="en-029" dirty="0" smtClean="0"/>
              <a:t>Indirectly states what you want your study to reveal</a:t>
            </a:r>
          </a:p>
          <a:p>
            <a:r>
              <a:rPr lang="en-029" dirty="0"/>
              <a:t>They describe things that the researcher wants to find out, prove or attain </a:t>
            </a:r>
            <a:endParaRPr lang="en-029" dirty="0" smtClean="0"/>
          </a:p>
          <a:p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40947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Research Significance (5%)</a:t>
            </a:r>
            <a:endParaRPr lang="en-02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/>
              <a:t>The proposal should demonstrate the originality of your intended </a:t>
            </a:r>
            <a:r>
              <a:rPr lang="en-029" dirty="0" smtClean="0"/>
              <a:t>research</a:t>
            </a:r>
          </a:p>
          <a:p>
            <a:r>
              <a:rPr lang="en-029" dirty="0" smtClean="0"/>
              <a:t>Clearly articulate why </a:t>
            </a:r>
            <a:r>
              <a:rPr lang="en-029" dirty="0"/>
              <a:t>your </a:t>
            </a:r>
            <a:r>
              <a:rPr lang="en-029" dirty="0" smtClean="0"/>
              <a:t>study </a:t>
            </a:r>
            <a:r>
              <a:rPr lang="en-029" dirty="0"/>
              <a:t>is </a:t>
            </a:r>
            <a:r>
              <a:rPr lang="en-029" dirty="0" smtClean="0"/>
              <a:t>important and how it will add to the body of knowledge</a:t>
            </a:r>
          </a:p>
          <a:p>
            <a:r>
              <a:rPr lang="en-029" dirty="0" smtClean="0"/>
              <a:t>You must justify and support your claims</a:t>
            </a:r>
          </a:p>
          <a:p>
            <a:r>
              <a:rPr lang="en-029" dirty="0" smtClean="0"/>
              <a:t>Convince the </a:t>
            </a:r>
            <a:r>
              <a:rPr lang="en-029" dirty="0"/>
              <a:t>reader that the study will be useful </a:t>
            </a:r>
            <a:r>
              <a:rPr lang="en-029" dirty="0" smtClean="0"/>
              <a:t>/ worthwhile </a:t>
            </a:r>
          </a:p>
          <a:p>
            <a:pPr marL="45720" indent="0">
              <a:buNone/>
            </a:pPr>
            <a:endParaRPr lang="en-029" dirty="0" smtClean="0"/>
          </a:p>
          <a:p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4049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149</TotalTime>
  <Words>541</Words>
  <Application>Microsoft Office PowerPoint</Application>
  <PresentationFormat>Widescreen</PresentationFormat>
  <Paragraphs>78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Basis</vt:lpstr>
      <vt:lpstr>Research Proposal</vt:lpstr>
      <vt:lpstr>What is a Research Proposal?</vt:lpstr>
      <vt:lpstr>What is a Research Proposal?</vt:lpstr>
      <vt:lpstr>Key Components of a Research Proposal</vt:lpstr>
      <vt:lpstr>PowerPoint Presentation</vt:lpstr>
      <vt:lpstr>Background (10%)</vt:lpstr>
      <vt:lpstr>Problem Statement (5%)</vt:lpstr>
      <vt:lpstr>Research Objectives/Questions/Hypothesis (5%)</vt:lpstr>
      <vt:lpstr>Research Significance (5%)</vt:lpstr>
      <vt:lpstr>Literature Review (25%)</vt:lpstr>
      <vt:lpstr>Methodology (10%)</vt:lpstr>
      <vt:lpstr>Project Plan (5%)</vt:lpstr>
      <vt:lpstr>References (5%)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</dc:title>
  <dc:creator>Alicia Layne</dc:creator>
  <cp:lastModifiedBy>Alicia Layne</cp:lastModifiedBy>
  <cp:revision>60</cp:revision>
  <dcterms:created xsi:type="dcterms:W3CDTF">2018-09-21T06:44:10Z</dcterms:created>
  <dcterms:modified xsi:type="dcterms:W3CDTF">2018-09-22T22:54:37Z</dcterms:modified>
</cp:coreProperties>
</file>