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73" r:id="rId10"/>
    <p:sldId id="274" r:id="rId11"/>
    <p:sldId id="263" r:id="rId12"/>
    <p:sldId id="269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D1AE-4FCA-45EC-9F5D-1600B131AED4}" type="datetimeFigureOut">
              <a:rPr lang="en-GB" smtClean="0"/>
              <a:t>04/04/2016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4EC4F-4330-4891-9361-10B34EC3A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4EC4F-4330-4891-9361-10B34EC3AB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3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DAFE-553E-4E0C-9926-A80E805752AD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149E-EC63-4EEE-B2B3-BDD4D8F4B2E3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575F-E566-43EF-BB43-F12BC1FA3D6A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6016-9B4C-4A36-927E-892F1987D13A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659C-BC99-48C0-B459-D7AD50D64290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FEC9-F5D8-4AED-9F3B-684CB8353471}" type="datetime1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C721-8E08-4349-96FB-0DCC7E5ADFA6}" type="datetime1">
              <a:rPr lang="en-GB" smtClean="0"/>
              <a:t>04/04/2016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5645-47BB-4774-BF71-CC88881ACE10}" type="datetime1">
              <a:rPr lang="en-GB" smtClean="0"/>
              <a:t>04/04/2016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068F-00AF-4FD3-B0B9-9EB0D3D6911D}" type="datetime1">
              <a:rPr lang="en-GB" smtClean="0"/>
              <a:t>04/04/2016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87E3-4C28-4DD7-81B6-687F422273B9}" type="datetime1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6DDD-0747-4B44-90C1-A393D09EDF70}" type="datetime1">
              <a:rPr lang="en-GB" smtClean="0"/>
              <a:t>04/04/2016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FB3BE-9924-4ACF-967E-51BBC939EA71}" type="datetime1">
              <a:rPr lang="en-GB" smtClean="0"/>
              <a:t>04/04/2016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F2D9-A340-43EC-A3F9-7C313EB112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Methodology: 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Troy Thomas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experiments (or quasi-experiments), this also includes the assignment of elements (or participants) to treatments.</a:t>
            </a:r>
          </a:p>
          <a:p>
            <a:pPr>
              <a:buNone/>
            </a:pPr>
            <a:endParaRPr lang="en-GB" dirty="0" smtClean="0"/>
          </a:p>
          <a:p>
            <a:pPr lvl="1"/>
            <a:r>
              <a:rPr lang="en-GB" dirty="0" smtClean="0"/>
              <a:t>If the assignment to treatments is randomised then we have an experiment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If the assignment to treatments is not randomised we have a quasi experiment.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E9EE-603D-4159-8D0E-DEC7C34A016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Population Means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shape of the distribution of the sample mean is articulated in the Central Limit Theorem (CLT)</a:t>
            </a:r>
          </a:p>
          <a:p>
            <a:pPr lvl="1"/>
            <a:r>
              <a:rPr lang="en-GB" dirty="0" smtClean="0"/>
              <a:t>The key is to have a large enough sample size (say n &gt;25) for the distribution to be normal</a:t>
            </a:r>
            <a:endParaRPr lang="en-GB" dirty="0"/>
          </a:p>
          <a:p>
            <a:pPr lvl="2"/>
            <a:r>
              <a:rPr lang="en-GB" dirty="0" smtClean="0"/>
              <a:t>Note this sample size does not guarantee that there is enough power neither does it automatically allow for adequate control of errors. </a:t>
            </a:r>
          </a:p>
          <a:p>
            <a:pPr lvl="2"/>
            <a:r>
              <a:rPr lang="en-GB" dirty="0" smtClean="0"/>
              <a:t>The sample size required for normality is not the sample size estimate for your research.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21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Distribution of 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 population variance is unknown (usually the case), the Student’s t-distribution applies.</a:t>
            </a:r>
          </a:p>
          <a:p>
            <a:r>
              <a:rPr lang="en-GB" dirty="0" smtClean="0"/>
              <a:t>The t-distributions have heavier tails than the normal distribution.</a:t>
            </a:r>
          </a:p>
          <a:p>
            <a:r>
              <a:rPr lang="en-GB" dirty="0" smtClean="0"/>
              <a:t>The t-distribution approaches the z distribution as </a:t>
            </a:r>
            <a:r>
              <a:rPr lang="en-GB" dirty="0" err="1" smtClean="0"/>
              <a:t>df</a:t>
            </a:r>
            <a:r>
              <a:rPr lang="en-GB" dirty="0" smtClean="0"/>
              <a:t> approaches infinity.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ED6F-B149-4B33-A33F-62DCD32F53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4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Comparisons: A family of Techniques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89" y="1600200"/>
            <a:ext cx="6318822" cy="452596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7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Methodologies or Techniques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Recovery</a:t>
            </a:r>
          </a:p>
          <a:p>
            <a:pPr lvl="1"/>
            <a:r>
              <a:rPr lang="en-US" dirty="0" smtClean="0"/>
              <a:t>This focuses generally on confirming what is known about the data. Methods/techniques that provide closer approximations to reality are better.</a:t>
            </a:r>
          </a:p>
          <a:p>
            <a:pPr lvl="1"/>
            <a:r>
              <a:rPr lang="en-US" dirty="0" smtClean="0"/>
              <a:t>The closeness of the approximations can be judged based on methods for group comparisons or on 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08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Monte Carlo Experiments</a:t>
            </a:r>
          </a:p>
          <a:p>
            <a:pPr lvl="1"/>
            <a:r>
              <a:rPr lang="en-US" dirty="0" smtClean="0"/>
              <a:t>Random generation of data with known constraints.</a:t>
            </a:r>
          </a:p>
          <a:p>
            <a:pPr lvl="1"/>
            <a:r>
              <a:rPr lang="en-US" dirty="0" smtClean="0"/>
              <a:t>Data recovery is judged based on how well a technique “recovers” what is known to be in the data.</a:t>
            </a:r>
          </a:p>
          <a:p>
            <a:pPr lvl="1"/>
            <a:r>
              <a:rPr lang="en-US" dirty="0" smtClean="0"/>
              <a:t>These experiments may not mirror real-world experience. However, the results are immediately </a:t>
            </a:r>
            <a:r>
              <a:rPr lang="en-US" dirty="0" err="1" smtClean="0"/>
              <a:t>generalisable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7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Results Confirmation</a:t>
            </a:r>
          </a:p>
          <a:p>
            <a:pPr lvl="1"/>
            <a:r>
              <a:rPr lang="en-US" dirty="0" smtClean="0"/>
              <a:t>Similar to Monte-Carlo experiments but real data are used.</a:t>
            </a:r>
          </a:p>
          <a:p>
            <a:pPr lvl="1"/>
            <a:r>
              <a:rPr lang="en-US" dirty="0" smtClean="0"/>
              <a:t>Results are similar to real-world experience</a:t>
            </a:r>
          </a:p>
          <a:p>
            <a:pPr lvl="1"/>
            <a:r>
              <a:rPr lang="en-US" dirty="0" smtClean="0"/>
              <a:t>The constraints evaluated are determined by the data and are out of the control of the researcher. This limits </a:t>
            </a:r>
            <a:r>
              <a:rPr lang="en-US" dirty="0" err="1" smtClean="0"/>
              <a:t>generalisability</a:t>
            </a:r>
            <a:r>
              <a:rPr lang="en-US" dirty="0" smtClean="0"/>
              <a:t>. Many repetitions are required for </a:t>
            </a:r>
            <a:r>
              <a:rPr lang="en-US" dirty="0" err="1" smtClean="0"/>
              <a:t>generalisability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5F2D9-A340-43EC-A3F9-7C313EB1128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Data</a:t>
            </a:r>
          </a:p>
          <a:p>
            <a:pPr lvl="1"/>
            <a:r>
              <a:rPr lang="en-GB" dirty="0" smtClean="0"/>
              <a:t>Collected by the researcher</a:t>
            </a:r>
          </a:p>
          <a:p>
            <a:pPr lvl="1"/>
            <a:r>
              <a:rPr lang="en-GB" dirty="0" smtClean="0"/>
              <a:t>Collected for specific purpose</a:t>
            </a:r>
          </a:p>
          <a:p>
            <a:pPr lvl="1"/>
            <a:r>
              <a:rPr lang="en-GB" dirty="0" smtClean="0"/>
              <a:t>Researcher has control over methodology and data quality</a:t>
            </a:r>
          </a:p>
          <a:p>
            <a:pPr lvl="1"/>
            <a:r>
              <a:rPr lang="en-GB" dirty="0" smtClean="0"/>
              <a:t>Requires time, resources &amp; expertise.</a:t>
            </a:r>
          </a:p>
          <a:p>
            <a:pPr lvl="1"/>
            <a:r>
              <a:rPr lang="en-GB" dirty="0" smtClean="0"/>
              <a:t>Allows greater flexibility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Secondary Data</a:t>
            </a:r>
          </a:p>
          <a:p>
            <a:pPr lvl="1"/>
            <a:r>
              <a:rPr lang="en-GB" dirty="0" smtClean="0"/>
              <a:t>Obtained from organisations and publications.</a:t>
            </a:r>
          </a:p>
          <a:p>
            <a:pPr lvl="1"/>
            <a:r>
              <a:rPr lang="en-GB" dirty="0" smtClean="0"/>
              <a:t>Quick results</a:t>
            </a:r>
          </a:p>
          <a:p>
            <a:pPr lvl="1"/>
            <a:r>
              <a:rPr lang="en-GB" dirty="0" smtClean="0"/>
              <a:t>Data collection expertise not required</a:t>
            </a:r>
          </a:p>
          <a:p>
            <a:pPr lvl="1"/>
            <a:r>
              <a:rPr lang="en-GB" dirty="0" smtClean="0"/>
              <a:t>Not collected for specific purpose for which it is used.</a:t>
            </a:r>
          </a:p>
          <a:p>
            <a:pPr lvl="1"/>
            <a:r>
              <a:rPr lang="en-GB" dirty="0" smtClean="0"/>
              <a:t>No control over methodology and data quality</a:t>
            </a:r>
          </a:p>
          <a:p>
            <a:pPr lvl="1"/>
            <a:r>
              <a:rPr lang="en-GB" dirty="0" smtClean="0"/>
              <a:t>May be summarised to a great extent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is this important?</a:t>
            </a:r>
          </a:p>
          <a:p>
            <a:pPr lvl="1"/>
            <a:r>
              <a:rPr lang="en-GB" dirty="0" smtClean="0"/>
              <a:t>Impacts on validity and reliability of results.</a:t>
            </a:r>
          </a:p>
          <a:p>
            <a:pPr lvl="1"/>
            <a:r>
              <a:rPr lang="en-GB" dirty="0" smtClean="0"/>
              <a:t>Determine generalisability of results.</a:t>
            </a:r>
          </a:p>
          <a:p>
            <a:pPr lvl="1"/>
            <a:r>
              <a:rPr lang="en-GB" dirty="0" smtClean="0"/>
              <a:t>Improper sampling can result in a great research idea having little or no value.</a:t>
            </a:r>
          </a:p>
          <a:p>
            <a:pPr lvl="1"/>
            <a:r>
              <a:rPr lang="en-GB" dirty="0" smtClean="0"/>
              <a:t>No amount of sophisticated statistical techniques can compensate for improper sampling.</a:t>
            </a:r>
          </a:p>
          <a:p>
            <a:pPr lvl="2"/>
            <a:r>
              <a:rPr lang="en-GB" dirty="0" smtClean="0"/>
              <a:t>Garbage in; garbage 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 Strategy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Determine the population</a:t>
            </a:r>
          </a:p>
          <a:p>
            <a:pPr lvl="1"/>
            <a:r>
              <a:rPr lang="en-GB" dirty="0" smtClean="0"/>
              <a:t>Sampling cannot proceed without determination of the population.</a:t>
            </a:r>
          </a:p>
          <a:p>
            <a:pPr lvl="1"/>
            <a:r>
              <a:rPr lang="en-GB" dirty="0" smtClean="0"/>
              <a:t>To whom should the results be relevant?</a:t>
            </a:r>
          </a:p>
          <a:p>
            <a:r>
              <a:rPr lang="en-GB" dirty="0" smtClean="0"/>
              <a:t>Sample to represent the population</a:t>
            </a:r>
          </a:p>
          <a:p>
            <a:pPr lvl="1"/>
            <a:r>
              <a:rPr lang="en-GB" dirty="0" smtClean="0"/>
              <a:t>Probability sampling is the best approach.</a:t>
            </a:r>
          </a:p>
          <a:p>
            <a:pPr lvl="1"/>
            <a:r>
              <a:rPr lang="en-GB" dirty="0" smtClean="0"/>
              <a:t>Other types of samples are less </a:t>
            </a:r>
            <a:r>
              <a:rPr lang="en-GB" dirty="0" err="1" smtClean="0"/>
              <a:t>generalisable</a:t>
            </a:r>
            <a:r>
              <a:rPr lang="en-GB" dirty="0" smtClean="0"/>
              <a:t> and requires greater justification for acceptance.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Probability sampling</a:t>
            </a:r>
          </a:p>
          <a:p>
            <a:pPr lvl="1"/>
            <a:r>
              <a:rPr lang="en-GB" dirty="0" smtClean="0"/>
              <a:t>Randomness is key</a:t>
            </a:r>
          </a:p>
          <a:p>
            <a:pPr lvl="2"/>
            <a:r>
              <a:rPr lang="en-GB" dirty="0" smtClean="0"/>
              <a:t>Use a (pseudo) random number generator</a:t>
            </a:r>
          </a:p>
          <a:p>
            <a:pPr lvl="1"/>
            <a:r>
              <a:rPr lang="en-GB" dirty="0" smtClean="0"/>
              <a:t>Gold Standard: all elements of the population should be equally likely to be selected.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2E0C-0D29-4227-AEF0-C599E325A49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Probability Sampling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GB" dirty="0" smtClean="0"/>
              <a:t>Simple Random Sampling (Gold Standard: </a:t>
            </a:r>
            <a:r>
              <a:rPr lang="en-GB" i="1" dirty="0" smtClean="0"/>
              <a:t>almost never used</a:t>
            </a:r>
            <a:r>
              <a:rPr lang="en-GB" dirty="0" smtClean="0"/>
              <a:t>)</a:t>
            </a:r>
          </a:p>
          <a:p>
            <a:pPr lvl="3"/>
            <a:r>
              <a:rPr lang="en-GB" dirty="0" err="1" smtClean="0"/>
              <a:t>Equi</a:t>
            </a:r>
            <a:r>
              <a:rPr lang="en-GB" dirty="0" smtClean="0"/>
              <a:t>-probable inclusion probabilities for every element.</a:t>
            </a:r>
          </a:p>
          <a:p>
            <a:pPr lvl="2"/>
            <a:r>
              <a:rPr lang="en-GB" dirty="0" smtClean="0"/>
              <a:t>Stratified Random Sampling (</a:t>
            </a:r>
            <a:r>
              <a:rPr lang="en-GB" i="1" dirty="0" smtClean="0"/>
              <a:t>used most often with some variation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Proportional representation of strata.</a:t>
            </a:r>
          </a:p>
          <a:p>
            <a:pPr lvl="3"/>
            <a:r>
              <a:rPr lang="en-GB" dirty="0" smtClean="0"/>
              <a:t>Offer reduction in variance compared to SRS.</a:t>
            </a:r>
          </a:p>
          <a:p>
            <a:pPr lvl="3"/>
            <a:r>
              <a:rPr lang="en-GB" dirty="0" smtClean="0"/>
              <a:t>Strata identification must be based on theory to avoid counter productivity in the form of variance inflation (decreased reliability)</a:t>
            </a:r>
          </a:p>
          <a:p>
            <a:pPr lvl="3"/>
            <a:r>
              <a:rPr lang="en-GB" dirty="0" smtClean="0"/>
              <a:t>Variations may be for pragmatic reasons and weighting should be used to make adjustments.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E9EE-603D-4159-8D0E-DEC7C34A016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8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Probability Sampling Methodologies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GB" dirty="0" smtClean="0"/>
              <a:t>Systematic Random Sampling (used in multi-stage designs)</a:t>
            </a:r>
          </a:p>
          <a:p>
            <a:pPr lvl="3"/>
            <a:r>
              <a:rPr lang="en-GB" dirty="0" smtClean="0"/>
              <a:t>Population elements are arranged in some order based on some variable or set of variables e.g. Age,  temporal order.</a:t>
            </a:r>
          </a:p>
          <a:p>
            <a:pPr lvl="3"/>
            <a:r>
              <a:rPr lang="en-GB" dirty="0" smtClean="0"/>
              <a:t>The context may determine which variable(s) is(are) appropriate.</a:t>
            </a:r>
          </a:p>
          <a:p>
            <a:pPr lvl="3"/>
            <a:r>
              <a:rPr lang="en-GB" dirty="0" smtClean="0"/>
              <a:t>Reduces variance if done properly</a:t>
            </a:r>
          </a:p>
          <a:p>
            <a:pPr lvl="2"/>
            <a:r>
              <a:rPr lang="en-GB" dirty="0" smtClean="0"/>
              <a:t>Cluster Sampling (</a:t>
            </a:r>
            <a:r>
              <a:rPr lang="en-GB" i="1" dirty="0" smtClean="0"/>
              <a:t>used often in multi-stage designs</a:t>
            </a:r>
            <a:r>
              <a:rPr lang="en-GB" dirty="0" smtClean="0"/>
              <a:t>)</a:t>
            </a:r>
          </a:p>
          <a:p>
            <a:pPr lvl="3"/>
            <a:r>
              <a:rPr lang="en-GB" dirty="0" smtClean="0"/>
              <a:t>A stratum or set of strata are chosen at random and all elements in the chosen strata or stratum are included.</a:t>
            </a:r>
          </a:p>
          <a:p>
            <a:pPr lvl="3"/>
            <a:r>
              <a:rPr lang="en-GB" dirty="0" smtClean="0"/>
              <a:t>Used especially when population is inaccessible.</a:t>
            </a:r>
          </a:p>
          <a:p>
            <a:pPr lvl="3"/>
            <a:r>
              <a:rPr lang="en-GB" dirty="0" smtClean="0"/>
              <a:t>May lead to bias and variance inflation.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E9EE-603D-4159-8D0E-DEC7C34A016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Sampling design specifies the inclusion probability of every element of the population.</a:t>
            </a:r>
          </a:p>
          <a:p>
            <a:pPr lvl="1"/>
            <a:r>
              <a:rPr lang="en-GB" dirty="0" smtClean="0"/>
              <a:t>The elements of the population (or the number of elements) must be known.</a:t>
            </a:r>
          </a:p>
          <a:p>
            <a:pPr lvl="1"/>
            <a:r>
              <a:rPr lang="en-GB" dirty="0" smtClean="0"/>
              <a:t>When inclusion for the elements is not </a:t>
            </a:r>
            <a:r>
              <a:rPr lang="en-GB" dirty="0" err="1" smtClean="0"/>
              <a:t>equi</a:t>
            </a:r>
            <a:r>
              <a:rPr lang="en-GB" dirty="0" smtClean="0"/>
              <a:t>-probable, weighting should be used to make adjustments.</a:t>
            </a:r>
          </a:p>
          <a:p>
            <a:pPr lvl="2"/>
            <a:r>
              <a:rPr lang="en-GB" dirty="0" smtClean="0"/>
              <a:t>The weight is the inverse of the inclusion probability.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2E9EE-603D-4159-8D0E-DEC7C34A016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25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786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Methodology: Data Analysis</vt:lpstr>
      <vt:lpstr>Data Sources</vt:lpstr>
      <vt:lpstr>Data Sources</vt:lpstr>
      <vt:lpstr>Sampling</vt:lpstr>
      <vt:lpstr>Sampling Strategy</vt:lpstr>
      <vt:lpstr>Sampling</vt:lpstr>
      <vt:lpstr>Probability Sampling Methodologies</vt:lpstr>
      <vt:lpstr>Probability Sampling Methodologies</vt:lpstr>
      <vt:lpstr>Sampling Design</vt:lpstr>
      <vt:lpstr>Sampling Design</vt:lpstr>
      <vt:lpstr>Comparing Population Means</vt:lpstr>
      <vt:lpstr>Distribution of Means</vt:lpstr>
      <vt:lpstr>Group Comparisons: A family of Techniques</vt:lpstr>
      <vt:lpstr>Evaluation of Methodologies or Techniques</vt:lpstr>
      <vt:lpstr>Data Recovery</vt:lpstr>
      <vt:lpstr>Data Recovery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</dc:title>
  <dc:creator>polwet</dc:creator>
  <cp:lastModifiedBy>Troy</cp:lastModifiedBy>
  <cp:revision>13</cp:revision>
  <dcterms:created xsi:type="dcterms:W3CDTF">2010-12-23T18:18:46Z</dcterms:created>
  <dcterms:modified xsi:type="dcterms:W3CDTF">2016-04-05T01:05:53Z</dcterms:modified>
</cp:coreProperties>
</file>