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360" r:id="rId3"/>
    <p:sldId id="369" r:id="rId4"/>
    <p:sldId id="393" r:id="rId5"/>
    <p:sldId id="394" r:id="rId6"/>
    <p:sldId id="402" r:id="rId7"/>
    <p:sldId id="395" r:id="rId8"/>
    <p:sldId id="396" r:id="rId9"/>
    <p:sldId id="397" r:id="rId10"/>
    <p:sldId id="398" r:id="rId11"/>
    <p:sldId id="404" r:id="rId12"/>
    <p:sldId id="399" r:id="rId13"/>
    <p:sldId id="400" r:id="rId14"/>
    <p:sldId id="401" r:id="rId15"/>
    <p:sldId id="403" r:id="rId16"/>
    <p:sldId id="4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2D1727-A39D-4472-BF2E-EB0C95C0CD9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02540"/>
            <a:ext cx="10058400" cy="4094723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/>
              <a:t>Compiler Construction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Department of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4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Attributes for Token / Examples of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/>
              <a:t> The token names and associated attribute values for the Fortran statement are written below as a sequence of pairs.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E = M * C ** 2</a:t>
            </a:r>
          </a:p>
        </p:txBody>
      </p:sp>
    </p:spTree>
    <p:extLst>
      <p:ext uri="{BB962C8B-B14F-4D97-AF65-F5344CB8AC3E}">
        <p14:creationId xmlns:p14="http://schemas.microsoft.com/office/powerpoint/2010/main" val="288934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Attributes for Token / Examples of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&lt;id, pointer to symbol-table entry for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&gt;</a:t>
            </a:r>
          </a:p>
          <a:p>
            <a:pPr algn="ctr"/>
            <a:r>
              <a:rPr lang="en-US" sz="2400" dirty="0"/>
              <a:t>&lt; assign - </a:t>
            </a:r>
            <a:r>
              <a:rPr lang="en-US" sz="2400" dirty="0">
                <a:solidFill>
                  <a:srgbClr val="FF0000"/>
                </a:solidFill>
              </a:rPr>
              <a:t>op</a:t>
            </a:r>
            <a:r>
              <a:rPr lang="en-US" sz="2400" dirty="0"/>
              <a:t> &gt;</a:t>
            </a:r>
          </a:p>
          <a:p>
            <a:pPr algn="ctr"/>
            <a:r>
              <a:rPr lang="en-US" sz="2400" dirty="0"/>
              <a:t>&lt;id, pointer to symbol-table entry for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&gt;</a:t>
            </a:r>
          </a:p>
          <a:p>
            <a:pPr algn="ctr"/>
            <a:r>
              <a:rPr lang="en-US" sz="2400" dirty="0"/>
              <a:t>&lt;multi - </a:t>
            </a:r>
            <a:r>
              <a:rPr lang="en-US" sz="2400" dirty="0">
                <a:solidFill>
                  <a:srgbClr val="FF0000"/>
                </a:solidFill>
              </a:rPr>
              <a:t>op</a:t>
            </a:r>
            <a:r>
              <a:rPr lang="en-US" sz="2400" dirty="0"/>
              <a:t>&gt;</a:t>
            </a:r>
          </a:p>
          <a:p>
            <a:pPr algn="ctr"/>
            <a:r>
              <a:rPr lang="en-US" sz="2400" dirty="0"/>
              <a:t>&lt;id, pointer to symbol-table entry for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&gt;</a:t>
            </a:r>
          </a:p>
          <a:p>
            <a:pPr algn="ctr"/>
            <a:r>
              <a:rPr lang="en-US" sz="2400" dirty="0"/>
              <a:t>&lt;exp - </a:t>
            </a:r>
            <a:r>
              <a:rPr lang="en-US" sz="2400" dirty="0">
                <a:solidFill>
                  <a:srgbClr val="FF0000"/>
                </a:solidFill>
              </a:rPr>
              <a:t>op</a:t>
            </a:r>
            <a:r>
              <a:rPr lang="en-US" sz="2400" dirty="0"/>
              <a:t>&gt;</a:t>
            </a:r>
          </a:p>
          <a:p>
            <a:pPr algn="ctr"/>
            <a:r>
              <a:rPr lang="en-US" sz="2400" dirty="0"/>
              <a:t>&lt;number, integer value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58479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Attributes for Token / Examples of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The token names and associated attribute values for the Fortran statement are written below as a sequence of pairs.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E = M * C ** 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Note that in certain pairs, especially operators, punctuation, and keywords, there is no need for an attribute value. </a:t>
            </a:r>
          </a:p>
        </p:txBody>
      </p:sp>
    </p:spTree>
    <p:extLst>
      <p:ext uri="{BB962C8B-B14F-4D97-AF65-F5344CB8AC3E}">
        <p14:creationId xmlns:p14="http://schemas.microsoft.com/office/powerpoint/2010/main" val="355901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Lexical Error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It is hard for a lexical analyzer to tell, without the aid of other components, that there is a source-code error. For instance, if the string fi is encountered for the first time in a C program in the context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fi(a==b)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A lexical analyzer cannot tell whether fi is a misspelling of the keyword if or an undeclared function identifier. Since fi is a valid lexeme for the token id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The lexical analyzer must return the token id to the parser and let some other phase of the compiler - probably the parser in this case - handle an error</a:t>
            </a:r>
          </a:p>
        </p:txBody>
      </p:sp>
    </p:spTree>
    <p:extLst>
      <p:ext uri="{BB962C8B-B14F-4D97-AF65-F5344CB8AC3E}">
        <p14:creationId xmlns:p14="http://schemas.microsoft.com/office/powerpoint/2010/main" val="130941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Lexical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However, suppose a situation arises in which the lexical analyzer is unable to proceed because none of the patterns for tokens matches any prefix of the remaining input.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Panic Mode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The simplest recovery strategy is "</a:t>
            </a:r>
            <a:r>
              <a:rPr lang="en-US" sz="2400" b="1" dirty="0">
                <a:solidFill>
                  <a:srgbClr val="FF0000"/>
                </a:solidFill>
              </a:rPr>
              <a:t>panic mode</a:t>
            </a:r>
            <a:r>
              <a:rPr lang="en-US" sz="2400" dirty="0"/>
              <a:t>" recovery. We delete successive characters from the remaining input until the lexical analyzer can find a well-formed token at the beginning of what input is left.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Other possible error-recovery actions are:</a:t>
            </a:r>
          </a:p>
          <a:p>
            <a:pPr algn="just"/>
            <a:r>
              <a:rPr lang="en-US" sz="2400" dirty="0"/>
              <a:t>1. Delete one character from the remaining input.</a:t>
            </a:r>
          </a:p>
          <a:p>
            <a:pPr algn="just"/>
            <a:r>
              <a:rPr lang="en-US" sz="2400" dirty="0"/>
              <a:t>2. Insert a missing character into the remaining input.</a:t>
            </a:r>
          </a:p>
          <a:p>
            <a:pPr algn="just"/>
            <a:r>
              <a:rPr lang="en-US" sz="2400" dirty="0"/>
              <a:t>3. Replace a character with another character.</a:t>
            </a:r>
          </a:p>
          <a:p>
            <a:pPr algn="just"/>
            <a:r>
              <a:rPr lang="en-US" sz="2400" dirty="0"/>
              <a:t>4. Transpose of two adjacent characters.</a:t>
            </a:r>
          </a:p>
        </p:txBody>
      </p:sp>
    </p:spTree>
    <p:extLst>
      <p:ext uri="{BB962C8B-B14F-4D97-AF65-F5344CB8AC3E}">
        <p14:creationId xmlns:p14="http://schemas.microsoft.com/office/powerpoint/2010/main" val="342271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to convert token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E3C3FB-918A-1DAE-C058-2869BF2E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13" y="2197894"/>
            <a:ext cx="10058400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float limitedSquare(x){float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/* returns x-squared, nut never more than 100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return (x &lt;= -10.0 || x &gt;= 10.0) ? 100 : x*x;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Which lexeme should get associated lexical values?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5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Lexical Analysis (LA) is the first phase of the Compiler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Only phase among other phases which will interact with the source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Basic responsibility of LA is to read source programs and convert them into the stream of tokens</a:t>
            </a:r>
          </a:p>
        </p:txBody>
      </p:sp>
    </p:spTree>
    <p:extLst>
      <p:ext uri="{BB962C8B-B14F-4D97-AF65-F5344CB8AC3E}">
        <p14:creationId xmlns:p14="http://schemas.microsoft.com/office/powerpoint/2010/main" val="29458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Role of the Lexical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As the first phase of a compiler, the main task of the lexical analyzer is to read the input characters of the source program, group them into lexemes, and produce as output a sequence of tokens for each lexeme in the source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The stream of tokens is sent to the parser for syntax analysis. It is common for the lexical analyzer to interact with the symbol table as well.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When the lexical analyzer discovers a lexeme constituting an identifier, it needs to enter that lexeme into the symbol table.</a:t>
            </a:r>
          </a:p>
        </p:txBody>
      </p:sp>
    </p:spTree>
    <p:extLst>
      <p:ext uri="{BB962C8B-B14F-4D97-AF65-F5344CB8AC3E}">
        <p14:creationId xmlns:p14="http://schemas.microsoft.com/office/powerpoint/2010/main" val="171665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Role of the Lexical Analyzer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9E199-14F8-48C3-8777-84E20506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2035435"/>
            <a:ext cx="10205421" cy="39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Role of the Lexical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The lexical analyzer is the part of the compiler that reads the source text, it may perform certain other tasks besides the identification of lexemes.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One such task is </a:t>
            </a:r>
            <a:r>
              <a:rPr lang="en-US" sz="2400" b="1" dirty="0"/>
              <a:t>stripping out comments </a:t>
            </a:r>
            <a:r>
              <a:rPr lang="en-US" sz="2400" dirty="0"/>
              <a:t>and </a:t>
            </a:r>
            <a:r>
              <a:rPr lang="en-US" sz="2400" b="1" dirty="0"/>
              <a:t>whitespace</a:t>
            </a:r>
            <a:r>
              <a:rPr lang="en-US" sz="2400" dirty="0"/>
              <a:t> (</a:t>
            </a:r>
            <a:r>
              <a:rPr lang="en-US" sz="2400" b="1" dirty="0"/>
              <a:t>blank, newline, tab</a:t>
            </a:r>
            <a:r>
              <a:rPr lang="en-US" sz="2400" dirty="0"/>
              <a:t>, and perhaps other characters that are used to separate tokens in the input).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It counts the number of lines in the source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Another task is correlating error messages generated by the compiler with the source program.</a:t>
            </a:r>
          </a:p>
        </p:txBody>
      </p:sp>
    </p:spTree>
    <p:extLst>
      <p:ext uri="{BB962C8B-B14F-4D97-AF65-F5344CB8AC3E}">
        <p14:creationId xmlns:p14="http://schemas.microsoft.com/office/powerpoint/2010/main" val="391152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Separation of Lexical Analyzer from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Simpler design is perhaps the most important consideration. The separation of lexical analysis from syntax analysis often allows us to simply one or the other of these phases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Compiler efficiency is improved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Compiler Portability is enhanced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04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A </a:t>
            </a:r>
            <a:r>
              <a:rPr lang="en-US" sz="2400" b="1" dirty="0"/>
              <a:t>token</a:t>
            </a:r>
            <a:r>
              <a:rPr lang="en-US" sz="2400" dirty="0"/>
              <a:t> is a pair consisting of a </a:t>
            </a:r>
            <a:r>
              <a:rPr lang="en-US" sz="2400" b="1" dirty="0"/>
              <a:t>token name</a:t>
            </a:r>
            <a:r>
              <a:rPr lang="en-US" sz="2400" dirty="0"/>
              <a:t> and an optional </a:t>
            </a:r>
            <a:r>
              <a:rPr lang="en-US" sz="2400" b="1" dirty="0"/>
              <a:t>attribute value</a:t>
            </a:r>
            <a:r>
              <a:rPr lang="en-US" sz="2400" dirty="0"/>
              <a:t>. The token name is an abstract symbol representing a kind of lexical unit, e.g., a particular </a:t>
            </a:r>
            <a:r>
              <a:rPr lang="en-US" sz="2400" b="1" dirty="0"/>
              <a:t>keyword</a:t>
            </a:r>
            <a:r>
              <a:rPr lang="en-US" sz="2400" dirty="0"/>
              <a:t>, or a sequence of input characters denoting an </a:t>
            </a:r>
            <a:r>
              <a:rPr lang="en-US" sz="2400" b="1" dirty="0"/>
              <a:t>identifier</a:t>
            </a:r>
            <a:r>
              <a:rPr lang="en-US" sz="2400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A </a:t>
            </a:r>
            <a:r>
              <a:rPr lang="en-US" sz="2400" b="1" dirty="0"/>
              <a:t>pattern</a:t>
            </a:r>
            <a:r>
              <a:rPr lang="en-US" sz="2400" dirty="0"/>
              <a:t> is a description of the form that the lexemes of a token may take. </a:t>
            </a:r>
            <a:r>
              <a:rPr lang="en-US" sz="2400" b="1" dirty="0"/>
              <a:t>In the case of a keyword as a token, the pattern is just the sequence of characters that form the keyword</a:t>
            </a:r>
            <a:r>
              <a:rPr lang="en-US" sz="2400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A </a:t>
            </a:r>
            <a:r>
              <a:rPr lang="en-US" sz="2400" b="1" dirty="0"/>
              <a:t>lexeme</a:t>
            </a:r>
            <a:r>
              <a:rPr lang="en-US" sz="2400" dirty="0"/>
              <a:t> is a sequence of characters in the source program </a:t>
            </a:r>
            <a:r>
              <a:rPr lang="en-US" sz="2400" b="1" dirty="0"/>
              <a:t>that matches the pattern for a token and is identified by the lexical analyzer as an instance of that token.</a:t>
            </a:r>
          </a:p>
        </p:txBody>
      </p:sp>
    </p:spTree>
    <p:extLst>
      <p:ext uri="{BB962C8B-B14F-4D97-AF65-F5344CB8AC3E}">
        <p14:creationId xmlns:p14="http://schemas.microsoft.com/office/powerpoint/2010/main" val="375615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Examples of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3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Figure 3.2 </a:t>
            </a:r>
            <a:r>
              <a:rPr lang="en-US" sz="2400" dirty="0"/>
              <a:t>gives some typical tokens, their informally described patterns, and some sample lexemes.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 To see how these concepts are used in practice, in the C statement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printf ("Total = %d/n”, score) 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both </a:t>
            </a:r>
            <a:r>
              <a:rPr lang="en-US" sz="2400" b="1" dirty="0">
                <a:solidFill>
                  <a:srgbClr val="FF0000"/>
                </a:solidFill>
              </a:rPr>
              <a:t>printf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score</a:t>
            </a:r>
            <a:r>
              <a:rPr lang="en-US" sz="2400" dirty="0"/>
              <a:t> are lexemes matching the </a:t>
            </a:r>
            <a:r>
              <a:rPr lang="en-US" sz="2400" b="1" dirty="0">
                <a:solidFill>
                  <a:srgbClr val="FF0000"/>
                </a:solidFill>
              </a:rPr>
              <a:t>pattern</a:t>
            </a:r>
            <a:r>
              <a:rPr lang="en-US" sz="2400" dirty="0"/>
              <a:t> for token </a:t>
            </a:r>
            <a:r>
              <a:rPr lang="en-US" sz="2400" dirty="0">
                <a:solidFill>
                  <a:srgbClr val="FF0000"/>
                </a:solidFill>
              </a:rPr>
              <a:t>id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>
                <a:solidFill>
                  <a:srgbClr val="FF0000"/>
                </a:solidFill>
              </a:rPr>
              <a:t>Total = %d/n</a:t>
            </a:r>
            <a:r>
              <a:rPr lang="en-US" sz="2400" dirty="0"/>
              <a:t>” is a lexeme matching </a:t>
            </a:r>
            <a:r>
              <a:rPr lang="en-US" sz="2400" b="1" dirty="0">
                <a:solidFill>
                  <a:srgbClr val="FF0000"/>
                </a:solidFill>
              </a:rPr>
              <a:t>literal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5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Examples of Tokens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298B2-D120-465A-BAEC-984243E8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118570" cy="4334760"/>
          </a:xfrm>
        </p:spPr>
      </p:pic>
    </p:spTree>
    <p:extLst>
      <p:ext uri="{BB962C8B-B14F-4D97-AF65-F5344CB8AC3E}">
        <p14:creationId xmlns:p14="http://schemas.microsoft.com/office/powerpoint/2010/main" val="18081974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9392</TotalTime>
  <Words>950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Retrospect</vt:lpstr>
      <vt:lpstr>PowerPoint Presentation</vt:lpstr>
      <vt:lpstr>Lexical Analysis</vt:lpstr>
      <vt:lpstr>The Role of the Lexical Analyzer</vt:lpstr>
      <vt:lpstr>The Role of the Lexical Analyzer</vt:lpstr>
      <vt:lpstr>The Role of the Lexical Analyzer</vt:lpstr>
      <vt:lpstr>Separation of Lexical Analyzer from Syntax </vt:lpstr>
      <vt:lpstr>Tokens, Patterns and Lexemes</vt:lpstr>
      <vt:lpstr>Examples of Tokens</vt:lpstr>
      <vt:lpstr>Examples of Tokens</vt:lpstr>
      <vt:lpstr>Attributes for Token / Examples of Tokens</vt:lpstr>
      <vt:lpstr>Attributes for Token / Examples of Tokens</vt:lpstr>
      <vt:lpstr>Attributes for Token / Examples of Tokens</vt:lpstr>
      <vt:lpstr>Lexical Error</vt:lpstr>
      <vt:lpstr>Lexical Error</vt:lpstr>
      <vt:lpstr>Panic Mode Recovery</vt:lpstr>
      <vt:lpstr>Example to convert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Awais Ali</cp:lastModifiedBy>
  <cp:revision>637</cp:revision>
  <dcterms:created xsi:type="dcterms:W3CDTF">2020-02-02T16:15:08Z</dcterms:created>
  <dcterms:modified xsi:type="dcterms:W3CDTF">2024-03-27T04:41:30Z</dcterms:modified>
</cp:coreProperties>
</file>