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60" r:id="rId5"/>
    <p:sldId id="262" r:id="rId6"/>
    <p:sldId id="288" r:id="rId7"/>
    <p:sldId id="289" r:id="rId8"/>
    <p:sldId id="328" r:id="rId9"/>
    <p:sldId id="329" r:id="rId10"/>
    <p:sldId id="331" r:id="rId11"/>
    <p:sldId id="332" r:id="rId12"/>
    <p:sldId id="330" r:id="rId13"/>
    <p:sldId id="333" r:id="rId14"/>
    <p:sldId id="334" r:id="rId15"/>
    <p:sldId id="33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27613-1EA1-4480-8742-FA546D270739}"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34469-3728-4189-9EFD-6E51FAEAD756}" type="slidenum">
              <a:rPr lang="en-US" smtClean="0"/>
              <a:t>‹#›</a:t>
            </a:fld>
            <a:endParaRPr lang="en-US"/>
          </a:p>
        </p:txBody>
      </p:sp>
    </p:spTree>
    <p:extLst>
      <p:ext uri="{BB962C8B-B14F-4D97-AF65-F5344CB8AC3E}">
        <p14:creationId xmlns:p14="http://schemas.microsoft.com/office/powerpoint/2010/main" val="3200501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a:t>
            </a:r>
          </a:p>
        </p:txBody>
      </p:sp>
      <p:sp>
        <p:nvSpPr>
          <p:cNvPr id="3" name="Subtitle 2"/>
          <p:cNvSpPr>
            <a:spLocks noGrp="1"/>
          </p:cNvSpPr>
          <p:nvPr>
            <p:ph type="subTitle" idx="1"/>
          </p:nvPr>
        </p:nvSpPr>
        <p:spPr>
          <a:xfrm>
            <a:off x="8476130" y="4960137"/>
            <a:ext cx="3581400" cy="1463040"/>
          </a:xfrm>
        </p:spPr>
        <p:txBody>
          <a:bodyPr/>
          <a:lstStyle/>
          <a:p>
            <a:r>
              <a:rPr lang="en-US" dirty="0"/>
              <a:t>Lexical Analysis | Regular Expression</a:t>
            </a:r>
          </a:p>
        </p:txBody>
      </p:sp>
      <p:sp>
        <p:nvSpPr>
          <p:cNvPr id="4" name="Rectangle 3"/>
          <p:cNvSpPr/>
          <p:nvPr/>
        </p:nvSpPr>
        <p:spPr>
          <a:xfrm>
            <a:off x="343435" y="5691657"/>
            <a:ext cx="7010401" cy="1231106"/>
          </a:xfrm>
          <a:prstGeom prst="rect">
            <a:avLst/>
          </a:prstGeom>
        </p:spPr>
        <p:txBody>
          <a:bodyPr wrap="square">
            <a:spAutoFit/>
          </a:bodyPr>
          <a:lstStyle/>
          <a:p>
            <a:r>
              <a:rPr lang="en-US" sz="2000" dirty="0"/>
              <a:t>Muhammad Awais Ali</a:t>
            </a:r>
          </a:p>
          <a:p>
            <a:r>
              <a:rPr lang="en-US" dirty="0"/>
              <a:t>Lecturer</a:t>
            </a:r>
          </a:p>
          <a:p>
            <a:r>
              <a:rPr lang="en-US" dirty="0"/>
              <a:t>Department of Computer Science </a:t>
            </a:r>
          </a:p>
          <a:p>
            <a:r>
              <a:rPr lang="en-US" dirty="0"/>
              <a:t>University of Management &amp; Technology</a:t>
            </a:r>
          </a:p>
        </p:txBody>
      </p:sp>
    </p:spTree>
    <p:extLst>
      <p:ext uri="{BB962C8B-B14F-4D97-AF65-F5344CB8AC3E}">
        <p14:creationId xmlns:p14="http://schemas.microsoft.com/office/powerpoint/2010/main" val="358379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pPr algn="just"/>
            <a:r>
              <a:rPr lang="en-US" sz="2400" dirty="0"/>
              <a:t>Write a regular expression for each of the following:</a:t>
            </a:r>
          </a:p>
          <a:p>
            <a:pPr algn="just">
              <a:buFont typeface="Arial" panose="020B0604020202020204" pitchFamily="34" charset="0"/>
              <a:buChar char="•"/>
            </a:pPr>
            <a:r>
              <a:rPr lang="en-US" sz="2400" dirty="0"/>
              <a:t> Write the </a:t>
            </a:r>
            <a:r>
              <a:rPr lang="en-US" sz="2400" b="1" dirty="0">
                <a:solidFill>
                  <a:srgbClr val="FF0000"/>
                </a:solidFill>
              </a:rPr>
              <a:t>regular expression </a:t>
            </a:r>
            <a:r>
              <a:rPr lang="en-US" sz="2400" dirty="0"/>
              <a:t>for the language accepting all the strings in which </a:t>
            </a:r>
            <a:r>
              <a:rPr lang="en-US" sz="2400" b="1" dirty="0">
                <a:solidFill>
                  <a:srgbClr val="FF0000"/>
                </a:solidFill>
              </a:rPr>
              <a:t>any number of a's is followed by any number of b's is followed by any number of c’s</a:t>
            </a:r>
            <a:r>
              <a:rPr lang="en-US" sz="2400" dirty="0"/>
              <a:t>.</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 Write the </a:t>
            </a:r>
            <a:r>
              <a:rPr lang="en-US" sz="2400" b="1" dirty="0">
                <a:solidFill>
                  <a:srgbClr val="FF0000"/>
                </a:solidFill>
              </a:rPr>
              <a:t>regular expression </a:t>
            </a:r>
            <a:r>
              <a:rPr lang="en-US" sz="2400" dirty="0"/>
              <a:t>for the language </a:t>
            </a:r>
            <a:r>
              <a:rPr lang="en-US" sz="2400" b="1" dirty="0">
                <a:solidFill>
                  <a:srgbClr val="FF0000"/>
                </a:solidFill>
              </a:rPr>
              <a:t>over ∑ = {0} having an even length of the string.</a:t>
            </a:r>
          </a:p>
        </p:txBody>
      </p:sp>
    </p:spTree>
    <p:extLst>
      <p:ext uri="{BB962C8B-B14F-4D97-AF65-F5344CB8AC3E}">
        <p14:creationId xmlns:p14="http://schemas.microsoft.com/office/powerpoint/2010/main" val="14662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r>
              <a:rPr lang="en-US" dirty="0"/>
              <a:t>Write a regular expression for each of the following:</a:t>
            </a:r>
          </a:p>
          <a:p>
            <a:pPr>
              <a:buFont typeface="Arial" panose="020B0604020202020204" pitchFamily="34" charset="0"/>
              <a:buChar char="•"/>
            </a:pPr>
            <a:r>
              <a:rPr lang="en-US" dirty="0"/>
              <a:t> Write the regular expression for the language accepting all the string in which any number of a's is followed by any number of b's is followed by any number of c’s.</a:t>
            </a:r>
          </a:p>
          <a:p>
            <a:pPr marL="0" indent="0" algn="ctr">
              <a:buNone/>
            </a:pPr>
            <a:r>
              <a:rPr lang="en-US" dirty="0"/>
              <a:t>a* b* c*</a:t>
            </a:r>
            <a:endParaRPr lang="en-US" b="1" dirty="0"/>
          </a:p>
          <a:p>
            <a:pPr algn="just">
              <a:buFont typeface="Arial" panose="020B0604020202020204" pitchFamily="34" charset="0"/>
              <a:buChar char="•"/>
            </a:pPr>
            <a:r>
              <a:rPr lang="en-US" dirty="0"/>
              <a:t> Write the regular expression for the language over ∑ = {0} having even length of the string.</a:t>
            </a:r>
          </a:p>
          <a:p>
            <a:pPr marL="0" indent="0" algn="ctr">
              <a:buNone/>
            </a:pPr>
            <a:r>
              <a:rPr lang="en-US" dirty="0"/>
              <a:t>(00)*</a:t>
            </a:r>
          </a:p>
        </p:txBody>
      </p:sp>
    </p:spTree>
    <p:extLst>
      <p:ext uri="{BB962C8B-B14F-4D97-AF65-F5344CB8AC3E}">
        <p14:creationId xmlns:p14="http://schemas.microsoft.com/office/powerpoint/2010/main" val="227343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r>
              <a:rPr lang="en-US" dirty="0"/>
              <a:t>Write a </a:t>
            </a:r>
            <a:r>
              <a:rPr lang="en-US" b="1" dirty="0">
                <a:solidFill>
                  <a:srgbClr val="FF0000"/>
                </a:solidFill>
              </a:rPr>
              <a:t>regular expression </a:t>
            </a:r>
            <a:r>
              <a:rPr lang="en-US" dirty="0"/>
              <a:t>for </a:t>
            </a:r>
            <a:r>
              <a:rPr lang="en-US" b="1" dirty="0">
                <a:solidFill>
                  <a:srgbClr val="FF0000"/>
                </a:solidFill>
              </a:rPr>
              <a:t>identifiers</a:t>
            </a:r>
            <a:r>
              <a:rPr lang="en-US" dirty="0"/>
              <a:t>:</a:t>
            </a:r>
          </a:p>
          <a:p>
            <a:endParaRPr lang="en-US" dirty="0"/>
          </a:p>
          <a:p>
            <a:pPr algn="ctr"/>
            <a:r>
              <a:rPr lang="en-US" dirty="0"/>
              <a:t>int ABC</a:t>
            </a:r>
          </a:p>
          <a:p>
            <a:pPr algn="ctr"/>
            <a:r>
              <a:rPr lang="en-US" dirty="0"/>
              <a:t>int _def</a:t>
            </a:r>
          </a:p>
          <a:p>
            <a:pPr algn="ctr"/>
            <a:r>
              <a:rPr lang="en-US" dirty="0"/>
              <a:t>int _abc123</a:t>
            </a:r>
          </a:p>
        </p:txBody>
      </p:sp>
    </p:spTree>
    <p:extLst>
      <p:ext uri="{BB962C8B-B14F-4D97-AF65-F5344CB8AC3E}">
        <p14:creationId xmlns:p14="http://schemas.microsoft.com/office/powerpoint/2010/main" val="57841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r>
              <a:rPr lang="en-US" b="1" dirty="0">
                <a:solidFill>
                  <a:srgbClr val="FF0000"/>
                </a:solidFill>
              </a:rPr>
              <a:t>Regular Expression </a:t>
            </a:r>
            <a:r>
              <a:rPr lang="en-US" dirty="0"/>
              <a:t>for </a:t>
            </a:r>
            <a:r>
              <a:rPr lang="en-US" b="1" dirty="0">
                <a:solidFill>
                  <a:srgbClr val="FF0000"/>
                </a:solidFill>
              </a:rPr>
              <a:t>identifiers</a:t>
            </a:r>
            <a:r>
              <a:rPr lang="en-US" dirty="0"/>
              <a:t>:</a:t>
            </a:r>
          </a:p>
          <a:p>
            <a:endParaRPr lang="en-US" dirty="0"/>
          </a:p>
          <a:p>
            <a:pPr algn="ctr"/>
            <a:r>
              <a:rPr lang="en-US" sz="2400" b="1" dirty="0">
                <a:solidFill>
                  <a:srgbClr val="FF0000"/>
                </a:solidFill>
              </a:rPr>
              <a:t>L</a:t>
            </a:r>
            <a:r>
              <a:rPr lang="en-US" b="1" dirty="0">
                <a:solidFill>
                  <a:srgbClr val="FF0000"/>
                </a:solidFill>
              </a:rPr>
              <a:t> </a:t>
            </a:r>
            <a:r>
              <a:rPr lang="en-US" sz="2400" dirty="0">
                <a:sym typeface="Wingdings" panose="05000000000000000000" pitchFamily="2" charset="2"/>
              </a:rPr>
              <a:t> A | B |C … Z | a | b | c … z</a:t>
            </a:r>
          </a:p>
          <a:p>
            <a:pPr algn="ctr"/>
            <a:r>
              <a:rPr lang="en-US" sz="2400" b="1" dirty="0">
                <a:solidFill>
                  <a:srgbClr val="FF0000"/>
                </a:solidFill>
                <a:sym typeface="Wingdings" panose="05000000000000000000" pitchFamily="2" charset="2"/>
              </a:rPr>
              <a:t>D</a:t>
            </a:r>
            <a:r>
              <a:rPr lang="en-US" sz="2400" dirty="0">
                <a:sym typeface="Wingdings" panose="05000000000000000000" pitchFamily="2" charset="2"/>
              </a:rPr>
              <a:t>  0|1|2|3 … 9</a:t>
            </a:r>
          </a:p>
          <a:p>
            <a:pPr algn="ctr"/>
            <a:r>
              <a:rPr lang="en-US" sz="2400" b="1">
                <a:solidFill>
                  <a:srgbClr val="FF0000"/>
                </a:solidFill>
              </a:rPr>
              <a:t>id</a:t>
            </a:r>
            <a:r>
              <a:rPr lang="en-US"/>
              <a:t> </a:t>
            </a:r>
            <a:r>
              <a:rPr lang="en-US" sz="2400">
                <a:sym typeface="Wingdings" panose="05000000000000000000" pitchFamily="2" charset="2"/>
              </a:rPr>
              <a:t></a:t>
            </a:r>
            <a:r>
              <a:rPr lang="en-US"/>
              <a:t> ( _ | L ) ( _ | L | D )</a:t>
            </a:r>
          </a:p>
          <a:p>
            <a:pPr algn="ctr"/>
            <a:endParaRPr lang="en-US" dirty="0"/>
          </a:p>
        </p:txBody>
      </p:sp>
    </p:spTree>
    <p:extLst>
      <p:ext uri="{BB962C8B-B14F-4D97-AF65-F5344CB8AC3E}">
        <p14:creationId xmlns:p14="http://schemas.microsoft.com/office/powerpoint/2010/main" val="137787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pPr algn="just"/>
            <a:r>
              <a:rPr lang="en-US" dirty="0"/>
              <a:t>Write a </a:t>
            </a:r>
            <a:r>
              <a:rPr lang="en-US" b="1" dirty="0">
                <a:solidFill>
                  <a:srgbClr val="FF0000"/>
                </a:solidFill>
              </a:rPr>
              <a:t>regular expression </a:t>
            </a:r>
            <a:r>
              <a:rPr lang="en-US" dirty="0"/>
              <a:t>for </a:t>
            </a:r>
            <a:r>
              <a:rPr lang="en-US" b="1" dirty="0">
                <a:solidFill>
                  <a:srgbClr val="FF0000"/>
                </a:solidFill>
              </a:rPr>
              <a:t>unsigned and signed numbers (int or floating point) </a:t>
            </a:r>
            <a:r>
              <a:rPr lang="en-US" dirty="0"/>
              <a:t>are strings such as:</a:t>
            </a:r>
          </a:p>
          <a:p>
            <a:endParaRPr lang="en-US" dirty="0"/>
          </a:p>
          <a:p>
            <a:pPr algn="ctr"/>
            <a:r>
              <a:rPr lang="en-US" dirty="0"/>
              <a:t>5280</a:t>
            </a:r>
          </a:p>
          <a:p>
            <a:pPr algn="ctr"/>
            <a:r>
              <a:rPr lang="en-US" dirty="0"/>
              <a:t>-5280</a:t>
            </a:r>
          </a:p>
          <a:p>
            <a:pPr algn="ctr"/>
            <a:r>
              <a:rPr lang="en-US" dirty="0"/>
              <a:t>0.02345</a:t>
            </a:r>
          </a:p>
          <a:p>
            <a:pPr algn="ctr"/>
            <a:r>
              <a:rPr lang="en-US" dirty="0"/>
              <a:t>+0.02345</a:t>
            </a:r>
          </a:p>
        </p:txBody>
      </p:sp>
    </p:spTree>
    <p:extLst>
      <p:ext uri="{BB962C8B-B14F-4D97-AF65-F5344CB8AC3E}">
        <p14:creationId xmlns:p14="http://schemas.microsoft.com/office/powerpoint/2010/main" val="399533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r>
              <a:rPr lang="en-US" dirty="0"/>
              <a:t>Write a </a:t>
            </a:r>
            <a:r>
              <a:rPr lang="en-US" b="1" dirty="0">
                <a:solidFill>
                  <a:srgbClr val="FF0000"/>
                </a:solidFill>
              </a:rPr>
              <a:t>regular expression </a:t>
            </a:r>
            <a:r>
              <a:rPr lang="en-US" dirty="0"/>
              <a:t>for signed and unsigned </a:t>
            </a:r>
            <a:r>
              <a:rPr lang="en-US" b="1" dirty="0">
                <a:solidFill>
                  <a:srgbClr val="FF0000"/>
                </a:solidFill>
              </a:rPr>
              <a:t>number</a:t>
            </a:r>
            <a:r>
              <a:rPr lang="en-US" dirty="0"/>
              <a:t>:</a:t>
            </a:r>
          </a:p>
          <a:p>
            <a:endParaRPr lang="en-US" dirty="0"/>
          </a:p>
          <a:p>
            <a:pPr algn="ctr"/>
            <a:r>
              <a:rPr lang="en-US" dirty="0"/>
              <a:t>Number </a:t>
            </a:r>
            <a:r>
              <a:rPr lang="en-US" sz="2000" dirty="0">
                <a:sym typeface="Wingdings" panose="05000000000000000000" pitchFamily="2" charset="2"/>
              </a:rPr>
              <a:t></a:t>
            </a:r>
            <a:r>
              <a:rPr lang="en-US" dirty="0"/>
              <a:t> ( + | - ) ? D</a:t>
            </a:r>
            <a:r>
              <a:rPr lang="en-US" baseline="30000" dirty="0"/>
              <a:t>+ </a:t>
            </a:r>
            <a:r>
              <a:rPr lang="en-US" dirty="0"/>
              <a:t>( . D</a:t>
            </a:r>
            <a:r>
              <a:rPr lang="en-US" baseline="30000" dirty="0"/>
              <a:t>+</a:t>
            </a:r>
            <a:r>
              <a:rPr lang="en-US" dirty="0"/>
              <a:t> ) ?</a:t>
            </a:r>
            <a:endParaRPr lang="en-US" baseline="30000" dirty="0"/>
          </a:p>
        </p:txBody>
      </p:sp>
    </p:spTree>
    <p:extLst>
      <p:ext uri="{BB962C8B-B14F-4D97-AF65-F5344CB8AC3E}">
        <p14:creationId xmlns:p14="http://schemas.microsoft.com/office/powerpoint/2010/main" val="230430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syntax</a:t>
            </a:r>
          </a:p>
        </p:txBody>
      </p:sp>
      <p:sp>
        <p:nvSpPr>
          <p:cNvPr id="3" name="Content Placeholder 2"/>
          <p:cNvSpPr>
            <a:spLocks noGrp="1"/>
          </p:cNvSpPr>
          <p:nvPr>
            <p:ph idx="1"/>
          </p:nvPr>
        </p:nvSpPr>
        <p:spPr/>
        <p:txBody>
          <a:bodyPr/>
          <a:lstStyle/>
          <a:p>
            <a:r>
              <a:rPr lang="en-US" dirty="0"/>
              <a:t>We know from the previous lecture that the front-end of the compiler has three main phases: </a:t>
            </a:r>
          </a:p>
          <a:p>
            <a:pPr>
              <a:buFont typeface="Arial" panose="020B0604020202020204" pitchFamily="34" charset="0"/>
              <a:buChar char="•"/>
            </a:pPr>
            <a:r>
              <a:rPr lang="en-US" dirty="0"/>
              <a:t> Scanning</a:t>
            </a:r>
          </a:p>
          <a:p>
            <a:pPr>
              <a:buFont typeface="Arial" panose="020B0604020202020204" pitchFamily="34" charset="0"/>
              <a:buChar char="•"/>
            </a:pPr>
            <a:r>
              <a:rPr lang="en-US" dirty="0"/>
              <a:t> Parsing</a:t>
            </a:r>
          </a:p>
          <a:p>
            <a:pPr>
              <a:buFont typeface="Arial" panose="020B0604020202020204" pitchFamily="34" charset="0"/>
              <a:buChar char="•"/>
            </a:pPr>
            <a:r>
              <a:rPr lang="en-US" dirty="0"/>
              <a:t> Semantic Analysis</a:t>
            </a:r>
          </a:p>
        </p:txBody>
      </p:sp>
      <p:sp>
        <p:nvSpPr>
          <p:cNvPr id="4" name="Right Brace 3"/>
          <p:cNvSpPr/>
          <p:nvPr/>
        </p:nvSpPr>
        <p:spPr>
          <a:xfrm>
            <a:off x="2318197" y="3103808"/>
            <a:ext cx="206062" cy="8757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524259" y="3357024"/>
            <a:ext cx="2068771" cy="369332"/>
          </a:xfrm>
          <a:prstGeom prst="rect">
            <a:avLst/>
          </a:prstGeom>
          <a:noFill/>
        </p:spPr>
        <p:txBody>
          <a:bodyPr wrap="none" rtlCol="0">
            <a:spAutoFit/>
          </a:bodyPr>
          <a:lstStyle/>
          <a:p>
            <a:r>
              <a:rPr lang="en-US" dirty="0"/>
              <a:t>Syntax Verification </a:t>
            </a:r>
          </a:p>
        </p:txBody>
      </p:sp>
    </p:spTree>
    <p:extLst>
      <p:ext uri="{BB962C8B-B14F-4D97-AF65-F5344CB8AC3E}">
        <p14:creationId xmlns:p14="http://schemas.microsoft.com/office/powerpoint/2010/main" val="31970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Syntax</a:t>
            </a:r>
          </a:p>
        </p:txBody>
      </p:sp>
      <p:sp>
        <p:nvSpPr>
          <p:cNvPr id="3" name="Content Placeholder 2"/>
          <p:cNvSpPr>
            <a:spLocks noGrp="1"/>
          </p:cNvSpPr>
          <p:nvPr>
            <p:ph idx="1"/>
          </p:nvPr>
        </p:nvSpPr>
        <p:spPr/>
        <p:txBody>
          <a:bodyPr/>
          <a:lstStyle/>
          <a:p>
            <a:pPr marL="0" indent="0">
              <a:buNone/>
            </a:pPr>
            <a:r>
              <a:rPr lang="en-US" dirty="0"/>
              <a:t>So how do we specify what a valid token is? Or what constitutes a valid construct? </a:t>
            </a:r>
          </a:p>
        </p:txBody>
      </p:sp>
    </p:spTree>
    <p:extLst>
      <p:ext uri="{BB962C8B-B14F-4D97-AF65-F5344CB8AC3E}">
        <p14:creationId xmlns:p14="http://schemas.microsoft.com/office/powerpoint/2010/main" val="395116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lnSpcReduction="10000"/>
          </a:bodyPr>
          <a:lstStyle/>
          <a:p>
            <a:r>
              <a:rPr lang="en-US" dirty="0"/>
              <a:t>In lexical analysis there are several operations that are applied to languages.</a:t>
            </a:r>
          </a:p>
          <a:p>
            <a:r>
              <a:rPr lang="en-US" dirty="0"/>
              <a:t>Tokens can be constructed from regular characters using these rules: </a:t>
            </a:r>
          </a:p>
          <a:p>
            <a:pPr marL="457200" indent="-457200">
              <a:buFont typeface="+mj-lt"/>
              <a:buAutoNum type="arabicPeriod"/>
            </a:pPr>
            <a:r>
              <a:rPr lang="en-US" dirty="0"/>
              <a:t>Concatenation</a:t>
            </a:r>
          </a:p>
          <a:p>
            <a:pPr marL="457200" indent="-457200">
              <a:buFont typeface="+mj-lt"/>
              <a:buAutoNum type="arabicPeriod"/>
            </a:pPr>
            <a:r>
              <a:rPr lang="en-US" dirty="0"/>
              <a:t>Positive Closure</a:t>
            </a:r>
          </a:p>
          <a:p>
            <a:pPr marL="457200" indent="-457200">
              <a:buFont typeface="+mj-lt"/>
              <a:buAutoNum type="arabicPeriod"/>
            </a:pPr>
            <a:r>
              <a:rPr lang="en-US" dirty="0"/>
              <a:t>Kleene Closure (arbitrary repetition)</a:t>
            </a:r>
          </a:p>
          <a:p>
            <a:pPr marL="457200" indent="-457200">
              <a:buFont typeface="+mj-lt"/>
              <a:buAutoNum type="arabicPeriod"/>
            </a:pPr>
            <a:r>
              <a:rPr lang="en-US" dirty="0"/>
              <a:t>Union</a:t>
            </a:r>
          </a:p>
          <a:p>
            <a:pPr marL="457200" indent="-457200">
              <a:buFont typeface="+mj-lt"/>
              <a:buAutoNum type="arabicPeriod"/>
            </a:pPr>
            <a:endParaRPr lang="en-US" dirty="0"/>
          </a:p>
          <a:p>
            <a:pPr marL="0" indent="0">
              <a:buNone/>
            </a:pPr>
            <a:r>
              <a:rPr lang="en-US" dirty="0"/>
              <a:t>A regular expression is a pattern consisting of a set of strings, called the language of the expressions</a:t>
            </a:r>
          </a:p>
        </p:txBody>
      </p:sp>
    </p:spTree>
    <p:extLst>
      <p:ext uri="{BB962C8B-B14F-4D97-AF65-F5344CB8AC3E}">
        <p14:creationId xmlns:p14="http://schemas.microsoft.com/office/powerpoint/2010/main" val="337085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You can either use parentheses to avoid ambiguity or assume Kleene star has the highest priority, followed by concatenation and then alternation.</a:t>
                </a:r>
              </a:p>
              <a:p>
                <a:r>
                  <a:rPr lang="en-US" dirty="0"/>
                  <a:t>Examples: </a:t>
                </a:r>
              </a:p>
              <a:p>
                <a:pPr>
                  <a:buFont typeface="Arial" panose="020B0604020202020204" pitchFamily="34" charset="0"/>
                  <a:buChar char="•"/>
                </a:pPr>
                <a:r>
                  <a:rPr lang="en-US" dirty="0"/>
                  <a:t> a* =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a, aa, </a:t>
                </a:r>
                <a:r>
                  <a:rPr lang="en-US" dirty="0" err="1"/>
                  <a:t>aaa</a:t>
                </a:r>
                <a:r>
                  <a:rPr lang="en-US" dirty="0"/>
                  <a:t>, </a:t>
                </a:r>
                <a:r>
                  <a:rPr lang="en-US" dirty="0" err="1"/>
                  <a:t>aaaa</a:t>
                </a:r>
                <a:r>
                  <a:rPr lang="en-US" dirty="0"/>
                  <a:t>, </a:t>
                </a:r>
                <a:r>
                  <a:rPr lang="en-US" dirty="0" err="1"/>
                  <a:t>aaaaa</a:t>
                </a:r>
                <a:r>
                  <a:rPr lang="en-US" dirty="0"/>
                  <a:t>, …} </a:t>
                </a:r>
              </a:p>
              <a:p>
                <a:pPr>
                  <a:buFont typeface="Arial" panose="020B0604020202020204" pitchFamily="34" charset="0"/>
                  <a:buChar char="•"/>
                </a:pPr>
                <a:r>
                  <a:rPr lang="en-US" dirty="0"/>
                  <a:t> a | b* =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a, b, bb, </a:t>
                </a:r>
                <a:r>
                  <a:rPr lang="en-US" dirty="0" err="1"/>
                  <a:t>bbb</a:t>
                </a:r>
                <a:r>
                  <a:rPr lang="en-US" dirty="0"/>
                  <a:t>, </a:t>
                </a:r>
                <a:r>
                  <a:rPr lang="en-US" dirty="0" err="1"/>
                  <a:t>bbbb</a:t>
                </a:r>
                <a:r>
                  <a:rPr lang="en-US" dirty="0"/>
                  <a:t>, …}</a:t>
                </a:r>
              </a:p>
              <a:p>
                <a:pPr>
                  <a:buFont typeface="Arial" panose="020B0604020202020204" pitchFamily="34" charset="0"/>
                  <a:buChar char="•"/>
                </a:pPr>
                <a:r>
                  <a:rPr lang="en-US" dirty="0"/>
                  <a:t> (ab)* =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ab, </a:t>
                </a:r>
                <a:r>
                  <a:rPr lang="en-US" dirty="0" err="1"/>
                  <a:t>abab</a:t>
                </a:r>
                <a:r>
                  <a:rPr lang="en-US" dirty="0"/>
                  <a:t>, </a:t>
                </a:r>
                <a:r>
                  <a:rPr lang="en-US" dirty="0" err="1"/>
                  <a:t>ababab</a:t>
                </a:r>
                <a:r>
                  <a:rPr lang="en-US" dirty="0"/>
                  <a:t>, </a:t>
                </a:r>
                <a:r>
                  <a:rPr lang="en-US" dirty="0" err="1"/>
                  <a:t>abababab</a:t>
                </a:r>
                <a:r>
                  <a:rPr lang="en-US" dirty="0"/>
                  <a:t>, …}</a:t>
                </a:r>
              </a:p>
              <a:p>
                <a:pPr>
                  <a:buFont typeface="Arial" panose="020B0604020202020204" pitchFamily="34" charset="0"/>
                  <a:buChar char="•"/>
                </a:pPr>
                <a:r>
                  <a:rPr lang="en-US" dirty="0"/>
                  <a:t> (</a:t>
                </a:r>
                <a:r>
                  <a:rPr lang="en-US" dirty="0" err="1"/>
                  <a:t>a|b</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a, b, aa, ab, </a:t>
                </a:r>
                <a:r>
                  <a:rPr lang="en-US" dirty="0" err="1"/>
                  <a:t>ba</a:t>
                </a:r>
                <a:r>
                  <a:rPr lang="en-US" dirty="0"/>
                  <a:t>, bb, </a:t>
                </a:r>
                <a:r>
                  <a:rPr lang="en-US" dirty="0" err="1"/>
                  <a:t>aaa</a:t>
                </a:r>
                <a:r>
                  <a:rPr lang="en-US" dirty="0"/>
                  <a:t>, </a:t>
                </a:r>
                <a:r>
                  <a:rPr lang="en-US" dirty="0" err="1"/>
                  <a:t>aab</a:t>
                </a:r>
                <a:r>
                  <a:rPr lang="en-US" dirty="0"/>
                  <a:t>, …}</a:t>
                </a: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91" t="-1818"/>
                </a:stretch>
              </a:blipFill>
            </p:spPr>
            <p:txBody>
              <a:bodyPr/>
              <a:lstStyle/>
              <a:p>
                <a:r>
                  <a:rPr lang="en-US">
                    <a:noFill/>
                  </a:rPr>
                  <a:t> </a:t>
                </a:r>
              </a:p>
            </p:txBody>
          </p:sp>
        </mc:Fallback>
      </mc:AlternateContent>
    </p:spTree>
    <p:extLst>
      <p:ext uri="{BB962C8B-B14F-4D97-AF65-F5344CB8AC3E}">
        <p14:creationId xmlns:p14="http://schemas.microsoft.com/office/powerpoint/2010/main" val="330163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lstStyle/>
          <a:p>
            <a:r>
              <a:rPr lang="en-US" sz="2400" dirty="0"/>
              <a:t>Write a regular expression for each of the following:</a:t>
            </a:r>
          </a:p>
          <a:p>
            <a:pPr>
              <a:buFont typeface="Arial" panose="020B0604020202020204" pitchFamily="34" charset="0"/>
              <a:buChar char="•"/>
            </a:pPr>
            <a:r>
              <a:rPr lang="en-US" sz="2400" b="1" dirty="0">
                <a:solidFill>
                  <a:srgbClr val="FF0000"/>
                </a:solidFill>
              </a:rPr>
              <a:t> Zero or more c’s followed by single a or single b.</a:t>
            </a:r>
          </a:p>
          <a:p>
            <a:pPr>
              <a:buFont typeface="Arial" panose="020B0604020202020204" pitchFamily="34" charset="0"/>
              <a:buChar char="•"/>
            </a:pPr>
            <a:r>
              <a:rPr lang="en-US" sz="2400" b="1" dirty="0">
                <a:solidFill>
                  <a:srgbClr val="FF0000"/>
                </a:solidFill>
              </a:rPr>
              <a:t> Binary strings starting and ending with 1. </a:t>
            </a:r>
          </a:p>
          <a:p>
            <a:pPr>
              <a:buFont typeface="Arial" panose="020B0604020202020204" pitchFamily="34" charset="0"/>
              <a:buChar char="•"/>
            </a:pPr>
            <a:r>
              <a:rPr lang="en-US" sz="2400" b="1" dirty="0">
                <a:solidFill>
                  <a:srgbClr val="FF0000"/>
                </a:solidFill>
              </a:rPr>
              <a:t> Binary strings containing at least 3 1’s.</a:t>
            </a:r>
          </a:p>
          <a:p>
            <a:endParaRPr lang="en-US" dirty="0"/>
          </a:p>
        </p:txBody>
      </p:sp>
    </p:spTree>
    <p:extLst>
      <p:ext uri="{BB962C8B-B14F-4D97-AF65-F5344CB8AC3E}">
        <p14:creationId xmlns:p14="http://schemas.microsoft.com/office/powerpoint/2010/main" val="362739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lstStyle/>
          <a:p>
            <a:r>
              <a:rPr lang="en-US" dirty="0"/>
              <a:t>Write a regular expression for each of the following:</a:t>
            </a:r>
          </a:p>
          <a:p>
            <a:pPr>
              <a:buFont typeface="Arial" panose="020B0604020202020204" pitchFamily="34" charset="0"/>
              <a:buChar char="•"/>
            </a:pPr>
            <a:r>
              <a:rPr lang="en-US" dirty="0"/>
              <a:t> Zero or more c’s followed by a single a or a single b.</a:t>
            </a:r>
          </a:p>
          <a:p>
            <a:pPr lvl="1">
              <a:buFont typeface="Arial" panose="020B0604020202020204" pitchFamily="34" charset="0"/>
              <a:buChar char="•"/>
            </a:pPr>
            <a:r>
              <a:rPr lang="en-US" dirty="0"/>
              <a:t> c*(</a:t>
            </a:r>
            <a:r>
              <a:rPr lang="en-US" dirty="0" err="1"/>
              <a:t>a|b</a:t>
            </a:r>
            <a:r>
              <a:rPr lang="en-US" dirty="0"/>
              <a:t>)</a:t>
            </a:r>
          </a:p>
          <a:p>
            <a:pPr>
              <a:buFont typeface="Arial" panose="020B0604020202020204" pitchFamily="34" charset="0"/>
              <a:buChar char="•"/>
            </a:pPr>
            <a:r>
              <a:rPr lang="en-US" dirty="0"/>
              <a:t> Binary strings starting and ending with 1. </a:t>
            </a:r>
          </a:p>
          <a:p>
            <a:pPr lvl="1">
              <a:buFont typeface="Arial" panose="020B0604020202020204" pitchFamily="34" charset="0"/>
              <a:buChar char="•"/>
            </a:pPr>
            <a:r>
              <a:rPr lang="en-US" dirty="0"/>
              <a:t> 1(0|1)*1</a:t>
            </a:r>
          </a:p>
          <a:p>
            <a:pPr>
              <a:buFont typeface="Arial" panose="020B0604020202020204" pitchFamily="34" charset="0"/>
              <a:buChar char="•"/>
            </a:pPr>
            <a:r>
              <a:rPr lang="en-US" dirty="0"/>
              <a:t> Binary strings containing at least 3 1’s.</a:t>
            </a:r>
          </a:p>
          <a:p>
            <a:pPr lvl="1">
              <a:buFont typeface="Arial" panose="020B0604020202020204" pitchFamily="34" charset="0"/>
              <a:buChar char="•"/>
            </a:pPr>
            <a:r>
              <a:rPr lang="en-US" dirty="0"/>
              <a:t> 0*10*10*1(0|1)*</a:t>
            </a:r>
          </a:p>
          <a:p>
            <a:endParaRPr lang="en-US" dirty="0"/>
          </a:p>
        </p:txBody>
      </p:sp>
    </p:spTree>
    <p:extLst>
      <p:ext uri="{BB962C8B-B14F-4D97-AF65-F5344CB8AC3E}">
        <p14:creationId xmlns:p14="http://schemas.microsoft.com/office/powerpoint/2010/main" val="277196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a:bodyPr>
          <a:lstStyle/>
          <a:p>
            <a:pPr algn="just"/>
            <a:r>
              <a:rPr lang="en-US" dirty="0"/>
              <a:t>Write a regular expression for each of the following:</a:t>
            </a:r>
          </a:p>
          <a:p>
            <a:pPr algn="just">
              <a:buFont typeface="Arial" panose="020B0604020202020204" pitchFamily="34" charset="0"/>
              <a:buChar char="•"/>
            </a:pPr>
            <a:r>
              <a:rPr lang="en-US" dirty="0"/>
              <a:t> Write the </a:t>
            </a:r>
            <a:r>
              <a:rPr lang="en-US" b="1" dirty="0">
                <a:solidFill>
                  <a:srgbClr val="FF0000"/>
                </a:solidFill>
              </a:rPr>
              <a:t>regular expression</a:t>
            </a:r>
            <a:r>
              <a:rPr lang="en-US" dirty="0"/>
              <a:t> for the language accepting all the strings which are </a:t>
            </a:r>
            <a:r>
              <a:rPr lang="en-US" b="1" dirty="0">
                <a:solidFill>
                  <a:srgbClr val="FF0000"/>
                </a:solidFill>
              </a:rPr>
              <a:t>starting with 1 and ending with 0</a:t>
            </a:r>
            <a:r>
              <a:rPr lang="en-US" dirty="0"/>
              <a:t>, over ∑ = {0, 1}.</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 Write the </a:t>
            </a:r>
            <a:r>
              <a:rPr lang="en-US" b="1" dirty="0">
                <a:solidFill>
                  <a:srgbClr val="FF0000"/>
                </a:solidFill>
              </a:rPr>
              <a:t>regular expression </a:t>
            </a:r>
            <a:r>
              <a:rPr lang="en-US" dirty="0"/>
              <a:t>for the language </a:t>
            </a:r>
            <a:r>
              <a:rPr lang="en-US" b="1" dirty="0">
                <a:solidFill>
                  <a:srgbClr val="FF0000"/>
                </a:solidFill>
              </a:rPr>
              <a:t>starting and ending with a and any having any combination of b's in between</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 Write the </a:t>
            </a:r>
            <a:r>
              <a:rPr lang="en-US" b="1" dirty="0">
                <a:solidFill>
                  <a:srgbClr val="FF0000"/>
                </a:solidFill>
              </a:rPr>
              <a:t>regular expression </a:t>
            </a:r>
            <a:r>
              <a:rPr lang="en-US" dirty="0"/>
              <a:t>for the language </a:t>
            </a:r>
            <a:r>
              <a:rPr lang="en-US" b="1" dirty="0">
                <a:solidFill>
                  <a:srgbClr val="FF0000"/>
                </a:solidFill>
              </a:rPr>
              <a:t>starting with a but not having consecutive b's</a:t>
            </a:r>
            <a:r>
              <a:rPr lang="en-US" dirty="0"/>
              <a:t>.</a:t>
            </a:r>
          </a:p>
          <a:p>
            <a:endParaRPr lang="en-US" dirty="0"/>
          </a:p>
        </p:txBody>
      </p:sp>
    </p:spTree>
    <p:extLst>
      <p:ext uri="{BB962C8B-B14F-4D97-AF65-F5344CB8AC3E}">
        <p14:creationId xmlns:p14="http://schemas.microsoft.com/office/powerpoint/2010/main" val="212208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lnSpcReduction="10000"/>
          </a:bodyPr>
          <a:lstStyle/>
          <a:p>
            <a:r>
              <a:rPr lang="en-US" dirty="0"/>
              <a:t>Write a regular expression for each of the following:</a:t>
            </a:r>
          </a:p>
          <a:p>
            <a:pPr>
              <a:buFont typeface="Arial" panose="020B0604020202020204" pitchFamily="34" charset="0"/>
              <a:buChar char="•"/>
            </a:pPr>
            <a:r>
              <a:rPr lang="en-US" dirty="0"/>
              <a:t> Write the regular expression for the language accepting all the string which are starting with 1 and ending with 0, over ∑ = {0, 1}.</a:t>
            </a:r>
          </a:p>
          <a:p>
            <a:pPr marL="0" indent="0" algn="ctr">
              <a:buNone/>
            </a:pPr>
            <a:r>
              <a:rPr lang="en-US" dirty="0"/>
              <a:t>1(0 + 1)*0</a:t>
            </a:r>
          </a:p>
          <a:p>
            <a:pPr>
              <a:buFont typeface="Arial" panose="020B0604020202020204" pitchFamily="34" charset="0"/>
              <a:buChar char="•"/>
            </a:pPr>
            <a:r>
              <a:rPr lang="en-US" dirty="0"/>
              <a:t> Write the regular expression for the language starting and ending with a and having any having any combination of b's in between.</a:t>
            </a:r>
          </a:p>
          <a:p>
            <a:pPr marL="0" indent="0" algn="ctr">
              <a:buNone/>
            </a:pPr>
            <a:r>
              <a:rPr lang="en-US" dirty="0"/>
              <a:t>ab*a</a:t>
            </a:r>
          </a:p>
          <a:p>
            <a:pPr>
              <a:buFont typeface="Wingdings" panose="05000000000000000000" pitchFamily="2" charset="2"/>
              <a:buChar char="§"/>
            </a:pPr>
            <a:r>
              <a:rPr lang="en-US" dirty="0"/>
              <a:t> Write the regular expression for the language starting with a but not having consecutive b’s.</a:t>
            </a:r>
          </a:p>
          <a:p>
            <a:pPr marL="0" indent="0" algn="ctr">
              <a:buNone/>
            </a:pPr>
            <a:r>
              <a:rPr lang="en-US" dirty="0"/>
              <a:t>(</a:t>
            </a:r>
            <a:r>
              <a:rPr lang="en-US" dirty="0" err="1"/>
              <a:t>a+ab</a:t>
            </a:r>
            <a:r>
              <a:rPr lang="en-US" dirty="0"/>
              <a:t>)*</a:t>
            </a:r>
          </a:p>
          <a:p>
            <a:endParaRPr lang="en-US" dirty="0"/>
          </a:p>
        </p:txBody>
      </p:sp>
    </p:spTree>
    <p:extLst>
      <p:ext uri="{BB962C8B-B14F-4D97-AF65-F5344CB8AC3E}">
        <p14:creationId xmlns:p14="http://schemas.microsoft.com/office/powerpoint/2010/main" val="218546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958</TotalTime>
  <Words>770</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Tw Cen MT</vt:lpstr>
      <vt:lpstr>Tw Cen MT Condensed</vt:lpstr>
      <vt:lpstr>Wingdings</vt:lpstr>
      <vt:lpstr>Wingdings 3</vt:lpstr>
      <vt:lpstr>Integral</vt:lpstr>
      <vt:lpstr>Lecture</vt:lpstr>
      <vt:lpstr>Specifying syntax</vt:lpstr>
      <vt:lpstr>Specifying Syntax</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Yasser Atiya</dc:creator>
  <cp:lastModifiedBy>Muhammad Awais Ali</cp:lastModifiedBy>
  <cp:revision>122</cp:revision>
  <dcterms:created xsi:type="dcterms:W3CDTF">2015-01-12T02:35:49Z</dcterms:created>
  <dcterms:modified xsi:type="dcterms:W3CDTF">2024-03-21T10:09:06Z</dcterms:modified>
</cp:coreProperties>
</file>