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355" r:id="rId3"/>
    <p:sldId id="356" r:id="rId4"/>
    <p:sldId id="357" r:id="rId5"/>
    <p:sldId id="360" r:id="rId6"/>
    <p:sldId id="365" r:id="rId7"/>
    <p:sldId id="369" r:id="rId8"/>
    <p:sldId id="361" r:id="rId9"/>
    <p:sldId id="362" r:id="rId10"/>
    <p:sldId id="391" r:id="rId11"/>
    <p:sldId id="370" r:id="rId12"/>
    <p:sldId id="363" r:id="rId13"/>
    <p:sldId id="392" r:id="rId14"/>
    <p:sldId id="377" r:id="rId15"/>
    <p:sldId id="378" r:id="rId16"/>
    <p:sldId id="379" r:id="rId17"/>
    <p:sldId id="380" r:id="rId18"/>
    <p:sldId id="381" r:id="rId19"/>
    <p:sldId id="393" r:id="rId20"/>
    <p:sldId id="394" r:id="rId21"/>
    <p:sldId id="395" r:id="rId22"/>
    <p:sldId id="366" r:id="rId23"/>
    <p:sldId id="367" r:id="rId24"/>
    <p:sldId id="368" r:id="rId25"/>
    <p:sldId id="371" r:id="rId26"/>
    <p:sldId id="373" r:id="rId27"/>
    <p:sldId id="374" r:id="rId28"/>
    <p:sldId id="376" r:id="rId29"/>
    <p:sldId id="382" r:id="rId30"/>
    <p:sldId id="383" r:id="rId31"/>
    <p:sldId id="384" r:id="rId32"/>
    <p:sldId id="385" r:id="rId33"/>
    <p:sldId id="387" r:id="rId34"/>
    <p:sldId id="388" r:id="rId35"/>
    <p:sldId id="389" r:id="rId36"/>
    <p:sldId id="390" r:id="rId37"/>
    <p:sldId id="3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92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80879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92874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7343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1727-A39D-4472-BF2E-EB0C95C0CD9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02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2D1727-A39D-4472-BF2E-EB0C95C0CD9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79389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2D1727-A39D-4472-BF2E-EB0C95C0CD9E}"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93459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2D1727-A39D-4472-BF2E-EB0C95C0CD9E}"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31857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2D1727-A39D-4472-BF2E-EB0C95C0CD9E}" type="datetimeFigureOut">
              <a:rPr lang="en-US" smtClean="0"/>
              <a:t>3/5/2024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179538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2D1727-A39D-4472-BF2E-EB0C95C0CD9E}" type="datetimeFigureOut">
              <a:rPr lang="en-US" smtClean="0"/>
              <a:t>3/5/2024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981AB3-2C94-404C-96AB-1F1C7F4D04B5}" type="slidenum">
              <a:rPr lang="en-US" smtClean="0"/>
              <a:t>‹#›</a:t>
            </a:fld>
            <a:endParaRPr lang="en-US"/>
          </a:p>
        </p:txBody>
      </p:sp>
    </p:spTree>
    <p:extLst>
      <p:ext uri="{BB962C8B-B14F-4D97-AF65-F5344CB8AC3E}">
        <p14:creationId xmlns:p14="http://schemas.microsoft.com/office/powerpoint/2010/main" val="40654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2D1727-A39D-4472-BF2E-EB0C95C0CD9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34879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2D1727-A39D-4472-BF2E-EB0C95C0CD9E}" type="datetimeFigureOut">
              <a:rPr lang="en-US" smtClean="0"/>
              <a:t>3/5/2024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981AB3-2C94-404C-96AB-1F1C7F4D04B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55673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694873"/>
            <a:ext cx="10058400" cy="4892038"/>
          </a:xfrm>
        </p:spPr>
        <p:txBody>
          <a:bodyPr>
            <a:normAutofit/>
          </a:bodyPr>
          <a:lstStyle/>
          <a:p>
            <a:endParaRPr lang="en-US" sz="3600" b="1" dirty="0">
              <a:solidFill>
                <a:schemeClr val="tx1"/>
              </a:solidFill>
              <a:latin typeface="Arial" panose="020B0604020202020204" pitchFamily="34" charset="0"/>
              <a:cs typeface="Arial" panose="020B0604020202020204" pitchFamily="34" charset="0"/>
            </a:endParaRPr>
          </a:p>
          <a:p>
            <a:pPr algn="ctr"/>
            <a:r>
              <a:rPr lang="en-US" sz="5400" b="1" dirty="0"/>
              <a:t>Compiler Construction</a:t>
            </a:r>
          </a:p>
          <a:p>
            <a:endParaRPr lang="en-US" sz="3600" b="1" dirty="0">
              <a:solidFill>
                <a:schemeClr val="tx1"/>
              </a:solidFill>
              <a:latin typeface="Arial" panose="020B0604020202020204" pitchFamily="34" charset="0"/>
              <a:cs typeface="Arial" panose="020B0604020202020204" pitchFamily="34" charset="0"/>
            </a:endParaRPr>
          </a:p>
          <a:p>
            <a:r>
              <a:rPr lang="en-US" sz="1800" b="1" i="0" u="none" strike="noStrike" baseline="0" dirty="0">
                <a:solidFill>
                  <a:schemeClr val="tx1"/>
                </a:solidFill>
                <a:latin typeface="Arial" panose="020B0604020202020204" pitchFamily="34" charset="0"/>
                <a:cs typeface="Arial" panose="020B0604020202020204" pitchFamily="34" charset="0"/>
              </a:rPr>
              <a:t>Muhammad Awais Ali</a:t>
            </a:r>
            <a:endParaRPr lang="en-US" sz="1800" b="0" i="0" u="none" strike="noStrike" baseline="0" dirty="0">
              <a:solidFill>
                <a:srgbClr val="000000"/>
              </a:solidFill>
              <a:latin typeface="Calibri" panose="020F0502020204030204" pitchFamily="34" charset="0"/>
            </a:endParaRPr>
          </a:p>
          <a:p>
            <a:r>
              <a:rPr lang="en-US" b="1" dirty="0">
                <a:latin typeface="Arial" panose="020B0604020202020204" pitchFamily="34" charset="0"/>
                <a:cs typeface="Arial" panose="020B0604020202020204" pitchFamily="34" charset="0"/>
              </a:rPr>
              <a:t>Department of Computer Science </a:t>
            </a:r>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University </a:t>
            </a:r>
            <a:r>
              <a:rPr lang="en-US" b="1" dirty="0">
                <a:latin typeface="Arial" panose="020B0604020202020204" pitchFamily="34" charset="0"/>
                <a:cs typeface="Arial" panose="020B0604020202020204" pitchFamily="34" charset="0"/>
              </a:rPr>
              <a:t>of </a:t>
            </a:r>
            <a:r>
              <a:rPr lang="en-US" b="1" dirty="0" smtClean="0">
                <a:latin typeface="Arial" panose="020B0604020202020204" pitchFamily="34" charset="0"/>
                <a:cs typeface="Arial" panose="020B0604020202020204" pitchFamily="34" charset="0"/>
              </a:rPr>
              <a:t>Management &amp; Technology- Lahore</a:t>
            </a:r>
            <a:endParaRPr lang="en-US" b="1" dirty="0">
              <a:latin typeface="Arial" panose="020B0604020202020204" pitchFamily="34" charset="0"/>
              <a:cs typeface="Arial" panose="020B0604020202020204" pitchFamily="34" charset="0"/>
            </a:endParaRPr>
          </a:p>
        </p:txBody>
      </p:sp>
      <p:pic>
        <p:nvPicPr>
          <p:cNvPr id="4" name="Picture 3" descr="File:Umt logo.png - Wikimedia Commons"/>
          <p:cNvPicPr/>
          <p:nvPr/>
        </p:nvPicPr>
        <p:blipFill>
          <a:blip r:embed="rId2">
            <a:extLst>
              <a:ext uri="{28A0092B-C50C-407E-A947-70E740481C1C}">
                <a14:useLocalDpi xmlns:a14="http://schemas.microsoft.com/office/drawing/2010/main" val="0"/>
              </a:ext>
            </a:extLst>
          </a:blip>
          <a:srcRect/>
          <a:stretch>
            <a:fillRect/>
          </a:stretch>
        </p:blipFill>
        <p:spPr bwMode="auto">
          <a:xfrm>
            <a:off x="5003320" y="464419"/>
            <a:ext cx="1811548" cy="1649053"/>
          </a:xfrm>
          <a:prstGeom prst="rect">
            <a:avLst/>
          </a:prstGeom>
          <a:noFill/>
          <a:ln>
            <a:noFill/>
          </a:ln>
        </p:spPr>
      </p:pic>
    </p:spTree>
    <p:extLst>
      <p:ext uri="{BB962C8B-B14F-4D97-AF65-F5344CB8AC3E}">
        <p14:creationId xmlns:p14="http://schemas.microsoft.com/office/powerpoint/2010/main" val="307324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smtClean="0">
                <a:latin typeface="Arial" panose="020B0604020202020204" pitchFamily="34" charset="0"/>
                <a:cs typeface="Arial" panose="020B0604020202020204" pitchFamily="34" charset="0"/>
              </a:rPr>
              <a:t>Compiler vs. Interpreter</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Compiler display all </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errors after compilation</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all at the same time whereas display error of each line one by one</a:t>
            </a:r>
            <a:endParaRPr lang="en-US" dirty="0">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C, C++, and C#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are the examples of compilers where as </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python are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the example of an interpreter</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827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smtClean="0">
                <a:latin typeface="Arial" panose="020B0604020202020204" pitchFamily="34" charset="0"/>
                <a:cs typeface="Arial" panose="020B0604020202020204" pitchFamily="34" charset="0"/>
              </a:rPr>
              <a:t>Example of Java Compilation Process</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l">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Java language processors combine compilation and interpretation.</a:t>
            </a:r>
          </a:p>
          <a:p>
            <a:pPr algn="l">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A Java source program may first be compiled into an intermediate form called bytecodes. The bytecodes are then interpreted by a virtual machine. </a:t>
            </a:r>
          </a:p>
          <a:p>
            <a:pPr algn="l">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A benefit of this arrangement is that bytecodes </a:t>
            </a:r>
            <a:br>
              <a:rPr lang="en-US" dirty="0">
                <a:solidFill>
                  <a:srgbClr val="000000"/>
                </a:solidFill>
                <a:latin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cs typeface="Arial" panose="020B0604020202020204" pitchFamily="34" charset="0"/>
              </a:rPr>
              <a:t>compiled on one machine can be interpreted on </a:t>
            </a:r>
            <a:br>
              <a:rPr lang="en-US" dirty="0">
                <a:solidFill>
                  <a:srgbClr val="000000"/>
                </a:solidFill>
                <a:latin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cs typeface="Arial" panose="020B0604020202020204" pitchFamily="34" charset="0"/>
              </a:rPr>
              <a:t>another machine.</a:t>
            </a:r>
          </a:p>
        </p:txBody>
      </p:sp>
      <p:pic>
        <p:nvPicPr>
          <p:cNvPr id="5" name="Picture 4">
            <a:extLst>
              <a:ext uri="{FF2B5EF4-FFF2-40B4-BE49-F238E27FC236}">
                <a16:creationId xmlns:a16="http://schemas.microsoft.com/office/drawing/2014/main" xmlns="" id="{96A320FB-2FB0-43BE-A136-F6413CC8D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182" y="2981705"/>
            <a:ext cx="5276121" cy="3312564"/>
          </a:xfrm>
          <a:prstGeom prst="rect">
            <a:avLst/>
          </a:prstGeom>
        </p:spPr>
      </p:pic>
    </p:spTree>
    <p:extLst>
      <p:ext uri="{BB962C8B-B14F-4D97-AF65-F5344CB8AC3E}">
        <p14:creationId xmlns:p14="http://schemas.microsoft.com/office/powerpoint/2010/main" val="264667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Compiler Construction</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lnSpc>
                <a:spcPct val="107000"/>
              </a:lnSpc>
              <a:spcBef>
                <a:spcPts val="0"/>
              </a:spcBef>
              <a:spcAft>
                <a:spcPts val="800"/>
              </a:spcAft>
              <a:buFont typeface="Wingdings" panose="05000000000000000000" pitchFamily="2" charset="2"/>
              <a:buChar char="§"/>
            </a:pP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 The process of constructing a compiler is called compiler </a:t>
            </a:r>
            <a:r>
              <a:rPr lang="en-US" dirty="0" smtClean="0">
                <a:solidFill>
                  <a:srgbClr val="000000"/>
                </a:solidFill>
                <a:effectLst/>
                <a:latin typeface="Calibri" panose="020F0502020204030204" pitchFamily="34" charset="0"/>
                <a:ea typeface="Calibri" panose="020F0502020204030204" pitchFamily="34" charset="0"/>
                <a:cs typeface="Arial" panose="020B0604020202020204" pitchFamily="34" charset="0"/>
              </a:rPr>
              <a:t>construction</a:t>
            </a:r>
            <a:endParaRPr lang="en-US"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Why we need a construct compiler?</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0"/>
              </a:spcBef>
              <a:spcAft>
                <a:spcPts val="800"/>
              </a:spcAft>
              <a:buFont typeface="Wingdings" panose="05000000000000000000" pitchFamily="2" charset="2"/>
              <a:buChar char="§"/>
            </a:pP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 Machine is only understood binary language so it is important to use the compiler which help to </a:t>
            </a:r>
            <a:r>
              <a:rPr lang="en-US" dirty="0" smtClean="0">
                <a:solidFill>
                  <a:srgbClr val="000000"/>
                </a:solidFill>
                <a:effectLst/>
                <a:latin typeface="Calibri" panose="020F0502020204030204" pitchFamily="34" charset="0"/>
                <a:ea typeface="Calibri" panose="020F0502020204030204" pitchFamily="34" charset="0"/>
                <a:cs typeface="Arial" panose="020B0604020202020204" pitchFamily="34" charset="0"/>
              </a:rPr>
              <a:t>convert </a:t>
            </a: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high-level language to low level language</a:t>
            </a:r>
            <a:r>
              <a:rPr lang="en-US" dirty="0" smtClean="0">
                <a:solidFill>
                  <a:srgbClr val="000000"/>
                </a:solidFill>
                <a:effectLst/>
                <a:latin typeface="Calibri" panose="020F0502020204030204" pitchFamily="34" charset="0"/>
                <a:ea typeface="Calibri" panose="020F0502020204030204" pitchFamily="34" charset="0"/>
                <a:cs typeface="Arial" panose="020B0604020202020204" pitchFamily="34" charset="0"/>
              </a:rPr>
              <a:t>.</a:t>
            </a:r>
          </a:p>
          <a:p>
            <a:pPr algn="just">
              <a:lnSpc>
                <a:spcPct val="107000"/>
              </a:lnSpc>
              <a:spcBef>
                <a:spcPts val="0"/>
              </a:spcBef>
              <a:spcAft>
                <a:spcPts val="800"/>
              </a:spcAf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Anyone who does any software development needs to use a compiler. It is a good idea to understand what is going on inside the tools that you use.</a:t>
            </a:r>
          </a:p>
          <a:p>
            <a:pPr algn="just">
              <a:lnSpc>
                <a:spcPct val="107000"/>
              </a:lnSpc>
              <a:spcBef>
                <a:spcPts val="0"/>
              </a:spcBef>
              <a:spcAft>
                <a:spcPts val="800"/>
              </a:spcAft>
              <a:buFont typeface="Wingdings" panose="05000000000000000000" pitchFamily="2" charset="2"/>
              <a:buChar char="§"/>
            </a:pPr>
            <a:endParaRPr lang="en-US" dirty="0" smtClean="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0"/>
              </a:spcBef>
              <a:spcAft>
                <a:spcPts val="800"/>
              </a:spcAft>
              <a:buFont typeface="Wingdings" panose="05000000000000000000" pitchFamily="2"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2" descr="Compiler">
            <a:extLst>
              <a:ext uri="{FF2B5EF4-FFF2-40B4-BE49-F238E27FC236}">
                <a16:creationId xmlns="" xmlns:a16="http://schemas.microsoft.com/office/drawing/2014/main" id="{1691AECA-EDF3-59D9-EC5A-F238FFBBAB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96" t="11787" r="11944" b="19042"/>
          <a:stretch/>
        </p:blipFill>
        <p:spPr bwMode="auto">
          <a:xfrm>
            <a:off x="2562045" y="4201064"/>
            <a:ext cx="7383233" cy="190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84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lumMod val="75000"/>
                    <a:lumOff val="25000"/>
                  </a:srgbClr>
                </a:solidFill>
                <a:latin typeface="Arial" panose="020B0604020202020204" pitchFamily="34" charset="0"/>
                <a:cs typeface="Arial" panose="020B0604020202020204" pitchFamily="34" charset="0"/>
              </a:rPr>
              <a:t>Generations of Programming Languages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First Generation of PL (Machine Language)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Second Generation of PL (Assembly Language)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Third Generation of PL (Procedural Language)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Fourth Generation of PL (Very High Level Language)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Fifth Generation of PL</a:t>
            </a:r>
          </a:p>
          <a:p>
            <a:endParaRPr lang="en-US" dirty="0"/>
          </a:p>
        </p:txBody>
      </p:sp>
    </p:spTree>
    <p:extLst>
      <p:ext uri="{BB962C8B-B14F-4D97-AF65-F5344CB8AC3E}">
        <p14:creationId xmlns:p14="http://schemas.microsoft.com/office/powerpoint/2010/main" val="236691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Evolution of Programming Languages (1GL)</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first electronic computers appeared in the 1940's and were programmed in machine language by sequences of 0's and 1's that explicitly told the computer what operations to execute and in what order.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operations themselves were very low level: move data from one location to another, add the contents of two registers, compare two values, and so on.</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This kind of programming was slow, and error prone.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Once written, the programs were hard to understand and modify.</a:t>
            </a:r>
          </a:p>
        </p:txBody>
      </p:sp>
    </p:spTree>
    <p:extLst>
      <p:ext uri="{BB962C8B-B14F-4D97-AF65-F5344CB8AC3E}">
        <p14:creationId xmlns:p14="http://schemas.microsoft.com/office/powerpoint/2010/main" val="78618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Evolution of Programming Languages (2GL)</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Assembly languages were introduced in 1950s to mitigate the error and excessively difficult nature of binary programming</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instructions in an assembly language were just mnemonic representations of machine instructions.</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Most commonly used RISC, and CISC what our embedded system and desktop computer use</a:t>
            </a:r>
          </a:p>
        </p:txBody>
      </p:sp>
    </p:spTree>
    <p:extLst>
      <p:ext uri="{BB962C8B-B14F-4D97-AF65-F5344CB8AC3E}">
        <p14:creationId xmlns:p14="http://schemas.microsoft.com/office/powerpoint/2010/main" val="383723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Evolution of Programming Languages (3GL)</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Third generation of languages introduced in later 1950s are the primary language used in general purpose programming today</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Designed for the easy use of programmer</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Based on natural language</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Use structural approach</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C, C++, C#, Java, BASIC, COBOL are high level languages </a:t>
            </a:r>
          </a:p>
        </p:txBody>
      </p:sp>
    </p:spTree>
    <p:extLst>
      <p:ext uri="{BB962C8B-B14F-4D97-AF65-F5344CB8AC3E}">
        <p14:creationId xmlns:p14="http://schemas.microsoft.com/office/powerpoint/2010/main" val="116479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Evolution of Programming Languages (4GL)</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Fourth-generation languages are languages designed for specific applications like NOMAD for report generation, and SQL for database queries</a:t>
            </a:r>
          </a:p>
        </p:txBody>
      </p:sp>
    </p:spTree>
    <p:extLst>
      <p:ext uri="{BB962C8B-B14F-4D97-AF65-F5344CB8AC3E}">
        <p14:creationId xmlns:p14="http://schemas.microsoft.com/office/powerpoint/2010/main" val="1114333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Evolution of Programming Languages (5GL)</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5</a:t>
            </a:r>
            <a:r>
              <a:rPr lang="en-US" sz="2200" baseline="30000" dirty="0">
                <a:solidFill>
                  <a:srgbClr val="000000"/>
                </a:solidFill>
                <a:latin typeface="Calibri" panose="020F0502020204030204" pitchFamily="34" charset="0"/>
                <a:cs typeface="Arial" panose="020B0604020202020204" pitchFamily="34" charset="0"/>
              </a:rPr>
              <a:t>th</a:t>
            </a:r>
            <a:r>
              <a:rPr lang="en-US" sz="2200" dirty="0">
                <a:solidFill>
                  <a:srgbClr val="000000"/>
                </a:solidFill>
                <a:latin typeface="Calibri" panose="020F0502020204030204" pitchFamily="34" charset="0"/>
                <a:cs typeface="Arial" panose="020B0604020202020204" pitchFamily="34" charset="0"/>
              </a:rPr>
              <a:t> generation language introduced in 1990 is designed as constraint system.</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Constraint-based instead of algorithmic</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Used for ai research</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LISP, PROLOG are the example of 5GL.</a:t>
            </a:r>
          </a:p>
        </p:txBody>
      </p:sp>
    </p:spTree>
    <p:extLst>
      <p:ext uri="{BB962C8B-B14F-4D97-AF65-F5344CB8AC3E}">
        <p14:creationId xmlns:p14="http://schemas.microsoft.com/office/powerpoint/2010/main" val="394285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lumMod val="75000"/>
                    <a:lumOff val="25000"/>
                  </a:srgbClr>
                </a:solidFill>
                <a:latin typeface="Arial" panose="020B0604020202020204" pitchFamily="34" charset="0"/>
                <a:cs typeface="Arial" panose="020B0604020202020204" pitchFamily="34" charset="0"/>
              </a:rPr>
              <a:t>High Level Language</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These are programmer-friendly languages that are manageable, easy to understand, debug, and widely used in today’s times. </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These are very easy to execute. </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High-level languages require the use of a compiler or an interpreter for their translation into machine code.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These languages have a very low memory efficiency. It means that they consume more memory than any low-level language.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High-level languages are human-friendly. They are, thus, very easy to understand and learn by any programmer.</a:t>
            </a:r>
          </a:p>
          <a:p>
            <a:endParaRPr lang="en-US" dirty="0"/>
          </a:p>
        </p:txBody>
      </p:sp>
    </p:spTree>
    <p:extLst>
      <p:ext uri="{BB962C8B-B14F-4D97-AF65-F5344CB8AC3E}">
        <p14:creationId xmlns:p14="http://schemas.microsoft.com/office/powerpoint/2010/main" val="126698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About me</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600" dirty="0"/>
              <a:t> MS in Computer Science from </a:t>
            </a:r>
            <a:r>
              <a:rPr lang="en-US" sz="2600" b="1" dirty="0"/>
              <a:t>COMSATS University</a:t>
            </a:r>
          </a:p>
          <a:p>
            <a:pPr algn="just">
              <a:buFont typeface="Wingdings" panose="05000000000000000000" pitchFamily="2" charset="2"/>
              <a:buChar char="§"/>
            </a:pPr>
            <a:r>
              <a:rPr lang="en-US" sz="2600" dirty="0"/>
              <a:t> Previous Experience: </a:t>
            </a:r>
            <a:endParaRPr lang="en-US" sz="2600" dirty="0" smtClean="0"/>
          </a:p>
          <a:p>
            <a:pPr marL="0" indent="0" algn="just">
              <a:buNone/>
            </a:pPr>
            <a:r>
              <a:rPr lang="en-US" sz="2600" b="1" dirty="0" smtClean="0"/>
              <a:t>“</a:t>
            </a:r>
            <a:r>
              <a:rPr lang="en-US" sz="2600" b="1" dirty="0"/>
              <a:t>Worked as a Lecturer at COMSATS University from January 2020 to August 2021</a:t>
            </a:r>
            <a:r>
              <a:rPr lang="en-US" sz="2600" b="1" dirty="0" smtClean="0"/>
              <a:t>”</a:t>
            </a:r>
          </a:p>
          <a:p>
            <a:pPr marL="0" indent="0" algn="just">
              <a:buNone/>
            </a:pPr>
            <a:r>
              <a:rPr lang="en-US" sz="2600" b="1" dirty="0"/>
              <a:t>“Worked as a Lecturer at </a:t>
            </a:r>
            <a:r>
              <a:rPr lang="en-US" sz="2600" b="1" dirty="0" smtClean="0"/>
              <a:t>University of Lahore </a:t>
            </a:r>
            <a:r>
              <a:rPr lang="en-US" sz="2600" b="1" dirty="0"/>
              <a:t>from </a:t>
            </a:r>
            <a:r>
              <a:rPr lang="en-US" sz="2600" b="1" dirty="0" smtClean="0"/>
              <a:t>September 2021 </a:t>
            </a:r>
            <a:r>
              <a:rPr lang="en-US" sz="2600" b="1" dirty="0"/>
              <a:t>to </a:t>
            </a:r>
            <a:r>
              <a:rPr lang="en-US" sz="2600" b="1" dirty="0" smtClean="0"/>
              <a:t>November 2022”</a:t>
            </a:r>
            <a:endParaRPr lang="en-US" sz="2600" b="1" dirty="0"/>
          </a:p>
          <a:p>
            <a:pPr marL="0" indent="0" algn="just">
              <a:buNone/>
            </a:pPr>
            <a:endParaRPr lang="en-US" sz="2600" b="1" dirty="0" smtClean="0"/>
          </a:p>
          <a:p>
            <a:pPr algn="just">
              <a:buFont typeface="Wingdings" panose="05000000000000000000" pitchFamily="2" charset="2"/>
              <a:buChar char="§"/>
            </a:pPr>
            <a:endParaRPr lang="en-US" sz="2600" dirty="0"/>
          </a:p>
        </p:txBody>
      </p:sp>
    </p:spTree>
    <p:extLst>
      <p:ext uri="{BB962C8B-B14F-4D97-AF65-F5344CB8AC3E}">
        <p14:creationId xmlns:p14="http://schemas.microsoft.com/office/powerpoint/2010/main" val="710619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lumMod val="75000"/>
                    <a:lumOff val="25000"/>
                  </a:srgbClr>
                </a:solidFill>
                <a:latin typeface="Arial" panose="020B0604020202020204" pitchFamily="34" charset="0"/>
                <a:cs typeface="Arial" panose="020B0604020202020204" pitchFamily="34" charset="0"/>
              </a:rPr>
              <a:t>Low Level Language</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These are machine-friendly languages that are very difficult to understand by human beings but easy to interpret by machines.</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These are very difficult to execute.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These languages have a very high memory efficiency. It means that they consume less energy as compared to any high-level language</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Low-level languages are machine-friendly. They are, thus, very difficult to understand and learn by any human</a:t>
            </a:r>
          </a:p>
          <a:p>
            <a:endParaRPr lang="en-US" dirty="0"/>
          </a:p>
        </p:txBody>
      </p:sp>
    </p:spTree>
    <p:extLst>
      <p:ext uri="{BB962C8B-B14F-4D97-AF65-F5344CB8AC3E}">
        <p14:creationId xmlns:p14="http://schemas.microsoft.com/office/powerpoint/2010/main" val="2121629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lumMod val="75000"/>
                    <a:lumOff val="25000"/>
                  </a:srgbClr>
                </a:solidFill>
                <a:latin typeface="Arial" panose="020B0604020202020204" pitchFamily="34" charset="0"/>
                <a:cs typeface="Arial" panose="020B0604020202020204" pitchFamily="34" charset="0"/>
              </a:rPr>
              <a:t>Advantages of High Level Language</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Easy to understand and debugging</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Easy to execute </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Portable from any one device to another.</a:t>
            </a:r>
          </a:p>
          <a:p>
            <a:pPr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 High-level languages are human-friendly</a:t>
            </a:r>
          </a:p>
          <a:p>
            <a:endParaRPr lang="en-US" dirty="0"/>
          </a:p>
        </p:txBody>
      </p:sp>
    </p:spTree>
    <p:extLst>
      <p:ext uri="{BB962C8B-B14F-4D97-AF65-F5344CB8AC3E}">
        <p14:creationId xmlns:p14="http://schemas.microsoft.com/office/powerpoint/2010/main" val="422543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Language Processing System</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source program may be divided into modules stored in a separate file. The task of collecting the source program is sometimes entrusted to a separate program called </a:t>
            </a:r>
            <a:r>
              <a:rPr lang="en-US" sz="22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preprocessor</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p>
          <a:p>
            <a:pPr marR="0" algn="just">
              <a:lnSpc>
                <a:spcPct val="107000"/>
              </a:lnSpc>
              <a:spcBef>
                <a:spcPts val="0"/>
              </a:spcBef>
              <a:spcAft>
                <a:spcPts val="800"/>
              </a:spcAft>
              <a:buFont typeface="Wingdings" panose="05000000000000000000" pitchFamily="2" charset="2"/>
              <a:buChar char="§"/>
            </a:pP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The preprocessor may also expand </a:t>
            </a:r>
            <a:r>
              <a:rPr lang="en-US" sz="22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shorthand’s</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called </a:t>
            </a:r>
            <a:r>
              <a:rPr lang="en-US" sz="22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macros</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into source language statements. </a:t>
            </a:r>
          </a:p>
          <a:p>
            <a:pPr marR="0" algn="just">
              <a:lnSpc>
                <a:spcPct val="107000"/>
              </a:lnSpc>
              <a:spcBef>
                <a:spcPts val="0"/>
              </a:spcBef>
              <a:spcAft>
                <a:spcPts val="800"/>
              </a:spcAft>
              <a:buFont typeface="Wingdings" panose="05000000000000000000" pitchFamily="2" charset="2"/>
              <a:buChar char="§"/>
            </a:pPr>
            <a:endParaRPr lang="en-US" sz="22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modified source program is then fed to a compiler. </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657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Language Processing System</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compiler may produce an assembly language is easier to produce as output and easier to debug</a:t>
            </a:r>
          </a:p>
          <a:p>
            <a:pPr marR="0" algn="just">
              <a:lnSpc>
                <a:spcPct val="107000"/>
              </a:lnSpc>
              <a:spcBef>
                <a:spcPts val="0"/>
              </a:spcBef>
              <a:spcAft>
                <a:spcPts val="800"/>
              </a:spcAft>
              <a:buFont typeface="Wingdings" panose="05000000000000000000" pitchFamily="2" charset="2"/>
              <a:buChar char="§"/>
            </a:pPr>
            <a:endParaRPr lang="en-US" sz="2200" dirty="0">
              <a:solidFill>
                <a:srgbClr val="000000"/>
              </a:solidFill>
              <a:latin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assembly language is then processed by a program called an </a:t>
            </a:r>
            <a:r>
              <a:rPr lang="en-US" sz="2200" b="1" dirty="0">
                <a:solidFill>
                  <a:srgbClr val="000000"/>
                </a:solidFill>
                <a:latin typeface="Calibri" panose="020F0502020204030204" pitchFamily="34" charset="0"/>
                <a:cs typeface="Arial" panose="020B0604020202020204" pitchFamily="34" charset="0"/>
              </a:rPr>
              <a:t>assembler</a:t>
            </a:r>
            <a:r>
              <a:rPr lang="en-US" sz="2200" dirty="0">
                <a:solidFill>
                  <a:srgbClr val="000000"/>
                </a:solidFill>
                <a:latin typeface="Calibri" panose="020F0502020204030204" pitchFamily="34" charset="0"/>
                <a:cs typeface="Arial" panose="020B0604020202020204" pitchFamily="34" charset="0"/>
              </a:rPr>
              <a:t> that produces relocatable machine code as its output.</a:t>
            </a:r>
          </a:p>
          <a:p>
            <a:pPr marR="0" algn="just">
              <a:lnSpc>
                <a:spcPct val="107000"/>
              </a:lnSpc>
              <a:spcBef>
                <a:spcPts val="0"/>
              </a:spcBef>
              <a:spcAft>
                <a:spcPts val="800"/>
              </a:spcAft>
              <a:buFont typeface="Wingdings" panose="05000000000000000000" pitchFamily="2" charset="2"/>
              <a:buChar char="§"/>
            </a:pPr>
            <a:endParaRPr lang="en-US" sz="2200" dirty="0">
              <a:solidFill>
                <a:srgbClr val="000000"/>
              </a:solidFill>
              <a:latin typeface="Calibri" panose="020F0502020204030204" pitchFamily="34" charset="0"/>
              <a:cs typeface="Arial" panose="020B0604020202020204" pitchFamily="34" charset="0"/>
            </a:endParaRPr>
          </a:p>
          <a:p>
            <a:pPr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Large programs are often compiled in pieces, so the </a:t>
            </a:r>
            <a:r>
              <a:rPr lang="en-US" sz="2200" b="1" dirty="0">
                <a:solidFill>
                  <a:srgbClr val="000000"/>
                </a:solidFill>
                <a:latin typeface="Calibri" panose="020F0502020204030204" pitchFamily="34" charset="0"/>
                <a:cs typeface="Arial" panose="020B0604020202020204" pitchFamily="34" charset="0"/>
              </a:rPr>
              <a:t>relocatable machine code </a:t>
            </a:r>
            <a:r>
              <a:rPr lang="en-US" sz="2200" dirty="0">
                <a:solidFill>
                  <a:srgbClr val="000000"/>
                </a:solidFill>
                <a:latin typeface="Calibri" panose="020F0502020204030204" pitchFamily="34" charset="0"/>
                <a:cs typeface="Arial" panose="020B0604020202020204" pitchFamily="34" charset="0"/>
              </a:rPr>
              <a:t>may have to be linked together with other relocatable object files and library files into the code that actually runs on the machine. </a:t>
            </a:r>
          </a:p>
        </p:txBody>
      </p:sp>
    </p:spTree>
    <p:extLst>
      <p:ext uri="{BB962C8B-B14F-4D97-AF65-F5344CB8AC3E}">
        <p14:creationId xmlns:p14="http://schemas.microsoft.com/office/powerpoint/2010/main" val="47432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Language Processing System</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It is a tool used to link part of a program together for execution into single executable file. A loader loads this executable file into the memory and do execution.</a:t>
            </a:r>
            <a:endParaRPr lang="en-US" sz="2200" dirty="0">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endPar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a:t>
            </a:r>
            <a:r>
              <a:rPr lang="en-US" sz="22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linker</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resolves external memory addresses, where the code in one file may refer to a location in another file. The </a:t>
            </a:r>
            <a:r>
              <a:rPr lang="en-US" sz="22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loader</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then puts together all of the executable object files into memory for execution.</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8003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A69E153-D21A-4C14-B48E-9350B50BA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680" y="446401"/>
            <a:ext cx="5433531" cy="5738357"/>
          </a:xfrm>
          <a:prstGeom prst="rect">
            <a:avLst/>
          </a:prstGeom>
        </p:spPr>
      </p:pic>
    </p:spTree>
    <p:extLst>
      <p:ext uri="{BB962C8B-B14F-4D97-AF65-F5344CB8AC3E}">
        <p14:creationId xmlns:p14="http://schemas.microsoft.com/office/powerpoint/2010/main" val="1412398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There are two parts to this mapping: analysis and synthesis</a:t>
            </a: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Analysis</a:t>
            </a:r>
          </a:p>
          <a:p>
            <a:pPr lvl="1" algn="just">
              <a:lnSpc>
                <a:spcPct val="107000"/>
              </a:lnSpc>
              <a:spcBef>
                <a:spcPts val="0"/>
              </a:spcBef>
              <a:spcAft>
                <a:spcPts val="800"/>
              </a:spcAf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Determines the operations implied by the source program which are recorded in  a tree structure</a:t>
            </a: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Synthesis </a:t>
            </a:r>
          </a:p>
          <a:p>
            <a:pPr lvl="1" algn="just">
              <a:lnSpc>
                <a:spcPct val="107000"/>
              </a:lnSpc>
              <a:spcBef>
                <a:spcPts val="0"/>
              </a:spcBef>
              <a:spcAft>
                <a:spcPts val="800"/>
              </a:spcAf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Synthesis takes the tree structure and translate the operation into the target program</a:t>
            </a:r>
          </a:p>
        </p:txBody>
      </p:sp>
    </p:spTree>
    <p:extLst>
      <p:ext uri="{BB962C8B-B14F-4D97-AF65-F5344CB8AC3E}">
        <p14:creationId xmlns:p14="http://schemas.microsoft.com/office/powerpoint/2010/main" val="481769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analysis part breaks up the source program into constituent pieces and imposes a </a:t>
            </a:r>
            <a:r>
              <a:rPr lang="en-US" sz="2200" b="1" dirty="0">
                <a:solidFill>
                  <a:srgbClr val="000000"/>
                </a:solidFill>
                <a:latin typeface="Calibri" panose="020F0502020204030204" pitchFamily="34" charset="0"/>
                <a:cs typeface="Arial" panose="020B0604020202020204" pitchFamily="34" charset="0"/>
              </a:rPr>
              <a:t>grammatical structure </a:t>
            </a:r>
            <a:r>
              <a:rPr lang="en-US" sz="2200" dirty="0">
                <a:solidFill>
                  <a:srgbClr val="000000"/>
                </a:solidFill>
                <a:latin typeface="Calibri" panose="020F0502020204030204" pitchFamily="34" charset="0"/>
                <a:cs typeface="Arial" panose="020B0604020202020204" pitchFamily="34" charset="0"/>
              </a:rPr>
              <a:t>on them.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It then uses this structure to create an </a:t>
            </a:r>
            <a:r>
              <a:rPr lang="en-US" sz="2200" b="1" dirty="0">
                <a:solidFill>
                  <a:srgbClr val="000000"/>
                </a:solidFill>
                <a:latin typeface="Calibri" panose="020F0502020204030204" pitchFamily="34" charset="0"/>
                <a:cs typeface="Arial" panose="020B0604020202020204" pitchFamily="34" charset="0"/>
              </a:rPr>
              <a:t>intermediate representation </a:t>
            </a:r>
            <a:r>
              <a:rPr lang="en-US" sz="2200" dirty="0">
                <a:solidFill>
                  <a:srgbClr val="000000"/>
                </a:solidFill>
                <a:latin typeface="Calibri" panose="020F0502020204030204" pitchFamily="34" charset="0"/>
                <a:cs typeface="Arial" panose="020B0604020202020204" pitchFamily="34" charset="0"/>
              </a:rPr>
              <a:t>of the source program.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If the analysis part detects that the source program is either </a:t>
            </a:r>
            <a:r>
              <a:rPr lang="en-US" sz="2200" b="1" dirty="0">
                <a:solidFill>
                  <a:srgbClr val="000000"/>
                </a:solidFill>
                <a:latin typeface="Calibri" panose="020F0502020204030204" pitchFamily="34" charset="0"/>
                <a:cs typeface="Arial" panose="020B0604020202020204" pitchFamily="34" charset="0"/>
              </a:rPr>
              <a:t>syntactically ill formed </a:t>
            </a:r>
            <a:r>
              <a:rPr lang="en-US" sz="2200" dirty="0">
                <a:solidFill>
                  <a:srgbClr val="000000"/>
                </a:solidFill>
                <a:latin typeface="Calibri" panose="020F0502020204030204" pitchFamily="34" charset="0"/>
                <a:cs typeface="Arial" panose="020B0604020202020204" pitchFamily="34" charset="0"/>
              </a:rPr>
              <a:t>or semantically unsound, then it must provide informative messages, so the user can take corrective action.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analysis part also collects information about the source program and stores it in a data structure called a </a:t>
            </a:r>
            <a:r>
              <a:rPr lang="en-US" sz="2200" b="1" dirty="0">
                <a:solidFill>
                  <a:srgbClr val="000000"/>
                </a:solidFill>
                <a:latin typeface="Calibri" panose="020F0502020204030204" pitchFamily="34" charset="0"/>
                <a:cs typeface="Arial" panose="020B0604020202020204" pitchFamily="34" charset="0"/>
              </a:rPr>
              <a:t>symbol table</a:t>
            </a:r>
          </a:p>
        </p:txBody>
      </p:sp>
    </p:spTree>
    <p:extLst>
      <p:ext uri="{BB962C8B-B14F-4D97-AF65-F5344CB8AC3E}">
        <p14:creationId xmlns:p14="http://schemas.microsoft.com/office/powerpoint/2010/main" val="2504275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synthesis part constructs the desired target program from the intermediate representation and the information in the symbol table.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analysis part is often called the front end of the compiler; the synthesis part is the back end.</a:t>
            </a:r>
          </a:p>
        </p:txBody>
      </p:sp>
      <p:pic>
        <p:nvPicPr>
          <p:cNvPr id="7" name="Picture 6">
            <a:extLst>
              <a:ext uri="{FF2B5EF4-FFF2-40B4-BE49-F238E27FC236}">
                <a16:creationId xmlns:a16="http://schemas.microsoft.com/office/drawing/2014/main" xmlns="" id="{E55ED892-4380-4F94-9629-52A74F71D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275" y="3535532"/>
            <a:ext cx="7863450" cy="1542670"/>
          </a:xfrm>
          <a:prstGeom prst="rect">
            <a:avLst/>
          </a:prstGeom>
        </p:spPr>
      </p:pic>
    </p:spTree>
    <p:extLst>
      <p:ext uri="{BB962C8B-B14F-4D97-AF65-F5344CB8AC3E}">
        <p14:creationId xmlns:p14="http://schemas.microsoft.com/office/powerpoint/2010/main" val="197469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(Lexical Analysis)</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first phase of a compiler is called lexical analysis or scanning.</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lexical analyzer reads the stream of characters making up the source program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Groups the characters into meaningful sequences called lexeme</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For each lexeme, the lexical analyzer produces as output a token of the form</a:t>
            </a:r>
          </a:p>
          <a:p>
            <a:pPr algn="ctr"/>
            <a:r>
              <a:rPr lang="en-US" sz="2200" dirty="0">
                <a:solidFill>
                  <a:srgbClr val="000000"/>
                </a:solidFill>
                <a:latin typeface="Calibri" panose="020F0502020204030204" pitchFamily="34" charset="0"/>
                <a:cs typeface="Arial" panose="020B0604020202020204" pitchFamily="34" charset="0"/>
              </a:rPr>
              <a:t>(token-name, attribute-value)</a:t>
            </a:r>
          </a:p>
          <a:p>
            <a:pPr algn="l"/>
            <a:r>
              <a:rPr lang="en-US" sz="2200" dirty="0">
                <a:solidFill>
                  <a:srgbClr val="000000"/>
                </a:solidFill>
                <a:latin typeface="Calibri" panose="020F0502020204030204" pitchFamily="34" charset="0"/>
                <a:cs typeface="Arial" panose="020B0604020202020204" pitchFamily="34" charset="0"/>
              </a:rPr>
              <a:t>that it passes on to the subsequent phase, syntax analysis</a:t>
            </a:r>
          </a:p>
        </p:txBody>
      </p:sp>
    </p:spTree>
    <p:extLst>
      <p:ext uri="{BB962C8B-B14F-4D97-AF65-F5344CB8AC3E}">
        <p14:creationId xmlns:p14="http://schemas.microsoft.com/office/powerpoint/2010/main" val="165340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Class Introduction</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600" dirty="0"/>
              <a:t> Your Name</a:t>
            </a:r>
          </a:p>
          <a:p>
            <a:pPr algn="just">
              <a:buFont typeface="Wingdings" panose="05000000000000000000" pitchFamily="2" charset="2"/>
              <a:buChar char="§"/>
            </a:pPr>
            <a:r>
              <a:rPr lang="en-US" sz="2600" dirty="0"/>
              <a:t> Current Status (programming languages, </a:t>
            </a:r>
            <a:r>
              <a:rPr lang="en-US" sz="2600" dirty="0" err="1"/>
              <a:t>cgpa</a:t>
            </a:r>
            <a:r>
              <a:rPr lang="en-US" sz="2600" dirty="0"/>
              <a:t>, where you from, etc.)</a:t>
            </a:r>
          </a:p>
          <a:p>
            <a:pPr marL="0" indent="0" algn="just">
              <a:buNone/>
            </a:pPr>
            <a:endParaRPr lang="en-US" sz="2600" dirty="0"/>
          </a:p>
        </p:txBody>
      </p:sp>
    </p:spTree>
    <p:extLst>
      <p:ext uri="{BB962C8B-B14F-4D97-AF65-F5344CB8AC3E}">
        <p14:creationId xmlns:p14="http://schemas.microsoft.com/office/powerpoint/2010/main" val="1159196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(Lexical Analysis)</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In the token, the first component token-name is an abstract symbol that is used during syntax analysis, and the second component attribute-value points to an entry in the symbol table for this token.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Information from the symbol-table entry is needed for semantic analysis and code generation</a:t>
            </a:r>
          </a:p>
          <a:p>
            <a:pPr marL="0" indent="0" algn="ctr">
              <a:buNone/>
            </a:pPr>
            <a:r>
              <a:rPr lang="pt-BR" sz="2200" dirty="0">
                <a:solidFill>
                  <a:srgbClr val="000000"/>
                </a:solidFill>
                <a:latin typeface="Calibri" panose="020F0502020204030204" pitchFamily="34" charset="0"/>
                <a:cs typeface="Arial" panose="020B0604020202020204" pitchFamily="34" charset="0"/>
              </a:rPr>
              <a:t>position = initial + rate * 60</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After lexical analysis as the sequence of tokens</a:t>
            </a:r>
            <a:endParaRPr lang="pt-BR" sz="2200" dirty="0">
              <a:solidFill>
                <a:srgbClr val="000000"/>
              </a:solidFill>
              <a:latin typeface="Calibri" panose="020F0502020204030204" pitchFamily="34" charset="0"/>
              <a:cs typeface="Arial" panose="020B0604020202020204" pitchFamily="34" charset="0"/>
            </a:endParaRPr>
          </a:p>
          <a:p>
            <a:pPr marL="0" indent="0" algn="ctr">
              <a:buNone/>
            </a:pPr>
            <a:r>
              <a:rPr lang="pt-BR" sz="2200" dirty="0">
                <a:solidFill>
                  <a:srgbClr val="000000"/>
                </a:solidFill>
                <a:latin typeface="Calibri" panose="020F0502020204030204" pitchFamily="34" charset="0"/>
                <a:cs typeface="Arial" panose="020B0604020202020204" pitchFamily="34" charset="0"/>
              </a:rPr>
              <a:t>(Id,1) (=) (id,2) (+) (id,3) * (60)</a:t>
            </a:r>
            <a:endParaRPr lang="en-US" sz="2200" dirty="0">
              <a:solidFill>
                <a:srgbClr val="0000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3528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(Syntax Analysis)</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second phase of the compiler is syntax analysis or parsing.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parser uses the first components of the tokens produced by the lexical analyzer to create a tree-like intermediate representation that depicts the grammatical structure of the token stream.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 typical representation is a syntax tree in which each interior node represents an operation and the children of the node represent the arguments of the operation</a:t>
            </a:r>
          </a:p>
          <a:p>
            <a:pPr marL="0" indent="0" algn="ctr">
              <a:buNone/>
            </a:pPr>
            <a:r>
              <a:rPr lang="pt-BR" sz="2200" dirty="0">
                <a:solidFill>
                  <a:srgbClr val="000000"/>
                </a:solidFill>
                <a:latin typeface="Calibri" panose="020F0502020204030204" pitchFamily="34" charset="0"/>
                <a:cs typeface="Arial" panose="020B0604020202020204" pitchFamily="34" charset="0"/>
              </a:rPr>
              <a:t>(Id,1) (=) (id,2) (+) (id,3) * (60)</a:t>
            </a:r>
          </a:p>
          <a:p>
            <a:pPr marL="0" indent="0">
              <a:buNone/>
            </a:pPr>
            <a:r>
              <a:rPr lang="pt-BR" sz="2200" u="sng" dirty="0">
                <a:solidFill>
                  <a:srgbClr val="000000"/>
                </a:solidFill>
                <a:latin typeface="Calibri" panose="020F0502020204030204" pitchFamily="34" charset="0"/>
                <a:cs typeface="Arial" panose="020B0604020202020204" pitchFamily="34" charset="0"/>
              </a:rPr>
              <a:t>Syntax tree</a:t>
            </a:r>
            <a:endParaRPr lang="en-US" sz="2200" u="sng" dirty="0">
              <a:solidFill>
                <a:srgbClr val="000000"/>
              </a:solidFill>
              <a:latin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29B2AC08-9A95-46B3-A65A-5BBE8C650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58" y="4509855"/>
            <a:ext cx="5032107" cy="1696605"/>
          </a:xfrm>
          <a:prstGeom prst="rect">
            <a:avLst/>
          </a:prstGeom>
        </p:spPr>
      </p:pic>
    </p:spTree>
    <p:extLst>
      <p:ext uri="{BB962C8B-B14F-4D97-AF65-F5344CB8AC3E}">
        <p14:creationId xmlns:p14="http://schemas.microsoft.com/office/powerpoint/2010/main" val="3403476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(Semantic Analysis)</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semantic analyzer uses the syntax tree and the information in the symbol table to check the source program for semantic consistency with the language definition.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It also gathers type information and saves it in either the syntax tree or the symbol table, for subsequent use during intermediate-code generation.</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An important part of semantic analysis is type checking; the compiler must report an error if a floating-point number is used to index an array.</a:t>
            </a:r>
          </a:p>
        </p:txBody>
      </p:sp>
      <p:pic>
        <p:nvPicPr>
          <p:cNvPr id="5" name="Picture 4">
            <a:extLst>
              <a:ext uri="{FF2B5EF4-FFF2-40B4-BE49-F238E27FC236}">
                <a16:creationId xmlns:a16="http://schemas.microsoft.com/office/drawing/2014/main" xmlns="" id="{C0FB580F-E7C9-4F7F-933C-E9DE36B5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982" y="3984560"/>
            <a:ext cx="5924550" cy="2247900"/>
          </a:xfrm>
          <a:prstGeom prst="rect">
            <a:avLst/>
          </a:prstGeom>
        </p:spPr>
      </p:pic>
    </p:spTree>
    <p:extLst>
      <p:ext uri="{BB962C8B-B14F-4D97-AF65-F5344CB8AC3E}">
        <p14:creationId xmlns:p14="http://schemas.microsoft.com/office/powerpoint/2010/main" val="240387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(Intermediate Code Generator)</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In the process of translating a source program into target code, a compiler may construct one or more intermediate representations, which can have a variety of forms.</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Syntax trees are a form of intermediate representation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After syntax and semantic analysis of the source program, many compilers generate an explicit low-level or machine-like intermediate representation.</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This intermediate representation should have two important properties: </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it should be easy to produce </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it should be easy to translate into the target machine</a:t>
            </a:r>
          </a:p>
        </p:txBody>
      </p:sp>
    </p:spTree>
    <p:extLst>
      <p:ext uri="{BB962C8B-B14F-4D97-AF65-F5344CB8AC3E}">
        <p14:creationId xmlns:p14="http://schemas.microsoft.com/office/powerpoint/2010/main" val="1730899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(Intermediate Code Generator)</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Intermediate form called three-address code, which consists of a sequence of assembly-like instructions with three operands per instruction.</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output of the intermediate code generator</a:t>
            </a:r>
          </a:p>
          <a:p>
            <a:pPr algn="just">
              <a:buFont typeface="Wingdings" panose="05000000000000000000" pitchFamily="2" charset="2"/>
              <a:buChar char="§"/>
            </a:pPr>
            <a:endParaRPr lang="en-US" sz="2200" dirty="0">
              <a:solidFill>
                <a:srgbClr val="000000"/>
              </a:solidFill>
              <a:latin typeface="Calibri" panose="020F0502020204030204" pitchFamily="34" charset="0"/>
              <a:cs typeface="Arial" panose="020B0604020202020204" pitchFamily="34" charset="0"/>
            </a:endParaRPr>
          </a:p>
          <a:p>
            <a:pPr algn="just">
              <a:buFont typeface="Wingdings" panose="05000000000000000000" pitchFamily="2" charset="2"/>
              <a:buChar char="§"/>
            </a:pPr>
            <a:endParaRPr lang="en-US" sz="2200" dirty="0">
              <a:solidFill>
                <a:srgbClr val="000000"/>
              </a:solidFill>
              <a:latin typeface="Calibri" panose="020F0502020204030204" pitchFamily="34" charset="0"/>
              <a:cs typeface="Arial" panose="020B0604020202020204" pitchFamily="34" charset="0"/>
            </a:endParaRP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There are several points about three-address instructions.</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First, each three-address assignment instruction has at most one operator on the right side. </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Second, the compiler must generate a temporary name to hold the value computed by a three-address instruction. </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Third, some "three-address instructions" like the first and last in the sequence, above, have fewer than three operands.</a:t>
            </a:r>
          </a:p>
          <a:p>
            <a:pPr algn="just"/>
            <a:endParaRPr lang="en-US" sz="2000" dirty="0">
              <a:solidFill>
                <a:srgbClr val="000000"/>
              </a:solidFill>
              <a:latin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E56E5202-1B7F-4459-8802-996EF039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972" y="2286750"/>
            <a:ext cx="3689225" cy="1706001"/>
          </a:xfrm>
          <a:prstGeom prst="rect">
            <a:avLst/>
          </a:prstGeom>
        </p:spPr>
      </p:pic>
    </p:spTree>
    <p:extLst>
      <p:ext uri="{BB962C8B-B14F-4D97-AF65-F5344CB8AC3E}">
        <p14:creationId xmlns:p14="http://schemas.microsoft.com/office/powerpoint/2010/main" val="1629017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(Code Optimization)</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machine-independent code-optimization phase attempts to improve the intermediate code so that better target code will result.</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Better means faster, but other objectives may be desired, such as shorter code, or target code that consumes less power.</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optimizer can deduce that the conversion of 60 from integer to floating point can be done once and for all at compile time.</a:t>
            </a:r>
          </a:p>
        </p:txBody>
      </p:sp>
      <p:pic>
        <p:nvPicPr>
          <p:cNvPr id="6" name="Picture 5">
            <a:extLst>
              <a:ext uri="{FF2B5EF4-FFF2-40B4-BE49-F238E27FC236}">
                <a16:creationId xmlns:a16="http://schemas.microsoft.com/office/drawing/2014/main" xmlns="" id="{06B1F7D7-BCF7-411F-B7F7-E4008037B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899" y="4094516"/>
            <a:ext cx="4244201" cy="1774578"/>
          </a:xfrm>
          <a:prstGeom prst="rect">
            <a:avLst/>
          </a:prstGeom>
        </p:spPr>
      </p:pic>
    </p:spTree>
    <p:extLst>
      <p:ext uri="{BB962C8B-B14F-4D97-AF65-F5344CB8AC3E}">
        <p14:creationId xmlns:p14="http://schemas.microsoft.com/office/powerpoint/2010/main" val="504449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The Structure of a Compiler (Code Generator)</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code generator takes as input an intermediate representation of the source program and maps it into the target language</a:t>
            </a:r>
            <a:r>
              <a:rPr lang="en-US" sz="2200" dirty="0" smtClean="0">
                <a:solidFill>
                  <a:srgbClr val="000000"/>
                </a:solidFill>
                <a:latin typeface="Calibri" panose="020F0502020204030204" pitchFamily="34" charset="0"/>
                <a:cs typeface="Arial" panose="020B0604020202020204" pitchFamily="34" charset="0"/>
              </a:rPr>
              <a:t>.</a:t>
            </a:r>
          </a:p>
          <a:p>
            <a:pPr>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Then, the intermediate instructions are translated into sequences of machine instructions that perform the same task.</a:t>
            </a:r>
          </a:p>
          <a:p>
            <a:pPr algn="l">
              <a:buFont typeface="Wingdings" panose="05000000000000000000" pitchFamily="2" charset="2"/>
              <a:buChar char="§"/>
            </a:pPr>
            <a:endParaRPr lang="en-US" sz="2200" dirty="0">
              <a:solidFill>
                <a:srgbClr val="000000"/>
              </a:solidFill>
              <a:latin typeface="Calibri" panose="020F0502020204030204" pitchFamily="34" charset="0"/>
              <a:cs typeface="Arial" panose="020B0604020202020204" pitchFamily="34" charset="0"/>
            </a:endParaRPr>
          </a:p>
          <a:p>
            <a:pPr marL="0" indent="0" algn="l">
              <a:buNone/>
            </a:pPr>
            <a:endParaRPr lang="en-US" sz="2200" dirty="0">
              <a:solidFill>
                <a:srgbClr val="000000"/>
              </a:solidFill>
              <a:latin typeface="Calibri" panose="020F0502020204030204" pitchFamily="34" charset="0"/>
              <a:cs typeface="Arial" panose="020B0604020202020204" pitchFamily="34" charset="0"/>
            </a:endParaRPr>
          </a:p>
        </p:txBody>
      </p:sp>
      <p:pic>
        <p:nvPicPr>
          <p:cNvPr id="5" name="Picture 4" descr="Text&#10;&#10;Description automatically generated">
            <a:extLst>
              <a:ext uri="{FF2B5EF4-FFF2-40B4-BE49-F238E27FC236}">
                <a16:creationId xmlns:a16="http://schemas.microsoft.com/office/drawing/2014/main" xmlns="" id="{AACD2675-2B4A-434F-9D2B-5FC798420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271" y="3857414"/>
            <a:ext cx="3337734" cy="1706624"/>
          </a:xfrm>
          <a:prstGeom prst="rect">
            <a:avLst/>
          </a:prstGeom>
        </p:spPr>
      </p:pic>
    </p:spTree>
    <p:extLst>
      <p:ext uri="{BB962C8B-B14F-4D97-AF65-F5344CB8AC3E}">
        <p14:creationId xmlns:p14="http://schemas.microsoft.com/office/powerpoint/2010/main" val="902269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6768D507-A6A9-4492-A0DE-217118217749}"/>
              </a:ext>
            </a:extLst>
          </p:cNvPr>
          <p:cNvPicPr>
            <a:picLocks noGrp="1" noChangeAspect="1"/>
          </p:cNvPicPr>
          <p:nvPr>
            <p:ph idx="1"/>
          </p:nvPr>
        </p:nvPicPr>
        <p:blipFill>
          <a:blip r:embed="rId2"/>
          <a:stretch>
            <a:fillRect/>
          </a:stretch>
        </p:blipFill>
        <p:spPr>
          <a:xfrm>
            <a:off x="3450566" y="241540"/>
            <a:ext cx="5029200" cy="5969479"/>
          </a:xfrm>
          <a:prstGeom prst="rect">
            <a:avLst/>
          </a:prstGeom>
        </p:spPr>
      </p:pic>
    </p:spTree>
    <p:extLst>
      <p:ext uri="{BB962C8B-B14F-4D97-AF65-F5344CB8AC3E}">
        <p14:creationId xmlns:p14="http://schemas.microsoft.com/office/powerpoint/2010/main" val="123297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Policies and Guidelines</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buFont typeface="Wingdings" panose="05000000000000000000" pitchFamily="2" charset="2"/>
              <a:buChar char="§"/>
            </a:pPr>
            <a:r>
              <a:rPr lang="en-US" b="0" i="0" u="none" strike="noStrike" baseline="0" dirty="0">
                <a:solidFill>
                  <a:srgbClr val="000000"/>
                </a:solidFill>
                <a:latin typeface="Arial" panose="020B0604020202020204" pitchFamily="34" charset="0"/>
              </a:rPr>
              <a:t> Attendance policy: marking at start</a:t>
            </a:r>
          </a:p>
          <a:p>
            <a:pPr>
              <a:buFont typeface="Wingdings" panose="05000000000000000000" pitchFamily="2" charset="2"/>
              <a:buChar char="§"/>
            </a:pPr>
            <a:r>
              <a:rPr lang="en-US" b="0" i="0" u="none" strike="noStrike" baseline="0" dirty="0">
                <a:solidFill>
                  <a:srgbClr val="000000"/>
                </a:solidFill>
                <a:latin typeface="Arial" panose="020B0604020202020204" pitchFamily="34" charset="0"/>
              </a:rPr>
              <a:t> Plagiarism policy: as per outline</a:t>
            </a:r>
          </a:p>
          <a:p>
            <a:pPr>
              <a:buFont typeface="Wingdings" panose="05000000000000000000" pitchFamily="2" charset="2"/>
              <a:buChar char="§"/>
            </a:pPr>
            <a:r>
              <a:rPr lang="en-US" b="0" i="0" u="none" strike="noStrike" baseline="0" dirty="0">
                <a:solidFill>
                  <a:srgbClr val="000000"/>
                </a:solidFill>
                <a:latin typeface="Arial" panose="020B0604020202020204" pitchFamily="34" charset="0"/>
              </a:rPr>
              <a:t> Do’s</a:t>
            </a:r>
          </a:p>
          <a:p>
            <a:pPr lvl="1"/>
            <a:r>
              <a:rPr lang="en-US" b="0" i="0" u="none" strike="noStrike" baseline="0" dirty="0">
                <a:solidFill>
                  <a:srgbClr val="000000"/>
                </a:solidFill>
                <a:latin typeface="Arial" panose="020B0604020202020204" pitchFamily="34" charset="0"/>
              </a:rPr>
              <a:t>Be </a:t>
            </a:r>
            <a:r>
              <a:rPr lang="en-US" b="0" i="0" u="none" strike="noStrike" baseline="0" dirty="0" smtClean="0">
                <a:solidFill>
                  <a:srgbClr val="000000"/>
                </a:solidFill>
                <a:latin typeface="Arial" panose="020B0604020202020204" pitchFamily="34" charset="0"/>
              </a:rPr>
              <a:t>interactive</a:t>
            </a:r>
            <a:endParaRPr lang="en-US" b="0" i="0" u="none" strike="noStrike" baseline="0" dirty="0">
              <a:solidFill>
                <a:srgbClr val="000000"/>
              </a:solidFill>
              <a:latin typeface="Arial" panose="020B0604020202020204" pitchFamily="34" charset="0"/>
            </a:endParaRPr>
          </a:p>
          <a:p>
            <a:pPr lvl="1"/>
            <a:r>
              <a:rPr lang="en-US" b="0" i="0" u="none" strike="noStrike" baseline="0" dirty="0">
                <a:solidFill>
                  <a:srgbClr val="000000"/>
                </a:solidFill>
                <a:latin typeface="Arial" panose="020B0604020202020204" pitchFamily="34" charset="0"/>
              </a:rPr>
              <a:t>Participate in the lecture</a:t>
            </a:r>
          </a:p>
          <a:p>
            <a:pPr lvl="1"/>
            <a:r>
              <a:rPr lang="en-US" b="0" i="0" u="none" strike="noStrike" baseline="0" dirty="0">
                <a:solidFill>
                  <a:srgbClr val="000000"/>
                </a:solidFill>
                <a:latin typeface="Arial" panose="020B0604020202020204" pitchFamily="34" charset="0"/>
              </a:rPr>
              <a:t>Relax and learn</a:t>
            </a:r>
          </a:p>
          <a:p>
            <a:pPr>
              <a:buFont typeface="Wingdings" panose="05000000000000000000" pitchFamily="2" charset="2"/>
              <a:buChar char="§"/>
            </a:pPr>
            <a:r>
              <a:rPr lang="en-US" dirty="0">
                <a:solidFill>
                  <a:srgbClr val="000000"/>
                </a:solidFill>
                <a:latin typeface="Arial" panose="020B0604020202020204" pitchFamily="34" charset="0"/>
              </a:rPr>
              <a:t> </a:t>
            </a:r>
            <a:r>
              <a:rPr lang="en-US" b="0" i="0" u="none" strike="noStrike" baseline="0" dirty="0">
                <a:solidFill>
                  <a:srgbClr val="000000"/>
                </a:solidFill>
                <a:latin typeface="Arial" panose="020B0604020202020204" pitchFamily="34" charset="0"/>
              </a:rPr>
              <a:t>Don’ts</a:t>
            </a:r>
          </a:p>
          <a:p>
            <a:pPr lvl="1"/>
            <a:r>
              <a:rPr lang="en-US" b="0" i="0" u="none" strike="noStrike" baseline="0" dirty="0">
                <a:solidFill>
                  <a:srgbClr val="000000"/>
                </a:solidFill>
                <a:latin typeface="Arial" panose="020B0604020202020204" pitchFamily="34" charset="0"/>
              </a:rPr>
              <a:t>Use of cell phones</a:t>
            </a:r>
          </a:p>
          <a:p>
            <a:pPr lvl="1"/>
            <a:r>
              <a:rPr lang="en-US" b="0" i="0" u="none" strike="noStrike" baseline="0" dirty="0">
                <a:solidFill>
                  <a:srgbClr val="000000"/>
                </a:solidFill>
                <a:latin typeface="Arial" panose="020B0604020202020204" pitchFamily="34" charset="0"/>
              </a:rPr>
              <a:t>Discussion with fellows during class (unless told otherwise)</a:t>
            </a:r>
          </a:p>
          <a:p>
            <a:pPr lvl="1"/>
            <a:r>
              <a:rPr lang="en-US" b="0" i="0" u="none" strike="noStrike" baseline="0" dirty="0">
                <a:solidFill>
                  <a:srgbClr val="000000"/>
                </a:solidFill>
                <a:latin typeface="Arial" panose="020B0604020202020204" pitchFamily="34" charset="0"/>
              </a:rPr>
              <a:t>Early leave (may result in absent) </a:t>
            </a:r>
            <a:endParaRPr lang="en-US" dirty="0">
              <a:solidFill>
                <a:srgbClr val="000000"/>
              </a:solidFill>
              <a:latin typeface="Arial" panose="020B0604020202020204" pitchFamily="34" charset="0"/>
            </a:endParaRPr>
          </a:p>
          <a:p>
            <a:pPr marL="201168" lvl="1" indent="0">
              <a:buNone/>
            </a:pPr>
            <a:endParaRPr lang="en-US" sz="1600" b="0" i="0" u="none" strike="noStrike" baseline="0" dirty="0">
              <a:solidFill>
                <a:srgbClr val="000000"/>
              </a:solidFill>
              <a:latin typeface="Arial" panose="020B0604020202020204" pitchFamily="34" charset="0"/>
            </a:endParaRPr>
          </a:p>
          <a:p>
            <a:pPr algn="just">
              <a:buFont typeface="Wingdings" panose="05000000000000000000" pitchFamily="2" charset="2"/>
              <a:buChar char="§"/>
            </a:pPr>
            <a:endParaRPr lang="en-US" sz="2600" dirty="0"/>
          </a:p>
          <a:p>
            <a:pPr marL="0" indent="0" algn="just">
              <a:buNone/>
            </a:pPr>
            <a:endParaRPr lang="en-US" sz="2600" dirty="0"/>
          </a:p>
        </p:txBody>
      </p:sp>
    </p:spTree>
    <p:extLst>
      <p:ext uri="{BB962C8B-B14F-4D97-AF65-F5344CB8AC3E}">
        <p14:creationId xmlns:p14="http://schemas.microsoft.com/office/powerpoint/2010/main" val="94663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Compiler</a:t>
            </a: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program much be translated into a form in which it can be executed by a computer.</a:t>
            </a:r>
          </a:p>
          <a:p>
            <a:pPr marR="0" algn="just">
              <a:lnSpc>
                <a:spcPct val="107000"/>
              </a:lnSpc>
              <a:spcBef>
                <a:spcPts val="0"/>
              </a:spcBef>
              <a:spcAft>
                <a:spcPts val="800"/>
              </a:spcAft>
              <a:buFont typeface="Wingdings" panose="05000000000000000000" pitchFamily="2" charset="2"/>
              <a:buChar char="§"/>
            </a:pPr>
            <a:endPar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ea typeface="Calibri" panose="020F0502020204030204" pitchFamily="34" charset="0"/>
                <a:cs typeface="Arial" panose="020B0604020202020204" pitchFamily="34" charset="0"/>
              </a:rPr>
              <a:t> The software systems that do this translation are called compiler</a:t>
            </a:r>
            <a:endPar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a:lnSpc>
                <a:spcPct val="107000"/>
              </a:lnSpc>
              <a:spcBef>
                <a:spcPts val="0"/>
              </a:spcBef>
              <a:spcAft>
                <a:spcPts val="800"/>
              </a:spcAft>
              <a:buNone/>
            </a:pPr>
            <a:endParaRPr lang="en-US" sz="2400" b="0" i="0" u="none" strike="noStrike" baseline="0" dirty="0">
              <a:solidFill>
                <a:srgbClr val="000000"/>
              </a:solidFill>
              <a:latin typeface="Arial" panose="020B0604020202020204" pitchFamily="34" charset="0"/>
            </a:endParaRPr>
          </a:p>
          <a:p>
            <a:pPr algn="just">
              <a:buFont typeface="Wingdings" panose="05000000000000000000" pitchFamily="2" charset="2"/>
              <a:buChar char="§"/>
            </a:pPr>
            <a:endParaRPr lang="en-US" sz="2400" dirty="0"/>
          </a:p>
          <a:p>
            <a:pPr marL="0" indent="0" algn="just">
              <a:buNone/>
            </a:pPr>
            <a:endParaRPr lang="en-US" sz="2400" dirty="0"/>
          </a:p>
        </p:txBody>
      </p:sp>
    </p:spTree>
    <p:extLst>
      <p:ext uri="{BB962C8B-B14F-4D97-AF65-F5344CB8AC3E}">
        <p14:creationId xmlns:p14="http://schemas.microsoft.com/office/powerpoint/2010/main" val="294583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xfrm>
            <a:off x="1097280" y="239950"/>
            <a:ext cx="10058400" cy="1450757"/>
          </a:xfrm>
          <a:noFill/>
        </p:spPr>
        <p:txBody>
          <a:bodyPr>
            <a:normAutofit/>
          </a:bodyPr>
          <a:lstStyle/>
          <a:p>
            <a:r>
              <a:rPr lang="en-US" sz="3200" b="1" dirty="0" smtClean="0">
                <a:latin typeface="Arial" panose="020B0604020202020204" pitchFamily="34" charset="0"/>
                <a:cs typeface="Arial" panose="020B0604020202020204" pitchFamily="34" charset="0"/>
              </a:rPr>
              <a:t>Compiler</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compiler is a program that can read a program in one language - the source language - and translate it into an equivalent program in another language - the target language</a:t>
            </a:r>
          </a:p>
        </p:txBody>
      </p:sp>
      <p:pic>
        <p:nvPicPr>
          <p:cNvPr id="5" name="Picture 4">
            <a:extLst>
              <a:ext uri="{FF2B5EF4-FFF2-40B4-BE49-F238E27FC236}">
                <a16:creationId xmlns:a16="http://schemas.microsoft.com/office/drawing/2014/main" xmlns="" id="{1D77B31E-0E41-4D79-8416-41B8636E7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704" y="2940947"/>
            <a:ext cx="2694591" cy="3181714"/>
          </a:xfrm>
          <a:prstGeom prst="rect">
            <a:avLst/>
          </a:prstGeom>
        </p:spPr>
      </p:pic>
    </p:spTree>
    <p:extLst>
      <p:ext uri="{BB962C8B-B14F-4D97-AF65-F5344CB8AC3E}">
        <p14:creationId xmlns:p14="http://schemas.microsoft.com/office/powerpoint/2010/main" val="286022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smtClean="0">
                <a:latin typeface="Arial" panose="020B0604020202020204" pitchFamily="34" charset="0"/>
                <a:cs typeface="Arial" panose="020B0604020202020204" pitchFamily="34" charset="0"/>
              </a:rPr>
              <a:t>Compiler</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b="0" i="0" u="none" strike="noStrike" baseline="0" dirty="0">
                <a:cs typeface="Times New Roman" panose="02020603050405020304" pitchFamily="18" charset="0"/>
              </a:rPr>
              <a:t> An important role of the compiler is to report any errors in the source program that it detects during the translation </a:t>
            </a:r>
            <a:r>
              <a:rPr lang="en-US" sz="2200" dirty="0">
                <a:cs typeface="Times New Roman" panose="02020603050405020304" pitchFamily="18" charset="0"/>
              </a:rPr>
              <a:t>process. </a:t>
            </a:r>
          </a:p>
          <a:p>
            <a:pPr algn="just">
              <a:buFont typeface="Wingdings" panose="05000000000000000000" pitchFamily="2" charset="2"/>
              <a:buChar char="§"/>
            </a:pPr>
            <a:r>
              <a:rPr lang="en-US" sz="2200" dirty="0">
                <a:cs typeface="Times New Roman" panose="02020603050405020304" pitchFamily="18" charset="0"/>
              </a:rPr>
              <a:t> If the target program is an executable machine-language program, it can then be called by the user to process inputs and produce outputs;</a:t>
            </a:r>
          </a:p>
        </p:txBody>
      </p:sp>
      <p:pic>
        <p:nvPicPr>
          <p:cNvPr id="6" name="Picture 5">
            <a:extLst>
              <a:ext uri="{FF2B5EF4-FFF2-40B4-BE49-F238E27FC236}">
                <a16:creationId xmlns:a16="http://schemas.microsoft.com/office/drawing/2014/main" xmlns="" id="{4ECE629F-60EC-49D2-8AD1-8D9F7D509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082" y="3483827"/>
            <a:ext cx="6538527" cy="2385267"/>
          </a:xfrm>
          <a:prstGeom prst="rect">
            <a:avLst/>
          </a:prstGeom>
        </p:spPr>
      </p:pic>
    </p:spTree>
    <p:extLst>
      <p:ext uri="{BB962C8B-B14F-4D97-AF65-F5344CB8AC3E}">
        <p14:creationId xmlns:p14="http://schemas.microsoft.com/office/powerpoint/2010/main" val="171665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smtClean="0">
                <a:latin typeface="Arial" panose="020B0604020202020204" pitchFamily="34" charset="0"/>
                <a:cs typeface="Arial" panose="020B0604020202020204" pitchFamily="34" charset="0"/>
              </a:rPr>
              <a:t>Interpreters</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L="251460" marR="0" indent="-342900" algn="just">
              <a:lnSpc>
                <a:spcPct val="107000"/>
              </a:lnSpc>
              <a:spcBef>
                <a:spcPts val="0"/>
              </a:spcBef>
              <a:spcAft>
                <a:spcPts val="800"/>
              </a:spcAft>
              <a:buFont typeface="Wingdings" panose="05000000000000000000" pitchFamily="2" charset="2"/>
              <a:buChar char="§"/>
            </a:pPr>
            <a:r>
              <a:rPr lang="en-US" dirty="0">
                <a:solidFill>
                  <a:srgbClr val="000000"/>
                </a:solidFill>
                <a:effectLst/>
                <a:ea typeface="Calibri" panose="020F0502020204030204" pitchFamily="34" charset="0"/>
                <a:cs typeface="Arial" panose="020B0604020202020204" pitchFamily="34" charset="0"/>
              </a:rPr>
              <a:t>An interpreter appears to directly execute the program and provide output.</a:t>
            </a:r>
            <a:endParaRPr lang="en-US" dirty="0">
              <a:ea typeface="Calibri" panose="020F0502020204030204" pitchFamily="34" charset="0"/>
              <a:cs typeface="Arial" panose="020B0604020202020204" pitchFamily="34" charset="0"/>
            </a:endParaRPr>
          </a:p>
          <a:p>
            <a:pPr marL="251460" marR="0" indent="-342900" algn="just">
              <a:lnSpc>
                <a:spcPct val="107000"/>
              </a:lnSpc>
              <a:spcBef>
                <a:spcPts val="0"/>
              </a:spcBef>
              <a:spcAft>
                <a:spcPts val="800"/>
              </a:spcAft>
              <a:buFont typeface="Wingdings" panose="05000000000000000000" pitchFamily="2" charset="2"/>
              <a:buChar char="§"/>
            </a:pPr>
            <a:r>
              <a:rPr lang="en-US" dirty="0">
                <a:solidFill>
                  <a:srgbClr val="000000"/>
                </a:solidFill>
                <a:effectLst/>
                <a:ea typeface="Calibri" panose="020F0502020204030204" pitchFamily="34" charset="0"/>
                <a:cs typeface="Arial" panose="020B0604020202020204" pitchFamily="34" charset="0"/>
              </a:rPr>
              <a:t>An interpreter translates the code line by line when the program is running.</a:t>
            </a:r>
            <a:endParaRPr lang="en-US" b="0" i="0" u="none" strike="noStrike" baseline="0" dirty="0">
              <a:solidFill>
                <a:srgbClr val="000000"/>
              </a:solidFill>
            </a:endParaRPr>
          </a:p>
          <a:p>
            <a:pPr algn="just">
              <a:buFont typeface="Wingdings" panose="05000000000000000000" pitchFamily="2" charset="2"/>
              <a:buChar char="§"/>
            </a:pPr>
            <a:endParaRPr lang="en-US" dirty="0"/>
          </a:p>
          <a:p>
            <a:pPr marL="0" indent="0" algn="just">
              <a:buNone/>
            </a:pPr>
            <a:endParaRPr lang="en-US" dirty="0"/>
          </a:p>
        </p:txBody>
      </p:sp>
      <p:pic>
        <p:nvPicPr>
          <p:cNvPr id="5" name="Picture 4">
            <a:extLst>
              <a:ext uri="{FF2B5EF4-FFF2-40B4-BE49-F238E27FC236}">
                <a16:creationId xmlns:a16="http://schemas.microsoft.com/office/drawing/2014/main" xmlns="" id="{561D2D98-0689-402A-B804-6E3782F10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250" y="2960421"/>
            <a:ext cx="7273500" cy="2415225"/>
          </a:xfrm>
          <a:prstGeom prst="rect">
            <a:avLst/>
          </a:prstGeom>
        </p:spPr>
      </p:pic>
    </p:spTree>
    <p:extLst>
      <p:ext uri="{BB962C8B-B14F-4D97-AF65-F5344CB8AC3E}">
        <p14:creationId xmlns:p14="http://schemas.microsoft.com/office/powerpoint/2010/main" val="175007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F1607-62DC-4403-969D-18A40CCDF496}"/>
              </a:ext>
            </a:extLst>
          </p:cNvPr>
          <p:cNvSpPr>
            <a:spLocks noGrp="1"/>
          </p:cNvSpPr>
          <p:nvPr>
            <p:ph type="title"/>
          </p:nvPr>
        </p:nvSpPr>
        <p:spPr>
          <a:noFill/>
        </p:spPr>
        <p:txBody>
          <a:bodyPr>
            <a:normAutofit/>
          </a:bodyPr>
          <a:lstStyle/>
          <a:p>
            <a:r>
              <a:rPr lang="en-US" sz="3200" b="1" dirty="0" smtClean="0">
                <a:latin typeface="Arial" panose="020B0604020202020204" pitchFamily="34" charset="0"/>
                <a:cs typeface="Arial" panose="020B0604020202020204" pitchFamily="34" charset="0"/>
              </a:rPr>
              <a:t>Compiler vs. Interpreter</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compiler takes an entire program and a lot of time to analyze the source code, whereas the interpreter takes a single line of code and very little time to analyze it.</a:t>
            </a:r>
          </a:p>
          <a:p>
            <a:pPr marR="0" algn="just">
              <a:lnSpc>
                <a:spcPct val="107000"/>
              </a:lnSpc>
              <a:spcBef>
                <a:spcPts val="0"/>
              </a:spcBef>
              <a:spcAft>
                <a:spcPts val="800"/>
              </a:spcAft>
              <a:buFont typeface="Wingdings" panose="05000000000000000000" pitchFamily="2" charset="2"/>
              <a:buChar char="§"/>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Slow processing in compilation</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compiler displays all errors after compilation. If your code has mistaken, it will not compile. But the interpreter displays errors of each line one by one.</a:t>
            </a:r>
            <a:endParaRPr lang="en-US" dirty="0">
              <a:latin typeface="Calibri" panose="020F0502020204030204" pitchFamily="34" charset="0"/>
              <a:ea typeface="Calibri" panose="020F0502020204030204" pitchFamily="34" charset="0"/>
              <a:cs typeface="Arial" panose="020B0604020202020204" pitchFamily="34" charset="0"/>
            </a:endParaRPr>
          </a:p>
          <a:p>
            <a:pPr marR="0" algn="just">
              <a:lnSpc>
                <a:spcPct val="107000"/>
              </a:lnSpc>
              <a:spcBef>
                <a:spcPts val="0"/>
              </a:spcBef>
              <a:spcAft>
                <a:spcPts val="800"/>
              </a:spcAft>
              <a:buFont typeface="Wingdings" panose="05000000000000000000" pitchFamily="2" charset="2"/>
              <a:buChar char="§"/>
            </a:pPr>
            <a:r>
              <a:rPr lang="en-US" dirty="0">
                <a:solidFill>
                  <a:srgbClr val="000000"/>
                </a:solidFill>
                <a:effectLst/>
                <a:latin typeface="Calibri" panose="020F0502020204030204" pitchFamily="34" charset="0"/>
                <a:ea typeface="Calibri" panose="020F0502020204030204" pitchFamily="34" charset="0"/>
                <a:cs typeface="Arial" panose="020B0604020202020204" pitchFamily="34" charset="0"/>
              </a:rPr>
              <a:t> Not for large projects, requires more space, and interpreter in memory all the time</a:t>
            </a:r>
            <a:r>
              <a:rPr lang="en-US"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280176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8390</TotalTime>
  <Words>2164</Words>
  <Application>Microsoft Office PowerPoint</Application>
  <PresentationFormat>Widescreen</PresentationFormat>
  <Paragraphs>176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Retrospect</vt:lpstr>
      <vt:lpstr>PowerPoint Presentation</vt:lpstr>
      <vt:lpstr>About me</vt:lpstr>
      <vt:lpstr>Class Introduction</vt:lpstr>
      <vt:lpstr>Policies and Guidelines</vt:lpstr>
      <vt:lpstr>Compiler</vt:lpstr>
      <vt:lpstr>Compiler</vt:lpstr>
      <vt:lpstr>Compiler</vt:lpstr>
      <vt:lpstr>Interpreters</vt:lpstr>
      <vt:lpstr>Compiler vs. Interpreter</vt:lpstr>
      <vt:lpstr>Compiler vs. Interpreter</vt:lpstr>
      <vt:lpstr>Example of Java Compilation Process</vt:lpstr>
      <vt:lpstr>Compiler Construction</vt:lpstr>
      <vt:lpstr>Generations of Programming Languages</vt:lpstr>
      <vt:lpstr>Evolution of Programming Languages (1GL)</vt:lpstr>
      <vt:lpstr>Evolution of Programming Languages (2GL)</vt:lpstr>
      <vt:lpstr>Evolution of Programming Languages (3GL)</vt:lpstr>
      <vt:lpstr>Evolution of Programming Languages (4GL)</vt:lpstr>
      <vt:lpstr>Evolution of Programming Languages (5GL)</vt:lpstr>
      <vt:lpstr>High Level Language</vt:lpstr>
      <vt:lpstr>Low Level Language</vt:lpstr>
      <vt:lpstr>Advantages of High Level Language</vt:lpstr>
      <vt:lpstr>Language Processing System</vt:lpstr>
      <vt:lpstr>Language Processing System</vt:lpstr>
      <vt:lpstr>Language Processing System</vt:lpstr>
      <vt:lpstr>PowerPoint Presentation</vt:lpstr>
      <vt:lpstr>The Structure of a Compiler</vt:lpstr>
      <vt:lpstr>The Structure of a Compiler</vt:lpstr>
      <vt:lpstr>The Structure of a Compiler</vt:lpstr>
      <vt:lpstr>The Structure of a Compiler (Lexical Analysis)</vt:lpstr>
      <vt:lpstr>The Structure of a Compiler (Lexical Analysis)</vt:lpstr>
      <vt:lpstr>The Structure of a Compiler (Syntax Analysis)</vt:lpstr>
      <vt:lpstr>The Structure of a Compiler (Semantic Analysis)</vt:lpstr>
      <vt:lpstr>The Structure of a Compiler (Intermediate Code Generator)</vt:lpstr>
      <vt:lpstr>The Structure of a Compiler (Intermediate Code Generator)</vt:lpstr>
      <vt:lpstr>The Structure of a Compiler (Code Optimization)</vt:lpstr>
      <vt:lpstr>The Structure of a Compiler (Code Generator)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Awais Ali</cp:lastModifiedBy>
  <cp:revision>471</cp:revision>
  <dcterms:created xsi:type="dcterms:W3CDTF">2020-02-02T16:15:08Z</dcterms:created>
  <dcterms:modified xsi:type="dcterms:W3CDTF">2024-03-05T17:00:18Z</dcterms:modified>
</cp:coreProperties>
</file>