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9300" autoAdjust="0"/>
    <p:restoredTop sz="995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"/>
          <p:cNvSpPr>
            <a:spLocks/>
          </p:cNvSpPr>
          <p:nvPr/>
        </p:nvSpPr>
        <p:spPr>
          <a:xfrm rot="0">
            <a:off x="3175" y="6400800"/>
            <a:ext cx="12188825" cy="457200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11" name="矩形"/>
          <p:cNvSpPr>
            <a:spLocks/>
          </p:cNvSpPr>
          <p:nvPr/>
        </p:nvSpPr>
        <p:spPr>
          <a:xfrm rot="0">
            <a:off x="15" y="6334316"/>
            <a:ext cx="12188825" cy="64007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1097280" y="758952"/>
            <a:ext cx="10058401" cy="3566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0" i="0" u="none" strike="noStrike" kern="1200" cap="none" spc="-50" baseline="0">
                <a:solidFill>
                  <a:srgbClr val="262626"/>
                </a:solidFill>
                <a:latin typeface="Calibri Light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8000" b="0" i="0" u="none" strike="noStrike" kern="1200" cap="none" spc="-50" baseline="0">
              <a:solidFill>
                <a:srgbClr val="262626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 rot="0">
            <a:off x="1100051" y="4455620"/>
            <a:ext cx="10058401" cy="1142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sz="2400" b="0" i="0" u="none" strike="noStrike" kern="1200" cap="all" spc="200" baseline="0">
                <a:solidFill>
                  <a:schemeClr val="tx2"/>
                </a:solidFill>
                <a:latin typeface="Calibri Light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all" spc="200" baseline="0">
              <a:solidFill>
                <a:schemeClr val="tx2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0"/>
          </p:nvPr>
        </p:nvSpPr>
        <p:spPr>
          <a:xfrm rot="0">
            <a:off x="1097280" y="6459785"/>
            <a:ext cx="2472271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/>
          </p:nvPr>
        </p:nvSpPr>
        <p:spPr>
          <a:xfrm rot="0">
            <a:off x="3686184" y="6459785"/>
            <a:ext cx="4822804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all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9900457" y="6459785"/>
            <a:ext cx="1312024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5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直线"/>
          <p:cNvSpPr>
            <a:spLocks/>
          </p:cNvSpPr>
          <p:nvPr/>
        </p:nvSpPr>
        <p:spPr>
          <a:xfrm rot="0">
            <a:off x="1207658" y="4343400"/>
            <a:ext cx="9875520" cy="0"/>
          </a:xfrm>
          <a:prstGeom prst="line"/>
          <a:noFill/>
          <a:ln w="6350" cmpd="sng" cap="flat">
            <a:solidFill>
              <a:srgbClr val="80808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9475162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4913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9065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" y="6400800"/>
            <a:ext cx="12192000" cy="457200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2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6334316"/>
            <a:ext cx="12192002" cy="65997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25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3532" y="1737845"/>
            <a:ext cx="996696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6350" cmpd="sng" cap="flat">
            <a:solidFill>
              <a:srgbClr val="808080"/>
            </a:solidFill>
            <a:prstDash val="solid"/>
            <a:round/>
          </a:ln>
        </p:spPr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97280" y="286603"/>
            <a:ext cx="10058401" cy="145075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97280" y="1845734"/>
            <a:ext cx="10058401" cy="40233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97280" y="6459785"/>
            <a:ext cx="2472271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686184" y="6459785"/>
            <a:ext cx="4822804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900" cap="all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9900457" y="6459785"/>
            <a:ext cx="1312024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5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3185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5478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641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3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90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7334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3377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5915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193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1" y="6400800"/>
            <a:ext cx="12192000" cy="457200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3" name="矩形"/>
          <p:cNvSpPr>
            <a:spLocks/>
          </p:cNvSpPr>
          <p:nvPr/>
        </p:nvSpPr>
        <p:spPr>
          <a:xfrm rot="0">
            <a:off x="0" y="6334316"/>
            <a:ext cx="12192002" cy="65997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1097280" y="6459785"/>
            <a:ext cx="2472271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90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6/7/2024</a:t>
            </a:fld>
            <a:endParaRPr lang="zh-CN" altLang="en-US" sz="90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3686184" y="6459785"/>
            <a:ext cx="4822804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900" cap="all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9900457" y="6459785"/>
            <a:ext cx="1312024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5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直线"/>
          <p:cNvSpPr>
            <a:spLocks/>
          </p:cNvSpPr>
          <p:nvPr/>
        </p:nvSpPr>
        <p:spPr>
          <a:xfrm rot="0">
            <a:off x="1193532" y="1737845"/>
            <a:ext cx="9966960" cy="0"/>
          </a:xfrm>
          <a:prstGeom prst="line"/>
          <a:noFill/>
          <a:ln w="6350" cmpd="sng" cap="flat">
            <a:solidFill>
              <a:srgbClr val="80808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74528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85000"/>
        </a:lnSpc>
        <a:spcBef>
          <a:spcPts val="0"/>
        </a:spcBef>
        <a:buNone/>
        <a:defRPr sz="4800" kern="1200" spc="-50" baseline="0">
          <a:solidFill>
            <a:srgbClr val="404040"/>
          </a:solidFill>
          <a:latin typeface="Calibri Light" pitchFamily="0" charset="0"/>
          <a:ea typeface="宋体" pitchFamily="0" charset="0"/>
          <a:cs typeface="Calibri Light" pitchFamily="0" charset="0"/>
        </a:defRPr>
      </a:lvl1pPr>
    </p:titleStyle>
    <p:bodyStyle>
      <a:lvl1pPr marL="91440" indent="-91440" algn="l" defTabSz="91440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0" charset="0"/>
        <a:buChar char=" "/>
        <a:defRPr sz="20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384048" indent="-18288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8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566928" indent="-18288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4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749808" indent="-18288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4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932688" indent="-18288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4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099947" indent="-22860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4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299972" indent="-22860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4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499997" indent="-22860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4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499997" indent="-228600" algn="l" defTabSz="91440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0" charset="0"/>
        <a:buChar char="◦"/>
        <a:defRPr sz="1400" kern="1200">
          <a:solidFill>
            <a:srgbClr val="40404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1066800" y="1694873"/>
            <a:ext cx="10058401" cy="48920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lang="en-US" altLang="zh-CN" sz="3600" b="1" i="0" u="none" strike="noStrike" kern="1200" cap="all" spc="20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sz="5400" b="1" i="0" u="none" strike="noStrike" kern="1200" cap="all" spc="200" baseline="0">
                <a:solidFill>
                  <a:schemeClr val="tx2"/>
                </a:solidFill>
                <a:latin typeface="Calibri Light" pitchFamily="0" charset="0"/>
                <a:ea typeface="宋体" pitchFamily="0" charset="0"/>
                <a:cs typeface="Lucida Sans"/>
              </a:rPr>
              <a:t>Compiler Construction</a:t>
            </a:r>
            <a:endParaRPr lang="en-US" altLang="zh-CN" sz="5400" b="1" i="0" u="none" strike="noStrike" kern="1200" cap="all" spc="200" baseline="0">
              <a:solidFill>
                <a:schemeClr val="tx2"/>
              </a:solidFill>
              <a:latin typeface="Calibri Light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lang="en-US" altLang="zh-CN" sz="3600" b="1" i="0" u="none" strike="noStrike" kern="1200" cap="all" spc="20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sz="2400" b="1" i="0" u="none" strike="noStrike" kern="1200" cap="all" spc="20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Muhammad </a:t>
            </a:r>
            <a:r>
              <a:rPr lang="en-US" altLang="zh-CN" sz="2400" b="1" i="0" u="none" strike="noStrike" kern="1200" cap="all" spc="20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awais</a:t>
            </a:r>
            <a:r>
              <a:rPr lang="en-US" altLang="zh-CN" sz="2400" b="1" i="0" u="none" strike="noStrike" kern="1200" cap="all" spc="20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</a:t>
            </a:r>
            <a:r>
              <a:rPr lang="en-US" altLang="zh-CN" sz="2400" b="1" i="0" u="none" strike="noStrike" kern="1200" cap="all" spc="20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ali</a:t>
            </a:r>
            <a:endParaRPr lang="en-US" altLang="zh-CN" sz="1800" b="0" i="0" u="none" strike="noStrike" kern="1200" cap="all" spc="20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sz="2400" b="1" i="0" u="none" strike="noStrike" kern="1200" cap="all" spc="200" baseline="0">
                <a:solidFill>
                  <a:schemeClr val="tx2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Department of Computer Science </a:t>
            </a:r>
            <a:endParaRPr lang="en-US" altLang="zh-CN" sz="2400" b="1" i="0" u="none" strike="noStrike" kern="1200" cap="all" spc="200" baseline="0">
              <a:solidFill>
                <a:schemeClr val="tx2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sz="2400" b="1" i="0" u="none" strike="noStrike" kern="1200" cap="all" spc="200" baseline="0">
                <a:solidFill>
                  <a:schemeClr val="tx2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university of management and technology </a:t>
            </a:r>
            <a:endParaRPr lang="zh-CN" altLang="en-US" sz="2400" b="1" i="0" u="none" strike="noStrike" kern="1200" cap="all" spc="200" baseline="0">
              <a:solidFill>
                <a:schemeClr val="tx2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822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Three Address Code - Example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Three address code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for the expression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 + a * (b-c) + (b-c) * d</a:t>
            </a:r>
            <a:endParaRPr lang="zh-CN" altLang="en-US" sz="20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5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659082" y="2557947"/>
            <a:ext cx="6873836" cy="3033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290251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TAC - Address and Instruction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altLang="zh-CN" sz="21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Three-address code is built from two concepts: </a:t>
            </a:r>
            <a:r>
              <a:rPr lang="en-US" altLang="zh-CN" sz="21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addresses</a:t>
            </a:r>
            <a:r>
              <a:rPr lang="en-US" altLang="zh-CN" sz="21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and </a:t>
            </a:r>
            <a:r>
              <a:rPr lang="en-US" altLang="zh-CN" sz="21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instructions</a:t>
            </a:r>
            <a:endParaRPr lang="en-US" altLang="zh-CN" sz="21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altLang="zh-CN" sz="21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Alternatively, three-address code can be implemented using records with fields for the addresses; records called quadruples and triples</a:t>
            </a:r>
            <a:endParaRPr lang="zh-CN" altLang="en-US" sz="21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215875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TAC - Address and Instruction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An address can be one of the following:</a:t>
            </a:r>
            <a:endParaRPr lang="en-US" altLang="zh-CN" sz="21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0" charset="0"/>
              <a:buChar char=" "/>
            </a:pPr>
            <a:r>
              <a:rPr lang="en-US" altLang="zh-CN" sz="21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 name:</a:t>
            </a:r>
            <a:r>
              <a:rPr lang="en-US" altLang="zh-CN" sz="21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For convenience, we allow source-program names to appear as addresses in three-address code. </a:t>
            </a:r>
            <a:endParaRPr lang="en-US" altLang="zh-CN" sz="21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0" charset="0"/>
              <a:buChar char=" "/>
            </a:pPr>
            <a:r>
              <a:rPr lang="en-US" altLang="zh-CN" sz="21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 constant:</a:t>
            </a:r>
            <a:r>
              <a:rPr lang="en-US" altLang="zh-CN" sz="21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In practice, a compiler must deal with many different types of constants and variables. </a:t>
            </a:r>
            <a:endParaRPr lang="en-US" altLang="zh-CN" sz="21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0" charset="0"/>
              <a:buChar char=" "/>
            </a:pPr>
            <a:r>
              <a:rPr lang="en-US" altLang="zh-CN" sz="21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 compiler-generated temporary:</a:t>
            </a:r>
            <a:r>
              <a:rPr lang="en-US" altLang="zh-CN" sz="21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It is useful, especially in optimizing compilers, to create a distinct name each time a temporary is needed. These temporaries can be combined, if possible, when registers are allocated to variables.</a:t>
            </a:r>
            <a:endParaRPr lang="zh-CN" altLang="en-US" sz="21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4509209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TAC – Three Address Instruction Forms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List of the common three-address instruction forms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Assignment instructions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of the form x = y op z, where op is a binary arithmetic or logical operation, and x, y, and z are addresses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Assignments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of the form x = op y, where op is a unary operation. Essential unary operations include unary minus, logical negation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Copy instructions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of the form x = y, where x is assigned the value of y.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An unconditional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jump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goto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L. The three-address instruction with label L is the next to be executed.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Conditional jumps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such as if x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relop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y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goto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L, which apply a relational operator (&lt;, ==, &gt;=, etc.) to x and y, and execute the instruction with label L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688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TAC – Three Address Instruction Forms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Procedure calls and returns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are implemented using the following instructions: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lvl="1" marL="384048" indent="-1828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9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Param x1</a:t>
            </a:r>
            <a:endParaRPr lang="en-US" altLang="zh-CN" sz="19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lvl="1" marL="384048" indent="-1828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Param x2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lvl="1" marL="384048" indent="-1828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Param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x</a:t>
            </a:r>
            <a:r>
              <a:rPr lang="en-US" altLang="zh-CN" sz="2100" b="0" i="0" u="none" strike="noStrike" kern="1200" cap="none" spc="0" baseline="-2500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n</a:t>
            </a:r>
            <a:endParaRPr lang="en-US" altLang="zh-CN" sz="2100" b="0" i="0" u="none" strike="noStrike" kern="1200" cap="none" spc="0" baseline="-2500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lvl="1" marL="384048" indent="-1828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Call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p,n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lvl="1" marL="384048" indent="-1828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generated as part of a call of the procedure p(xl,x2,. . . ,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x</a:t>
            </a:r>
            <a:r>
              <a:rPr lang="en-US" altLang="zh-CN" sz="2100" b="0" i="0" u="none" strike="noStrike" kern="1200" cap="none" spc="0" baseline="-2500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n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). The integer n, indicating the number of actual parameters in "call p, n,“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Indexed copy instructions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of the form x = y [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i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] and x [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i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] = y.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Address and pointer assignments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of the form x = &amp; y, x = * y, and * x = y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0" charset="0"/>
              <a:buChar char=" "/>
            </a:pP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6652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Three Address Code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Three such representations are called "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quadruples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”, "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triples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”, and "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indirect triples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“.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354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Quadruples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A quadruple (or just "quad') has four fields, which we call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op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,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arg1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,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arg2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, and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result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.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The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op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field contains an internal code for the operator.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For instance, the three-address instruction </a:t>
            </a:r>
            <a:r>
              <a:rPr lang="en-US" altLang="zh-CN" sz="2100" b="1" i="0" u="none" strike="noStrike" kern="1200" cap="none" spc="0" baseline="0">
                <a:solidFill>
                  <a:schemeClr val="accent2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x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= </a:t>
            </a:r>
            <a:r>
              <a:rPr lang="en-US" altLang="zh-CN" sz="2100" b="1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y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+ </a:t>
            </a:r>
            <a:r>
              <a:rPr lang="en-US" altLang="zh-CN" sz="2100" b="1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z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is represented by placing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+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in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op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, </a:t>
            </a:r>
            <a:r>
              <a:rPr lang="en-US" altLang="zh-CN" sz="2100" b="1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y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in arg1, </a:t>
            </a:r>
            <a:r>
              <a:rPr lang="en-US" altLang="zh-CN" sz="2100" b="1" i="0" u="none" strike="noStrike" kern="1200" cap="none" spc="0" baseline="0">
                <a:solidFill>
                  <a:srgbClr val="00B05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z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in arg2, and </a:t>
            </a:r>
            <a:r>
              <a:rPr lang="en-US" altLang="zh-CN" sz="2100" b="1" i="0" u="none" strike="noStrike" kern="1200" cap="none" spc="0" baseline="0">
                <a:solidFill>
                  <a:schemeClr val="accent2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x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in result.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3414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Quadruples - Rules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The following are some exceptions to this rule: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Instructions with unary operators like x = minus y or x = y do not use arg2. Note that for a copy statement like x = y, op is =, while for most other operations, the assignment operator is implied.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Conditional and unconditional jumps put the target label in result.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28194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Quadruples - Examples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Three-address code for the assignment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 = b * - c + b * - c ;</a:t>
            </a:r>
            <a:endParaRPr lang="en-US" altLang="zh-CN" sz="21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The special operator minus is used to distinguish the unary minus operator, as in - c, from the binary minus operator, as in b - c.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24350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Quadruples - Examples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Three-address code and Quadruples for the assignment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 = b * - c + b * - c ;</a:t>
            </a:r>
            <a:endParaRPr lang="zh-CN" altLang="en-US" sz="21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  <p:pic>
        <p:nvPicPr>
          <p:cNvPr id="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1318" y="2773978"/>
            <a:ext cx="7162048" cy="320349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65213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Review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0" charset="0"/>
              <a:buChar char=" 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So far, we’ve covered the following: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Compilation methods: compilation vs. interpretation.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The overall compilation process.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Front-end analysis 		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2" marL="56692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Lexical Analysis</a:t>
            </a:r>
            <a:endParaRPr lang="en-US" altLang="zh-CN" sz="14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2" marL="56692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Syntax Analysis</a:t>
            </a:r>
            <a:endParaRPr lang="en-US" altLang="zh-CN" sz="14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2" marL="56692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Semantic Analysis</a:t>
            </a:r>
            <a:endParaRPr lang="en-US" altLang="zh-CN" sz="14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Back-end analysis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br>
              <a:rPr lang="zh-CN" altLang="en-US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</a:b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9781611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Triples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A triple has only three fields, which we call op, arg1, and arg2.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Note that the result of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quadruples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is used primarily for temporary names.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Using triples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, we refer to the result of an operation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x op y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by its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position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, rather than by an explicit temporary name.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Thus, instead of the temporary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t1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in quadruples, a triple representation would refer to position (0).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1609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Triples - Examples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The syntax tree and triples of expression 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a = b * - c + b * - c ;</a:t>
            </a:r>
            <a:endParaRPr lang="zh-CN" altLang="en-US" sz="21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  <p:pic>
        <p:nvPicPr>
          <p:cNvPr id="7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70160" y="2244354"/>
            <a:ext cx="7712639" cy="373311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6702066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Indirect Triples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Indirect triples consist of a listing of pointers to triples rather than a listing of triples themselves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With indirect triples, an optimizing compiler can move an instruction by reordering the instruction list, without affecting the triples themselves.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99830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Indirect Triples - Examples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Arial" pitchFamily="34" charset="0"/>
              </a:rPr>
              <a:t> Indirect triples representation of three-address code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Arial" pitchFamily="34" charset="0"/>
            </a:endParaRPr>
          </a:p>
        </p:txBody>
      </p:sp>
      <p:pic>
        <p:nvPicPr>
          <p:cNvPr id="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39943" y="2264346"/>
            <a:ext cx="7773074" cy="389415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0210754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Review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Lexical Analysis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Specify valid tokens with regular expressions. 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Convert regular expression to a scanner which can recognize the valid tokens. 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Use of automatic scanner generators like Lex.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Syntax Analysis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Specify valid patterns of tokens with context-free grammars.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Convert context-free grammar to a parser which can recognize valid strings in the language. 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Use of automatic parser generators like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Yacc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Semantics Analysis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lvl="1" marL="384048" indent="-18288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semantic analysis verifies the portion of the language definition which cannot feasibly be described by a context-free grammar.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233709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Intermediate Code Generation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In the analysis-synthesis model of a compiler, the front end analyzes a source program and creates an intermediate representation, from which the back end generates target code.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Static checking includes type checking, which ensures that operators are applied to compatible operands.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97280" y="3429000"/>
            <a:ext cx="9921113" cy="18193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0096511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Intermediate Code Generation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It also includes any syntactic checks that remain after parsing. For example, static checking assures that a break-statement in C is enclosed within a while-, for-, or switch-statement; an error is reported if such an enclosing statement does not exist.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High-level representations are close to the source language and low-level representations are close to the target machine.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Syntax trees are high level; they depict the natural hierarchical structure of the source program and are well suited to tasks like static type checking.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90888" y="4482134"/>
            <a:ext cx="8474175" cy="138695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637470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Directed Acyclic Graph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Like the syntax tree for an expression, a DAG has leaves corresponding to atomic operands and interior codes corresponding to operators.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The difference is that a node N in a DAG has more than one parent 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Directed Acyclic Graph (DAG)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for the expression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 + a * (b-c) + (b-c) * d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The leaf for a has two parents, because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appears twice in the expression. More interestingly, the two occurrences of the common subexpression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b-c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are represented by one node, the node labeled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-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. That node has two parents,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864588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Directed Acyclic Graph - Example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Directed Acyclic Graph (DAG)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for the expression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 + a * (b-c) + (b-c) * d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861146" y="2230040"/>
            <a:ext cx="4469708" cy="363905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92430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Three Address Code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In three-address code, there is at most one operator on the right side of an instruction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 source-language expression like x + y * z might be translated into the sequence of three-address instructions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0" charset="0"/>
              <a:buChar char=" 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0" charset="0"/>
              <a:buChar char=" 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where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2000" b="1" i="0" u="none" strike="noStrike" kern="1200" cap="none" spc="0" baseline="-2500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1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and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2000" b="1" i="0" u="none" strike="noStrike" kern="1200" cap="none" spc="0" baseline="-2500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2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are compiler-generated temporary names. 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202432" y="2775193"/>
            <a:ext cx="2509451" cy="117463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836271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1097280" y="286603"/>
            <a:ext cx="10058401" cy="1450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50" baseline="0">
                <a:solidFill>
                  <a:srgbClr val="404040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Three Address Code - Example</a:t>
            </a:r>
            <a:endParaRPr lang="zh-CN" altLang="en-US" sz="3200" b="1" i="0" u="none" strike="noStrike" kern="1200" cap="none" spc="-50" baseline="0">
              <a:solidFill>
                <a:srgbClr val="404040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1097280" y="1845734"/>
            <a:ext cx="10058401" cy="4023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This unraveling of multi-operator arithmetic expressions and of nested flow-of-control statements makes three-address code desirable for target-code generation and optimization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Three-address code is a linearized representation of a syntax tree or DAG in which explicit names correspond to the interior nodes of the graph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91440" indent="-9144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Three Address Code (TAC)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 for the expression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宋体" pitchFamily="0" charset="0"/>
                <a:cs typeface="Lucida Sans"/>
              </a:rPr>
              <a:t>a + a * (b-c) + (b-c) * d</a:t>
            </a:r>
            <a:endParaRPr lang="zh-CN" altLang="en-US" sz="20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43679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Retrospec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10427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Windows User</dc:creator>
  <cp:lastModifiedBy>root</cp:lastModifiedBy>
  <cp:revision>677</cp:revision>
  <dcterms:created xsi:type="dcterms:W3CDTF">2020-02-02T16:15:08Z</dcterms:created>
  <dcterms:modified xsi:type="dcterms:W3CDTF">2024-06-07T10:11:54Z</dcterms:modified>
</cp:coreProperties>
</file>