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37"/>
  </p:notesMasterIdLst>
  <p:sldIdLst>
    <p:sldId id="256" r:id="rId2"/>
    <p:sldId id="485" r:id="rId3"/>
    <p:sldId id="486" r:id="rId4"/>
    <p:sldId id="487" r:id="rId5"/>
    <p:sldId id="488" r:id="rId6"/>
    <p:sldId id="489" r:id="rId7"/>
    <p:sldId id="490" r:id="rId8"/>
    <p:sldId id="372" r:id="rId9"/>
    <p:sldId id="374" r:id="rId10"/>
    <p:sldId id="373" r:id="rId11"/>
    <p:sldId id="375" r:id="rId12"/>
    <p:sldId id="376" r:id="rId13"/>
    <p:sldId id="378" r:id="rId14"/>
    <p:sldId id="379" r:id="rId15"/>
    <p:sldId id="380" r:id="rId16"/>
    <p:sldId id="381" r:id="rId17"/>
    <p:sldId id="304" r:id="rId18"/>
    <p:sldId id="305" r:id="rId19"/>
    <p:sldId id="306" r:id="rId20"/>
    <p:sldId id="308" r:id="rId21"/>
    <p:sldId id="310" r:id="rId22"/>
    <p:sldId id="269" r:id="rId23"/>
    <p:sldId id="360" r:id="rId24"/>
    <p:sldId id="361" r:id="rId25"/>
    <p:sldId id="371" r:id="rId26"/>
    <p:sldId id="362" r:id="rId27"/>
    <p:sldId id="315" r:id="rId28"/>
    <p:sldId id="314" r:id="rId29"/>
    <p:sldId id="316" r:id="rId30"/>
    <p:sldId id="318" r:id="rId31"/>
    <p:sldId id="370" r:id="rId32"/>
    <p:sldId id="363" r:id="rId33"/>
    <p:sldId id="382" r:id="rId34"/>
    <p:sldId id="282" r:id="rId35"/>
    <p:sldId id="283" r:id="rId36"/>
    <p:sldId id="302" r:id="rId37"/>
    <p:sldId id="383" r:id="rId38"/>
    <p:sldId id="384" r:id="rId39"/>
    <p:sldId id="386" r:id="rId40"/>
    <p:sldId id="387" r:id="rId41"/>
    <p:sldId id="285" r:id="rId42"/>
    <p:sldId id="286" r:id="rId43"/>
    <p:sldId id="385" r:id="rId44"/>
    <p:sldId id="388" r:id="rId45"/>
    <p:sldId id="391" r:id="rId46"/>
    <p:sldId id="390" r:id="rId47"/>
    <p:sldId id="389" r:id="rId48"/>
    <p:sldId id="393" r:id="rId49"/>
    <p:sldId id="394" r:id="rId50"/>
    <p:sldId id="480" r:id="rId51"/>
    <p:sldId id="395" r:id="rId52"/>
    <p:sldId id="396" r:id="rId53"/>
    <p:sldId id="397" r:id="rId54"/>
    <p:sldId id="434" r:id="rId55"/>
    <p:sldId id="435" r:id="rId56"/>
    <p:sldId id="437" r:id="rId57"/>
    <p:sldId id="436" r:id="rId58"/>
    <p:sldId id="438" r:id="rId59"/>
    <p:sldId id="439" r:id="rId60"/>
    <p:sldId id="398" r:id="rId61"/>
    <p:sldId id="399" r:id="rId62"/>
    <p:sldId id="400" r:id="rId63"/>
    <p:sldId id="401" r:id="rId64"/>
    <p:sldId id="402" r:id="rId65"/>
    <p:sldId id="405" r:id="rId66"/>
    <p:sldId id="406" r:id="rId67"/>
    <p:sldId id="403" r:id="rId68"/>
    <p:sldId id="404" r:id="rId69"/>
    <p:sldId id="407" r:id="rId70"/>
    <p:sldId id="408" r:id="rId71"/>
    <p:sldId id="409" r:id="rId72"/>
    <p:sldId id="410" r:id="rId73"/>
    <p:sldId id="411" r:id="rId74"/>
    <p:sldId id="412" r:id="rId75"/>
    <p:sldId id="413" r:id="rId76"/>
    <p:sldId id="414" r:id="rId77"/>
    <p:sldId id="418" r:id="rId78"/>
    <p:sldId id="415" r:id="rId79"/>
    <p:sldId id="416" r:id="rId80"/>
    <p:sldId id="421" r:id="rId81"/>
    <p:sldId id="422" r:id="rId82"/>
    <p:sldId id="423" r:id="rId83"/>
    <p:sldId id="425" r:id="rId84"/>
    <p:sldId id="419" r:id="rId85"/>
    <p:sldId id="427" r:id="rId86"/>
    <p:sldId id="428" r:id="rId87"/>
    <p:sldId id="432" r:id="rId88"/>
    <p:sldId id="426" r:id="rId89"/>
    <p:sldId id="420" r:id="rId90"/>
    <p:sldId id="417" r:id="rId91"/>
    <p:sldId id="429" r:id="rId92"/>
    <p:sldId id="430" r:id="rId93"/>
    <p:sldId id="431" r:id="rId94"/>
    <p:sldId id="433" r:id="rId95"/>
    <p:sldId id="440" r:id="rId96"/>
    <p:sldId id="481" r:id="rId97"/>
    <p:sldId id="441" r:id="rId98"/>
    <p:sldId id="449" r:id="rId99"/>
    <p:sldId id="450" r:id="rId100"/>
    <p:sldId id="451" r:id="rId101"/>
    <p:sldId id="452" r:id="rId102"/>
    <p:sldId id="442" r:id="rId103"/>
    <p:sldId id="443" r:id="rId104"/>
    <p:sldId id="444" r:id="rId105"/>
    <p:sldId id="445" r:id="rId106"/>
    <p:sldId id="446" r:id="rId107"/>
    <p:sldId id="447" r:id="rId108"/>
    <p:sldId id="448" r:id="rId109"/>
    <p:sldId id="453" r:id="rId110"/>
    <p:sldId id="454" r:id="rId111"/>
    <p:sldId id="455" r:id="rId112"/>
    <p:sldId id="456" r:id="rId113"/>
    <p:sldId id="457" r:id="rId114"/>
    <p:sldId id="458" r:id="rId115"/>
    <p:sldId id="464" r:id="rId116"/>
    <p:sldId id="459" r:id="rId117"/>
    <p:sldId id="460" r:id="rId118"/>
    <p:sldId id="461" r:id="rId119"/>
    <p:sldId id="462" r:id="rId120"/>
    <p:sldId id="465" r:id="rId121"/>
    <p:sldId id="463" r:id="rId122"/>
    <p:sldId id="467" r:id="rId123"/>
    <p:sldId id="472" r:id="rId124"/>
    <p:sldId id="473" r:id="rId125"/>
    <p:sldId id="470" r:id="rId126"/>
    <p:sldId id="471" r:id="rId127"/>
    <p:sldId id="474" r:id="rId128"/>
    <p:sldId id="475" r:id="rId129"/>
    <p:sldId id="476" r:id="rId130"/>
    <p:sldId id="479" r:id="rId131"/>
    <p:sldId id="477" r:id="rId132"/>
    <p:sldId id="478" r:id="rId133"/>
    <p:sldId id="482" r:id="rId134"/>
    <p:sldId id="483" r:id="rId135"/>
    <p:sldId id="484" r:id="rId1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67" autoAdjust="0"/>
  </p:normalViewPr>
  <p:slideViewPr>
    <p:cSldViewPr snapToGrid="0">
      <p:cViewPr varScale="1">
        <p:scale>
          <a:sx n="68" d="100"/>
          <a:sy n="68" d="100"/>
        </p:scale>
        <p:origin x="816"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4154BF-73BD-44EB-AE2A-42BCDA9C81FD}"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AD6E6-3382-48B7-9A70-9718E6C4F73A}" type="slidenum">
              <a:rPr lang="en-US" smtClean="0"/>
              <a:t>‹#›</a:t>
            </a:fld>
            <a:endParaRPr lang="en-US"/>
          </a:p>
        </p:txBody>
      </p:sp>
    </p:spTree>
    <p:extLst>
      <p:ext uri="{BB962C8B-B14F-4D97-AF65-F5344CB8AC3E}">
        <p14:creationId xmlns:p14="http://schemas.microsoft.com/office/powerpoint/2010/main" val="3389328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634469-3728-4189-9EFD-6E51FAEAD756}" type="slidenum">
              <a:rPr lang="en-US" smtClean="0"/>
              <a:t>42</a:t>
            </a:fld>
            <a:endParaRPr lang="en-US"/>
          </a:p>
        </p:txBody>
      </p:sp>
    </p:spTree>
    <p:extLst>
      <p:ext uri="{BB962C8B-B14F-4D97-AF65-F5344CB8AC3E}">
        <p14:creationId xmlns:p14="http://schemas.microsoft.com/office/powerpoint/2010/main" val="3986897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2D1727-A39D-4472-BF2E-EB0C95C0CD9E}"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1AB3-2C94-404C-96AB-1F1C7F4D04B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922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D1727-A39D-4472-BF2E-EB0C95C0CD9E}"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380879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D1727-A39D-4472-BF2E-EB0C95C0CD9E}"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92874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D1727-A39D-4472-BF2E-EB0C95C0CD9E}"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7343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2D1727-A39D-4472-BF2E-EB0C95C0CD9E}"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81AB3-2C94-404C-96AB-1F1C7F4D04B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02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2D1727-A39D-4472-BF2E-EB0C95C0CD9E}"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3793890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2D1727-A39D-4472-BF2E-EB0C95C0CD9E}"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393459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2D1727-A39D-4472-BF2E-EB0C95C0CD9E}"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331857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2D1727-A39D-4472-BF2E-EB0C95C0CD9E}" type="datetimeFigureOut">
              <a:rPr lang="en-US" smtClean="0"/>
              <a:t>4/2/2024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179538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32D1727-A39D-4472-BF2E-EB0C95C0CD9E}" type="datetimeFigureOut">
              <a:rPr lang="en-US" smtClean="0"/>
              <a:t>4/2/2024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981AB3-2C94-404C-96AB-1F1C7F4D04B5}" type="slidenum">
              <a:rPr lang="en-US" smtClean="0"/>
              <a:t>‹#›</a:t>
            </a:fld>
            <a:endParaRPr lang="en-US"/>
          </a:p>
        </p:txBody>
      </p:sp>
    </p:spTree>
    <p:extLst>
      <p:ext uri="{BB962C8B-B14F-4D97-AF65-F5344CB8AC3E}">
        <p14:creationId xmlns:p14="http://schemas.microsoft.com/office/powerpoint/2010/main" val="40654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2D1727-A39D-4472-BF2E-EB0C95C0CD9E}"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81AB3-2C94-404C-96AB-1F1C7F4D04B5}" type="slidenum">
              <a:rPr lang="en-US" smtClean="0"/>
              <a:t>‹#›</a:t>
            </a:fld>
            <a:endParaRPr lang="en-US"/>
          </a:p>
        </p:txBody>
      </p:sp>
    </p:spTree>
    <p:extLst>
      <p:ext uri="{BB962C8B-B14F-4D97-AF65-F5344CB8AC3E}">
        <p14:creationId xmlns:p14="http://schemas.microsoft.com/office/powerpoint/2010/main" val="334879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2D1727-A39D-4472-BF2E-EB0C95C0CD9E}" type="datetimeFigureOut">
              <a:rPr lang="en-US" smtClean="0"/>
              <a:t>4/2/2024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981AB3-2C94-404C-96AB-1F1C7F4D04B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55673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1694873"/>
            <a:ext cx="10058400" cy="4892038"/>
          </a:xfrm>
        </p:spPr>
        <p:txBody>
          <a:bodyPr>
            <a:normAutofit/>
          </a:bodyPr>
          <a:lstStyle/>
          <a:p>
            <a:endParaRPr lang="en-US" sz="3600" b="1" dirty="0">
              <a:solidFill>
                <a:schemeClr val="tx1"/>
              </a:solidFill>
              <a:latin typeface="Arial" panose="020B0604020202020204" pitchFamily="34" charset="0"/>
              <a:cs typeface="Arial" panose="020B0604020202020204" pitchFamily="34" charset="0"/>
            </a:endParaRPr>
          </a:p>
          <a:p>
            <a:pPr algn="ctr"/>
            <a:r>
              <a:rPr lang="en-US" sz="5400" b="1" dirty="0"/>
              <a:t>Compiler Construction</a:t>
            </a:r>
          </a:p>
          <a:p>
            <a:endParaRPr lang="en-US" sz="3600" b="1" dirty="0">
              <a:solidFill>
                <a:schemeClr val="tx1"/>
              </a:solidFill>
              <a:latin typeface="Arial" panose="020B0604020202020204" pitchFamily="34" charset="0"/>
              <a:cs typeface="Arial" panose="020B0604020202020204" pitchFamily="34" charset="0"/>
            </a:endParaRPr>
          </a:p>
          <a:p>
            <a:r>
              <a:rPr lang="en-US" b="1" dirty="0">
                <a:solidFill>
                  <a:schemeClr val="tx1"/>
                </a:solidFill>
                <a:latin typeface="Arial" panose="020B0604020202020204" pitchFamily="34" charset="0"/>
                <a:cs typeface="Arial" panose="020B0604020202020204" pitchFamily="34" charset="0"/>
              </a:rPr>
              <a:t>Muhammad </a:t>
            </a:r>
            <a:r>
              <a:rPr lang="en-US" b="1" dirty="0" err="1">
                <a:solidFill>
                  <a:schemeClr val="tx1"/>
                </a:solidFill>
                <a:latin typeface="Arial" panose="020B0604020202020204" pitchFamily="34" charset="0"/>
                <a:cs typeface="Arial" panose="020B0604020202020204" pitchFamily="34" charset="0"/>
              </a:rPr>
              <a:t>awais</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ali</a:t>
            </a:r>
            <a:endParaRPr lang="en-US" sz="1800" b="0" i="0" u="none" strike="noStrike" baseline="0" dirty="0">
              <a:solidFill>
                <a:srgbClr val="000000"/>
              </a:solidFill>
              <a:latin typeface="Calibri" panose="020F0502020204030204" pitchFamily="34" charset="0"/>
            </a:endParaRPr>
          </a:p>
          <a:p>
            <a:r>
              <a:rPr lang="en-US" b="1" dirty="0">
                <a:latin typeface="Arial" panose="020B0604020202020204" pitchFamily="34" charset="0"/>
                <a:cs typeface="Arial" panose="020B0604020202020204" pitchFamily="34" charset="0"/>
              </a:rPr>
              <a:t>Department of Computer Science</a:t>
            </a:r>
          </a:p>
          <a:p>
            <a:r>
              <a:rPr lang="en-US" b="1" dirty="0">
                <a:latin typeface="Arial" panose="020B0604020202020204" pitchFamily="34" charset="0"/>
                <a:cs typeface="Arial" panose="020B0604020202020204" pitchFamily="34" charset="0"/>
              </a:rPr>
              <a:t>University of Management &amp; technology</a:t>
            </a:r>
          </a:p>
        </p:txBody>
      </p:sp>
      <p:pic>
        <p:nvPicPr>
          <p:cNvPr id="2" name="Picture 1">
            <a:extLst>
              <a:ext uri="{FF2B5EF4-FFF2-40B4-BE49-F238E27FC236}">
                <a16:creationId xmlns:a16="http://schemas.microsoft.com/office/drawing/2014/main" id="{2045C7B0-7773-4322-4256-4BB2A842C9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48775" y="915533"/>
            <a:ext cx="1842868" cy="1264959"/>
          </a:xfrm>
          <a:prstGeom prst="rect">
            <a:avLst/>
          </a:prstGeom>
          <a:noFill/>
          <a:ln>
            <a:noFill/>
          </a:ln>
        </p:spPr>
      </p:pic>
    </p:spTree>
    <p:extLst>
      <p:ext uri="{BB962C8B-B14F-4D97-AF65-F5344CB8AC3E}">
        <p14:creationId xmlns:p14="http://schemas.microsoft.com/office/powerpoint/2010/main" val="307324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Formal Definition of a Context-Free Grammar</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l">
              <a:buFont typeface="Wingdings" panose="05000000000000000000" pitchFamily="2" charset="2"/>
              <a:buChar char="§"/>
            </a:pPr>
            <a:r>
              <a:rPr lang="en-US" sz="2200" b="1" dirty="0">
                <a:solidFill>
                  <a:srgbClr val="000000"/>
                </a:solidFill>
                <a:latin typeface="Calibri" panose="020F0502020204030204" pitchFamily="34" charset="0"/>
                <a:cs typeface="Arial" panose="020B0604020202020204" pitchFamily="34" charset="0"/>
              </a:rPr>
              <a:t> Start Symbol</a:t>
            </a:r>
          </a:p>
          <a:p>
            <a:pPr lvl="1">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In a grammar, one nonterminal is distinguished as the start symbol, and the set of strings it denotes is the language generated by the grammar.</a:t>
            </a:r>
          </a:p>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t>
            </a:r>
            <a:r>
              <a:rPr lang="en-US" sz="2200" b="1" dirty="0">
                <a:solidFill>
                  <a:srgbClr val="000000"/>
                </a:solidFill>
                <a:latin typeface="Calibri" panose="020F0502020204030204" pitchFamily="34" charset="0"/>
                <a:cs typeface="Arial" panose="020B0604020202020204" pitchFamily="34" charset="0"/>
              </a:rPr>
              <a:t>Productions</a:t>
            </a:r>
          </a:p>
          <a:p>
            <a:pPr lvl="1">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The productions of a grammar specify the manner in which the terminals and </a:t>
            </a:r>
            <a:r>
              <a:rPr lang="en-US" sz="2000" dirty="0" err="1">
                <a:solidFill>
                  <a:srgbClr val="000000"/>
                </a:solidFill>
                <a:latin typeface="Calibri" panose="020F0502020204030204" pitchFamily="34" charset="0"/>
                <a:cs typeface="Arial" panose="020B0604020202020204" pitchFamily="34" charset="0"/>
              </a:rPr>
              <a:t>nonterminals</a:t>
            </a:r>
            <a:r>
              <a:rPr lang="en-US" sz="2000" dirty="0">
                <a:solidFill>
                  <a:srgbClr val="000000"/>
                </a:solidFill>
                <a:latin typeface="Calibri" panose="020F0502020204030204" pitchFamily="34" charset="0"/>
                <a:cs typeface="Arial" panose="020B0604020202020204" pitchFamily="34" charset="0"/>
              </a:rPr>
              <a:t> can be combined to form strings. </a:t>
            </a:r>
          </a:p>
          <a:p>
            <a:pPr lvl="1">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Each production consists of:</a:t>
            </a:r>
          </a:p>
          <a:p>
            <a:pPr lvl="2">
              <a:buFont typeface="Wingdings" panose="05000000000000000000" pitchFamily="2" charset="2"/>
              <a:buChar char="§"/>
            </a:pPr>
            <a:r>
              <a:rPr lang="en-US" sz="1800" dirty="0">
                <a:solidFill>
                  <a:srgbClr val="000000"/>
                </a:solidFill>
                <a:latin typeface="Calibri" panose="020F0502020204030204" pitchFamily="34" charset="0"/>
                <a:cs typeface="Arial" panose="020B0604020202020204" pitchFamily="34" charset="0"/>
              </a:rPr>
              <a:t>A nonterminal called the head or left side of the production; this production defines some of the strings denoted by the head.</a:t>
            </a:r>
          </a:p>
          <a:p>
            <a:pPr lvl="2">
              <a:buFont typeface="Wingdings" panose="05000000000000000000" pitchFamily="2" charset="2"/>
              <a:buChar char="§"/>
            </a:pPr>
            <a:r>
              <a:rPr lang="en-US" sz="1800" dirty="0">
                <a:solidFill>
                  <a:srgbClr val="000000"/>
                </a:solidFill>
                <a:latin typeface="Calibri" panose="020F0502020204030204" pitchFamily="34" charset="0"/>
                <a:cs typeface="Arial" panose="020B0604020202020204" pitchFamily="34" charset="0"/>
              </a:rPr>
              <a:t>The symbol -&gt; Sometimes : : = has been used in place of the arrow.</a:t>
            </a:r>
          </a:p>
          <a:p>
            <a:pPr lvl="2">
              <a:buFont typeface="Wingdings" panose="05000000000000000000" pitchFamily="2" charset="2"/>
              <a:buChar char="§"/>
            </a:pPr>
            <a:r>
              <a:rPr lang="en-US" sz="1800" dirty="0">
                <a:solidFill>
                  <a:srgbClr val="000000"/>
                </a:solidFill>
                <a:latin typeface="Calibri" panose="020F0502020204030204" pitchFamily="34" charset="0"/>
                <a:cs typeface="Arial" panose="020B0604020202020204" pitchFamily="34" charset="0"/>
              </a:rPr>
              <a:t>A body or right side consisting of zero or more terminals and </a:t>
            </a:r>
            <a:r>
              <a:rPr lang="en-US" sz="1800" dirty="0" err="1">
                <a:solidFill>
                  <a:srgbClr val="000000"/>
                </a:solidFill>
                <a:latin typeface="Calibri" panose="020F0502020204030204" pitchFamily="34" charset="0"/>
                <a:cs typeface="Arial" panose="020B0604020202020204" pitchFamily="34" charset="0"/>
              </a:rPr>
              <a:t>nonterminals</a:t>
            </a:r>
            <a:r>
              <a:rPr lang="en-US" sz="1800" dirty="0">
                <a:solidFill>
                  <a:srgbClr val="000000"/>
                </a:solidFill>
                <a:latin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4679871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Handle Pruning</a:t>
            </a:r>
          </a:p>
        </p:txBody>
      </p:sp>
      <p:sp>
        <p:nvSpPr>
          <p:cNvPr id="5" name="Rectangle 2">
            <a:extLst>
              <a:ext uri="{FF2B5EF4-FFF2-40B4-BE49-F238E27FC236}">
                <a16:creationId xmlns:a16="http://schemas.microsoft.com/office/drawing/2014/main" id="{5FD1250F-9018-40EF-98D2-0FF3A95A4C7F}"/>
              </a:ext>
            </a:extLst>
          </p:cNvPr>
          <p:cNvSpPr>
            <a:spLocks noChangeArrowheads="1"/>
          </p:cNvSpPr>
          <p:nvPr/>
        </p:nvSpPr>
        <p:spPr bwMode="auto">
          <a:xfrm>
            <a:off x="1097280" y="1796654"/>
            <a:ext cx="1033630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5C5C5C"/>
                </a:solidFill>
                <a:effectLst/>
                <a:latin typeface="+mn-lt"/>
                <a:cs typeface="Open Sans" panose="020B0606030504020204" pitchFamily="34" charset="0"/>
              </a:rPr>
              <a:t>Example of Handle pruning</a:t>
            </a:r>
            <a:endParaRPr kumimoji="0" lang="en-US" altLang="en-US" sz="2200" b="0" i="0" u="none" strike="noStrike" cap="none" normalizeH="0" baseline="0" dirty="0">
              <a:ln>
                <a:noFill/>
              </a:ln>
              <a:solidFill>
                <a:schemeClr val="tx1"/>
              </a:solidFill>
              <a:effectLst/>
              <a:latin typeface="+mn-lt"/>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5C5C5C"/>
                </a:solidFill>
                <a:effectLst/>
                <a:latin typeface="+mn-lt"/>
                <a:cs typeface="Open Sans" panose="020B0606030504020204" pitchFamily="34" charset="0"/>
              </a:rPr>
              <a:t>Consider the following CFG</a:t>
            </a:r>
            <a:endParaRPr kumimoji="0" lang="en-US" altLang="en-US" sz="22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5C5C5C"/>
                </a:solidFill>
                <a:effectLst/>
                <a:latin typeface="+mn-lt"/>
                <a:cs typeface="Open Sans" panose="020B0606030504020204" pitchFamily="34" charset="0"/>
              </a:rPr>
              <a:t>D →TL;</a:t>
            </a:r>
            <a:endParaRPr kumimoji="0" lang="en-US" altLang="en-US" sz="22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5C5C5C"/>
                </a:solidFill>
                <a:effectLst/>
                <a:latin typeface="+mn-lt"/>
                <a:cs typeface="Open Sans" panose="020B0606030504020204" pitchFamily="34" charset="0"/>
              </a:rPr>
              <a:t>T → int</a:t>
            </a:r>
            <a:endParaRPr kumimoji="0" lang="en-US" altLang="en-US" sz="22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5C5C5C"/>
                </a:solidFill>
                <a:effectLst/>
                <a:latin typeface="+mn-lt"/>
                <a:cs typeface="Open Sans" panose="020B0606030504020204" pitchFamily="34" charset="0"/>
              </a:rPr>
              <a:t>T → float</a:t>
            </a:r>
            <a:endParaRPr kumimoji="0" lang="en-US" altLang="en-US" sz="22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5C5C5C"/>
                </a:solidFill>
                <a:effectLst/>
                <a:latin typeface="+mn-lt"/>
                <a:cs typeface="Open Sans" panose="020B0606030504020204" pitchFamily="34" charset="0"/>
              </a:rPr>
              <a:t>T → char</a:t>
            </a:r>
            <a:endParaRPr kumimoji="0" lang="en-US" altLang="en-US" sz="22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5C5C5C"/>
                </a:solidFill>
                <a:effectLst/>
                <a:latin typeface="+mn-lt"/>
                <a:cs typeface="Open Sans" panose="020B0606030504020204" pitchFamily="34" charset="0"/>
              </a:rPr>
              <a:t>L→ </a:t>
            </a:r>
            <a:r>
              <a:rPr kumimoji="0" lang="en-US" altLang="en-US" sz="2200" b="0" i="0" u="none" strike="noStrike" cap="none" normalizeH="0" baseline="0" dirty="0" err="1">
                <a:ln>
                  <a:noFill/>
                </a:ln>
                <a:solidFill>
                  <a:srgbClr val="5C5C5C"/>
                </a:solidFill>
                <a:effectLst/>
                <a:latin typeface="+mn-lt"/>
                <a:cs typeface="Open Sans" panose="020B0606030504020204" pitchFamily="34" charset="0"/>
              </a:rPr>
              <a:t>L,id</a:t>
            </a:r>
            <a:endParaRPr kumimoji="0" lang="en-US" altLang="en-US" sz="220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5C5C5C"/>
                </a:solidFill>
                <a:effectLst/>
                <a:latin typeface="+mn-lt"/>
                <a:cs typeface="Open Sans" panose="020B0606030504020204" pitchFamily="34" charset="0"/>
              </a:rPr>
              <a:t>L → id</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5C5C5C"/>
              </a:solidFill>
              <a:effectLst/>
              <a:latin typeface="+mn-lt"/>
              <a:cs typeface="Open Sans" panose="020B0606030504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lang="en-US" sz="2200" b="0" i="0" dirty="0">
                <a:solidFill>
                  <a:srgbClr val="5C5C5C"/>
                </a:solidFill>
                <a:effectLst/>
                <a:latin typeface="+mn-lt"/>
              </a:rPr>
              <a:t>The parsing table for the input string </a:t>
            </a:r>
            <a:r>
              <a:rPr lang="en-US" sz="2200" b="1" i="0" dirty="0">
                <a:solidFill>
                  <a:srgbClr val="5C5C5C"/>
                </a:solidFill>
                <a:effectLst/>
                <a:latin typeface="+mn-lt"/>
              </a:rPr>
              <a:t>int </a:t>
            </a:r>
            <a:r>
              <a:rPr lang="en-US" sz="2200" b="1" i="0" dirty="0" err="1">
                <a:solidFill>
                  <a:srgbClr val="5C5C5C"/>
                </a:solidFill>
                <a:effectLst/>
                <a:latin typeface="+mn-lt"/>
              </a:rPr>
              <a:t>id,id</a:t>
            </a:r>
            <a:r>
              <a:rPr lang="en-US" sz="2200" b="1" i="0" dirty="0">
                <a:solidFill>
                  <a:srgbClr val="5C5C5C"/>
                </a:solidFill>
                <a:effectLst/>
                <a:latin typeface="+mn-lt"/>
              </a:rPr>
              <a:t>;</a:t>
            </a:r>
            <a:endParaRPr kumimoji="0" lang="en-US" altLang="en-US" sz="2200" b="1"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6496473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Handle Pruning</a:t>
            </a:r>
          </a:p>
        </p:txBody>
      </p:sp>
      <p:graphicFrame>
        <p:nvGraphicFramePr>
          <p:cNvPr id="4" name="Table 3">
            <a:extLst>
              <a:ext uri="{FF2B5EF4-FFF2-40B4-BE49-F238E27FC236}">
                <a16:creationId xmlns:a16="http://schemas.microsoft.com/office/drawing/2014/main" id="{D9FA20CC-23EF-431F-8115-B38F2723B998}"/>
              </a:ext>
            </a:extLst>
          </p:cNvPr>
          <p:cNvGraphicFramePr>
            <a:graphicFrameLocks noGrp="1"/>
          </p:cNvGraphicFramePr>
          <p:nvPr>
            <p:extLst>
              <p:ext uri="{D42A27DB-BD31-4B8C-83A1-F6EECF244321}">
                <p14:modId xmlns:p14="http://schemas.microsoft.com/office/powerpoint/2010/main" val="2423039672"/>
              </p:ext>
            </p:extLst>
          </p:nvPr>
        </p:nvGraphicFramePr>
        <p:xfrm>
          <a:off x="1142105" y="2043952"/>
          <a:ext cx="10048563" cy="3750236"/>
        </p:xfrm>
        <a:graphic>
          <a:graphicData uri="http://schemas.openxmlformats.org/drawingml/2006/table">
            <a:tbl>
              <a:tblPr/>
              <a:tblGrid>
                <a:gridCol w="3888524">
                  <a:extLst>
                    <a:ext uri="{9D8B030D-6E8A-4147-A177-3AD203B41FA5}">
                      <a16:colId xmlns:a16="http://schemas.microsoft.com/office/drawing/2014/main" val="1047769130"/>
                    </a:ext>
                  </a:extLst>
                </a:gridCol>
                <a:gridCol w="2695017">
                  <a:extLst>
                    <a:ext uri="{9D8B030D-6E8A-4147-A177-3AD203B41FA5}">
                      <a16:colId xmlns:a16="http://schemas.microsoft.com/office/drawing/2014/main" val="3838251150"/>
                    </a:ext>
                  </a:extLst>
                </a:gridCol>
                <a:gridCol w="3465022">
                  <a:extLst>
                    <a:ext uri="{9D8B030D-6E8A-4147-A177-3AD203B41FA5}">
                      <a16:colId xmlns:a16="http://schemas.microsoft.com/office/drawing/2014/main" val="1074975920"/>
                    </a:ext>
                  </a:extLst>
                </a:gridCol>
              </a:tblGrid>
              <a:tr h="620059">
                <a:tc>
                  <a:txBody>
                    <a:bodyPr/>
                    <a:lstStyle/>
                    <a:p>
                      <a:pPr algn="ctr" fontAlgn="base">
                        <a:spcAft>
                          <a:spcPts val="0"/>
                        </a:spcAft>
                      </a:pPr>
                      <a:r>
                        <a:rPr lang="en-US" sz="2600" b="1" u="none" strike="noStrike">
                          <a:effectLst/>
                          <a:latin typeface="inherit"/>
                        </a:rPr>
                        <a:t>Input String</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600" b="1" u="none" strike="noStrike" dirty="0">
                          <a:effectLst/>
                          <a:latin typeface="inherit"/>
                        </a:rPr>
                        <a:t>Handle</a:t>
                      </a:r>
                      <a:endParaRPr lang="en-US" sz="2600" u="none" strike="noStrike" dirty="0">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600" b="1" u="none" strike="noStrike">
                          <a:effectLst/>
                          <a:latin typeface="inherit"/>
                        </a:rPr>
                        <a:t>Action</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484914"/>
                  </a:ext>
                </a:extLst>
              </a:tr>
              <a:tr h="620059">
                <a:tc>
                  <a:txBody>
                    <a:bodyPr/>
                    <a:lstStyle/>
                    <a:p>
                      <a:pPr fontAlgn="base">
                        <a:spcAft>
                          <a:spcPts val="0"/>
                        </a:spcAft>
                      </a:pPr>
                      <a:r>
                        <a:rPr lang="en-US" sz="2600" u="none" strike="noStrike">
                          <a:effectLst/>
                          <a:latin typeface="inherit"/>
                        </a:rPr>
                        <a:t>Int id,id;</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600" u="none" strike="noStrike">
                          <a:effectLst/>
                          <a:latin typeface="inherit"/>
                        </a:rPr>
                        <a:t>int</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spcAft>
                          <a:spcPts val="0"/>
                        </a:spcAft>
                      </a:pPr>
                      <a:r>
                        <a:rPr lang="en-US" sz="2600" u="none" strike="noStrike">
                          <a:effectLst/>
                          <a:latin typeface="inherit"/>
                        </a:rPr>
                        <a:t>Reduce T→int</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6905738"/>
                  </a:ext>
                </a:extLst>
              </a:tr>
              <a:tr h="620059">
                <a:tc>
                  <a:txBody>
                    <a:bodyPr/>
                    <a:lstStyle/>
                    <a:p>
                      <a:pPr fontAlgn="base">
                        <a:spcAft>
                          <a:spcPts val="0"/>
                        </a:spcAft>
                      </a:pPr>
                      <a:r>
                        <a:rPr lang="en-US" sz="2600" u="none" strike="noStrike">
                          <a:effectLst/>
                          <a:latin typeface="inherit"/>
                        </a:rPr>
                        <a:t>T id,id;</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600" u="none" strike="noStrike">
                          <a:effectLst/>
                          <a:latin typeface="inherit"/>
                        </a:rPr>
                        <a:t>Id</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spcAft>
                          <a:spcPts val="0"/>
                        </a:spcAft>
                      </a:pPr>
                      <a:r>
                        <a:rPr lang="en-US" sz="2600" u="none" strike="noStrike">
                          <a:effectLst/>
                          <a:latin typeface="inherit"/>
                        </a:rPr>
                        <a:t>Reduce L→id</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7991030"/>
                  </a:ext>
                </a:extLst>
              </a:tr>
              <a:tr h="649941">
                <a:tc>
                  <a:txBody>
                    <a:bodyPr/>
                    <a:lstStyle/>
                    <a:p>
                      <a:pPr fontAlgn="base">
                        <a:spcAft>
                          <a:spcPts val="0"/>
                        </a:spcAft>
                      </a:pPr>
                      <a:r>
                        <a:rPr lang="en-US" sz="2600" u="none" strike="noStrike">
                          <a:effectLst/>
                          <a:latin typeface="inherit"/>
                        </a:rPr>
                        <a:t>T L,id;</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600" u="none" strike="noStrike">
                          <a:effectLst/>
                          <a:latin typeface="inherit"/>
                        </a:rPr>
                        <a:t>L, id</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spcAft>
                          <a:spcPts val="0"/>
                        </a:spcAft>
                      </a:pPr>
                      <a:r>
                        <a:rPr lang="en-US" sz="2600" u="none" strike="noStrike">
                          <a:effectLst/>
                          <a:latin typeface="inherit"/>
                        </a:rPr>
                        <a:t>Reduce L→L,id</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518897"/>
                  </a:ext>
                </a:extLst>
              </a:tr>
              <a:tr h="620059">
                <a:tc>
                  <a:txBody>
                    <a:bodyPr/>
                    <a:lstStyle/>
                    <a:p>
                      <a:pPr fontAlgn="base">
                        <a:spcAft>
                          <a:spcPts val="0"/>
                        </a:spcAft>
                      </a:pPr>
                      <a:r>
                        <a:rPr lang="en-US" sz="2600" u="none" strike="noStrike">
                          <a:effectLst/>
                          <a:latin typeface="inherit"/>
                        </a:rPr>
                        <a:t>TL;</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600" u="none" strike="noStrike">
                          <a:effectLst/>
                          <a:latin typeface="inherit"/>
                        </a:rPr>
                        <a:t>TL;</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spcAft>
                          <a:spcPts val="0"/>
                        </a:spcAft>
                      </a:pPr>
                      <a:r>
                        <a:rPr lang="en-US" sz="2600" u="none" strike="noStrike">
                          <a:effectLst/>
                          <a:latin typeface="inherit"/>
                        </a:rPr>
                        <a:t>Reduce D→TL</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2019173"/>
                  </a:ext>
                </a:extLst>
              </a:tr>
              <a:tr h="620059">
                <a:tc>
                  <a:txBody>
                    <a:bodyPr/>
                    <a:lstStyle/>
                    <a:p>
                      <a:pPr fontAlgn="base">
                        <a:spcAft>
                          <a:spcPts val="0"/>
                        </a:spcAft>
                      </a:pPr>
                      <a:r>
                        <a:rPr lang="en-US" sz="2600" u="none" strike="noStrike">
                          <a:effectLst/>
                          <a:latin typeface="inherit"/>
                        </a:rPr>
                        <a:t>D</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600" u="none" strike="noStrike">
                          <a:effectLst/>
                          <a:latin typeface="inherit"/>
                        </a:rPr>
                        <a:t>-</a:t>
                      </a:r>
                      <a:endParaRPr lang="en-US" sz="2600" u="none" strike="noStrike">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base">
                        <a:spcAft>
                          <a:spcPts val="0"/>
                        </a:spcAft>
                      </a:pPr>
                      <a:r>
                        <a:rPr lang="en-US" sz="2600" u="none" strike="noStrike" dirty="0">
                          <a:effectLst/>
                          <a:latin typeface="inherit"/>
                        </a:rPr>
                        <a:t>Accepted</a:t>
                      </a:r>
                      <a:endParaRPr lang="en-US" sz="2600" u="none" strike="noStrike" dirty="0">
                        <a:effectLst/>
                      </a:endParaRPr>
                    </a:p>
                  </a:txBody>
                  <a:tcPr marL="98280" marR="982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609701"/>
                  </a:ext>
                </a:extLst>
              </a:tr>
            </a:tbl>
          </a:graphicData>
        </a:graphic>
      </p:graphicFrame>
    </p:spTree>
    <p:extLst>
      <p:ext uri="{BB962C8B-B14F-4D97-AF65-F5344CB8AC3E}">
        <p14:creationId xmlns:p14="http://schemas.microsoft.com/office/powerpoint/2010/main" val="14938085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Shift-Reduce Parsing</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a:buFont typeface="Wingdings" panose="05000000000000000000" pitchFamily="2" charset="2"/>
              <a:buChar char="§"/>
            </a:pPr>
            <a:r>
              <a:rPr lang="en-US" sz="2200" dirty="0"/>
              <a:t> Shift-reduce parsing is a form of bottom-up parsing in which a </a:t>
            </a:r>
            <a:r>
              <a:rPr lang="en-US" sz="2200" b="1" dirty="0"/>
              <a:t>stack</a:t>
            </a:r>
            <a:r>
              <a:rPr lang="en-US" sz="2200" dirty="0"/>
              <a:t> holds grammar symbols and an </a:t>
            </a:r>
            <a:r>
              <a:rPr lang="en-US" sz="2200" b="1" dirty="0"/>
              <a:t>input buffer </a:t>
            </a:r>
            <a:r>
              <a:rPr lang="en-US" sz="2200" dirty="0"/>
              <a:t>holds the rest of the string to be parsed.</a:t>
            </a:r>
          </a:p>
          <a:p>
            <a:pPr algn="just">
              <a:buFont typeface="Wingdings" panose="05000000000000000000" pitchFamily="2" charset="2"/>
              <a:buChar char="§"/>
            </a:pPr>
            <a:r>
              <a:rPr lang="en-US" sz="2200" dirty="0"/>
              <a:t> We use $ to mark the bottom of the stack and also the right end of the input. </a:t>
            </a:r>
          </a:p>
          <a:p>
            <a:pPr algn="just">
              <a:buFont typeface="Wingdings" panose="05000000000000000000" pitchFamily="2" charset="2"/>
              <a:buChar char="§"/>
            </a:pPr>
            <a:r>
              <a:rPr lang="en-US" sz="2200" dirty="0"/>
              <a:t> When discussing bottom-up parsing, we show the top of the stack on the right, rather than on the left as we did for top-down parsing.</a:t>
            </a:r>
          </a:p>
        </p:txBody>
      </p:sp>
    </p:spTree>
    <p:extLst>
      <p:ext uri="{BB962C8B-B14F-4D97-AF65-F5344CB8AC3E}">
        <p14:creationId xmlns:p14="http://schemas.microsoft.com/office/powerpoint/2010/main" val="30844506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Shift-Reduce Parsing</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a:buFont typeface="Wingdings" panose="05000000000000000000" pitchFamily="2" charset="2"/>
              <a:buChar char="§"/>
            </a:pPr>
            <a:r>
              <a:rPr lang="en-US" sz="2200" dirty="0"/>
              <a:t> Primary operations are shift and reduce, there are actually four possible actions a shift-reduce parser can make: </a:t>
            </a:r>
          </a:p>
          <a:p>
            <a:pPr lvl="1" algn="just">
              <a:buFont typeface="Wingdings" panose="05000000000000000000" pitchFamily="2" charset="2"/>
              <a:buChar char="§"/>
            </a:pPr>
            <a:r>
              <a:rPr lang="en-US" sz="2000" b="1" dirty="0"/>
              <a:t>(1) shift, (2) reduce, (3) accept, </a:t>
            </a:r>
            <a:r>
              <a:rPr lang="en-US" sz="2200" b="1" dirty="0"/>
              <a:t>and (4) error.</a:t>
            </a:r>
          </a:p>
          <a:p>
            <a:pPr algn="just"/>
            <a:r>
              <a:rPr lang="en-US" sz="2200" dirty="0"/>
              <a:t>1. </a:t>
            </a:r>
            <a:r>
              <a:rPr lang="en-US" sz="2200" b="1" dirty="0"/>
              <a:t>Shift:</a:t>
            </a:r>
            <a:r>
              <a:rPr lang="en-US" sz="2200" dirty="0"/>
              <a:t> Shift the next input symbol onto the top of the stack.</a:t>
            </a:r>
          </a:p>
          <a:p>
            <a:pPr algn="just"/>
            <a:r>
              <a:rPr lang="en-US" sz="2200" dirty="0"/>
              <a:t>2. </a:t>
            </a:r>
            <a:r>
              <a:rPr lang="en-US" sz="2200" b="1" dirty="0"/>
              <a:t>Reduce:</a:t>
            </a:r>
            <a:r>
              <a:rPr lang="en-US" sz="2200" dirty="0"/>
              <a:t> The right end of the string to be reduced must be at the top of the stack. Locate the left end of the string within the stack and decide with what nonterminal to replace the string.</a:t>
            </a:r>
          </a:p>
          <a:p>
            <a:pPr algn="just"/>
            <a:r>
              <a:rPr lang="en-US" sz="2200" dirty="0"/>
              <a:t>3. </a:t>
            </a:r>
            <a:r>
              <a:rPr lang="en-US" sz="2200" b="1" dirty="0"/>
              <a:t>Accept:</a:t>
            </a:r>
            <a:r>
              <a:rPr lang="en-US" sz="2200" dirty="0"/>
              <a:t> Announce successful completion of parsing.</a:t>
            </a:r>
          </a:p>
          <a:p>
            <a:pPr algn="just"/>
            <a:r>
              <a:rPr lang="en-US" sz="2200" dirty="0"/>
              <a:t>4. </a:t>
            </a:r>
            <a:r>
              <a:rPr lang="en-US" sz="2200" b="1" dirty="0"/>
              <a:t>Error:</a:t>
            </a:r>
            <a:r>
              <a:rPr lang="en-US" sz="2200" dirty="0"/>
              <a:t> Discover a syntax error and call an error recovery routine.</a:t>
            </a:r>
          </a:p>
        </p:txBody>
      </p:sp>
    </p:spTree>
    <p:extLst>
      <p:ext uri="{BB962C8B-B14F-4D97-AF65-F5344CB8AC3E}">
        <p14:creationId xmlns:p14="http://schemas.microsoft.com/office/powerpoint/2010/main" val="36924726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Shift-Reduce Parsing</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a:buFont typeface="Wingdings" panose="05000000000000000000" pitchFamily="2" charset="2"/>
              <a:buChar char="§"/>
            </a:pPr>
            <a:r>
              <a:rPr lang="en-US" sz="2200" dirty="0"/>
              <a:t> </a:t>
            </a:r>
            <a:r>
              <a:rPr lang="en-US" sz="2200" b="1" dirty="0"/>
              <a:t>Example 1:</a:t>
            </a:r>
            <a:r>
              <a:rPr lang="en-US" sz="2200" dirty="0"/>
              <a:t> Input string id</a:t>
            </a:r>
            <a:r>
              <a:rPr lang="en-US" sz="2200" baseline="-25000" dirty="0"/>
              <a:t>1</a:t>
            </a:r>
            <a:r>
              <a:rPr lang="en-US" sz="2200" dirty="0"/>
              <a:t> *id</a:t>
            </a:r>
            <a:r>
              <a:rPr lang="en-US" sz="2200" baseline="-25000" dirty="0"/>
              <a:t>2</a:t>
            </a:r>
            <a:r>
              <a:rPr lang="en-US" sz="2200" dirty="0"/>
              <a:t> according to the expression grammar </a:t>
            </a:r>
          </a:p>
          <a:p>
            <a:r>
              <a:rPr lang="en-US" sz="2200" b="1" dirty="0"/>
              <a:t>E → E + T | T </a:t>
            </a:r>
          </a:p>
          <a:p>
            <a:r>
              <a:rPr lang="en-US" sz="2200" b="1" dirty="0"/>
              <a:t>T → T x F | F</a:t>
            </a:r>
          </a:p>
          <a:p>
            <a:r>
              <a:rPr lang="en-US" sz="2200" b="1" dirty="0"/>
              <a:t>F → id</a:t>
            </a:r>
          </a:p>
          <a:p>
            <a:pPr algn="l"/>
            <a:endParaRPr lang="en-US" sz="1800" b="0" i="0" u="none" strike="noStrike" baseline="0" dirty="0">
              <a:latin typeface="Times New Roman" panose="02020603050405020304" pitchFamily="18" charset="0"/>
            </a:endParaRPr>
          </a:p>
          <a:p>
            <a:pPr algn="l"/>
            <a:endParaRPr lang="en-US" sz="2200" dirty="0"/>
          </a:p>
        </p:txBody>
      </p:sp>
      <p:pic>
        <p:nvPicPr>
          <p:cNvPr id="5" name="Picture 4">
            <a:extLst>
              <a:ext uri="{FF2B5EF4-FFF2-40B4-BE49-F238E27FC236}">
                <a16:creationId xmlns:a16="http://schemas.microsoft.com/office/drawing/2014/main" id="{65CE23B0-5A0A-426F-9158-802054ED0BE9}"/>
              </a:ext>
            </a:extLst>
          </p:cNvPr>
          <p:cNvPicPr>
            <a:picLocks noChangeAspect="1"/>
          </p:cNvPicPr>
          <p:nvPr/>
        </p:nvPicPr>
        <p:blipFill>
          <a:blip r:embed="rId2"/>
          <a:stretch>
            <a:fillRect/>
          </a:stretch>
        </p:blipFill>
        <p:spPr>
          <a:xfrm>
            <a:off x="5047129" y="2253108"/>
            <a:ext cx="6406898" cy="4057180"/>
          </a:xfrm>
          <a:prstGeom prst="rect">
            <a:avLst/>
          </a:prstGeom>
        </p:spPr>
      </p:pic>
    </p:spTree>
    <p:extLst>
      <p:ext uri="{BB962C8B-B14F-4D97-AF65-F5344CB8AC3E}">
        <p14:creationId xmlns:p14="http://schemas.microsoft.com/office/powerpoint/2010/main" val="31908033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Shift-Reduce Parsing</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buFont typeface="Wingdings" panose="05000000000000000000" pitchFamily="2" charset="2"/>
              <a:buChar char="§"/>
            </a:pPr>
            <a:r>
              <a:rPr lang="en-US" sz="2200" dirty="0"/>
              <a:t> </a:t>
            </a:r>
            <a:r>
              <a:rPr lang="en-US" sz="2200" b="1" dirty="0"/>
              <a:t>Example 2:</a:t>
            </a:r>
            <a:r>
              <a:rPr lang="en-US" sz="2200" dirty="0"/>
              <a:t> Consider the grammar </a:t>
            </a:r>
            <a:br>
              <a:rPr lang="en-US" sz="2200" dirty="0"/>
            </a:br>
            <a:r>
              <a:rPr lang="en-US" sz="2200" dirty="0"/>
              <a:t>        S –&gt; S + S </a:t>
            </a:r>
            <a:br>
              <a:rPr lang="en-US" sz="2200" dirty="0"/>
            </a:br>
            <a:r>
              <a:rPr lang="en-US" sz="2200" dirty="0"/>
              <a:t>        S –&gt; S * S </a:t>
            </a:r>
            <a:br>
              <a:rPr lang="en-US" sz="2200" dirty="0"/>
            </a:br>
            <a:r>
              <a:rPr lang="en-US" sz="2200" dirty="0"/>
              <a:t>        S –&gt; id </a:t>
            </a:r>
          </a:p>
          <a:p>
            <a:pPr algn="l" fontAlgn="base"/>
            <a:r>
              <a:rPr lang="en-US" sz="2200" dirty="0"/>
              <a:t>Perform Shift Reduce parsing for input string </a:t>
            </a:r>
          </a:p>
          <a:p>
            <a:pPr algn="ctr" fontAlgn="base"/>
            <a:r>
              <a:rPr lang="en-US" sz="2200" b="1" dirty="0"/>
              <a:t>id + id + id</a:t>
            </a:r>
          </a:p>
          <a:p>
            <a:pPr algn="l">
              <a:buFont typeface="Wingdings" panose="05000000000000000000" pitchFamily="2" charset="2"/>
              <a:buChar char="§"/>
            </a:pPr>
            <a:endParaRPr lang="en-US" sz="2200" dirty="0"/>
          </a:p>
          <a:p>
            <a:pPr algn="l">
              <a:buFont typeface="Wingdings" panose="05000000000000000000" pitchFamily="2" charset="2"/>
              <a:buChar char="§"/>
            </a:pPr>
            <a:endParaRPr lang="en-US" sz="1800" b="0" i="0" u="none" strike="noStrike" baseline="0" dirty="0">
              <a:latin typeface="Times New Roman" panose="02020603050405020304" pitchFamily="18" charset="0"/>
            </a:endParaRPr>
          </a:p>
          <a:p>
            <a:pPr algn="l"/>
            <a:endParaRPr lang="en-US" sz="2200" dirty="0"/>
          </a:p>
        </p:txBody>
      </p:sp>
    </p:spTree>
    <p:extLst>
      <p:ext uri="{BB962C8B-B14F-4D97-AF65-F5344CB8AC3E}">
        <p14:creationId xmlns:p14="http://schemas.microsoft.com/office/powerpoint/2010/main" val="38028310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Shift-Reduce Parsing</a:t>
            </a:r>
          </a:p>
        </p:txBody>
      </p:sp>
      <p:pic>
        <p:nvPicPr>
          <p:cNvPr id="1026" name="Picture 2" descr="Lightbox">
            <a:extLst>
              <a:ext uri="{FF2B5EF4-FFF2-40B4-BE49-F238E27FC236}">
                <a16:creationId xmlns:a16="http://schemas.microsoft.com/office/drawing/2014/main" id="{2B27810A-F523-4FBB-8FF8-C5DB1AB08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134" y="1737360"/>
            <a:ext cx="10644692" cy="451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147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Shift-Reduce Parsing</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buFont typeface="Wingdings" panose="05000000000000000000" pitchFamily="2" charset="2"/>
              <a:buChar char="§"/>
            </a:pPr>
            <a:r>
              <a:rPr lang="it-IT" sz="2200" dirty="0"/>
              <a:t> </a:t>
            </a:r>
            <a:r>
              <a:rPr lang="it-IT" sz="2200" b="1" dirty="0"/>
              <a:t>Example 3:</a:t>
            </a:r>
            <a:r>
              <a:rPr lang="it-IT" sz="2200" dirty="0"/>
              <a:t> Consider the grammar </a:t>
            </a:r>
            <a:br>
              <a:rPr lang="it-IT" sz="2200" dirty="0"/>
            </a:br>
            <a:r>
              <a:rPr lang="it-IT" sz="2200" dirty="0"/>
              <a:t>        E –&gt; 2E2 </a:t>
            </a:r>
            <a:br>
              <a:rPr lang="it-IT" sz="2200" dirty="0"/>
            </a:br>
            <a:r>
              <a:rPr lang="it-IT" sz="2200" dirty="0"/>
              <a:t>        E –&gt; 3E3 </a:t>
            </a:r>
            <a:br>
              <a:rPr lang="it-IT" sz="2200" dirty="0"/>
            </a:br>
            <a:r>
              <a:rPr lang="it-IT" sz="2200" dirty="0"/>
              <a:t>        E –&gt; 4 </a:t>
            </a:r>
            <a:br>
              <a:rPr lang="it-IT" sz="2200" dirty="0"/>
            </a:br>
            <a:r>
              <a:rPr lang="it-IT" sz="2200" dirty="0"/>
              <a:t>Perform Shift Reduce parsing for input string “32423”</a:t>
            </a:r>
            <a:endParaRPr lang="en-US" sz="2200" dirty="0"/>
          </a:p>
          <a:p>
            <a:pPr algn="l">
              <a:buFont typeface="Wingdings" panose="05000000000000000000" pitchFamily="2" charset="2"/>
              <a:buChar char="§"/>
            </a:pPr>
            <a:endParaRPr lang="en-US" sz="1800" b="0" i="0" u="none" strike="noStrike" baseline="0" dirty="0">
              <a:latin typeface="Times New Roman" panose="02020603050405020304" pitchFamily="18" charset="0"/>
            </a:endParaRPr>
          </a:p>
          <a:p>
            <a:pPr algn="l"/>
            <a:endParaRPr lang="en-US" sz="2200" dirty="0"/>
          </a:p>
        </p:txBody>
      </p:sp>
    </p:spTree>
    <p:extLst>
      <p:ext uri="{BB962C8B-B14F-4D97-AF65-F5344CB8AC3E}">
        <p14:creationId xmlns:p14="http://schemas.microsoft.com/office/powerpoint/2010/main" val="3425901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Shift-Reduce Parsing</a:t>
            </a:r>
          </a:p>
        </p:txBody>
      </p:sp>
      <p:pic>
        <p:nvPicPr>
          <p:cNvPr id="4098" name="Picture 2" descr="Lightbox">
            <a:extLst>
              <a:ext uri="{FF2B5EF4-FFF2-40B4-BE49-F238E27FC236}">
                <a16:creationId xmlns:a16="http://schemas.microsoft.com/office/drawing/2014/main" id="{3C9058E1-863F-4A8C-AA43-89E514774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628" y="1737360"/>
            <a:ext cx="7278743" cy="4564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65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LR(0) Parsing</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a:buFont typeface="Wingdings" panose="05000000000000000000" pitchFamily="2" charset="2"/>
              <a:buChar char="§"/>
            </a:pPr>
            <a:r>
              <a:rPr lang="en-US" sz="2200" dirty="0"/>
              <a:t> LR parsers are table-driven, much like the non-recursive LL(1) parsers </a:t>
            </a:r>
          </a:p>
          <a:p>
            <a:pPr>
              <a:buFont typeface="Wingdings" panose="05000000000000000000" pitchFamily="2" charset="2"/>
              <a:buChar char="§"/>
            </a:pPr>
            <a:r>
              <a:rPr lang="en-US" sz="2200" dirty="0"/>
              <a:t> This technique is also called LR(0) parsing.</a:t>
            </a:r>
            <a:br>
              <a:rPr lang="en-US" sz="2200" dirty="0"/>
            </a:br>
            <a:r>
              <a:rPr lang="en-US" sz="2200" dirty="0"/>
              <a:t>L stands for left to right scanning</a:t>
            </a:r>
            <a:br>
              <a:rPr lang="en-US" sz="2200" dirty="0"/>
            </a:br>
            <a:r>
              <a:rPr lang="en-US" sz="2200" dirty="0"/>
              <a:t>R stands for rightmost  derivation in reverse</a:t>
            </a:r>
            <a:br>
              <a:rPr lang="en-US" sz="2200" dirty="0"/>
            </a:br>
            <a:r>
              <a:rPr lang="en-US" sz="2200" dirty="0"/>
              <a:t>0 stands for no. of input symbols of lookahead.</a:t>
            </a:r>
          </a:p>
        </p:txBody>
      </p:sp>
    </p:spTree>
    <p:extLst>
      <p:ext uri="{BB962C8B-B14F-4D97-AF65-F5344CB8AC3E}">
        <p14:creationId xmlns:p14="http://schemas.microsoft.com/office/powerpoint/2010/main" val="2236903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Formal Definition of a Context-Free Grammar</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In this grammar, the terminal symbols are </a:t>
            </a:r>
            <a:r>
              <a:rPr lang="en-US" sz="2200" b="1" dirty="0">
                <a:solidFill>
                  <a:srgbClr val="000000"/>
                </a:solidFill>
                <a:latin typeface="Calibri" panose="020F0502020204030204" pitchFamily="34" charset="0"/>
                <a:cs typeface="Arial" panose="020B0604020202020204" pitchFamily="34" charset="0"/>
              </a:rPr>
              <a:t>id, +, -, *, /. (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nonterminal symbols are </a:t>
            </a:r>
            <a:r>
              <a:rPr lang="en-US" sz="2200" b="1" dirty="0">
                <a:solidFill>
                  <a:srgbClr val="000000"/>
                </a:solidFill>
                <a:latin typeface="Calibri" panose="020F0502020204030204" pitchFamily="34" charset="0"/>
                <a:cs typeface="Arial" panose="020B0604020202020204" pitchFamily="34" charset="0"/>
              </a:rPr>
              <a:t>expression</a:t>
            </a:r>
            <a:r>
              <a:rPr lang="en-US" sz="2200" dirty="0">
                <a:solidFill>
                  <a:srgbClr val="000000"/>
                </a:solidFill>
                <a:latin typeface="Calibri" panose="020F0502020204030204" pitchFamily="34" charset="0"/>
                <a:cs typeface="Arial" panose="020B0604020202020204" pitchFamily="34" charset="0"/>
              </a:rPr>
              <a:t>, </a:t>
            </a:r>
            <a:r>
              <a:rPr lang="en-US" sz="2200" b="1" dirty="0">
                <a:solidFill>
                  <a:srgbClr val="000000"/>
                </a:solidFill>
                <a:latin typeface="Calibri" panose="020F0502020204030204" pitchFamily="34" charset="0"/>
                <a:cs typeface="Arial" panose="020B0604020202020204" pitchFamily="34" charset="0"/>
              </a:rPr>
              <a:t>term</a:t>
            </a:r>
            <a:r>
              <a:rPr lang="en-US" sz="2200" dirty="0">
                <a:solidFill>
                  <a:srgbClr val="000000"/>
                </a:solidFill>
                <a:latin typeface="Calibri" panose="020F0502020204030204" pitchFamily="34" charset="0"/>
                <a:cs typeface="Arial" panose="020B0604020202020204" pitchFamily="34" charset="0"/>
              </a:rPr>
              <a:t> and </a:t>
            </a:r>
            <a:r>
              <a:rPr lang="en-US" sz="2200" b="1" dirty="0">
                <a:solidFill>
                  <a:srgbClr val="000000"/>
                </a:solidFill>
                <a:latin typeface="Calibri" panose="020F0502020204030204" pitchFamily="34" charset="0"/>
                <a:cs typeface="Arial" panose="020B0604020202020204" pitchFamily="34" charset="0"/>
              </a:rPr>
              <a:t>factor</a:t>
            </a:r>
            <a:r>
              <a:rPr lang="en-US" sz="2200" dirty="0">
                <a:solidFill>
                  <a:srgbClr val="000000"/>
                </a:solidFill>
                <a:latin typeface="Calibri" panose="020F0502020204030204" pitchFamily="34" charset="0"/>
                <a:cs typeface="Arial" panose="020B0604020202020204" pitchFamily="34" charset="0"/>
              </a:rPr>
              <a:t>, and expression is the </a:t>
            </a:r>
            <a:r>
              <a:rPr lang="en-US" sz="2200" b="1" dirty="0">
                <a:solidFill>
                  <a:srgbClr val="000000"/>
                </a:solidFill>
                <a:latin typeface="Calibri" panose="020F0502020204030204" pitchFamily="34" charset="0"/>
                <a:cs typeface="Arial" panose="020B0604020202020204" pitchFamily="34" charset="0"/>
              </a:rPr>
              <a:t>start symbol.</a:t>
            </a:r>
          </a:p>
        </p:txBody>
      </p:sp>
      <p:pic>
        <p:nvPicPr>
          <p:cNvPr id="5" name="Picture 4">
            <a:extLst>
              <a:ext uri="{FF2B5EF4-FFF2-40B4-BE49-F238E27FC236}">
                <a16:creationId xmlns:a16="http://schemas.microsoft.com/office/drawing/2014/main" id="{5AAFE021-A22E-45F1-AE3F-541F147B9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518" y="2769602"/>
            <a:ext cx="5211807" cy="3501843"/>
          </a:xfrm>
          <a:prstGeom prst="rect">
            <a:avLst/>
          </a:prstGeom>
        </p:spPr>
      </p:pic>
    </p:spTree>
    <p:extLst>
      <p:ext uri="{BB962C8B-B14F-4D97-AF65-F5344CB8AC3E}">
        <p14:creationId xmlns:p14="http://schemas.microsoft.com/office/powerpoint/2010/main" val="21586268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LR(0) items</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a:buFont typeface="Wingdings" panose="05000000000000000000" pitchFamily="2" charset="2"/>
              <a:buChar char="§"/>
            </a:pPr>
            <a:r>
              <a:rPr lang="en-US" sz="2200" dirty="0"/>
              <a:t> An LR(0) item (item for short) of a grammar G is a production of G with a dot at some position of the body. Thus, production A </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a:t>
            </a:r>
            <a:r>
              <a:rPr lang="en-US" sz="2200" dirty="0"/>
              <a:t> XYZ yields the four items.</a:t>
            </a:r>
          </a:p>
          <a:p>
            <a:pPr algn="just">
              <a:buFont typeface="Wingdings" panose="05000000000000000000" pitchFamily="2" charset="2"/>
              <a:buChar char="§"/>
            </a:pPr>
            <a:endParaRPr lang="en-US" sz="2200" dirty="0"/>
          </a:p>
          <a:p>
            <a:pPr marL="457200" indent="-457200" algn="just">
              <a:buFont typeface="+mj-lt"/>
              <a:buAutoNum type="arabicPeriod"/>
            </a:pP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lang="en-US" sz="2200" dirty="0"/>
              <a:t>A </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a:t>
            </a:r>
            <a:r>
              <a:rPr lang="en-US" sz="2200" dirty="0"/>
              <a:t> .XYZ</a:t>
            </a:r>
          </a:p>
          <a:p>
            <a:pPr marL="457200" indent="-457200" algn="just">
              <a:buFont typeface="+mj-lt"/>
              <a:buAutoNum type="arabicPeriod"/>
            </a:pPr>
            <a:r>
              <a:rPr lang="en-US" sz="2200" dirty="0"/>
              <a:t> A </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a:t>
            </a:r>
            <a:r>
              <a:rPr lang="en-US" sz="2200" dirty="0"/>
              <a:t> X.YZ </a:t>
            </a:r>
          </a:p>
          <a:p>
            <a:pPr marL="457200" indent="-457200" algn="just">
              <a:buFont typeface="+mj-lt"/>
              <a:buAutoNum type="arabicPeriod"/>
            </a:pPr>
            <a:r>
              <a:rPr lang="en-US" sz="2200" dirty="0"/>
              <a:t>A </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a:t>
            </a:r>
            <a:r>
              <a:rPr lang="en-US" sz="2200" dirty="0"/>
              <a:t> XY.Z </a:t>
            </a:r>
          </a:p>
          <a:p>
            <a:pPr marL="457200" indent="-457200" algn="just">
              <a:buFont typeface="+mj-lt"/>
              <a:buAutoNum type="arabicPeriod"/>
            </a:pPr>
            <a:r>
              <a:rPr lang="en-US" sz="2200" dirty="0"/>
              <a:t>A </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a:t>
            </a:r>
            <a:r>
              <a:rPr lang="en-US" sz="2200" dirty="0"/>
              <a:t> XYZ.</a:t>
            </a:r>
          </a:p>
        </p:txBody>
      </p:sp>
    </p:spTree>
    <p:extLst>
      <p:ext uri="{BB962C8B-B14F-4D97-AF65-F5344CB8AC3E}">
        <p14:creationId xmlns:p14="http://schemas.microsoft.com/office/powerpoint/2010/main" val="35691038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Augmented grammar</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a:buFont typeface="Wingdings" panose="05000000000000000000" pitchFamily="2" charset="2"/>
              <a:buChar char="§"/>
            </a:pPr>
            <a:r>
              <a:rPr lang="en-US" sz="2200" dirty="0"/>
              <a:t> If P is a grammar with starting symbol S, then G’ (augmented grammar for G) is a grammar with a new starting symbol S‘ and productions  S‘ -&gt; .S</a:t>
            </a:r>
          </a:p>
          <a:p>
            <a:pPr algn="just">
              <a:buFont typeface="Wingdings" panose="05000000000000000000" pitchFamily="2" charset="2"/>
              <a:buChar char="§"/>
            </a:pPr>
            <a:r>
              <a:rPr lang="en-US" sz="2200" dirty="0"/>
              <a:t> The purpose of this new starting production is to indicate the parser when it should stop parsing. </a:t>
            </a:r>
          </a:p>
        </p:txBody>
      </p:sp>
    </p:spTree>
    <p:extLst>
      <p:ext uri="{BB962C8B-B14F-4D97-AF65-F5344CB8AC3E}">
        <p14:creationId xmlns:p14="http://schemas.microsoft.com/office/powerpoint/2010/main" val="5232487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Example 1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fontAlgn="base">
              <a:buFont typeface="Wingdings" panose="05000000000000000000" pitchFamily="2" charset="2"/>
              <a:buChar char="§"/>
            </a:pPr>
            <a:r>
              <a:rPr lang="en-US" sz="2200" b="1" dirty="0"/>
              <a:t> Construct a LR(0) parsing table for the given context free grammar –</a:t>
            </a:r>
          </a:p>
          <a:p>
            <a:pPr marL="0" indent="0" algn="ctr" fontAlgn="base">
              <a:buNone/>
            </a:pPr>
            <a:r>
              <a:rPr lang="en-US" sz="2200" b="1" dirty="0"/>
              <a:t>S </a:t>
            </a:r>
            <a:r>
              <a:rPr kumimoji="0" lang="en-US" altLang="en-US" sz="2200" b="1" i="0" u="none" strike="noStrike" cap="none" normalizeH="0" baseline="0" dirty="0">
                <a:ln>
                  <a:noFill/>
                </a:ln>
                <a:solidFill>
                  <a:srgbClr val="5C5C5C"/>
                </a:solidFill>
                <a:effectLst/>
                <a:latin typeface="+mn-lt"/>
                <a:cs typeface="Open Sans" panose="020B0606030504020204" pitchFamily="34" charset="0"/>
              </a:rPr>
              <a:t>→</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lang="en-US" sz="2200" b="1" dirty="0"/>
              <a:t>AA</a:t>
            </a:r>
          </a:p>
          <a:p>
            <a:pPr marL="0" indent="0" algn="ctr" fontAlgn="base">
              <a:buNone/>
            </a:pPr>
            <a:r>
              <a:rPr lang="en-US" sz="2200" b="1" dirty="0"/>
              <a:t>A </a:t>
            </a:r>
            <a:r>
              <a:rPr kumimoji="0" lang="en-US" altLang="en-US" sz="2200" b="1" i="0" u="none" strike="noStrike" cap="none" normalizeH="0" baseline="0" dirty="0">
                <a:ln>
                  <a:noFill/>
                </a:ln>
                <a:solidFill>
                  <a:srgbClr val="5C5C5C"/>
                </a:solidFill>
                <a:effectLst/>
                <a:latin typeface="+mn-lt"/>
                <a:cs typeface="Open Sans" panose="020B0606030504020204" pitchFamily="34" charset="0"/>
              </a:rPr>
              <a:t>→</a:t>
            </a:r>
            <a:r>
              <a:rPr lang="en-US" sz="2200" b="1" dirty="0"/>
              <a:t> </a:t>
            </a:r>
            <a:r>
              <a:rPr lang="en-US" sz="2200" b="1" dirty="0" err="1"/>
              <a:t>aA|b</a:t>
            </a:r>
            <a:endParaRPr lang="en-US" sz="2200" b="1" dirty="0"/>
          </a:p>
          <a:p>
            <a:pPr algn="just">
              <a:buFont typeface="Wingdings" panose="05000000000000000000" pitchFamily="2" charset="2"/>
              <a:buChar char="§"/>
            </a:pPr>
            <a:endParaRPr lang="en-US" sz="2200" dirty="0"/>
          </a:p>
        </p:txBody>
      </p:sp>
    </p:spTree>
    <p:extLst>
      <p:ext uri="{BB962C8B-B14F-4D97-AF65-F5344CB8AC3E}">
        <p14:creationId xmlns:p14="http://schemas.microsoft.com/office/powerpoint/2010/main" val="21025820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Solution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buFont typeface="Wingdings" panose="05000000000000000000" pitchFamily="2" charset="2"/>
              <a:buChar char="§"/>
            </a:pPr>
            <a:r>
              <a:rPr lang="en-US" sz="2200" dirty="0"/>
              <a:t>  </a:t>
            </a:r>
            <a:r>
              <a:rPr lang="en-US" sz="2200" b="1" dirty="0"/>
              <a:t>STEP 1- </a:t>
            </a:r>
            <a:r>
              <a:rPr lang="en-US" sz="2200" dirty="0"/>
              <a:t>Find augmented grammar</a:t>
            </a:r>
          </a:p>
          <a:p>
            <a:pPr algn="l" fontAlgn="base"/>
            <a:r>
              <a:rPr lang="en-US" sz="2200" dirty="0"/>
              <a:t>The augmented grammar of the given grammar is:-</a:t>
            </a:r>
          </a:p>
          <a:p>
            <a:pPr algn="l" fontAlgn="base"/>
            <a:r>
              <a:rPr lang="en-US" sz="2200" dirty="0"/>
              <a:t>      S’</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kumimoji="0" lang="en-US" altLang="en-US" sz="2200" b="1" i="0" u="none" strike="noStrike" cap="none" normalizeH="0" baseline="0" dirty="0">
                <a:ln>
                  <a:noFill/>
                </a:ln>
                <a:solidFill>
                  <a:srgbClr val="5C5C5C"/>
                </a:solidFill>
                <a:effectLst/>
                <a:latin typeface="+mn-lt"/>
                <a:cs typeface="Open Sans" panose="020B0606030504020204" pitchFamily="34" charset="0"/>
              </a:rPr>
              <a:t>→</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lang="en-US" sz="2200" dirty="0"/>
              <a:t>.S      [0th production]</a:t>
            </a:r>
            <a:br>
              <a:rPr lang="en-US" sz="2200" dirty="0"/>
            </a:br>
            <a:r>
              <a:rPr lang="en-US" sz="2200" dirty="0"/>
              <a:t>      S</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kumimoji="0" lang="en-US" altLang="en-US" sz="2200" b="1" i="0" u="none" strike="noStrike" cap="none" normalizeH="0" baseline="0" dirty="0">
                <a:ln>
                  <a:noFill/>
                </a:ln>
                <a:solidFill>
                  <a:srgbClr val="5C5C5C"/>
                </a:solidFill>
                <a:effectLst/>
                <a:latin typeface="+mn-lt"/>
                <a:cs typeface="Open Sans" panose="020B0606030504020204" pitchFamily="34" charset="0"/>
              </a:rPr>
              <a:t>→</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lang="en-US" sz="2200" dirty="0"/>
              <a:t>.AA    [1st production]</a:t>
            </a:r>
            <a:br>
              <a:rPr lang="en-US" sz="2200" dirty="0"/>
            </a:br>
            <a:r>
              <a:rPr lang="en-US" sz="2200" dirty="0"/>
              <a:t>      A</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kumimoji="0" lang="en-US" altLang="en-US" sz="2200" b="1" i="0" u="none" strike="noStrike" cap="none" normalizeH="0" baseline="0" dirty="0">
                <a:ln>
                  <a:noFill/>
                </a:ln>
                <a:solidFill>
                  <a:srgbClr val="5C5C5C"/>
                </a:solidFill>
                <a:effectLst/>
                <a:latin typeface="+mn-lt"/>
                <a:cs typeface="Open Sans" panose="020B0606030504020204" pitchFamily="34" charset="0"/>
              </a:rPr>
              <a:t>→</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lang="en-US" sz="2200" dirty="0"/>
              <a:t>.</a:t>
            </a:r>
            <a:r>
              <a:rPr lang="en-US" sz="2200" dirty="0" err="1"/>
              <a:t>aA</a:t>
            </a:r>
            <a:r>
              <a:rPr lang="en-US" sz="2200" dirty="0"/>
              <a:t>    [2nd production]</a:t>
            </a:r>
            <a:br>
              <a:rPr lang="en-US" sz="2200" dirty="0"/>
            </a:br>
            <a:r>
              <a:rPr lang="en-US" sz="2200" dirty="0"/>
              <a:t>      A</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kumimoji="0" lang="en-US" altLang="en-US" sz="2200" b="1" i="0" u="none" strike="noStrike" cap="none" normalizeH="0" baseline="0" dirty="0">
                <a:ln>
                  <a:noFill/>
                </a:ln>
                <a:solidFill>
                  <a:srgbClr val="5C5C5C"/>
                </a:solidFill>
                <a:effectLst/>
                <a:latin typeface="+mn-lt"/>
                <a:cs typeface="Open Sans" panose="020B0606030504020204" pitchFamily="34" charset="0"/>
              </a:rPr>
              <a:t>→</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lang="en-US" sz="2200" dirty="0"/>
              <a:t>.b      [3rd production]</a:t>
            </a:r>
          </a:p>
          <a:p>
            <a:pPr marL="0" indent="0" algn="ctr" fontAlgn="base">
              <a:buNone/>
            </a:pPr>
            <a:endParaRPr lang="en-US" sz="2200" b="1" dirty="0"/>
          </a:p>
          <a:p>
            <a:pPr marL="0" indent="0" algn="ctr" fontAlgn="base">
              <a:buNone/>
            </a:pPr>
            <a:endParaRPr lang="en-US" sz="2200" b="1" dirty="0"/>
          </a:p>
          <a:p>
            <a:pPr algn="just">
              <a:buFont typeface="Wingdings" panose="05000000000000000000" pitchFamily="2" charset="2"/>
              <a:buChar char="§"/>
            </a:pPr>
            <a:endParaRPr lang="en-US" sz="2200" dirty="0"/>
          </a:p>
        </p:txBody>
      </p:sp>
    </p:spTree>
    <p:extLst>
      <p:ext uri="{BB962C8B-B14F-4D97-AF65-F5344CB8AC3E}">
        <p14:creationId xmlns:p14="http://schemas.microsoft.com/office/powerpoint/2010/main" val="10363103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Solution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buFont typeface="Wingdings" panose="05000000000000000000" pitchFamily="2" charset="2"/>
              <a:buChar char="§"/>
            </a:pPr>
            <a:r>
              <a:rPr lang="en-US" sz="2200" dirty="0"/>
              <a:t>  </a:t>
            </a:r>
            <a:r>
              <a:rPr lang="en-US" sz="2200" b="1" dirty="0"/>
              <a:t>STEP 2- </a:t>
            </a:r>
            <a:r>
              <a:rPr lang="en-US" sz="2200" dirty="0"/>
              <a:t>Find LR(0) </a:t>
            </a:r>
            <a:br>
              <a:rPr lang="en-US" sz="2200" dirty="0"/>
            </a:br>
            <a:r>
              <a:rPr lang="en-US" sz="2200" dirty="0"/>
              <a:t>collection of items</a:t>
            </a:r>
          </a:p>
        </p:txBody>
      </p:sp>
      <p:pic>
        <p:nvPicPr>
          <p:cNvPr id="7" name="Picture 6">
            <a:extLst>
              <a:ext uri="{FF2B5EF4-FFF2-40B4-BE49-F238E27FC236}">
                <a16:creationId xmlns:a16="http://schemas.microsoft.com/office/drawing/2014/main" id="{480F3D3C-F871-4BE8-8344-41F31978D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131" y="1737360"/>
            <a:ext cx="7132320" cy="4521797"/>
          </a:xfrm>
          <a:prstGeom prst="rect">
            <a:avLst/>
          </a:prstGeom>
        </p:spPr>
      </p:pic>
    </p:spTree>
    <p:extLst>
      <p:ext uri="{BB962C8B-B14F-4D97-AF65-F5344CB8AC3E}">
        <p14:creationId xmlns:p14="http://schemas.microsoft.com/office/powerpoint/2010/main" val="29837638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Solution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buFont typeface="Wingdings" panose="05000000000000000000" pitchFamily="2" charset="2"/>
              <a:buChar char="§"/>
            </a:pPr>
            <a:r>
              <a:rPr lang="en-US" sz="2200" b="1" dirty="0"/>
              <a:t> STEP3 – </a:t>
            </a:r>
            <a:r>
              <a:rPr lang="en-US" sz="2200" dirty="0"/>
              <a:t>defining 2 functions: </a:t>
            </a:r>
          </a:p>
          <a:p>
            <a:pPr algn="l" fontAlgn="base">
              <a:buFont typeface="Wingdings" panose="05000000000000000000" pitchFamily="2" charset="2"/>
              <a:buChar char="§"/>
            </a:pPr>
            <a:r>
              <a:rPr lang="en-US" sz="2200" dirty="0"/>
              <a:t> </a:t>
            </a:r>
            <a:r>
              <a:rPr lang="en-US" sz="2200" dirty="0" err="1"/>
              <a:t>Goto</a:t>
            </a:r>
            <a:r>
              <a:rPr lang="en-US" sz="2200" dirty="0"/>
              <a:t> [list of non terminals] and action [list of terminals] in the parsing table</a:t>
            </a:r>
          </a:p>
          <a:p>
            <a:pPr algn="just">
              <a:buFont typeface="Arial" panose="020B0604020202020204" pitchFamily="34" charset="0"/>
              <a:buChar char="•"/>
            </a:pPr>
            <a:r>
              <a:rPr lang="en-US" sz="2200" dirty="0"/>
              <a:t> If a state is going to some other state on a terminal then it correspond to a shift move.</a:t>
            </a:r>
          </a:p>
          <a:p>
            <a:pPr algn="just">
              <a:buFont typeface="Arial" panose="020B0604020202020204" pitchFamily="34" charset="0"/>
              <a:buChar char="•"/>
            </a:pPr>
            <a:r>
              <a:rPr lang="en-US" sz="2200" dirty="0"/>
              <a:t> If a state is going to some other state on a variable then it correspond to go to move.</a:t>
            </a:r>
          </a:p>
          <a:p>
            <a:pPr algn="just">
              <a:buFont typeface="Arial" panose="020B0604020202020204" pitchFamily="34" charset="0"/>
              <a:buChar char="•"/>
            </a:pPr>
            <a:r>
              <a:rPr lang="en-US" sz="2200" dirty="0"/>
              <a:t> If a state contain the final item in the particular row then write the reduce node completely.</a:t>
            </a:r>
          </a:p>
          <a:p>
            <a:pPr algn="l" fontAlgn="base">
              <a:buFont typeface="Wingdings" panose="05000000000000000000" pitchFamily="2" charset="2"/>
              <a:buChar char="§"/>
            </a:pPr>
            <a:endParaRPr lang="en-US" sz="2200" dirty="0"/>
          </a:p>
          <a:p>
            <a:pPr algn="l" fontAlgn="base"/>
            <a:r>
              <a:rPr lang="en-US" sz="2200" dirty="0"/>
              <a:t> </a:t>
            </a:r>
          </a:p>
        </p:txBody>
      </p:sp>
    </p:spTree>
    <p:extLst>
      <p:ext uri="{BB962C8B-B14F-4D97-AF65-F5344CB8AC3E}">
        <p14:creationId xmlns:p14="http://schemas.microsoft.com/office/powerpoint/2010/main" val="13628080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Solution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buFont typeface="Wingdings" panose="05000000000000000000" pitchFamily="2" charset="2"/>
              <a:buChar char="§"/>
            </a:pPr>
            <a:endParaRPr lang="en-US" sz="2200" dirty="0"/>
          </a:p>
          <a:p>
            <a:pPr algn="l" fontAlgn="base"/>
            <a:r>
              <a:rPr lang="en-US" sz="2200" dirty="0"/>
              <a:t> </a:t>
            </a:r>
          </a:p>
        </p:txBody>
      </p:sp>
      <p:pic>
        <p:nvPicPr>
          <p:cNvPr id="5" name="Picture 4">
            <a:extLst>
              <a:ext uri="{FF2B5EF4-FFF2-40B4-BE49-F238E27FC236}">
                <a16:creationId xmlns:a16="http://schemas.microsoft.com/office/drawing/2014/main" id="{6FCF90FF-EF0F-42E7-A8B0-3C2E94F7F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088" y="1999240"/>
            <a:ext cx="10000592" cy="2859520"/>
          </a:xfrm>
          <a:prstGeom prst="rect">
            <a:avLst/>
          </a:prstGeom>
        </p:spPr>
      </p:pic>
    </p:spTree>
    <p:extLst>
      <p:ext uri="{BB962C8B-B14F-4D97-AF65-F5344CB8AC3E}">
        <p14:creationId xmlns:p14="http://schemas.microsoft.com/office/powerpoint/2010/main" val="5441284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Example 2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fontAlgn="base">
              <a:buFont typeface="Wingdings" panose="05000000000000000000" pitchFamily="2" charset="2"/>
              <a:buChar char="§"/>
            </a:pPr>
            <a:r>
              <a:rPr lang="en-US" sz="2200" b="1" dirty="0"/>
              <a:t> Construct a LR(0) parsing table for the given context free grammar –</a:t>
            </a:r>
          </a:p>
          <a:p>
            <a:pPr marL="0" indent="0" algn="ctr" fontAlgn="base">
              <a:buNone/>
            </a:pPr>
            <a:r>
              <a:rPr lang="en-US" sz="2200" b="1" dirty="0"/>
              <a:t>S </a:t>
            </a:r>
            <a:r>
              <a:rPr kumimoji="0" lang="en-US" altLang="en-US" sz="2200" b="1" i="0" u="none" strike="noStrike" cap="none" normalizeH="0" baseline="0" dirty="0">
                <a:ln>
                  <a:noFill/>
                </a:ln>
                <a:solidFill>
                  <a:srgbClr val="5C5C5C"/>
                </a:solidFill>
                <a:effectLst/>
                <a:latin typeface="+mn-lt"/>
                <a:cs typeface="Open Sans" panose="020B0606030504020204" pitchFamily="34" charset="0"/>
              </a:rPr>
              <a:t>→</a:t>
            </a:r>
            <a:r>
              <a:rPr lang="en-US" sz="2200" b="1" dirty="0"/>
              <a:t> (S)</a:t>
            </a:r>
          </a:p>
          <a:p>
            <a:pPr marL="0" indent="0" algn="ctr" fontAlgn="base">
              <a:buNone/>
            </a:pPr>
            <a:r>
              <a:rPr lang="en-US" sz="2200" b="1" dirty="0"/>
              <a:t>S </a:t>
            </a:r>
            <a:r>
              <a:rPr kumimoji="0" lang="en-US" altLang="en-US" sz="2200" b="1" i="0" u="none" strike="noStrike" cap="none" normalizeH="0" baseline="0" dirty="0">
                <a:ln>
                  <a:noFill/>
                </a:ln>
                <a:solidFill>
                  <a:srgbClr val="5C5C5C"/>
                </a:solidFill>
                <a:effectLst/>
                <a:latin typeface="+mn-lt"/>
                <a:cs typeface="Open Sans" panose="020B0606030504020204" pitchFamily="34" charset="0"/>
              </a:rPr>
              <a:t>→</a:t>
            </a:r>
            <a:r>
              <a:rPr lang="en-US" sz="2200" b="1" dirty="0"/>
              <a:t> id</a:t>
            </a:r>
          </a:p>
          <a:p>
            <a:pPr algn="just">
              <a:buFont typeface="Wingdings" panose="05000000000000000000" pitchFamily="2" charset="2"/>
              <a:buChar char="§"/>
            </a:pPr>
            <a:endParaRPr lang="en-US" sz="2200" dirty="0"/>
          </a:p>
        </p:txBody>
      </p:sp>
    </p:spTree>
    <p:extLst>
      <p:ext uri="{BB962C8B-B14F-4D97-AF65-F5344CB8AC3E}">
        <p14:creationId xmlns:p14="http://schemas.microsoft.com/office/powerpoint/2010/main" val="32547341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Solution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buFont typeface="Wingdings" panose="05000000000000000000" pitchFamily="2" charset="2"/>
              <a:buChar char="§"/>
            </a:pPr>
            <a:r>
              <a:rPr lang="en-US" sz="2200" dirty="0"/>
              <a:t>  STEP 1- Find augmented grammar –</a:t>
            </a:r>
          </a:p>
          <a:p>
            <a:pPr algn="l" fontAlgn="base"/>
            <a:r>
              <a:rPr lang="en-US" sz="2200" dirty="0"/>
              <a:t>The augmented grammar of the given grammar is:-</a:t>
            </a:r>
          </a:p>
          <a:p>
            <a:pPr algn="l" fontAlgn="base"/>
            <a:r>
              <a:rPr lang="en-US" sz="2200" dirty="0"/>
              <a:t>      S’</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kumimoji="0" lang="en-US" altLang="en-US" sz="2200" b="1" i="0" u="none" strike="noStrike" cap="none" normalizeH="0" baseline="0" dirty="0">
                <a:ln>
                  <a:noFill/>
                </a:ln>
                <a:solidFill>
                  <a:srgbClr val="5C5C5C"/>
                </a:solidFill>
                <a:effectLst/>
                <a:latin typeface="+mn-lt"/>
                <a:cs typeface="Open Sans" panose="020B0606030504020204" pitchFamily="34" charset="0"/>
              </a:rPr>
              <a:t>→</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lang="en-US" sz="2200" dirty="0"/>
              <a:t>.S      [0th production]</a:t>
            </a:r>
            <a:br>
              <a:rPr lang="en-US" sz="2200" dirty="0"/>
            </a:br>
            <a:r>
              <a:rPr lang="en-US" sz="2200" dirty="0"/>
              <a:t>      S</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kumimoji="0" lang="en-US" altLang="en-US" sz="2200" b="1" i="0" u="none" strike="noStrike" cap="none" normalizeH="0" baseline="0" dirty="0">
                <a:ln>
                  <a:noFill/>
                </a:ln>
                <a:solidFill>
                  <a:srgbClr val="5C5C5C"/>
                </a:solidFill>
                <a:effectLst/>
                <a:latin typeface="+mn-lt"/>
                <a:cs typeface="Open Sans" panose="020B0606030504020204" pitchFamily="34" charset="0"/>
              </a:rPr>
              <a:t>→</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lang="en-US" sz="2200" dirty="0"/>
              <a:t>.(S)    [1st production]</a:t>
            </a:r>
            <a:br>
              <a:rPr lang="en-US" sz="2200" dirty="0"/>
            </a:br>
            <a:r>
              <a:rPr lang="en-US" sz="2200" dirty="0"/>
              <a:t>      S</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kumimoji="0" lang="en-US" altLang="en-US" sz="2200" b="1" i="0" u="none" strike="noStrike" cap="none" normalizeH="0" baseline="0" dirty="0">
                <a:ln>
                  <a:noFill/>
                </a:ln>
                <a:solidFill>
                  <a:srgbClr val="5C5C5C"/>
                </a:solidFill>
                <a:effectLst/>
                <a:latin typeface="+mn-lt"/>
                <a:cs typeface="Open Sans" panose="020B0606030504020204" pitchFamily="34" charset="0"/>
              </a:rPr>
              <a:t>→</a:t>
            </a:r>
            <a:r>
              <a:rPr kumimoji="0" lang="en-US" altLang="en-US" sz="2200" b="0" i="0" u="none" strike="noStrike" cap="none" normalizeH="0" baseline="0" dirty="0">
                <a:ln>
                  <a:noFill/>
                </a:ln>
                <a:solidFill>
                  <a:srgbClr val="5C5C5C"/>
                </a:solidFill>
                <a:effectLst/>
                <a:latin typeface="+mn-lt"/>
                <a:cs typeface="Open Sans" panose="020B0606030504020204" pitchFamily="34" charset="0"/>
              </a:rPr>
              <a:t> </a:t>
            </a:r>
            <a:r>
              <a:rPr lang="en-US" sz="2200" dirty="0"/>
              <a:t>.id    [2nd production]</a:t>
            </a:r>
            <a:br>
              <a:rPr lang="en-US" sz="2200" dirty="0"/>
            </a:br>
            <a:r>
              <a:rPr lang="en-US" sz="2200" dirty="0"/>
              <a:t>     </a:t>
            </a:r>
          </a:p>
          <a:p>
            <a:pPr marL="0" indent="0" algn="ctr" fontAlgn="base">
              <a:buNone/>
            </a:pPr>
            <a:endParaRPr lang="en-US" sz="2200" b="1" dirty="0"/>
          </a:p>
          <a:p>
            <a:pPr marL="0" indent="0" algn="ctr" fontAlgn="base">
              <a:buNone/>
            </a:pPr>
            <a:endParaRPr lang="en-US" sz="2200" b="1" dirty="0"/>
          </a:p>
          <a:p>
            <a:pPr algn="just">
              <a:buFont typeface="Wingdings" panose="05000000000000000000" pitchFamily="2" charset="2"/>
              <a:buChar char="§"/>
            </a:pPr>
            <a:endParaRPr lang="en-US" sz="2200" dirty="0"/>
          </a:p>
        </p:txBody>
      </p:sp>
    </p:spTree>
    <p:extLst>
      <p:ext uri="{BB962C8B-B14F-4D97-AF65-F5344CB8AC3E}">
        <p14:creationId xmlns:p14="http://schemas.microsoft.com/office/powerpoint/2010/main" val="14491935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Solution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buFont typeface="Wingdings" panose="05000000000000000000" pitchFamily="2" charset="2"/>
              <a:buChar char="§"/>
            </a:pPr>
            <a:r>
              <a:rPr lang="en-US" sz="2200" dirty="0"/>
              <a:t>  STEP 2- Find LR(0) collection of </a:t>
            </a:r>
            <a:br>
              <a:rPr lang="en-US" sz="2200" dirty="0"/>
            </a:br>
            <a:r>
              <a:rPr lang="en-US" sz="2200" dirty="0"/>
              <a:t>items</a:t>
            </a:r>
          </a:p>
        </p:txBody>
      </p:sp>
      <p:pic>
        <p:nvPicPr>
          <p:cNvPr id="5" name="Picture 4">
            <a:extLst>
              <a:ext uri="{FF2B5EF4-FFF2-40B4-BE49-F238E27FC236}">
                <a16:creationId xmlns:a16="http://schemas.microsoft.com/office/drawing/2014/main" id="{B87A23DC-A1C2-4D74-B0D7-8FFB57E29423}"/>
              </a:ext>
            </a:extLst>
          </p:cNvPr>
          <p:cNvPicPr>
            <a:picLocks noChangeAspect="1"/>
          </p:cNvPicPr>
          <p:nvPr/>
        </p:nvPicPr>
        <p:blipFill>
          <a:blip r:embed="rId2"/>
          <a:stretch>
            <a:fillRect/>
          </a:stretch>
        </p:blipFill>
        <p:spPr>
          <a:xfrm>
            <a:off x="6096000" y="1727933"/>
            <a:ext cx="4910697" cy="4415990"/>
          </a:xfrm>
          <a:prstGeom prst="rect">
            <a:avLst/>
          </a:prstGeom>
        </p:spPr>
      </p:pic>
    </p:spTree>
    <p:extLst>
      <p:ext uri="{BB962C8B-B14F-4D97-AF65-F5344CB8AC3E}">
        <p14:creationId xmlns:p14="http://schemas.microsoft.com/office/powerpoint/2010/main" val="422277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Notational Conventions</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To avoid always having to state that "these are the terminals," "these are the </a:t>
            </a:r>
            <a:r>
              <a:rPr lang="en-US" sz="2200" dirty="0" err="1">
                <a:solidFill>
                  <a:srgbClr val="000000"/>
                </a:solidFill>
                <a:latin typeface="Calibri" panose="020F0502020204030204" pitchFamily="34" charset="0"/>
                <a:cs typeface="Arial" panose="020B0604020202020204" pitchFamily="34" charset="0"/>
              </a:rPr>
              <a:t>nontermiaals</a:t>
            </a:r>
            <a:r>
              <a:rPr lang="en-US" sz="2200" dirty="0">
                <a:solidFill>
                  <a:srgbClr val="000000"/>
                </a:solidFill>
                <a:latin typeface="Calibri" panose="020F0502020204030204" pitchFamily="34" charset="0"/>
                <a:cs typeface="Arial" panose="020B0604020202020204" pitchFamily="34" charset="0"/>
              </a:rPr>
              <a:t> ," and so on, the following notational conventions for grammars</a:t>
            </a:r>
          </a:p>
          <a:p>
            <a:pPr algn="just"/>
            <a:r>
              <a:rPr lang="en-US" sz="2200" dirty="0">
                <a:solidFill>
                  <a:srgbClr val="000000"/>
                </a:solidFill>
                <a:latin typeface="Calibri" panose="020F0502020204030204" pitchFamily="34" charset="0"/>
                <a:cs typeface="Arial" panose="020B0604020202020204" pitchFamily="34" charset="0"/>
              </a:rPr>
              <a:t>will be used throughout the remainder of this book.</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These symbols are terminals:</a:t>
            </a:r>
          </a:p>
          <a:p>
            <a:pPr lvl="1" algn="just">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(a) Lowercase letters early in the alphabet, such as a, b, e.</a:t>
            </a:r>
          </a:p>
          <a:p>
            <a:pPr lvl="1"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(b) Operator symbols such as +, r, and so on.</a:t>
            </a:r>
          </a:p>
          <a:p>
            <a:pPr lvl="1"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(c) Punctuation symbols such as parentheses, comma, and so on.</a:t>
            </a:r>
          </a:p>
          <a:p>
            <a:pPr lvl="1"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(d) The digits 0,1,. . . ,9.</a:t>
            </a:r>
          </a:p>
          <a:p>
            <a:pPr lvl="1"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(e) Boldface strings such as </a:t>
            </a:r>
            <a:r>
              <a:rPr lang="en-US" sz="2200" b="1" dirty="0">
                <a:solidFill>
                  <a:srgbClr val="000000"/>
                </a:solidFill>
                <a:latin typeface="Calibri" panose="020F0502020204030204" pitchFamily="34" charset="0"/>
                <a:cs typeface="Arial" panose="020B0604020202020204" pitchFamily="34" charset="0"/>
              </a:rPr>
              <a:t>id</a:t>
            </a:r>
            <a:r>
              <a:rPr lang="en-US" sz="2200" dirty="0">
                <a:solidFill>
                  <a:srgbClr val="000000"/>
                </a:solidFill>
                <a:latin typeface="Calibri" panose="020F0502020204030204" pitchFamily="34" charset="0"/>
                <a:cs typeface="Arial" panose="020B0604020202020204" pitchFamily="34" charset="0"/>
              </a:rPr>
              <a:t> or </a:t>
            </a:r>
            <a:r>
              <a:rPr lang="en-US" sz="2200" b="1" dirty="0">
                <a:solidFill>
                  <a:srgbClr val="000000"/>
                </a:solidFill>
                <a:latin typeface="Calibri" panose="020F0502020204030204" pitchFamily="34" charset="0"/>
                <a:cs typeface="Arial" panose="020B0604020202020204" pitchFamily="34" charset="0"/>
              </a:rPr>
              <a:t>if</a:t>
            </a:r>
            <a:r>
              <a:rPr lang="en-US" sz="2200" dirty="0">
                <a:solidFill>
                  <a:srgbClr val="000000"/>
                </a:solidFill>
                <a:latin typeface="Calibri" panose="020F0502020204030204" pitchFamily="34" charset="0"/>
                <a:cs typeface="Arial" panose="020B0604020202020204" pitchFamily="34" charset="0"/>
              </a:rPr>
              <a:t>, each of which represents a single terminal symbol.</a:t>
            </a:r>
          </a:p>
        </p:txBody>
      </p:sp>
    </p:spTree>
    <p:extLst>
      <p:ext uri="{BB962C8B-B14F-4D97-AF65-F5344CB8AC3E}">
        <p14:creationId xmlns:p14="http://schemas.microsoft.com/office/powerpoint/2010/main" val="253833664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Solution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buFont typeface="Wingdings" panose="05000000000000000000" pitchFamily="2" charset="2"/>
              <a:buChar char="§"/>
            </a:pPr>
            <a:r>
              <a:rPr lang="en-US" sz="2200" b="1" dirty="0"/>
              <a:t> STEP3 – </a:t>
            </a:r>
            <a:r>
              <a:rPr lang="en-US" sz="2200" dirty="0"/>
              <a:t>defining 2 functions: </a:t>
            </a:r>
          </a:p>
          <a:p>
            <a:pPr algn="l" fontAlgn="base">
              <a:buFont typeface="Wingdings" panose="05000000000000000000" pitchFamily="2" charset="2"/>
              <a:buChar char="§"/>
            </a:pPr>
            <a:r>
              <a:rPr lang="en-US" sz="2200" dirty="0"/>
              <a:t> </a:t>
            </a:r>
            <a:r>
              <a:rPr lang="en-US" sz="2200" dirty="0" err="1"/>
              <a:t>Goto</a:t>
            </a:r>
            <a:r>
              <a:rPr lang="en-US" sz="2200" dirty="0"/>
              <a:t> [list of non terminals] and action [list of terminals] in the parsing table</a:t>
            </a:r>
          </a:p>
          <a:p>
            <a:pPr algn="just">
              <a:buFont typeface="Arial" panose="020B0604020202020204" pitchFamily="34" charset="0"/>
              <a:buChar char="•"/>
            </a:pPr>
            <a:r>
              <a:rPr lang="en-US" sz="2200" dirty="0"/>
              <a:t> If a state is going to some other state on a terminal then it correspond to a shift move.</a:t>
            </a:r>
          </a:p>
          <a:p>
            <a:pPr algn="just">
              <a:buFont typeface="Arial" panose="020B0604020202020204" pitchFamily="34" charset="0"/>
              <a:buChar char="•"/>
            </a:pPr>
            <a:r>
              <a:rPr lang="en-US" sz="2200" dirty="0"/>
              <a:t> If a state is going to some other state on a variable then it correspond to go to move.</a:t>
            </a:r>
          </a:p>
          <a:p>
            <a:pPr algn="just">
              <a:buFont typeface="Arial" panose="020B0604020202020204" pitchFamily="34" charset="0"/>
              <a:buChar char="•"/>
            </a:pPr>
            <a:r>
              <a:rPr lang="en-US" sz="2200" dirty="0"/>
              <a:t> If a state contain the final item in the particular row then write the reduce node completely.</a:t>
            </a:r>
          </a:p>
          <a:p>
            <a:pPr algn="l" fontAlgn="base">
              <a:buFont typeface="Wingdings" panose="05000000000000000000" pitchFamily="2" charset="2"/>
              <a:buChar char="§"/>
            </a:pPr>
            <a:endParaRPr lang="en-US" sz="2200" dirty="0"/>
          </a:p>
          <a:p>
            <a:pPr algn="l" fontAlgn="base"/>
            <a:r>
              <a:rPr lang="en-US" sz="2200" dirty="0"/>
              <a:t> </a:t>
            </a:r>
          </a:p>
        </p:txBody>
      </p:sp>
    </p:spTree>
    <p:extLst>
      <p:ext uri="{BB962C8B-B14F-4D97-AF65-F5344CB8AC3E}">
        <p14:creationId xmlns:p14="http://schemas.microsoft.com/office/powerpoint/2010/main" val="1334432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Solution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r>
              <a:rPr lang="en-US" sz="2200" dirty="0"/>
              <a:t> </a:t>
            </a:r>
          </a:p>
        </p:txBody>
      </p:sp>
      <p:pic>
        <p:nvPicPr>
          <p:cNvPr id="5" name="Picture 4">
            <a:extLst>
              <a:ext uri="{FF2B5EF4-FFF2-40B4-BE49-F238E27FC236}">
                <a16:creationId xmlns:a16="http://schemas.microsoft.com/office/drawing/2014/main" id="{1D377551-5ED7-44D5-9758-2BDE613B9AA4}"/>
              </a:ext>
            </a:extLst>
          </p:cNvPr>
          <p:cNvPicPr>
            <a:picLocks noChangeAspect="1"/>
          </p:cNvPicPr>
          <p:nvPr/>
        </p:nvPicPr>
        <p:blipFill>
          <a:blip r:embed="rId2"/>
          <a:stretch>
            <a:fillRect/>
          </a:stretch>
        </p:blipFill>
        <p:spPr>
          <a:xfrm>
            <a:off x="3410204" y="1737360"/>
            <a:ext cx="5262845" cy="4386974"/>
          </a:xfrm>
          <a:prstGeom prst="rect">
            <a:avLst/>
          </a:prstGeom>
        </p:spPr>
      </p:pic>
    </p:spTree>
    <p:extLst>
      <p:ext uri="{BB962C8B-B14F-4D97-AF65-F5344CB8AC3E}">
        <p14:creationId xmlns:p14="http://schemas.microsoft.com/office/powerpoint/2010/main" val="29255605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Example 03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r>
              <a:rPr lang="en-US" sz="2200" dirty="0"/>
              <a:t>Consider the augmented expression grammar:-</a:t>
            </a:r>
            <a:endParaRPr lang="en-US" sz="2000" dirty="0">
              <a:solidFill>
                <a:srgbClr val="5C5C5C"/>
              </a:solidFill>
              <a:cs typeface="Open Sans" panose="020B0606030504020204" pitchFamily="34" charset="0"/>
            </a:endParaRPr>
          </a:p>
          <a:p>
            <a:pPr algn="l"/>
            <a:r>
              <a:rPr lang="en-US" sz="2200" dirty="0"/>
              <a:t>E’ </a:t>
            </a:r>
            <a:r>
              <a:rPr lang="en-US" altLang="en-US" sz="2200" dirty="0"/>
              <a:t>→</a:t>
            </a:r>
            <a:r>
              <a:rPr lang="en-US" sz="2200" dirty="0"/>
              <a:t> .E</a:t>
            </a:r>
          </a:p>
          <a:p>
            <a:pPr algn="l"/>
            <a:r>
              <a:rPr lang="en-US" sz="2200" dirty="0"/>
              <a:t>E </a:t>
            </a:r>
            <a:r>
              <a:rPr lang="en-US" altLang="en-US" sz="2200" dirty="0"/>
              <a:t>→</a:t>
            </a:r>
            <a:r>
              <a:rPr lang="en-US" sz="2200" dirty="0"/>
              <a:t> .E + T | .T</a:t>
            </a:r>
          </a:p>
          <a:p>
            <a:pPr algn="l"/>
            <a:r>
              <a:rPr lang="en-US" sz="2200" dirty="0"/>
              <a:t>T </a:t>
            </a:r>
            <a:r>
              <a:rPr lang="en-US" altLang="en-US" sz="2200" dirty="0"/>
              <a:t>→</a:t>
            </a:r>
            <a:r>
              <a:rPr lang="en-US" sz="2200" dirty="0"/>
              <a:t> .T * F | .F</a:t>
            </a:r>
          </a:p>
          <a:p>
            <a:pPr algn="l"/>
            <a:r>
              <a:rPr lang="en-US" sz="2200" dirty="0"/>
              <a:t>F </a:t>
            </a:r>
            <a:r>
              <a:rPr lang="en-US" altLang="en-US" sz="2200" dirty="0"/>
              <a:t>→</a:t>
            </a:r>
            <a:r>
              <a:rPr lang="en-US" sz="2200" dirty="0"/>
              <a:t> .(E) I .id</a:t>
            </a:r>
          </a:p>
          <a:p>
            <a:pPr algn="l" fontAlgn="base"/>
            <a:endParaRPr lang="en-US" sz="2200" dirty="0"/>
          </a:p>
          <a:p>
            <a:pPr marL="0" indent="0" algn="ctr" fontAlgn="base">
              <a:buNone/>
            </a:pPr>
            <a:endParaRPr lang="en-US" sz="2200" b="1" dirty="0"/>
          </a:p>
          <a:p>
            <a:pPr marL="0" indent="0" algn="ctr" fontAlgn="base">
              <a:buNone/>
            </a:pPr>
            <a:endParaRPr lang="en-US" sz="2200" b="1" dirty="0"/>
          </a:p>
          <a:p>
            <a:pPr algn="just">
              <a:buFont typeface="Wingdings" panose="05000000000000000000" pitchFamily="2" charset="2"/>
              <a:buChar char="§"/>
            </a:pPr>
            <a:endParaRPr lang="en-US" sz="2200" dirty="0"/>
          </a:p>
        </p:txBody>
      </p:sp>
    </p:spTree>
    <p:extLst>
      <p:ext uri="{BB962C8B-B14F-4D97-AF65-F5344CB8AC3E}">
        <p14:creationId xmlns:p14="http://schemas.microsoft.com/office/powerpoint/2010/main" val="336866748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2800" b="1" dirty="0">
                <a:latin typeface="Arial" panose="020B0604020202020204" pitchFamily="34" charset="0"/>
                <a:cs typeface="Arial" panose="020B0604020202020204" pitchFamily="34" charset="0"/>
              </a:rPr>
              <a:t>Solution – Construction </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r>
              <a:rPr lang="en-US" sz="2200" dirty="0"/>
              <a:t>STEP 1- Find LR(0)  collection of items</a:t>
            </a:r>
          </a:p>
          <a:p>
            <a:pPr marL="0" indent="0" algn="ctr" fontAlgn="base">
              <a:buNone/>
            </a:pPr>
            <a:endParaRPr lang="en-US" sz="2200" b="1" dirty="0"/>
          </a:p>
          <a:p>
            <a:pPr marL="0" indent="0" algn="ctr" fontAlgn="base">
              <a:buNone/>
            </a:pPr>
            <a:endParaRPr lang="en-US" sz="2200" b="1" dirty="0"/>
          </a:p>
          <a:p>
            <a:pPr algn="just">
              <a:buFont typeface="Wingdings" panose="05000000000000000000" pitchFamily="2" charset="2"/>
              <a:buChar char="§"/>
            </a:pPr>
            <a:endParaRPr lang="en-US" sz="2200" dirty="0"/>
          </a:p>
        </p:txBody>
      </p:sp>
      <p:pic>
        <p:nvPicPr>
          <p:cNvPr id="5" name="Picture 4">
            <a:extLst>
              <a:ext uri="{FF2B5EF4-FFF2-40B4-BE49-F238E27FC236}">
                <a16:creationId xmlns:a16="http://schemas.microsoft.com/office/drawing/2014/main" id="{275BE25E-DB7D-4122-BFB4-37635C02528B}"/>
              </a:ext>
            </a:extLst>
          </p:cNvPr>
          <p:cNvPicPr>
            <a:picLocks noChangeAspect="1"/>
          </p:cNvPicPr>
          <p:nvPr/>
        </p:nvPicPr>
        <p:blipFill>
          <a:blip r:embed="rId2"/>
          <a:stretch>
            <a:fillRect/>
          </a:stretch>
        </p:blipFill>
        <p:spPr>
          <a:xfrm>
            <a:off x="5454367" y="116921"/>
            <a:ext cx="6300858" cy="6260312"/>
          </a:xfrm>
          <a:prstGeom prst="rect">
            <a:avLst/>
          </a:prstGeom>
        </p:spPr>
      </p:pic>
    </p:spTree>
    <p:extLst>
      <p:ext uri="{BB962C8B-B14F-4D97-AF65-F5344CB8AC3E}">
        <p14:creationId xmlns:p14="http://schemas.microsoft.com/office/powerpoint/2010/main" val="6440579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Solution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buFont typeface="Wingdings" panose="05000000000000000000" pitchFamily="2" charset="2"/>
              <a:buChar char="§"/>
            </a:pPr>
            <a:r>
              <a:rPr lang="en-US" sz="2200" b="1" dirty="0"/>
              <a:t> STEP2 – </a:t>
            </a:r>
            <a:r>
              <a:rPr lang="en-US" sz="2200" dirty="0"/>
              <a:t>defining 2 functions: </a:t>
            </a:r>
          </a:p>
          <a:p>
            <a:pPr algn="l" fontAlgn="base">
              <a:buFont typeface="Wingdings" panose="05000000000000000000" pitchFamily="2" charset="2"/>
              <a:buChar char="§"/>
            </a:pPr>
            <a:r>
              <a:rPr lang="en-US" sz="2200" dirty="0"/>
              <a:t> </a:t>
            </a:r>
            <a:r>
              <a:rPr lang="en-US" sz="2200" dirty="0" err="1"/>
              <a:t>Goto</a:t>
            </a:r>
            <a:r>
              <a:rPr lang="en-US" sz="2200" dirty="0"/>
              <a:t> [list of non terminals] and action [list of terminals] in the parsing table</a:t>
            </a:r>
          </a:p>
          <a:p>
            <a:pPr algn="just">
              <a:buFont typeface="Arial" panose="020B0604020202020204" pitchFamily="34" charset="0"/>
              <a:buChar char="•"/>
            </a:pPr>
            <a:r>
              <a:rPr lang="en-US" sz="2200" dirty="0"/>
              <a:t> If a state is going to some other state on a terminal then it correspond to a shift move.</a:t>
            </a:r>
          </a:p>
          <a:p>
            <a:pPr algn="just">
              <a:buFont typeface="Arial" panose="020B0604020202020204" pitchFamily="34" charset="0"/>
              <a:buChar char="•"/>
            </a:pPr>
            <a:r>
              <a:rPr lang="en-US" sz="2200" dirty="0"/>
              <a:t> If a state is going to some other state on a variable then it correspond to go to move.</a:t>
            </a:r>
          </a:p>
          <a:p>
            <a:pPr algn="just">
              <a:buFont typeface="Arial" panose="020B0604020202020204" pitchFamily="34" charset="0"/>
              <a:buChar char="•"/>
            </a:pPr>
            <a:r>
              <a:rPr lang="en-US" sz="2200" dirty="0"/>
              <a:t> If a state contain the final item in the particular row then write the reduce node completely.</a:t>
            </a:r>
          </a:p>
          <a:p>
            <a:pPr algn="l" fontAlgn="base">
              <a:buFont typeface="Wingdings" panose="05000000000000000000" pitchFamily="2" charset="2"/>
              <a:buChar char="§"/>
            </a:pPr>
            <a:endParaRPr lang="en-US" sz="2200" dirty="0"/>
          </a:p>
          <a:p>
            <a:pPr algn="l" fontAlgn="base"/>
            <a:r>
              <a:rPr lang="en-US" sz="2200" dirty="0"/>
              <a:t> </a:t>
            </a:r>
          </a:p>
        </p:txBody>
      </p:sp>
    </p:spTree>
    <p:extLst>
      <p:ext uri="{BB962C8B-B14F-4D97-AF65-F5344CB8AC3E}">
        <p14:creationId xmlns:p14="http://schemas.microsoft.com/office/powerpoint/2010/main" val="205477969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Solution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r>
              <a:rPr lang="en-US" sz="2200" dirty="0"/>
              <a:t> </a:t>
            </a:r>
          </a:p>
        </p:txBody>
      </p:sp>
      <p:pic>
        <p:nvPicPr>
          <p:cNvPr id="8" name="Picture 7">
            <a:extLst>
              <a:ext uri="{FF2B5EF4-FFF2-40B4-BE49-F238E27FC236}">
                <a16:creationId xmlns:a16="http://schemas.microsoft.com/office/drawing/2014/main" id="{4413146F-E6E6-49FA-BC02-A9B81DFCC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374" y="1707542"/>
            <a:ext cx="6042163" cy="4622863"/>
          </a:xfrm>
          <a:prstGeom prst="rect">
            <a:avLst/>
          </a:prstGeom>
        </p:spPr>
      </p:pic>
    </p:spTree>
    <p:extLst>
      <p:ext uri="{BB962C8B-B14F-4D97-AF65-F5344CB8AC3E}">
        <p14:creationId xmlns:p14="http://schemas.microsoft.com/office/powerpoint/2010/main" val="2960436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Solution – Construction of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r>
              <a:rPr lang="en-US" sz="2200" dirty="0"/>
              <a:t> </a:t>
            </a:r>
          </a:p>
        </p:txBody>
      </p:sp>
      <p:pic>
        <p:nvPicPr>
          <p:cNvPr id="6" name="Picture 5">
            <a:extLst>
              <a:ext uri="{FF2B5EF4-FFF2-40B4-BE49-F238E27FC236}">
                <a16:creationId xmlns:a16="http://schemas.microsoft.com/office/drawing/2014/main" id="{25D34141-5C28-48C5-A5F1-2B2E5BDC716A}"/>
              </a:ext>
            </a:extLst>
          </p:cNvPr>
          <p:cNvPicPr>
            <a:picLocks noChangeAspect="1"/>
          </p:cNvPicPr>
          <p:nvPr/>
        </p:nvPicPr>
        <p:blipFill>
          <a:blip r:embed="rId2"/>
          <a:stretch>
            <a:fillRect/>
          </a:stretch>
        </p:blipFill>
        <p:spPr>
          <a:xfrm>
            <a:off x="2905003" y="1845732"/>
            <a:ext cx="6567418" cy="4396041"/>
          </a:xfrm>
          <a:prstGeom prst="rect">
            <a:avLst/>
          </a:prstGeom>
        </p:spPr>
      </p:pic>
    </p:spTree>
    <p:extLst>
      <p:ext uri="{BB962C8B-B14F-4D97-AF65-F5344CB8AC3E}">
        <p14:creationId xmlns:p14="http://schemas.microsoft.com/office/powerpoint/2010/main" val="29442722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Difference Between SLR(1) &amp; LR(0)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fontAlgn="base">
              <a:buFont typeface="Wingdings" panose="05000000000000000000" pitchFamily="2" charset="2"/>
              <a:buChar char="§"/>
            </a:pPr>
            <a:r>
              <a:rPr lang="en-US" sz="2200" dirty="0"/>
              <a:t>  SLR (1) parsing table construction is same as LR(0). </a:t>
            </a:r>
          </a:p>
          <a:p>
            <a:pPr algn="just" fontAlgn="base">
              <a:buFont typeface="Wingdings" panose="05000000000000000000" pitchFamily="2" charset="2"/>
              <a:buChar char="§"/>
            </a:pPr>
            <a:r>
              <a:rPr lang="en-US" sz="2200" dirty="0"/>
              <a:t> The only difference is that in reduce state we need to follow of non terminal in left hand side.</a:t>
            </a:r>
          </a:p>
          <a:p>
            <a:pPr algn="l"/>
            <a:r>
              <a:rPr lang="en-US" sz="2200" dirty="0"/>
              <a:t>E’ </a:t>
            </a:r>
            <a:r>
              <a:rPr lang="en-US" altLang="en-US" sz="2200" dirty="0"/>
              <a:t>→</a:t>
            </a:r>
            <a:r>
              <a:rPr lang="en-US" sz="2200" dirty="0"/>
              <a:t> .E</a:t>
            </a:r>
          </a:p>
          <a:p>
            <a:pPr algn="l"/>
            <a:r>
              <a:rPr lang="en-US" sz="2200" dirty="0"/>
              <a:t>E </a:t>
            </a:r>
            <a:r>
              <a:rPr lang="en-US" altLang="en-US" sz="2200" dirty="0"/>
              <a:t>→</a:t>
            </a:r>
            <a:r>
              <a:rPr lang="en-US" sz="2200" dirty="0"/>
              <a:t> .E + T | .T</a:t>
            </a:r>
          </a:p>
          <a:p>
            <a:pPr algn="l"/>
            <a:r>
              <a:rPr lang="en-US" sz="2200" dirty="0"/>
              <a:t>T </a:t>
            </a:r>
            <a:r>
              <a:rPr lang="en-US" altLang="en-US" sz="2200" dirty="0"/>
              <a:t>→</a:t>
            </a:r>
            <a:r>
              <a:rPr lang="en-US" sz="2200" dirty="0"/>
              <a:t> .T * F | .F</a:t>
            </a:r>
          </a:p>
          <a:p>
            <a:pPr algn="l"/>
            <a:r>
              <a:rPr lang="en-US" sz="2200" dirty="0"/>
              <a:t>F </a:t>
            </a:r>
            <a:r>
              <a:rPr lang="en-US" altLang="en-US" sz="2200" dirty="0"/>
              <a:t>→</a:t>
            </a:r>
            <a:r>
              <a:rPr lang="en-US" sz="2200" dirty="0"/>
              <a:t> .(E) I .id</a:t>
            </a:r>
          </a:p>
          <a:p>
            <a:pPr algn="l" fontAlgn="base">
              <a:buFont typeface="Wingdings" panose="05000000000000000000" pitchFamily="2" charset="2"/>
              <a:buChar char="§"/>
            </a:pPr>
            <a:endParaRPr lang="en-US" sz="2200" dirty="0"/>
          </a:p>
        </p:txBody>
      </p:sp>
    </p:spTree>
    <p:extLst>
      <p:ext uri="{BB962C8B-B14F-4D97-AF65-F5344CB8AC3E}">
        <p14:creationId xmlns:p14="http://schemas.microsoft.com/office/powerpoint/2010/main" val="36102998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of SLR(1)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r>
              <a:rPr lang="en-US" sz="2200" dirty="0"/>
              <a:t> </a:t>
            </a:r>
          </a:p>
        </p:txBody>
      </p:sp>
      <p:pic>
        <p:nvPicPr>
          <p:cNvPr id="5" name="Picture 4">
            <a:extLst>
              <a:ext uri="{FF2B5EF4-FFF2-40B4-BE49-F238E27FC236}">
                <a16:creationId xmlns:a16="http://schemas.microsoft.com/office/drawing/2014/main" id="{FA9656B0-3C4A-4F88-97BA-6F3709154F24}"/>
              </a:ext>
            </a:extLst>
          </p:cNvPr>
          <p:cNvPicPr>
            <a:picLocks noChangeAspect="1"/>
          </p:cNvPicPr>
          <p:nvPr/>
        </p:nvPicPr>
        <p:blipFill>
          <a:blip r:embed="rId2"/>
          <a:stretch>
            <a:fillRect/>
          </a:stretch>
        </p:blipFill>
        <p:spPr>
          <a:xfrm>
            <a:off x="3153945" y="1763876"/>
            <a:ext cx="5884109" cy="4337685"/>
          </a:xfrm>
          <a:prstGeom prst="rect">
            <a:avLst/>
          </a:prstGeom>
        </p:spPr>
      </p:pic>
    </p:spTree>
    <p:extLst>
      <p:ext uri="{BB962C8B-B14F-4D97-AF65-F5344CB8AC3E}">
        <p14:creationId xmlns:p14="http://schemas.microsoft.com/office/powerpoint/2010/main" val="16668977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CLR/LR(1) Parser</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a:r>
              <a:rPr lang="en-US" sz="2200" dirty="0"/>
              <a:t>A top-down parser that uses a one-token lookahead is called an LL(1) parser.</a:t>
            </a:r>
          </a:p>
          <a:p>
            <a:pPr algn="l">
              <a:buFont typeface="Arial" panose="020B0604020202020204" pitchFamily="34" charset="0"/>
              <a:buChar char="•"/>
            </a:pPr>
            <a:r>
              <a:rPr lang="en-US" sz="2200" dirty="0"/>
              <a:t>The first L indicates that the input is read from left to right.</a:t>
            </a:r>
          </a:p>
          <a:p>
            <a:pPr algn="l">
              <a:buFont typeface="Arial" panose="020B0604020202020204" pitchFamily="34" charset="0"/>
              <a:buChar char="•"/>
            </a:pPr>
            <a:r>
              <a:rPr lang="en-US" sz="2200" dirty="0"/>
              <a:t>The second L says that it produces a left-to-right derivation.</a:t>
            </a:r>
          </a:p>
          <a:p>
            <a:pPr algn="l">
              <a:buFont typeface="Arial" panose="020B0604020202020204" pitchFamily="34" charset="0"/>
              <a:buChar char="•"/>
            </a:pPr>
            <a:r>
              <a:rPr lang="en-US" sz="2200" dirty="0"/>
              <a:t>And the 1 says that it uses one lookahead token.</a:t>
            </a:r>
          </a:p>
          <a:p>
            <a:pPr algn="l" fontAlgn="base">
              <a:buFont typeface="Wingdings" panose="05000000000000000000" pitchFamily="2" charset="2"/>
              <a:buChar char="§"/>
            </a:pPr>
            <a:endParaRPr lang="en-US" sz="2200" dirty="0"/>
          </a:p>
          <a:p>
            <a:pPr algn="l" fontAlgn="base"/>
            <a:r>
              <a:rPr lang="en-US" sz="2200" dirty="0"/>
              <a:t> </a:t>
            </a:r>
          </a:p>
        </p:txBody>
      </p:sp>
    </p:spTree>
    <p:extLst>
      <p:ext uri="{BB962C8B-B14F-4D97-AF65-F5344CB8AC3E}">
        <p14:creationId xmlns:p14="http://schemas.microsoft.com/office/powerpoint/2010/main" val="264507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Notational Conventions</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These symbols are </a:t>
            </a:r>
            <a:r>
              <a:rPr lang="en-US" sz="2200" dirty="0" err="1">
                <a:solidFill>
                  <a:srgbClr val="000000"/>
                </a:solidFill>
                <a:latin typeface="Calibri" panose="020F0502020204030204" pitchFamily="34" charset="0"/>
                <a:cs typeface="Arial" panose="020B0604020202020204" pitchFamily="34" charset="0"/>
              </a:rPr>
              <a:t>nonterminals</a:t>
            </a:r>
            <a:r>
              <a:rPr lang="en-US" sz="2200" dirty="0">
                <a:solidFill>
                  <a:srgbClr val="000000"/>
                </a:solidFill>
                <a:latin typeface="Calibri" panose="020F0502020204030204" pitchFamily="34" charset="0"/>
                <a:cs typeface="Arial" panose="020B0604020202020204" pitchFamily="34" charset="0"/>
              </a:rPr>
              <a:t>:</a:t>
            </a:r>
          </a:p>
          <a:p>
            <a:pPr lvl="1"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Uppercase letters early in the alphabet, such as A, B, C. </a:t>
            </a:r>
          </a:p>
          <a:p>
            <a:pPr lvl="1"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The letter S, which, when it appears, is usually the start symbol.</a:t>
            </a:r>
          </a:p>
          <a:p>
            <a:pPr lvl="1"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Lowercase, italic names such as expr or stmt.</a:t>
            </a:r>
          </a:p>
          <a:p>
            <a:pPr lvl="1"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When discussing programming constructs, uppercase letters may be used to represent </a:t>
            </a:r>
            <a:r>
              <a:rPr lang="en-US" dirty="0" err="1">
                <a:solidFill>
                  <a:srgbClr val="000000"/>
                </a:solidFill>
                <a:latin typeface="Calibri" panose="020F0502020204030204" pitchFamily="34" charset="0"/>
                <a:cs typeface="Arial" panose="020B0604020202020204" pitchFamily="34" charset="0"/>
              </a:rPr>
              <a:t>nonterminals</a:t>
            </a:r>
            <a:r>
              <a:rPr lang="en-US" dirty="0">
                <a:solidFill>
                  <a:srgbClr val="000000"/>
                </a:solidFill>
                <a:latin typeface="Calibri" panose="020F0502020204030204" pitchFamily="34" charset="0"/>
                <a:cs typeface="Arial" panose="020B0604020202020204" pitchFamily="34" charset="0"/>
              </a:rPr>
              <a:t> for the constructs. For example, </a:t>
            </a:r>
            <a:r>
              <a:rPr lang="en-US" dirty="0" err="1">
                <a:solidFill>
                  <a:srgbClr val="000000"/>
                </a:solidFill>
                <a:latin typeface="Calibri" panose="020F0502020204030204" pitchFamily="34" charset="0"/>
                <a:cs typeface="Arial" panose="020B0604020202020204" pitchFamily="34" charset="0"/>
              </a:rPr>
              <a:t>nonterminals</a:t>
            </a:r>
            <a:r>
              <a:rPr lang="en-US" dirty="0">
                <a:solidFill>
                  <a:srgbClr val="000000"/>
                </a:solidFill>
                <a:latin typeface="Calibri" panose="020F0502020204030204" pitchFamily="34" charset="0"/>
                <a:cs typeface="Arial" panose="020B0604020202020204" pitchFamily="34" charset="0"/>
              </a:rPr>
              <a:t> for expressions, terms, and factors are often represented by E, T, and F, respectively.</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Uppercase letters late in the alphabet, such as X, Y, Z, represent grammar symbols; that is, either </a:t>
            </a:r>
            <a:r>
              <a:rPr lang="en-US" sz="2200" dirty="0" err="1">
                <a:solidFill>
                  <a:srgbClr val="000000"/>
                </a:solidFill>
                <a:latin typeface="Calibri" panose="020F0502020204030204" pitchFamily="34" charset="0"/>
                <a:cs typeface="Arial" panose="020B0604020202020204" pitchFamily="34" charset="0"/>
              </a:rPr>
              <a:t>nonterminals</a:t>
            </a:r>
            <a:r>
              <a:rPr lang="en-US" sz="2200" dirty="0">
                <a:solidFill>
                  <a:srgbClr val="000000"/>
                </a:solidFill>
                <a:latin typeface="Calibri" panose="020F0502020204030204" pitchFamily="34" charset="0"/>
                <a:cs typeface="Arial" panose="020B0604020202020204" pitchFamily="34" charset="0"/>
              </a:rPr>
              <a:t> or terminals.</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Lowercase letters late in the alphabet, chiefly u, v, ... , x, represent strings of terminals.</a:t>
            </a:r>
          </a:p>
        </p:txBody>
      </p:sp>
    </p:spTree>
    <p:extLst>
      <p:ext uri="{BB962C8B-B14F-4D97-AF65-F5344CB8AC3E}">
        <p14:creationId xmlns:p14="http://schemas.microsoft.com/office/powerpoint/2010/main" val="27180273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Example – Construction of CLR/LR(1)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r>
              <a:rPr lang="en-US" sz="2200" dirty="0"/>
              <a:t>Consider the augmented expression grammar:-</a:t>
            </a:r>
            <a:endParaRPr lang="en-US" sz="2000" dirty="0">
              <a:solidFill>
                <a:srgbClr val="5C5C5C"/>
              </a:solidFill>
              <a:cs typeface="Open Sans" panose="020B0606030504020204" pitchFamily="34" charset="0"/>
            </a:endParaRPr>
          </a:p>
          <a:p>
            <a:pPr algn="l"/>
            <a:r>
              <a:rPr lang="en-US" sz="2200" dirty="0"/>
              <a:t>S’ </a:t>
            </a:r>
            <a:r>
              <a:rPr lang="en-US" altLang="en-US" sz="2200" dirty="0"/>
              <a:t>→</a:t>
            </a:r>
            <a:r>
              <a:rPr lang="en-US" sz="2200" dirty="0"/>
              <a:t> .S</a:t>
            </a:r>
          </a:p>
          <a:p>
            <a:pPr algn="l"/>
            <a:r>
              <a:rPr lang="en-US" sz="2200" dirty="0"/>
              <a:t>S </a:t>
            </a:r>
            <a:r>
              <a:rPr lang="en-US" altLang="en-US" sz="2200" dirty="0"/>
              <a:t>→</a:t>
            </a:r>
            <a:r>
              <a:rPr lang="en-US" sz="2200" dirty="0"/>
              <a:t> .CC</a:t>
            </a:r>
          </a:p>
          <a:p>
            <a:pPr algn="l"/>
            <a:r>
              <a:rPr lang="en-US" sz="2200" dirty="0"/>
              <a:t>C </a:t>
            </a:r>
            <a:r>
              <a:rPr lang="en-US" altLang="en-US" sz="2200" dirty="0"/>
              <a:t>→</a:t>
            </a:r>
            <a:r>
              <a:rPr lang="en-US" sz="2200" dirty="0"/>
              <a:t> .</a:t>
            </a:r>
            <a:r>
              <a:rPr lang="en-US" sz="2200" dirty="0" err="1"/>
              <a:t>cC</a:t>
            </a:r>
            <a:r>
              <a:rPr lang="en-US" sz="2200" dirty="0"/>
              <a:t> | .d</a:t>
            </a:r>
          </a:p>
          <a:p>
            <a:pPr algn="l" fontAlgn="base">
              <a:buFont typeface="Wingdings" panose="05000000000000000000" pitchFamily="2" charset="2"/>
              <a:buChar char="§"/>
            </a:pPr>
            <a:endParaRPr lang="en-US" sz="2200" dirty="0"/>
          </a:p>
          <a:p>
            <a:pPr algn="l" fontAlgn="base"/>
            <a:r>
              <a:rPr lang="en-US" sz="2200" dirty="0"/>
              <a:t> </a:t>
            </a:r>
          </a:p>
        </p:txBody>
      </p:sp>
    </p:spTree>
    <p:extLst>
      <p:ext uri="{BB962C8B-B14F-4D97-AF65-F5344CB8AC3E}">
        <p14:creationId xmlns:p14="http://schemas.microsoft.com/office/powerpoint/2010/main" val="25248698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of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CLR/LR(1)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buFont typeface="Wingdings" panose="05000000000000000000" pitchFamily="2" charset="2"/>
              <a:buChar char="§"/>
            </a:pPr>
            <a:endParaRPr lang="en-US" sz="2200" dirty="0"/>
          </a:p>
          <a:p>
            <a:pPr algn="l" fontAlgn="base"/>
            <a:r>
              <a:rPr lang="en-US" sz="2200" dirty="0"/>
              <a:t> </a:t>
            </a:r>
          </a:p>
        </p:txBody>
      </p:sp>
      <p:pic>
        <p:nvPicPr>
          <p:cNvPr id="5" name="Picture 4">
            <a:extLst>
              <a:ext uri="{FF2B5EF4-FFF2-40B4-BE49-F238E27FC236}">
                <a16:creationId xmlns:a16="http://schemas.microsoft.com/office/drawing/2014/main" id="{C3952CDC-A7FE-4667-817D-134122CD3193}"/>
              </a:ext>
            </a:extLst>
          </p:cNvPr>
          <p:cNvPicPr>
            <a:picLocks noChangeAspect="1"/>
          </p:cNvPicPr>
          <p:nvPr/>
        </p:nvPicPr>
        <p:blipFill>
          <a:blip r:embed="rId2"/>
          <a:stretch>
            <a:fillRect/>
          </a:stretch>
        </p:blipFill>
        <p:spPr>
          <a:xfrm>
            <a:off x="4268354" y="118004"/>
            <a:ext cx="7750212" cy="6264183"/>
          </a:xfrm>
          <a:prstGeom prst="rect">
            <a:avLst/>
          </a:prstGeom>
        </p:spPr>
      </p:pic>
    </p:spTree>
    <p:extLst>
      <p:ext uri="{BB962C8B-B14F-4D97-AF65-F5344CB8AC3E}">
        <p14:creationId xmlns:p14="http://schemas.microsoft.com/office/powerpoint/2010/main" val="414101175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of CLR/LR(1)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buFont typeface="Wingdings" panose="05000000000000000000" pitchFamily="2" charset="2"/>
              <a:buChar char="§"/>
            </a:pPr>
            <a:endParaRPr lang="en-US" sz="2200" dirty="0"/>
          </a:p>
          <a:p>
            <a:pPr algn="l" fontAlgn="base"/>
            <a:r>
              <a:rPr lang="en-US" sz="2200" dirty="0"/>
              <a:t> </a:t>
            </a:r>
          </a:p>
        </p:txBody>
      </p:sp>
      <p:pic>
        <p:nvPicPr>
          <p:cNvPr id="6" name="Picture 5">
            <a:extLst>
              <a:ext uri="{FF2B5EF4-FFF2-40B4-BE49-F238E27FC236}">
                <a16:creationId xmlns:a16="http://schemas.microsoft.com/office/drawing/2014/main" id="{235067FA-4D10-465D-B2B3-DBBCA8365548}"/>
              </a:ext>
            </a:extLst>
          </p:cNvPr>
          <p:cNvPicPr>
            <a:picLocks noChangeAspect="1"/>
          </p:cNvPicPr>
          <p:nvPr/>
        </p:nvPicPr>
        <p:blipFill>
          <a:blip r:embed="rId2"/>
          <a:stretch>
            <a:fillRect/>
          </a:stretch>
        </p:blipFill>
        <p:spPr>
          <a:xfrm>
            <a:off x="3806687" y="1845733"/>
            <a:ext cx="4214014" cy="4403916"/>
          </a:xfrm>
          <a:prstGeom prst="rect">
            <a:avLst/>
          </a:prstGeom>
        </p:spPr>
      </p:pic>
    </p:spTree>
    <p:extLst>
      <p:ext uri="{BB962C8B-B14F-4D97-AF65-F5344CB8AC3E}">
        <p14:creationId xmlns:p14="http://schemas.microsoft.com/office/powerpoint/2010/main" val="288996045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LALR (1) Parser</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a:buFont typeface="Wingdings" panose="05000000000000000000" pitchFamily="2" charset="2"/>
              <a:buChar char="§"/>
            </a:pPr>
            <a:r>
              <a:rPr lang="en-US" sz="2200" dirty="0"/>
              <a:t> LALR Parser is lookahead LR parser. </a:t>
            </a:r>
          </a:p>
          <a:p>
            <a:pPr algn="l">
              <a:buFont typeface="Wingdings" panose="05000000000000000000" pitchFamily="2" charset="2"/>
              <a:buChar char="§"/>
            </a:pPr>
            <a:r>
              <a:rPr lang="en-US" sz="2200" dirty="0"/>
              <a:t> The size of CLR parsing table is quite large as compared to other parsing table. LALR reduces the size of this table. </a:t>
            </a:r>
          </a:p>
          <a:p>
            <a:pPr algn="l" fontAlgn="base"/>
            <a:r>
              <a:rPr lang="en-US" sz="2200" dirty="0"/>
              <a:t> </a:t>
            </a:r>
          </a:p>
        </p:txBody>
      </p:sp>
    </p:spTree>
    <p:extLst>
      <p:ext uri="{BB962C8B-B14F-4D97-AF65-F5344CB8AC3E}">
        <p14:creationId xmlns:p14="http://schemas.microsoft.com/office/powerpoint/2010/main" val="196611683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Difference Between CLR(1) &amp; LALR (1) Parsing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fontAlgn="base">
              <a:buFont typeface="Wingdings" panose="05000000000000000000" pitchFamily="2" charset="2"/>
              <a:buChar char="§"/>
            </a:pPr>
            <a:r>
              <a:rPr lang="en-US" sz="2200" dirty="0"/>
              <a:t> LALR works similar to CLR. </a:t>
            </a:r>
          </a:p>
          <a:p>
            <a:pPr algn="just" fontAlgn="base">
              <a:buFont typeface="Wingdings" panose="05000000000000000000" pitchFamily="2" charset="2"/>
              <a:buChar char="§"/>
            </a:pPr>
            <a:r>
              <a:rPr lang="en-US" sz="2200" dirty="0"/>
              <a:t> The only difference is , it combines the similar states of CLR parsing table  into one single state. </a:t>
            </a:r>
          </a:p>
          <a:p>
            <a:pPr algn="ctr"/>
            <a:r>
              <a:rPr lang="en-US" sz="2200" b="1" dirty="0"/>
              <a:t>S’ </a:t>
            </a:r>
            <a:r>
              <a:rPr lang="en-US" altLang="en-US" sz="2200" b="1" dirty="0"/>
              <a:t>→</a:t>
            </a:r>
            <a:r>
              <a:rPr lang="en-US" sz="2200" b="1" dirty="0"/>
              <a:t> .S</a:t>
            </a:r>
          </a:p>
          <a:p>
            <a:pPr algn="ctr"/>
            <a:r>
              <a:rPr lang="en-US" sz="2200" b="1" dirty="0"/>
              <a:t>S </a:t>
            </a:r>
            <a:r>
              <a:rPr lang="en-US" altLang="en-US" sz="2200" b="1" dirty="0"/>
              <a:t>→</a:t>
            </a:r>
            <a:r>
              <a:rPr lang="en-US" sz="2200" b="1" dirty="0"/>
              <a:t> .CC</a:t>
            </a:r>
          </a:p>
          <a:p>
            <a:pPr algn="ctr"/>
            <a:r>
              <a:rPr lang="en-US" sz="2200" b="1" dirty="0"/>
              <a:t>C </a:t>
            </a:r>
            <a:r>
              <a:rPr lang="en-US" altLang="en-US" sz="2200" b="1" dirty="0"/>
              <a:t>→</a:t>
            </a:r>
            <a:r>
              <a:rPr lang="en-US" sz="2200" b="1" dirty="0"/>
              <a:t> .</a:t>
            </a:r>
            <a:r>
              <a:rPr lang="en-US" sz="2200" b="1" dirty="0" err="1"/>
              <a:t>cC</a:t>
            </a:r>
            <a:r>
              <a:rPr lang="en-US" sz="2200" b="1" dirty="0"/>
              <a:t> | .d</a:t>
            </a:r>
          </a:p>
          <a:p>
            <a:pPr algn="l" fontAlgn="base">
              <a:buFont typeface="Wingdings" panose="05000000000000000000" pitchFamily="2" charset="2"/>
              <a:buChar char="§"/>
            </a:pPr>
            <a:endParaRPr lang="en-US" sz="2200" dirty="0"/>
          </a:p>
        </p:txBody>
      </p:sp>
    </p:spTree>
    <p:extLst>
      <p:ext uri="{BB962C8B-B14F-4D97-AF65-F5344CB8AC3E}">
        <p14:creationId xmlns:p14="http://schemas.microsoft.com/office/powerpoint/2010/main" val="144755094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of LALR (1) Parse Table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fontAlgn="base">
              <a:buFont typeface="Wingdings" panose="05000000000000000000" pitchFamily="2" charset="2"/>
              <a:buChar char="§"/>
            </a:pPr>
            <a:endParaRPr lang="en-US" sz="2200" dirty="0"/>
          </a:p>
          <a:p>
            <a:pPr algn="l" fontAlgn="base"/>
            <a:r>
              <a:rPr lang="en-US" sz="2200" dirty="0"/>
              <a:t> </a:t>
            </a:r>
          </a:p>
        </p:txBody>
      </p:sp>
      <p:pic>
        <p:nvPicPr>
          <p:cNvPr id="5" name="Picture 4">
            <a:extLst>
              <a:ext uri="{FF2B5EF4-FFF2-40B4-BE49-F238E27FC236}">
                <a16:creationId xmlns:a16="http://schemas.microsoft.com/office/drawing/2014/main" id="{A975CCF4-AC2D-4E8C-982C-74FA29BBC739}"/>
              </a:ext>
            </a:extLst>
          </p:cNvPr>
          <p:cNvPicPr>
            <a:picLocks noChangeAspect="1"/>
          </p:cNvPicPr>
          <p:nvPr/>
        </p:nvPicPr>
        <p:blipFill>
          <a:blip r:embed="rId2"/>
          <a:stretch>
            <a:fillRect/>
          </a:stretch>
        </p:blipFill>
        <p:spPr>
          <a:xfrm>
            <a:off x="3373117" y="1866567"/>
            <a:ext cx="5682624" cy="4266687"/>
          </a:xfrm>
          <a:prstGeom prst="rect">
            <a:avLst/>
          </a:prstGeom>
        </p:spPr>
      </p:pic>
    </p:spTree>
    <p:extLst>
      <p:ext uri="{BB962C8B-B14F-4D97-AF65-F5344CB8AC3E}">
        <p14:creationId xmlns:p14="http://schemas.microsoft.com/office/powerpoint/2010/main" val="4179415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Notational Conventions</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cs typeface="Arial" panose="020B0604020202020204" pitchFamily="34" charset="0"/>
              </a:rPr>
              <a:t> A set of productions A -&gt; a1, A -&gt; a2, . . . , A -&gt; </a:t>
            </a:r>
            <a:r>
              <a:rPr lang="en-US" sz="2200" dirty="0" err="1">
                <a:solidFill>
                  <a:srgbClr val="000000"/>
                </a:solidFill>
                <a:cs typeface="Arial" panose="020B0604020202020204" pitchFamily="34" charset="0"/>
              </a:rPr>
              <a:t>ak</a:t>
            </a:r>
            <a:r>
              <a:rPr lang="en-US" sz="2200" dirty="0">
                <a:solidFill>
                  <a:srgbClr val="000000"/>
                </a:solidFill>
                <a:cs typeface="Arial" panose="020B0604020202020204" pitchFamily="34" charset="0"/>
              </a:rPr>
              <a:t> with a common head. A (call them A-productions), may be written A -&gt; a1 </a:t>
            </a:r>
            <a:r>
              <a:rPr lang="en-US" sz="2200" b="0" i="0" dirty="0">
                <a:solidFill>
                  <a:srgbClr val="333333"/>
                </a:solidFill>
                <a:effectLst/>
              </a:rPr>
              <a:t>|</a:t>
            </a:r>
            <a:r>
              <a:rPr lang="en-US" sz="2200" dirty="0">
                <a:solidFill>
                  <a:srgbClr val="000000"/>
                </a:solidFill>
                <a:cs typeface="Arial" panose="020B0604020202020204" pitchFamily="34" charset="0"/>
              </a:rPr>
              <a:t> a2 </a:t>
            </a:r>
            <a:r>
              <a:rPr lang="en-US" sz="2200" b="0" i="0" dirty="0">
                <a:solidFill>
                  <a:srgbClr val="333333"/>
                </a:solidFill>
                <a:effectLst/>
              </a:rPr>
              <a:t>|</a:t>
            </a:r>
            <a:r>
              <a:rPr lang="en-US" sz="2200" dirty="0">
                <a:solidFill>
                  <a:srgbClr val="000000"/>
                </a:solidFill>
                <a:cs typeface="Arial" panose="020B0604020202020204" pitchFamily="34" charset="0"/>
              </a:rPr>
              <a:t> . . </a:t>
            </a:r>
            <a:r>
              <a:rPr lang="en-US" sz="2200" b="0" i="0" dirty="0">
                <a:solidFill>
                  <a:srgbClr val="333333"/>
                </a:solidFill>
                <a:effectLst/>
              </a:rPr>
              <a:t>|</a:t>
            </a:r>
            <a:r>
              <a:rPr lang="en-US" sz="2200" dirty="0">
                <a:solidFill>
                  <a:srgbClr val="000000"/>
                </a:solidFill>
                <a:cs typeface="Arial" panose="020B0604020202020204" pitchFamily="34" charset="0"/>
              </a:rPr>
              <a:t> </a:t>
            </a:r>
            <a:r>
              <a:rPr lang="en-US" sz="2200" dirty="0" err="1">
                <a:solidFill>
                  <a:srgbClr val="000000"/>
                </a:solidFill>
                <a:cs typeface="Arial" panose="020B0604020202020204" pitchFamily="34" charset="0"/>
              </a:rPr>
              <a:t>ak</a:t>
            </a:r>
            <a:r>
              <a:rPr lang="en-US" sz="2200" dirty="0">
                <a:solidFill>
                  <a:srgbClr val="000000"/>
                </a:solidFill>
                <a:cs typeface="Arial" panose="020B0604020202020204" pitchFamily="34" charset="0"/>
              </a:rPr>
              <a:t>. </a:t>
            </a:r>
            <a:r>
              <a:rPr lang="en-US" sz="2200">
                <a:solidFill>
                  <a:srgbClr val="000000"/>
                </a:solidFill>
                <a:cs typeface="Arial" panose="020B0604020202020204" pitchFamily="34" charset="0"/>
              </a:rPr>
              <a:t>Call a1, </a:t>
            </a:r>
            <a:r>
              <a:rPr lang="en-US" sz="2200" dirty="0">
                <a:solidFill>
                  <a:srgbClr val="000000"/>
                </a:solidFill>
                <a:cs typeface="Arial" panose="020B0604020202020204" pitchFamily="34" charset="0"/>
              </a:rPr>
              <a:t>a2,. . . , </a:t>
            </a:r>
            <a:r>
              <a:rPr lang="en-US" sz="2200" dirty="0" err="1">
                <a:solidFill>
                  <a:srgbClr val="000000"/>
                </a:solidFill>
                <a:cs typeface="Arial" panose="020B0604020202020204" pitchFamily="34" charset="0"/>
              </a:rPr>
              <a:t>ak</a:t>
            </a:r>
            <a:r>
              <a:rPr lang="en-US" sz="2200" dirty="0">
                <a:solidFill>
                  <a:srgbClr val="000000"/>
                </a:solidFill>
                <a:cs typeface="Arial" panose="020B0604020202020204" pitchFamily="34" charset="0"/>
              </a:rPr>
              <a:t> the alternatives for A.</a:t>
            </a:r>
          </a:p>
          <a:p>
            <a:pPr algn="just">
              <a:buFont typeface="Wingdings" panose="05000000000000000000" pitchFamily="2" charset="2"/>
              <a:buChar char="§"/>
            </a:pPr>
            <a:r>
              <a:rPr lang="en-US" sz="2200" dirty="0">
                <a:solidFill>
                  <a:srgbClr val="000000"/>
                </a:solidFill>
                <a:cs typeface="Arial" panose="020B0604020202020204" pitchFamily="34" charset="0"/>
              </a:rPr>
              <a:t> Unless stated otherwise, the head of the first production is the start symbol.</a:t>
            </a:r>
          </a:p>
          <a:p>
            <a:pPr algn="just">
              <a:buFont typeface="Wingdings" panose="05000000000000000000" pitchFamily="2" charset="2"/>
              <a:buChar char="§"/>
            </a:pPr>
            <a:r>
              <a:rPr lang="en-US" sz="2200" dirty="0">
                <a:solidFill>
                  <a:srgbClr val="000000"/>
                </a:solidFill>
                <a:cs typeface="Arial" panose="020B0604020202020204" pitchFamily="34" charset="0"/>
              </a:rPr>
              <a:t> The notational conventions grammar of previous example can be rewritten as</a:t>
            </a:r>
          </a:p>
        </p:txBody>
      </p:sp>
      <p:pic>
        <p:nvPicPr>
          <p:cNvPr id="5" name="Picture 4">
            <a:extLst>
              <a:ext uri="{FF2B5EF4-FFF2-40B4-BE49-F238E27FC236}">
                <a16:creationId xmlns:a16="http://schemas.microsoft.com/office/drawing/2014/main" id="{2BA4FE39-609B-4034-8B8D-2872A3DED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6135" y="4009218"/>
            <a:ext cx="5807866" cy="1663933"/>
          </a:xfrm>
          <a:prstGeom prst="rect">
            <a:avLst/>
          </a:prstGeom>
        </p:spPr>
      </p:pic>
    </p:spTree>
    <p:extLst>
      <p:ext uri="{BB962C8B-B14F-4D97-AF65-F5344CB8AC3E}">
        <p14:creationId xmlns:p14="http://schemas.microsoft.com/office/powerpoint/2010/main" val="1709958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Derivations</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buFont typeface="Wingdings" panose="05000000000000000000" pitchFamily="2" charset="2"/>
              <a:buChar char="§"/>
            </a:pPr>
            <a:r>
              <a:rPr lang="en-US" sz="2200" dirty="0">
                <a:solidFill>
                  <a:srgbClr val="4D5156"/>
                </a:solidFill>
                <a:cs typeface="Arial" panose="020B0604020202020204" pitchFamily="34" charset="0"/>
              </a:rPr>
              <a:t> Assume we have a production A -&gt; </a:t>
            </a:r>
            <a:r>
              <a:rPr lang="el-GR" sz="2200" dirty="0">
                <a:solidFill>
                  <a:srgbClr val="4D5156"/>
                </a:solidFill>
                <a:cs typeface="Arial" panose="020B0604020202020204" pitchFamily="34" charset="0"/>
              </a:rPr>
              <a:t>α</a:t>
            </a:r>
            <a:r>
              <a:rPr lang="en-US" sz="2200" dirty="0">
                <a:solidFill>
                  <a:srgbClr val="4D5156"/>
                </a:solidFill>
                <a:cs typeface="Arial" panose="020B0604020202020204" pitchFamily="34" charset="0"/>
              </a:rPr>
              <a:t>, we would then say that A derives </a:t>
            </a:r>
            <a:r>
              <a:rPr lang="el-GR" sz="2200" dirty="0">
                <a:solidFill>
                  <a:srgbClr val="4D5156"/>
                </a:solidFill>
                <a:cs typeface="Arial" panose="020B0604020202020204" pitchFamily="34" charset="0"/>
              </a:rPr>
              <a:t>α</a:t>
            </a:r>
            <a:r>
              <a:rPr lang="en-US" sz="2200" dirty="0">
                <a:solidFill>
                  <a:srgbClr val="4D5156"/>
                </a:solidFill>
                <a:cs typeface="Arial" panose="020B0604020202020204" pitchFamily="34" charset="0"/>
              </a:rPr>
              <a:t> and write</a:t>
            </a:r>
            <a:br>
              <a:rPr lang="en-US" sz="2200" dirty="0">
                <a:solidFill>
                  <a:srgbClr val="4D5156"/>
                </a:solidFill>
                <a:cs typeface="Arial" panose="020B0604020202020204" pitchFamily="34" charset="0"/>
              </a:rPr>
            </a:br>
            <a:r>
              <a:rPr lang="en-US" sz="2200" dirty="0">
                <a:solidFill>
                  <a:srgbClr val="4D5156"/>
                </a:solidFill>
                <a:cs typeface="Arial" panose="020B0604020202020204" pitchFamily="34" charset="0"/>
              </a:rPr>
              <a:t>					A ⇒ </a:t>
            </a:r>
            <a:r>
              <a:rPr lang="el-GR" sz="2200" dirty="0">
                <a:solidFill>
                  <a:srgbClr val="4D5156"/>
                </a:solidFill>
                <a:cs typeface="Arial" panose="020B0604020202020204" pitchFamily="34" charset="0"/>
              </a:rPr>
              <a:t>α</a:t>
            </a:r>
            <a:r>
              <a:rPr lang="en-US" sz="2200" dirty="0">
                <a:solidFill>
                  <a:srgbClr val="4D5156"/>
                </a:solidFill>
                <a:cs typeface="Arial" panose="020B0604020202020204" pitchFamily="34" charset="0"/>
              </a:rPr>
              <a:t>  </a:t>
            </a:r>
          </a:p>
          <a:p>
            <a:pPr>
              <a:buFont typeface="Wingdings" panose="05000000000000000000" pitchFamily="2" charset="2"/>
              <a:buChar char="§"/>
            </a:pPr>
            <a:r>
              <a:rPr lang="en-US" sz="2200" dirty="0">
                <a:solidFill>
                  <a:srgbClr val="4D5156"/>
                </a:solidFill>
                <a:cs typeface="Arial" panose="020B0604020202020204" pitchFamily="34" charset="0"/>
              </a:rPr>
              <a:t> We generalize this, if, in addition </a:t>
            </a:r>
            <a:r>
              <a:rPr lang="el-GR" sz="2200" dirty="0">
                <a:solidFill>
                  <a:srgbClr val="4D5156"/>
                </a:solidFill>
                <a:cs typeface="Arial" panose="020B0604020202020204" pitchFamily="34" charset="0"/>
              </a:rPr>
              <a:t>β</a:t>
            </a:r>
            <a:r>
              <a:rPr lang="en-US" sz="2200" dirty="0">
                <a:solidFill>
                  <a:srgbClr val="4D5156"/>
                </a:solidFill>
                <a:cs typeface="Arial" panose="020B0604020202020204" pitchFamily="34" charset="0"/>
              </a:rPr>
              <a:t> and </a:t>
            </a:r>
            <a:r>
              <a:rPr lang="el-GR" sz="2200" dirty="0">
                <a:solidFill>
                  <a:srgbClr val="4D5156"/>
                </a:solidFill>
                <a:cs typeface="Arial" panose="020B0604020202020204" pitchFamily="34" charset="0"/>
              </a:rPr>
              <a:t>γ</a:t>
            </a:r>
            <a:r>
              <a:rPr lang="en-US" sz="2200" dirty="0">
                <a:solidFill>
                  <a:srgbClr val="4D5156"/>
                </a:solidFill>
                <a:cs typeface="Arial" panose="020B0604020202020204" pitchFamily="34" charset="0"/>
              </a:rPr>
              <a:t> are strings, we say that </a:t>
            </a:r>
            <a:r>
              <a:rPr lang="el-GR" sz="2200" dirty="0">
                <a:solidFill>
                  <a:srgbClr val="4D5156"/>
                </a:solidFill>
                <a:cs typeface="Arial" panose="020B0604020202020204" pitchFamily="34" charset="0"/>
              </a:rPr>
              <a:t>β</a:t>
            </a:r>
            <a:r>
              <a:rPr lang="en-US" sz="2200" dirty="0">
                <a:solidFill>
                  <a:srgbClr val="4D5156"/>
                </a:solidFill>
                <a:cs typeface="Arial" panose="020B0604020202020204" pitchFamily="34" charset="0"/>
              </a:rPr>
              <a:t>A</a:t>
            </a:r>
            <a:r>
              <a:rPr lang="el-GR" sz="2200" dirty="0">
                <a:solidFill>
                  <a:srgbClr val="4D5156"/>
                </a:solidFill>
                <a:cs typeface="Arial" panose="020B0604020202020204" pitchFamily="34" charset="0"/>
              </a:rPr>
              <a:t>γ</a:t>
            </a:r>
            <a:r>
              <a:rPr lang="en-US" sz="2200" dirty="0">
                <a:solidFill>
                  <a:srgbClr val="4D5156"/>
                </a:solidFill>
                <a:cs typeface="Arial" panose="020B0604020202020204" pitchFamily="34" charset="0"/>
              </a:rPr>
              <a:t> derives </a:t>
            </a:r>
            <a:r>
              <a:rPr lang="el-GR" sz="2200" dirty="0">
                <a:solidFill>
                  <a:srgbClr val="4D5156"/>
                </a:solidFill>
                <a:cs typeface="Arial" panose="020B0604020202020204" pitchFamily="34" charset="0"/>
              </a:rPr>
              <a:t>βαγ</a:t>
            </a:r>
            <a:r>
              <a:rPr lang="en-US" sz="2200" dirty="0">
                <a:solidFill>
                  <a:srgbClr val="4D5156"/>
                </a:solidFill>
                <a:cs typeface="Arial" panose="020B0604020202020204" pitchFamily="34" charset="0"/>
              </a:rPr>
              <a:t> and write</a:t>
            </a:r>
            <a:br>
              <a:rPr lang="en-US" sz="2200" dirty="0">
                <a:solidFill>
                  <a:srgbClr val="4D5156"/>
                </a:solidFill>
                <a:cs typeface="Arial" panose="020B0604020202020204" pitchFamily="34" charset="0"/>
              </a:rPr>
            </a:br>
            <a:r>
              <a:rPr lang="en-US" sz="2200" dirty="0">
                <a:solidFill>
                  <a:srgbClr val="4D5156"/>
                </a:solidFill>
                <a:cs typeface="Arial" panose="020B0604020202020204" pitchFamily="34" charset="0"/>
              </a:rPr>
              <a:t>					</a:t>
            </a:r>
            <a:r>
              <a:rPr lang="el-GR" sz="2200" dirty="0">
                <a:solidFill>
                  <a:srgbClr val="4D5156"/>
                </a:solidFill>
                <a:cs typeface="Arial" panose="020B0604020202020204" pitchFamily="34" charset="0"/>
              </a:rPr>
              <a:t>β</a:t>
            </a:r>
            <a:r>
              <a:rPr lang="en-US" sz="2200" dirty="0">
                <a:solidFill>
                  <a:srgbClr val="4D5156"/>
                </a:solidFill>
                <a:cs typeface="Arial" panose="020B0604020202020204" pitchFamily="34" charset="0"/>
              </a:rPr>
              <a:t>A</a:t>
            </a:r>
            <a:r>
              <a:rPr lang="el-GR" sz="2200" dirty="0">
                <a:solidFill>
                  <a:srgbClr val="4D5156"/>
                </a:solidFill>
                <a:cs typeface="Arial" panose="020B0604020202020204" pitchFamily="34" charset="0"/>
              </a:rPr>
              <a:t>γ</a:t>
            </a:r>
            <a:r>
              <a:rPr lang="en-US" sz="2200" dirty="0">
                <a:solidFill>
                  <a:srgbClr val="4D5156"/>
                </a:solidFill>
                <a:cs typeface="Arial" panose="020B0604020202020204" pitchFamily="34" charset="0"/>
              </a:rPr>
              <a:t> ⇒ </a:t>
            </a:r>
            <a:r>
              <a:rPr lang="el-GR" sz="2200" dirty="0">
                <a:solidFill>
                  <a:srgbClr val="4D5156"/>
                </a:solidFill>
                <a:cs typeface="Arial" panose="020B0604020202020204" pitchFamily="34" charset="0"/>
              </a:rPr>
              <a:t>βαγ</a:t>
            </a:r>
            <a:endParaRPr lang="en-US" sz="2200" dirty="0">
              <a:solidFill>
                <a:srgbClr val="4D5156"/>
              </a:solidFill>
              <a:cs typeface="Arial" panose="020B0604020202020204" pitchFamily="34" charset="0"/>
            </a:endParaRPr>
          </a:p>
          <a:p>
            <a:pPr>
              <a:buFont typeface="Wingdings" panose="05000000000000000000" pitchFamily="2" charset="2"/>
              <a:buChar char="§"/>
            </a:pPr>
            <a:r>
              <a:rPr lang="en-US" sz="2200" dirty="0">
                <a:solidFill>
                  <a:srgbClr val="4D5156"/>
                </a:solidFill>
                <a:cs typeface="Arial" panose="020B0604020202020204" pitchFamily="34" charset="0"/>
              </a:rPr>
              <a:t> We generalize further, if </a:t>
            </a:r>
            <a:r>
              <a:rPr lang="el-GR" sz="2200" dirty="0">
                <a:solidFill>
                  <a:srgbClr val="4D5156"/>
                </a:solidFill>
                <a:cs typeface="Arial" panose="020B0604020202020204" pitchFamily="34" charset="0"/>
              </a:rPr>
              <a:t>α</a:t>
            </a:r>
            <a:r>
              <a:rPr lang="en-US" sz="2200" dirty="0">
                <a:solidFill>
                  <a:srgbClr val="4D5156"/>
                </a:solidFill>
                <a:cs typeface="Arial" panose="020B0604020202020204" pitchFamily="34" charset="0"/>
              </a:rPr>
              <a:t> derives </a:t>
            </a:r>
            <a:r>
              <a:rPr lang="el-GR" sz="2200" dirty="0">
                <a:solidFill>
                  <a:srgbClr val="4D5156"/>
                </a:solidFill>
                <a:cs typeface="Arial" panose="020B0604020202020204" pitchFamily="34" charset="0"/>
              </a:rPr>
              <a:t>β</a:t>
            </a:r>
            <a:r>
              <a:rPr lang="en-US" sz="2200" dirty="0">
                <a:solidFill>
                  <a:srgbClr val="4D5156"/>
                </a:solidFill>
                <a:cs typeface="Arial" panose="020B0604020202020204" pitchFamily="34" charset="0"/>
              </a:rPr>
              <a:t> and </a:t>
            </a:r>
            <a:r>
              <a:rPr lang="el-GR" sz="2200" dirty="0">
                <a:solidFill>
                  <a:srgbClr val="4D5156"/>
                </a:solidFill>
                <a:cs typeface="Arial" panose="020B0604020202020204" pitchFamily="34" charset="0"/>
              </a:rPr>
              <a:t>β</a:t>
            </a:r>
            <a:r>
              <a:rPr lang="en-US" sz="2200" dirty="0">
                <a:solidFill>
                  <a:srgbClr val="4D5156"/>
                </a:solidFill>
                <a:cs typeface="Arial" panose="020B0604020202020204" pitchFamily="34" charset="0"/>
              </a:rPr>
              <a:t> derives </a:t>
            </a:r>
            <a:r>
              <a:rPr lang="el-GR" sz="2200" dirty="0">
                <a:solidFill>
                  <a:srgbClr val="4D5156"/>
                </a:solidFill>
                <a:cs typeface="Arial" panose="020B0604020202020204" pitchFamily="34" charset="0"/>
              </a:rPr>
              <a:t>γ</a:t>
            </a:r>
            <a:r>
              <a:rPr lang="en-US" sz="2200" dirty="0">
                <a:solidFill>
                  <a:srgbClr val="4D5156"/>
                </a:solidFill>
                <a:cs typeface="Arial" panose="020B0604020202020204" pitchFamily="34" charset="0"/>
              </a:rPr>
              <a:t>, we say </a:t>
            </a:r>
            <a:r>
              <a:rPr lang="el-GR" sz="2200" dirty="0">
                <a:solidFill>
                  <a:srgbClr val="4D5156"/>
                </a:solidFill>
                <a:cs typeface="Arial" panose="020B0604020202020204" pitchFamily="34" charset="0"/>
              </a:rPr>
              <a:t>α</a:t>
            </a:r>
            <a:r>
              <a:rPr lang="en-US" sz="2200" dirty="0">
                <a:solidFill>
                  <a:srgbClr val="4D5156"/>
                </a:solidFill>
                <a:cs typeface="Arial" panose="020B0604020202020204" pitchFamily="34" charset="0"/>
              </a:rPr>
              <a:t> derives </a:t>
            </a:r>
            <a:r>
              <a:rPr lang="el-GR" sz="2200" dirty="0">
                <a:solidFill>
                  <a:srgbClr val="4D5156"/>
                </a:solidFill>
                <a:cs typeface="Arial" panose="020B0604020202020204" pitchFamily="34" charset="0"/>
              </a:rPr>
              <a:t>γ</a:t>
            </a:r>
            <a:r>
              <a:rPr lang="en-US" sz="2200" dirty="0">
                <a:solidFill>
                  <a:srgbClr val="4D5156"/>
                </a:solidFill>
                <a:cs typeface="Arial" panose="020B0604020202020204" pitchFamily="34" charset="0"/>
              </a:rPr>
              <a:t> and write</a:t>
            </a:r>
          </a:p>
          <a:p>
            <a:pPr marL="0" indent="0">
              <a:buNone/>
            </a:pPr>
            <a:r>
              <a:rPr lang="en-US" sz="2200" dirty="0">
                <a:solidFill>
                  <a:srgbClr val="4D5156"/>
                </a:solidFill>
                <a:cs typeface="Arial" panose="020B0604020202020204" pitchFamily="34" charset="0"/>
              </a:rPr>
              <a:t>					</a:t>
            </a:r>
            <a:r>
              <a:rPr lang="el-GR" sz="2200" dirty="0">
                <a:solidFill>
                  <a:srgbClr val="4D5156"/>
                </a:solidFill>
                <a:cs typeface="Arial" panose="020B0604020202020204" pitchFamily="34" charset="0"/>
              </a:rPr>
              <a:t>α</a:t>
            </a:r>
            <a:r>
              <a:rPr lang="en-US" sz="2400" dirty="0">
                <a:solidFill>
                  <a:srgbClr val="4D5156"/>
                </a:solidFill>
                <a:cs typeface="Arial" panose="020B0604020202020204" pitchFamily="34" charset="0"/>
              </a:rPr>
              <a:t> ⇒*</a:t>
            </a:r>
            <a:r>
              <a:rPr lang="en-US" sz="2400" b="0" i="0" u="none" strike="noStrike" baseline="0" dirty="0">
                <a:latin typeface="Arial" panose="020B0604020202020204" pitchFamily="34" charset="0"/>
              </a:rPr>
              <a:t> </a:t>
            </a:r>
            <a:r>
              <a:rPr lang="el-GR" sz="2200" dirty="0">
                <a:solidFill>
                  <a:srgbClr val="4D5156"/>
                </a:solidFill>
                <a:cs typeface="Arial" panose="020B0604020202020204" pitchFamily="34" charset="0"/>
              </a:rPr>
              <a:t>γ</a:t>
            </a:r>
            <a:r>
              <a:rPr lang="en-US" sz="2200" dirty="0">
                <a:solidFill>
                  <a:srgbClr val="4D5156"/>
                </a:solidFill>
                <a:cs typeface="Arial" panose="020B0604020202020204" pitchFamily="34" charset="0"/>
              </a:rPr>
              <a:t> </a:t>
            </a:r>
          </a:p>
          <a:p>
            <a:pPr marL="0" indent="0" algn="just">
              <a:buNone/>
            </a:pPr>
            <a:r>
              <a:rPr lang="en-US" sz="2200" dirty="0">
                <a:solidFill>
                  <a:srgbClr val="4D5156"/>
                </a:solidFill>
                <a:cs typeface="Arial" panose="020B0604020202020204" pitchFamily="34" charset="0"/>
              </a:rPr>
              <a:t>Likewise, ⇒* means, "derives in one or more steps.</a:t>
            </a:r>
          </a:p>
        </p:txBody>
      </p:sp>
    </p:spTree>
    <p:extLst>
      <p:ext uri="{BB962C8B-B14F-4D97-AF65-F5344CB8AC3E}">
        <p14:creationId xmlns:p14="http://schemas.microsoft.com/office/powerpoint/2010/main" val="355863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Derivations</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marL="0" indent="0" algn="ctr">
              <a:buNone/>
            </a:pPr>
            <a:r>
              <a:rPr lang="en-US" sz="2200" b="1" dirty="0">
                <a:solidFill>
                  <a:srgbClr val="4D5156"/>
                </a:solidFill>
                <a:cs typeface="Arial" panose="020B0604020202020204" pitchFamily="34" charset="0"/>
              </a:rPr>
              <a:t>Ex: E -&gt; E + E </a:t>
            </a:r>
            <a:r>
              <a:rPr lang="en-US" sz="2200" b="1" i="0" dirty="0">
                <a:solidFill>
                  <a:srgbClr val="333333"/>
                </a:solidFill>
                <a:effectLst/>
              </a:rPr>
              <a:t>| E * E | ( E ) | id</a:t>
            </a:r>
          </a:p>
          <a:p>
            <a:pPr algn="just">
              <a:buFont typeface="Wingdings" panose="05000000000000000000" pitchFamily="2" charset="2"/>
              <a:buChar char="§"/>
            </a:pPr>
            <a:r>
              <a:rPr lang="en-US" sz="2200" dirty="0">
                <a:solidFill>
                  <a:srgbClr val="333333"/>
                </a:solidFill>
                <a:cs typeface="Arial" panose="020B0604020202020204" pitchFamily="34" charset="0"/>
              </a:rPr>
              <a:t> We see that </a:t>
            </a:r>
            <a:r>
              <a:rPr lang="en-US" sz="2200" b="1" dirty="0">
                <a:solidFill>
                  <a:srgbClr val="333333"/>
                </a:solidFill>
                <a:cs typeface="Arial" panose="020B0604020202020204" pitchFamily="34" charset="0"/>
              </a:rPr>
              <a:t>id + id </a:t>
            </a:r>
            <a:r>
              <a:rPr lang="en-US" sz="2200" dirty="0">
                <a:solidFill>
                  <a:srgbClr val="333333"/>
                </a:solidFill>
                <a:cs typeface="Arial" panose="020B0604020202020204" pitchFamily="34" charset="0"/>
              </a:rPr>
              <a:t>is a sentence. Indeed it can be derived in two ways from the start symbol E</a:t>
            </a:r>
          </a:p>
          <a:p>
            <a:pPr marL="0" indent="0" algn="ctr">
              <a:buNone/>
            </a:pPr>
            <a:r>
              <a:rPr lang="en-US" sz="2200" b="1" dirty="0">
                <a:solidFill>
                  <a:srgbClr val="4D5156"/>
                </a:solidFill>
                <a:cs typeface="Arial" panose="020B0604020202020204" pitchFamily="34" charset="0"/>
              </a:rPr>
              <a:t>E ⇒ E + E ⇒ id + E ⇒ id + id	</a:t>
            </a:r>
          </a:p>
          <a:p>
            <a:pPr algn="just">
              <a:buFont typeface="Wingdings" panose="05000000000000000000" pitchFamily="2" charset="2"/>
              <a:buChar char="§"/>
            </a:pPr>
            <a:r>
              <a:rPr lang="en-US" sz="2200" dirty="0">
                <a:solidFill>
                  <a:srgbClr val="4D5156"/>
                </a:solidFill>
                <a:cs typeface="Arial" panose="020B0604020202020204" pitchFamily="34" charset="0"/>
              </a:rPr>
              <a:t> In the first derivation, we replaced the leftmost non-terminal by the body of production having the non-terminal as head. This is called leftmost derivation.</a:t>
            </a:r>
          </a:p>
          <a:p>
            <a:pPr marL="0" indent="0" algn="ctr">
              <a:buNone/>
            </a:pPr>
            <a:r>
              <a:rPr lang="en-US" sz="2200" b="1" dirty="0">
                <a:solidFill>
                  <a:srgbClr val="4D5156"/>
                </a:solidFill>
                <a:cs typeface="Arial" panose="020B0604020202020204" pitchFamily="34" charset="0"/>
              </a:rPr>
              <a:t>E ⇒ E + E ⇒ E + id ⇒ id + id</a:t>
            </a:r>
          </a:p>
          <a:p>
            <a:pPr algn="just">
              <a:buFont typeface="Wingdings" panose="05000000000000000000" pitchFamily="2" charset="2"/>
              <a:buChar char="§"/>
            </a:pPr>
            <a:r>
              <a:rPr lang="en-US" sz="2200" dirty="0">
                <a:solidFill>
                  <a:srgbClr val="4D5156"/>
                </a:solidFill>
                <a:cs typeface="Arial" panose="020B0604020202020204" pitchFamily="34" charset="0"/>
              </a:rPr>
              <a:t> Similarly the second derivation in which the right side non-terminal is replaced is called rightmost derivation or a canonical derivation.</a:t>
            </a:r>
          </a:p>
        </p:txBody>
      </p:sp>
    </p:spTree>
    <p:extLst>
      <p:ext uri="{BB962C8B-B14F-4D97-AF65-F5344CB8AC3E}">
        <p14:creationId xmlns:p14="http://schemas.microsoft.com/office/powerpoint/2010/main" val="1086092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1070" y="114890"/>
            <a:ext cx="9607640" cy="6197193"/>
          </a:xfrm>
          <a:prstGeom prst="rect">
            <a:avLst/>
          </a:prstGeom>
        </p:spPr>
      </p:pic>
    </p:spTree>
    <p:extLst>
      <p:ext uri="{BB962C8B-B14F-4D97-AF65-F5344CB8AC3E}">
        <p14:creationId xmlns:p14="http://schemas.microsoft.com/office/powerpoint/2010/main" val="510245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4265" y="464142"/>
            <a:ext cx="10598789" cy="5705837"/>
          </a:xfrm>
          <a:prstGeom prst="rect">
            <a:avLst/>
          </a:prstGeom>
        </p:spPr>
      </p:pic>
    </p:spTree>
    <p:extLst>
      <p:ext uri="{BB962C8B-B14F-4D97-AF65-F5344CB8AC3E}">
        <p14:creationId xmlns:p14="http://schemas.microsoft.com/office/powerpoint/2010/main" val="426919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4603" y="450321"/>
            <a:ext cx="10122794" cy="5613952"/>
          </a:xfrm>
          <a:prstGeom prst="rect">
            <a:avLst/>
          </a:prstGeom>
        </p:spPr>
      </p:pic>
    </p:spTree>
    <p:extLst>
      <p:ext uri="{BB962C8B-B14F-4D97-AF65-F5344CB8AC3E}">
        <p14:creationId xmlns:p14="http://schemas.microsoft.com/office/powerpoint/2010/main" val="52220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Syntax Analyzer</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Syntax analyzer is a second phase of the compiler design that comes after lexical analyzer.</a:t>
            </a:r>
          </a:p>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It analyses the syntactical structure of the </a:t>
            </a:r>
            <a:r>
              <a:rPr lang="en-US" sz="2200" dirty="0">
                <a:solidFill>
                  <a:srgbClr val="000000"/>
                </a:solidFill>
                <a:latin typeface="Calibri" panose="020F0502020204030204" pitchFamily="34" charset="0"/>
                <a:ea typeface="Calibri" panose="020F0502020204030204" pitchFamily="34" charset="0"/>
                <a:cs typeface="Arial" panose="020B0604020202020204" pitchFamily="34" charset="0"/>
              </a:rPr>
              <a:t>g</a:t>
            </a: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iven input.</a:t>
            </a:r>
          </a:p>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latin typeface="Calibri" panose="020F0502020204030204" pitchFamily="34" charset="0"/>
                <a:ea typeface="Calibri" panose="020F0502020204030204" pitchFamily="34" charset="0"/>
                <a:cs typeface="Arial" panose="020B0604020202020204" pitchFamily="34" charset="0"/>
              </a:rPr>
              <a:t> </a:t>
            </a: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It checks if the given input is in the correct syntax of the programming language in which the input which has been written.</a:t>
            </a:r>
          </a:p>
          <a:p>
            <a:pPr marR="0" algn="just">
              <a:lnSpc>
                <a:spcPct val="107000"/>
              </a:lnSpc>
              <a:spcBef>
                <a:spcPts val="0"/>
              </a:spcBef>
              <a:spcAft>
                <a:spcPts val="800"/>
              </a:spcAft>
              <a:buFont typeface="Wingdings" panose="05000000000000000000" pitchFamily="2" charset="2"/>
              <a:buChar char="§"/>
            </a:pPr>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It is also knows as parse tree.</a:t>
            </a:r>
          </a:p>
        </p:txBody>
      </p:sp>
    </p:spTree>
    <p:extLst>
      <p:ext uri="{BB962C8B-B14F-4D97-AF65-F5344CB8AC3E}">
        <p14:creationId xmlns:p14="http://schemas.microsoft.com/office/powerpoint/2010/main" val="12033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177" y="1872200"/>
            <a:ext cx="52863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318197" y="4189891"/>
            <a:ext cx="6613967" cy="1133900"/>
          </a:xfrm>
          <a:prstGeom prst="rect">
            <a:avLst/>
          </a:prstGeom>
        </p:spPr>
        <p:txBody>
          <a:bodyPr wrap="square">
            <a:spAutoFit/>
          </a:bodyPr>
          <a:lstStyle/>
          <a:p>
            <a:pPr marL="688340" marR="0">
              <a:lnSpc>
                <a:spcPts val="2745"/>
              </a:lnSpc>
              <a:spcBef>
                <a:spcPts val="0"/>
              </a:spcBef>
              <a:spcAft>
                <a:spcPts val="0"/>
              </a:spcAft>
            </a:pPr>
            <a:r>
              <a:rPr lang="en-US" sz="2800" dirty="0">
                <a:latin typeface="Calibri" panose="020F0502020204030204" pitchFamily="34" charset="0"/>
                <a:ea typeface="Times New Roman" panose="02020603050405020304" pitchFamily="18" charset="0"/>
                <a:cs typeface="Calibri" panose="020F0502020204030204" pitchFamily="34" charset="0"/>
              </a:rPr>
              <a:t>Wh</a:t>
            </a:r>
            <a:r>
              <a:rPr lang="en-US" sz="2800" spc="-20" dirty="0">
                <a:latin typeface="Calibri" panose="020F0502020204030204" pitchFamily="34" charset="0"/>
                <a:ea typeface="Times New Roman" panose="02020603050405020304" pitchFamily="18" charset="0"/>
                <a:cs typeface="Calibri" panose="020F0502020204030204" pitchFamily="34" charset="0"/>
              </a:rPr>
              <a:t>a</a:t>
            </a:r>
            <a:r>
              <a:rPr lang="en-US" sz="2800" dirty="0">
                <a:latin typeface="Calibri" panose="020F0502020204030204" pitchFamily="34" charset="0"/>
                <a:ea typeface="Times New Roman" panose="02020603050405020304" pitchFamily="18" charset="0"/>
                <a:cs typeface="Calibri" panose="020F0502020204030204" pitchFamily="34" charset="0"/>
              </a:rPr>
              <a:t>t</a:t>
            </a:r>
            <a:r>
              <a:rPr lang="en-US" sz="2800" spc="-15" dirty="0">
                <a:latin typeface="Calibri" panose="020F0502020204030204" pitchFamily="34" charset="0"/>
                <a:ea typeface="Times New Roman" panose="02020603050405020304" pitchFamily="18" charset="0"/>
                <a:cs typeface="Calibri" panose="020F0502020204030204" pitchFamily="34" charset="0"/>
              </a:rPr>
              <a:t> </a:t>
            </a:r>
            <a:r>
              <a:rPr lang="en-US" sz="2800" dirty="0">
                <a:latin typeface="Calibri" panose="020F0502020204030204" pitchFamily="34" charset="0"/>
                <a:ea typeface="Times New Roman" panose="02020603050405020304" pitchFamily="18" charset="0"/>
                <a:cs typeface="Calibri" panose="020F0502020204030204" pitchFamily="34" charset="0"/>
              </a:rPr>
              <a:t>a</a:t>
            </a:r>
            <a:r>
              <a:rPr lang="en-US" sz="2800" spc="-30" dirty="0">
                <a:latin typeface="Calibri" panose="020F0502020204030204" pitchFamily="34" charset="0"/>
                <a:ea typeface="Times New Roman" panose="02020603050405020304" pitchFamily="18" charset="0"/>
                <a:cs typeface="Calibri" panose="020F0502020204030204" pitchFamily="34" charset="0"/>
              </a:rPr>
              <a:t>r</a:t>
            </a:r>
            <a:r>
              <a:rPr lang="en-US" sz="2800" dirty="0">
                <a:latin typeface="Calibri" panose="020F0502020204030204" pitchFamily="34" charset="0"/>
                <a:ea typeface="Times New Roman" panose="02020603050405020304" pitchFamily="18" charset="0"/>
                <a:cs typeface="Calibri" panose="020F0502020204030204" pitchFamily="34" charset="0"/>
              </a:rPr>
              <a:t>e the</a:t>
            </a:r>
            <a:r>
              <a:rPr lang="en-US" sz="2800" spc="-10" dirty="0">
                <a:latin typeface="Calibri" panose="020F0502020204030204" pitchFamily="34" charset="0"/>
                <a:ea typeface="Times New Roman" panose="02020603050405020304" pitchFamily="18" charset="0"/>
                <a:cs typeface="Calibri" panose="020F0502020204030204" pitchFamily="34" charset="0"/>
              </a:rPr>
              <a:t> </a:t>
            </a:r>
            <a:r>
              <a:rPr lang="en-US" sz="2800" spc="-25" dirty="0">
                <a:latin typeface="Calibri" panose="020F0502020204030204" pitchFamily="34" charset="0"/>
                <a:ea typeface="Times New Roman" panose="02020603050405020304" pitchFamily="18" charset="0"/>
                <a:cs typeface="Calibri" panose="020F0502020204030204" pitchFamily="34" charset="0"/>
              </a:rPr>
              <a:t>t</a:t>
            </a:r>
            <a:r>
              <a:rPr lang="en-US" sz="2800" dirty="0">
                <a:latin typeface="Calibri" panose="020F0502020204030204" pitchFamily="34" charset="0"/>
                <a:ea typeface="Times New Roman" panose="02020603050405020304" pitchFamily="18" charset="0"/>
                <a:cs typeface="Calibri" panose="020F0502020204030204" pitchFamily="34" charset="0"/>
              </a:rPr>
              <a:t>er</a:t>
            </a:r>
            <a:r>
              <a:rPr lang="en-US" sz="2800" spc="10" dirty="0">
                <a:latin typeface="Calibri" panose="020F0502020204030204" pitchFamily="34" charset="0"/>
                <a:ea typeface="Times New Roman" panose="02020603050405020304" pitchFamily="18" charset="0"/>
                <a:cs typeface="Calibri" panose="020F0502020204030204" pitchFamily="34" charset="0"/>
              </a:rPr>
              <a:t>m</a:t>
            </a:r>
            <a:r>
              <a:rPr lang="en-US" sz="2800" dirty="0">
                <a:latin typeface="Calibri" panose="020F0502020204030204" pitchFamily="34" charset="0"/>
                <a:ea typeface="Times New Roman" panose="02020603050405020304" pitchFamily="18" charset="0"/>
                <a:cs typeface="Calibri" panose="020F0502020204030204" pitchFamily="34" charset="0"/>
              </a:rPr>
              <a:t>inals</a:t>
            </a:r>
            <a:r>
              <a:rPr lang="en-US" sz="2800" spc="-15" dirty="0">
                <a:latin typeface="Calibri" panose="020F0502020204030204" pitchFamily="34" charset="0"/>
                <a:ea typeface="Times New Roman" panose="02020603050405020304" pitchFamily="18" charset="0"/>
                <a:cs typeface="Calibri" panose="020F0502020204030204" pitchFamily="34" charset="0"/>
              </a:rPr>
              <a:t> </a:t>
            </a:r>
            <a:r>
              <a:rPr lang="en-US" sz="2800" dirty="0">
                <a:latin typeface="Calibri" panose="020F0502020204030204" pitchFamily="34" charset="0"/>
                <a:ea typeface="Times New Roman" panose="02020603050405020304" pitchFamily="18" charset="0"/>
                <a:cs typeface="Calibri" panose="020F0502020204030204" pitchFamily="34" charset="0"/>
              </a:rPr>
              <a:t>he</a:t>
            </a:r>
            <a:r>
              <a:rPr lang="en-US" sz="2800" spc="-30" dirty="0">
                <a:latin typeface="Calibri" panose="020F0502020204030204" pitchFamily="34" charset="0"/>
                <a:ea typeface="Times New Roman" panose="02020603050405020304" pitchFamily="18" charset="0"/>
                <a:cs typeface="Calibri" panose="020F0502020204030204" pitchFamily="34" charset="0"/>
              </a:rPr>
              <a:t>r</a:t>
            </a:r>
            <a:r>
              <a:rPr lang="en-US" sz="2800" dirty="0">
                <a:latin typeface="Calibri" panose="020F0502020204030204" pitchFamily="34" charset="0"/>
                <a:ea typeface="Times New Roman" panose="02020603050405020304" pitchFamily="18" charset="0"/>
                <a:cs typeface="Calibri" panose="020F0502020204030204" pitchFamily="34" charset="0"/>
              </a:rPr>
              <a:t>e?</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800"/>
              </a:lnSpc>
              <a:spcBef>
                <a:spcPts val="35"/>
              </a:spcBef>
            </a:pPr>
            <a:r>
              <a:rPr lang="en-US" sz="900" dirty="0">
                <a:latin typeface="Calibri" panose="020F0502020204030204" pitchFamily="34" charset="0"/>
                <a:ea typeface="Times New Roman" panose="02020603050405020304" pitchFamily="18" charset="0"/>
                <a:cs typeface="Calibri" panose="020F0502020204030204" pitchFamily="34"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marL="688340" marR="0">
              <a:lnSpc>
                <a:spcPct val="107000"/>
              </a:lnSpc>
              <a:spcBef>
                <a:spcPts val="0"/>
              </a:spcBef>
              <a:spcAft>
                <a:spcPts val="0"/>
              </a:spcAft>
            </a:pPr>
            <a:r>
              <a:rPr lang="en-US" sz="2800" dirty="0">
                <a:latin typeface="Calibri" panose="020F0502020204030204" pitchFamily="34" charset="0"/>
                <a:ea typeface="Times New Roman" panose="02020603050405020304" pitchFamily="18" charset="0"/>
                <a:cs typeface="Calibri" panose="020F0502020204030204" pitchFamily="34" charset="0"/>
              </a:rPr>
              <a:t>Wh</a:t>
            </a:r>
            <a:r>
              <a:rPr lang="en-US" sz="2800" spc="-25" dirty="0">
                <a:latin typeface="Calibri" panose="020F0502020204030204" pitchFamily="34" charset="0"/>
                <a:ea typeface="Times New Roman" panose="02020603050405020304" pitchFamily="18" charset="0"/>
                <a:cs typeface="Calibri" panose="020F0502020204030204" pitchFamily="34" charset="0"/>
              </a:rPr>
              <a:t>a</a:t>
            </a:r>
            <a:r>
              <a:rPr lang="en-US" sz="2800" dirty="0">
                <a:latin typeface="Calibri" panose="020F0502020204030204" pitchFamily="34" charset="0"/>
                <a:ea typeface="Times New Roman" panose="02020603050405020304" pitchFamily="18" charset="0"/>
                <a:cs typeface="Calibri" panose="020F0502020204030204" pitchFamily="34" charset="0"/>
              </a:rPr>
              <a:t>t</a:t>
            </a:r>
            <a:r>
              <a:rPr lang="en-US" sz="2800" spc="-15" dirty="0">
                <a:latin typeface="Calibri" panose="020F0502020204030204" pitchFamily="34" charset="0"/>
                <a:ea typeface="Times New Roman" panose="02020603050405020304" pitchFamily="18" charset="0"/>
                <a:cs typeface="Calibri" panose="020F0502020204030204" pitchFamily="34" charset="0"/>
              </a:rPr>
              <a:t> </a:t>
            </a:r>
            <a:r>
              <a:rPr lang="en-US" sz="2800" dirty="0">
                <a:latin typeface="Calibri" panose="020F0502020204030204" pitchFamily="34" charset="0"/>
                <a:ea typeface="Times New Roman" panose="02020603050405020304" pitchFamily="18" charset="0"/>
                <a:cs typeface="Calibri" panose="020F0502020204030204" pitchFamily="34" charset="0"/>
              </a:rPr>
              <a:t>a</a:t>
            </a:r>
            <a:r>
              <a:rPr lang="en-US" sz="2800" spc="-35" dirty="0">
                <a:latin typeface="Calibri" panose="020F0502020204030204" pitchFamily="34" charset="0"/>
                <a:ea typeface="Times New Roman" panose="02020603050405020304" pitchFamily="18" charset="0"/>
                <a:cs typeface="Calibri" panose="020F0502020204030204" pitchFamily="34" charset="0"/>
              </a:rPr>
              <a:t>r</a:t>
            </a:r>
            <a:r>
              <a:rPr lang="en-US" sz="2800" dirty="0">
                <a:latin typeface="Calibri" panose="020F0502020204030204" pitchFamily="34" charset="0"/>
                <a:ea typeface="Times New Roman" panose="02020603050405020304" pitchFamily="18" charset="0"/>
                <a:cs typeface="Calibri" panose="020F0502020204030204" pitchFamily="34" charset="0"/>
              </a:rPr>
              <a:t>e the</a:t>
            </a:r>
            <a:r>
              <a:rPr lang="en-US" sz="2800" spc="-5"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n</a:t>
            </a:r>
            <a:r>
              <a:rPr lang="en-US" sz="2800" spc="-10" dirty="0" err="1">
                <a:latin typeface="Calibri" panose="020F0502020204030204" pitchFamily="34" charset="0"/>
                <a:ea typeface="Times New Roman" panose="02020603050405020304" pitchFamily="18" charset="0"/>
                <a:cs typeface="Calibri" panose="020F0502020204030204" pitchFamily="34" charset="0"/>
              </a:rPr>
              <a:t>o</a:t>
            </a:r>
            <a:r>
              <a:rPr lang="en-US" sz="2800" spc="-25" dirty="0" err="1">
                <a:latin typeface="Calibri" panose="020F0502020204030204" pitchFamily="34" charset="0"/>
                <a:ea typeface="Times New Roman" panose="02020603050405020304" pitchFamily="18" charset="0"/>
                <a:cs typeface="Calibri" panose="020F0502020204030204" pitchFamily="34" charset="0"/>
              </a:rPr>
              <a:t>nt</a:t>
            </a:r>
            <a:r>
              <a:rPr lang="en-US" sz="2800" dirty="0" err="1">
                <a:latin typeface="Calibri" panose="020F0502020204030204" pitchFamily="34" charset="0"/>
                <a:ea typeface="Times New Roman" panose="02020603050405020304" pitchFamily="18" charset="0"/>
                <a:cs typeface="Calibri" panose="020F0502020204030204" pitchFamily="34" charset="0"/>
              </a:rPr>
              <a:t>erminal</a:t>
            </a:r>
            <a:r>
              <a:rPr lang="en-US" sz="2800" spc="5" dirty="0" err="1">
                <a:latin typeface="Calibri" panose="020F0502020204030204" pitchFamily="34" charset="0"/>
                <a:ea typeface="Times New Roman" panose="02020603050405020304" pitchFamily="18" charset="0"/>
                <a:cs typeface="Calibri" panose="020F0502020204030204" pitchFamily="34" charset="0"/>
              </a:rPr>
              <a:t>s</a:t>
            </a:r>
            <a:r>
              <a:rPr lang="en-US" sz="2800" dirty="0">
                <a:latin typeface="Calibri" panose="020F0502020204030204" pitchFamily="34" charset="0"/>
                <a:ea typeface="Times New Roman" panose="02020603050405020304" pitchFamily="18" charset="0"/>
                <a:cs typeface="Calibri" panose="020F0502020204030204" pitchFamily="34" charset="0"/>
              </a:rPr>
              <a:t>?</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1000"/>
              </a:lnSpc>
            </a:pPr>
            <a:r>
              <a:rPr lang="en-US" sz="1050">
                <a:latin typeface="Calibri" panose="020F0502020204030204" pitchFamily="34" charset="0"/>
                <a:ea typeface="Times New Roman" panose="02020603050405020304" pitchFamily="18" charset="0"/>
                <a:cs typeface="Calibri" panose="020F0502020204030204" pitchFamily="34"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190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a:grpSpLocks/>
          </p:cNvGrpSpPr>
          <p:nvPr/>
        </p:nvGrpSpPr>
        <p:grpSpPr bwMode="auto">
          <a:xfrm>
            <a:off x="4024648" y="5047445"/>
            <a:ext cx="5867400" cy="800100"/>
            <a:chOff x="2160" y="2280"/>
            <a:chExt cx="9240" cy="1260"/>
          </a:xfrm>
        </p:grpSpPr>
        <p:sp>
          <p:nvSpPr>
            <p:cNvPr id="5" name="Rectangle 4"/>
            <p:cNvSpPr>
              <a:spLocks noChangeArrowheads="1"/>
            </p:cNvSpPr>
            <p:nvPr/>
          </p:nvSpPr>
          <p:spPr bwMode="auto">
            <a:xfrm>
              <a:off x="2280" y="2280"/>
              <a:ext cx="9120"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a:p>
          </p:txBody>
        </p:sp>
        <p:sp>
          <p:nvSpPr>
            <p:cNvPr id="6" name="Rectangle 2"/>
            <p:cNvSpPr>
              <a:spLocks noChangeArrowheads="1"/>
            </p:cNvSpPr>
            <p:nvPr/>
          </p:nvSpPr>
          <p:spPr bwMode="auto">
            <a:xfrm>
              <a:off x="2160" y="2880"/>
              <a:ext cx="8140"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endParaRPr lang="en-US"/>
            </a:p>
          </p:txBody>
        </p:sp>
      </p:gr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3048" y="2313770"/>
            <a:ext cx="5791200" cy="5810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800" y="2959423"/>
            <a:ext cx="5172075" cy="4191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2653048" y="31424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a:spLocks noChangeArrowheads="1"/>
          </p:cNvSpPr>
          <p:nvPr/>
        </p:nvSpPr>
        <p:spPr bwMode="auto">
          <a:xfrm>
            <a:off x="4913648" y="359964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p:nvSpPr>
        <p:spPr bwMode="auto">
          <a:xfrm>
            <a:off x="4913648" y="418067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4024648" y="1004717"/>
            <a:ext cx="2299156" cy="830997"/>
          </a:xfrm>
          <a:prstGeom prst="rect">
            <a:avLst/>
          </a:prstGeom>
        </p:spPr>
        <p:txBody>
          <a:bodyPr wrap="none">
            <a:spAutoFit/>
          </a:bodyPr>
          <a:lstStyle/>
          <a:p>
            <a:r>
              <a:rPr lang="en-US" sz="4800" dirty="0">
                <a:latin typeface="Calibri" panose="020F0502020204030204" pitchFamily="34" charset="0"/>
                <a:ea typeface="Times New Roman" panose="02020603050405020304" pitchFamily="18" charset="0"/>
                <a:cs typeface="Comic Sans MS" panose="030F0702030302020204" pitchFamily="66" charset="0"/>
              </a:rPr>
              <a:t>Example</a:t>
            </a:r>
            <a:endParaRPr lang="en-US" dirty="0"/>
          </a:p>
        </p:txBody>
      </p:sp>
      <p:sp>
        <p:nvSpPr>
          <p:cNvPr id="12" name="Rectangle 11"/>
          <p:cNvSpPr/>
          <p:nvPr/>
        </p:nvSpPr>
        <p:spPr>
          <a:xfrm>
            <a:off x="1587123" y="4062544"/>
            <a:ext cx="8373703" cy="522002"/>
          </a:xfrm>
          <a:prstGeom prst="rect">
            <a:avLst/>
          </a:prstGeom>
        </p:spPr>
        <p:txBody>
          <a:bodyPr wrap="none">
            <a:spAutoFit/>
          </a:bodyPr>
          <a:lstStyle/>
          <a:p>
            <a:pPr marL="154940" marR="0">
              <a:lnSpc>
                <a:spcPts val="3150"/>
              </a:lnSpc>
              <a:spcBef>
                <a:spcPts val="0"/>
              </a:spcBef>
              <a:spcAft>
                <a:spcPts val="0"/>
              </a:spcAft>
            </a:pPr>
            <a:r>
              <a:rPr lang="en-US" sz="3600" dirty="0">
                <a:latin typeface="Calibri" panose="020F0502020204030204" pitchFamily="34" charset="0"/>
                <a:ea typeface="Times New Roman" panose="02020603050405020304" pitchFamily="18" charset="0"/>
                <a:cs typeface="Calibri" panose="020F0502020204030204" pitchFamily="34" charset="0"/>
              </a:rPr>
              <a:t>H</a:t>
            </a:r>
            <a:r>
              <a:rPr lang="en-US" sz="3600" spc="-15" dirty="0">
                <a:latin typeface="Calibri" panose="020F0502020204030204" pitchFamily="34" charset="0"/>
                <a:ea typeface="Times New Roman" panose="02020603050405020304" pitchFamily="18" charset="0"/>
                <a:cs typeface="Calibri" panose="020F0502020204030204" pitchFamily="34" charset="0"/>
              </a:rPr>
              <a:t>o</a:t>
            </a:r>
            <a:r>
              <a:rPr lang="en-US" sz="3600" dirty="0">
                <a:latin typeface="Calibri" panose="020F0502020204030204" pitchFamily="34" charset="0"/>
                <a:ea typeface="Times New Roman" panose="02020603050405020304" pitchFamily="18" charset="0"/>
                <a:cs typeface="Calibri" panose="020F0502020204030204" pitchFamily="34" charset="0"/>
              </a:rPr>
              <a:t>w</a:t>
            </a:r>
            <a:r>
              <a:rPr lang="en-US" sz="3600" spc="-30" dirty="0">
                <a:latin typeface="Calibri" panose="020F0502020204030204" pitchFamily="34" charset="0"/>
                <a:ea typeface="Times New Roman" panose="02020603050405020304" pitchFamily="18" charset="0"/>
                <a:cs typeface="Calibri" panose="020F0502020204030204" pitchFamily="34" charset="0"/>
              </a:rPr>
              <a:t> </a:t>
            </a:r>
            <a:r>
              <a:rPr lang="en-US" sz="3600" spc="-20" dirty="0">
                <a:latin typeface="Calibri" panose="020F0502020204030204" pitchFamily="34" charset="0"/>
                <a:ea typeface="Times New Roman" panose="02020603050405020304" pitchFamily="18" charset="0"/>
                <a:cs typeface="Calibri" panose="020F0502020204030204" pitchFamily="34" charset="0"/>
              </a:rPr>
              <a:t>t</a:t>
            </a:r>
            <a:r>
              <a:rPr lang="en-US" sz="3600" dirty="0">
                <a:latin typeface="Calibri" panose="020F0502020204030204" pitchFamily="34" charset="0"/>
                <a:ea typeface="Times New Roman" panose="02020603050405020304" pitchFamily="18" charset="0"/>
                <a:cs typeface="Calibri" panose="020F0502020204030204" pitchFamily="34" charset="0"/>
              </a:rPr>
              <a:t>o </a:t>
            </a:r>
            <a:r>
              <a:rPr lang="en-US" sz="3600" spc="-10" dirty="0">
                <a:latin typeface="Calibri" panose="020F0502020204030204" pitchFamily="34" charset="0"/>
                <a:ea typeface="Times New Roman" panose="02020603050405020304" pitchFamily="18" charset="0"/>
                <a:cs typeface="Calibri" panose="020F0502020204030204" pitchFamily="34" charset="0"/>
              </a:rPr>
              <a:t>d</a:t>
            </a:r>
            <a:r>
              <a:rPr lang="en-US" sz="3600" dirty="0">
                <a:latin typeface="Calibri" panose="020F0502020204030204" pitchFamily="34" charset="0"/>
                <a:ea typeface="Times New Roman" panose="02020603050405020304" pitchFamily="18" charset="0"/>
                <a:cs typeface="Calibri" panose="020F0502020204030204" pitchFamily="34" charset="0"/>
              </a:rPr>
              <a:t>er</a:t>
            </a:r>
            <a:r>
              <a:rPr lang="en-US" sz="3600" spc="-10" dirty="0">
                <a:latin typeface="Calibri" panose="020F0502020204030204" pitchFamily="34" charset="0"/>
                <a:ea typeface="Times New Roman" panose="02020603050405020304" pitchFamily="18" charset="0"/>
                <a:cs typeface="Calibri" panose="020F0502020204030204" pitchFamily="34" charset="0"/>
              </a:rPr>
              <a:t>i</a:t>
            </a:r>
            <a:r>
              <a:rPr lang="en-US" sz="3600" spc="-25" dirty="0">
                <a:latin typeface="Calibri" panose="020F0502020204030204" pitchFamily="34" charset="0"/>
                <a:ea typeface="Times New Roman" panose="02020603050405020304" pitchFamily="18" charset="0"/>
                <a:cs typeface="Calibri" panose="020F0502020204030204" pitchFamily="34" charset="0"/>
              </a:rPr>
              <a:t>v</a:t>
            </a:r>
            <a:r>
              <a:rPr lang="en-US" sz="3600" dirty="0">
                <a:latin typeface="Calibri" panose="020F0502020204030204" pitchFamily="34" charset="0"/>
                <a:ea typeface="Times New Roman" panose="02020603050405020304" pitchFamily="18" charset="0"/>
                <a:cs typeface="Calibri" panose="020F0502020204030204" pitchFamily="34" charset="0"/>
              </a:rPr>
              <a:t>e:</a:t>
            </a:r>
            <a:r>
              <a:rPr lang="en-US" sz="3600" spc="20" dirty="0">
                <a:latin typeface="Calibri" panose="020F0502020204030204" pitchFamily="34" charset="0"/>
                <a:ea typeface="Times New Roman" panose="02020603050405020304" pitchFamily="18" charset="0"/>
                <a:cs typeface="Calibri" panose="020F0502020204030204" pitchFamily="34" charset="0"/>
              </a:rPr>
              <a:t> </a:t>
            </a:r>
            <a:r>
              <a:rPr lang="en-US" sz="3600" spc="5" dirty="0">
                <a:latin typeface="Calibri" panose="020F0502020204030204" pitchFamily="34" charset="0"/>
                <a:ea typeface="Times New Roman" panose="02020603050405020304" pitchFamily="18" charset="0"/>
                <a:cs typeface="Calibri" panose="020F0502020204030204" pitchFamily="34" charset="0"/>
              </a:rPr>
              <a:t>9</a:t>
            </a:r>
            <a:r>
              <a:rPr lang="en-US" sz="3600" spc="-5" dirty="0">
                <a:latin typeface="Calibri" panose="020F0502020204030204" pitchFamily="34" charset="0"/>
                <a:ea typeface="Times New Roman" panose="02020603050405020304" pitchFamily="18" charset="0"/>
                <a:cs typeface="Calibri" panose="020F0502020204030204" pitchFamily="34" charset="0"/>
              </a:rPr>
              <a:t>-</a:t>
            </a:r>
            <a:r>
              <a:rPr lang="en-US" sz="3600" dirty="0">
                <a:latin typeface="Calibri" panose="020F0502020204030204" pitchFamily="34" charset="0"/>
                <a:ea typeface="Times New Roman" panose="02020603050405020304" pitchFamily="18" charset="0"/>
                <a:cs typeface="Calibri" panose="020F0502020204030204" pitchFamily="34" charset="0"/>
              </a:rPr>
              <a:t>5+7</a:t>
            </a:r>
            <a:r>
              <a:rPr lang="en-US" sz="3600" spc="30" dirty="0">
                <a:latin typeface="Calibri" panose="020F0502020204030204" pitchFamily="34" charset="0"/>
                <a:ea typeface="Times New Roman" panose="02020603050405020304" pitchFamily="18" charset="0"/>
                <a:cs typeface="Calibri" panose="020F0502020204030204" pitchFamily="34" charset="0"/>
              </a:rPr>
              <a:t> </a:t>
            </a:r>
            <a:r>
              <a:rPr lang="en-US" sz="3600" dirty="0">
                <a:latin typeface="Calibri" panose="020F0502020204030204" pitchFamily="34" charset="0"/>
                <a:ea typeface="Times New Roman" panose="02020603050405020304" pitchFamily="18" charset="0"/>
                <a:cs typeface="Calibri" panose="020F0502020204030204" pitchFamily="34" charset="0"/>
              </a:rPr>
              <a:t>f</a:t>
            </a:r>
            <a:r>
              <a:rPr lang="en-US" sz="3600" spc="-55" dirty="0">
                <a:latin typeface="Calibri" panose="020F0502020204030204" pitchFamily="34" charset="0"/>
                <a:ea typeface="Times New Roman" panose="02020603050405020304" pitchFamily="18" charset="0"/>
                <a:cs typeface="Calibri" panose="020F0502020204030204" pitchFamily="34" charset="0"/>
              </a:rPr>
              <a:t>r</a:t>
            </a:r>
            <a:r>
              <a:rPr lang="en-US" sz="3600" dirty="0">
                <a:latin typeface="Calibri" panose="020F0502020204030204" pitchFamily="34" charset="0"/>
                <a:ea typeface="Times New Roman" panose="02020603050405020304" pitchFamily="18" charset="0"/>
                <a:cs typeface="Calibri" panose="020F0502020204030204" pitchFamily="34" charset="0"/>
              </a:rPr>
              <a:t>om the </a:t>
            </a:r>
            <a:r>
              <a:rPr lang="en-US" sz="3600" spc="10" dirty="0">
                <a:latin typeface="Calibri" panose="020F0502020204030204" pitchFamily="34" charset="0"/>
                <a:ea typeface="Times New Roman" panose="02020603050405020304" pitchFamily="18" charset="0"/>
                <a:cs typeface="Calibri" panose="020F0502020204030204" pitchFamily="34" charset="0"/>
              </a:rPr>
              <a:t>a</a:t>
            </a:r>
            <a:r>
              <a:rPr lang="en-US" sz="3600" dirty="0">
                <a:latin typeface="Calibri" panose="020F0502020204030204" pitchFamily="34" charset="0"/>
                <a:ea typeface="Times New Roman" panose="02020603050405020304" pitchFamily="18" charset="0"/>
                <a:cs typeface="Calibri" panose="020F0502020204030204" pitchFamily="34" charset="0"/>
              </a:rPr>
              <a:t>b</a:t>
            </a:r>
            <a:r>
              <a:rPr lang="en-US" sz="3600" spc="-20" dirty="0">
                <a:latin typeface="Calibri" panose="020F0502020204030204" pitchFamily="34" charset="0"/>
                <a:ea typeface="Times New Roman" panose="02020603050405020304" pitchFamily="18" charset="0"/>
                <a:cs typeface="Calibri" panose="020F0502020204030204" pitchFamily="34" charset="0"/>
              </a:rPr>
              <a:t>o</a:t>
            </a:r>
            <a:r>
              <a:rPr lang="en-US" sz="3600" spc="-25" dirty="0">
                <a:latin typeface="Calibri" panose="020F0502020204030204" pitchFamily="34" charset="0"/>
                <a:ea typeface="Times New Roman" panose="02020603050405020304" pitchFamily="18" charset="0"/>
                <a:cs typeface="Calibri" panose="020F0502020204030204" pitchFamily="34" charset="0"/>
              </a:rPr>
              <a:t>v</a:t>
            </a:r>
            <a:r>
              <a:rPr lang="en-US" sz="3600" dirty="0">
                <a:latin typeface="Calibri" panose="020F0502020204030204" pitchFamily="34" charset="0"/>
                <a:ea typeface="Times New Roman" panose="02020603050405020304" pitchFamily="18" charset="0"/>
                <a:cs typeface="Calibri" panose="020F0502020204030204" pitchFamily="34" charset="0"/>
              </a:rPr>
              <a:t>e</a:t>
            </a:r>
            <a:r>
              <a:rPr lang="en-US" sz="3600" spc="-15" dirty="0">
                <a:latin typeface="Calibri" panose="020F0502020204030204" pitchFamily="34" charset="0"/>
                <a:ea typeface="Times New Roman" panose="02020603050405020304" pitchFamily="18" charset="0"/>
                <a:cs typeface="Calibri" panose="020F0502020204030204" pitchFamily="34" charset="0"/>
              </a:rPr>
              <a:t> </a:t>
            </a:r>
            <a:r>
              <a:rPr lang="en-US" sz="3600" dirty="0">
                <a:latin typeface="Calibri" panose="020F0502020204030204" pitchFamily="34" charset="0"/>
                <a:ea typeface="Times New Roman" panose="02020603050405020304" pitchFamily="18" charset="0"/>
                <a:cs typeface="Calibri" panose="020F0502020204030204" pitchFamily="34" charset="0"/>
              </a:rPr>
              <a:t>ru</a:t>
            </a:r>
            <a:r>
              <a:rPr lang="en-US" sz="3600" spc="-15" dirty="0">
                <a:latin typeface="Calibri" panose="020F0502020204030204" pitchFamily="34" charset="0"/>
                <a:ea typeface="Times New Roman" panose="02020603050405020304" pitchFamily="18" charset="0"/>
                <a:cs typeface="Calibri" panose="020F0502020204030204" pitchFamily="34" charset="0"/>
              </a:rPr>
              <a:t>l</a:t>
            </a:r>
            <a:r>
              <a:rPr lang="en-US" sz="3600" dirty="0">
                <a:latin typeface="Calibri" panose="020F0502020204030204" pitchFamily="34" charset="0"/>
                <a:ea typeface="Times New Roman" panose="02020603050405020304" pitchFamily="18" charset="0"/>
                <a:cs typeface="Calibri" panose="020F0502020204030204" pitchFamily="34" charset="0"/>
              </a:rPr>
              <a:t>e</a:t>
            </a:r>
            <a:r>
              <a:rPr lang="en-US" sz="3600" spc="10" dirty="0">
                <a:latin typeface="Calibri" panose="020F0502020204030204" pitchFamily="34" charset="0"/>
                <a:ea typeface="Times New Roman" panose="02020603050405020304" pitchFamily="18" charset="0"/>
                <a:cs typeface="Calibri" panose="020F0502020204030204" pitchFamily="34" charset="0"/>
              </a:rPr>
              <a:t>s</a:t>
            </a:r>
            <a:r>
              <a:rPr lang="en-US" sz="2400" dirty="0">
                <a:latin typeface="Calibri" panose="020F0502020204030204" pitchFamily="34" charset="0"/>
                <a:ea typeface="Times New Roman" panose="02020603050405020304" pitchFamily="18" charset="0"/>
                <a:cs typeface="Calibri" panose="020F0502020204030204" pitchFamily="34" charset="0"/>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873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Derivations</a:t>
            </a:r>
          </a:p>
        </p:txBody>
      </p:sp>
      <p:sp>
        <p:nvSpPr>
          <p:cNvPr id="3" name="Content Placeholder 2"/>
          <p:cNvSpPr>
            <a:spLocks noGrp="1"/>
          </p:cNvSpPr>
          <p:nvPr>
            <p:ph idx="1"/>
          </p:nvPr>
        </p:nvSpPr>
        <p:spPr>
          <a:xfrm>
            <a:off x="1033005" y="1885189"/>
            <a:ext cx="9720073" cy="1689702"/>
          </a:xfrm>
        </p:spPr>
        <p:txBody>
          <a:bodyPr>
            <a:normAutofit/>
          </a:bodyPr>
          <a:lstStyle/>
          <a:p>
            <a:r>
              <a:rPr lang="en-US" dirty="0"/>
              <a:t>Let’s do a practice </a:t>
            </a:r>
            <a:r>
              <a:rPr lang="en-US" i="1" dirty="0"/>
              <a:t>derivation</a:t>
            </a:r>
            <a:r>
              <a:rPr lang="en-US" dirty="0"/>
              <a:t> with our grammar. </a:t>
            </a:r>
            <a:br>
              <a:rPr lang="en-US" dirty="0"/>
            </a:br>
            <a:r>
              <a:rPr lang="en-US" dirty="0"/>
              <a:t>We’ll derive the string “(base1 + base2) * height/2”.</a:t>
            </a:r>
            <a:br>
              <a:rPr lang="en-US" dirty="0"/>
            </a:br>
            <a:r>
              <a:rPr lang="en-US" dirty="0"/>
              <a:t>The start symbol is </a:t>
            </a:r>
            <a:r>
              <a:rPr lang="en-US" i="1" dirty="0"/>
              <a:t>expr. </a:t>
            </a:r>
          </a:p>
        </p:txBody>
      </p:sp>
      <p:grpSp>
        <p:nvGrpSpPr>
          <p:cNvPr id="19" name="Group 18"/>
          <p:cNvGrpSpPr/>
          <p:nvPr/>
        </p:nvGrpSpPr>
        <p:grpSpPr>
          <a:xfrm>
            <a:off x="1033005" y="2803445"/>
            <a:ext cx="4351640" cy="3477875"/>
            <a:chOff x="1188877" y="3267816"/>
            <a:chExt cx="4351640" cy="3477875"/>
          </a:xfrm>
        </p:grpSpPr>
        <p:sp>
          <p:nvSpPr>
            <p:cNvPr id="6" name="TextBox 5"/>
            <p:cNvSpPr txBox="1"/>
            <p:nvPr/>
          </p:nvSpPr>
          <p:spPr>
            <a:xfrm>
              <a:off x="1188877" y="3267816"/>
              <a:ext cx="4351640" cy="3477875"/>
            </a:xfrm>
            <a:prstGeom prst="rect">
              <a:avLst/>
            </a:prstGeom>
            <a:noFill/>
          </p:spPr>
          <p:txBody>
            <a:bodyPr wrap="square" rtlCol="0">
              <a:spAutoFit/>
            </a:bodyPr>
            <a:lstStyle/>
            <a:p>
              <a:r>
                <a:rPr lang="en-US" sz="2000" i="1" dirty="0"/>
                <a:t>expr</a:t>
              </a:r>
              <a:r>
                <a:rPr lang="en-US" sz="2000" dirty="0"/>
                <a:t>       </a:t>
              </a:r>
              <a:r>
                <a:rPr lang="en-US" sz="2000" i="1" dirty="0" err="1"/>
                <a:t>expr</a:t>
              </a:r>
              <a:r>
                <a:rPr lang="en-US" sz="2000" i="1" dirty="0"/>
                <a:t> op expr</a:t>
              </a:r>
              <a:br>
                <a:rPr lang="en-US" sz="2000" dirty="0"/>
              </a:br>
              <a:r>
                <a:rPr lang="en-US" sz="2000" dirty="0"/>
                <a:t>              </a:t>
              </a:r>
              <a:r>
                <a:rPr lang="en-US" sz="2000" i="1" dirty="0" err="1"/>
                <a:t>expr</a:t>
              </a:r>
              <a:r>
                <a:rPr lang="en-US" sz="2000" i="1" dirty="0"/>
                <a:t> op expr op expr</a:t>
              </a:r>
              <a:br>
                <a:rPr lang="en-US" sz="2000" dirty="0"/>
              </a:br>
              <a:r>
                <a:rPr lang="en-US" sz="2000" dirty="0"/>
                <a:t>              </a:t>
              </a:r>
              <a:r>
                <a:rPr lang="en-US" sz="2000" i="1" dirty="0" err="1"/>
                <a:t>expr</a:t>
              </a:r>
              <a:r>
                <a:rPr lang="en-US" sz="2000" i="1" dirty="0"/>
                <a:t> op expr op </a:t>
              </a:r>
              <a:r>
                <a:rPr lang="en-US" sz="2000" dirty="0"/>
                <a:t>number</a:t>
              </a:r>
              <a:br>
                <a:rPr lang="en-US" sz="2000" dirty="0"/>
              </a:br>
              <a:r>
                <a:rPr lang="en-US" sz="2000" dirty="0"/>
                <a:t>	        </a:t>
              </a:r>
              <a:r>
                <a:rPr lang="en-US" sz="2000" i="1" dirty="0"/>
                <a:t>expr op expr </a:t>
              </a:r>
              <a:r>
                <a:rPr lang="en-US" sz="2000" dirty="0"/>
                <a:t>/ number</a:t>
              </a:r>
              <a:br>
                <a:rPr lang="en-US" sz="2000" dirty="0"/>
              </a:br>
              <a:r>
                <a:rPr lang="en-US" sz="2000" dirty="0"/>
                <a:t>	        </a:t>
              </a:r>
              <a:r>
                <a:rPr lang="en-US" sz="2000" i="1" dirty="0"/>
                <a:t>expr op </a:t>
              </a:r>
              <a:r>
                <a:rPr lang="en-US" sz="2000" dirty="0"/>
                <a:t>id / number</a:t>
              </a:r>
              <a:br>
                <a:rPr lang="en-US" sz="2000" dirty="0"/>
              </a:br>
              <a:r>
                <a:rPr lang="en-US" sz="2000" dirty="0"/>
                <a:t>	        </a:t>
              </a:r>
              <a:r>
                <a:rPr lang="en-US" sz="2000" i="1" dirty="0"/>
                <a:t>expr </a:t>
              </a:r>
              <a:r>
                <a:rPr lang="en-US" sz="2000" dirty="0"/>
                <a:t>* id / number</a:t>
              </a:r>
              <a:br>
                <a:rPr lang="en-US" sz="2000" dirty="0"/>
              </a:br>
              <a:r>
                <a:rPr lang="en-US" sz="2000" dirty="0"/>
                <a:t>	        ( </a:t>
              </a:r>
              <a:r>
                <a:rPr lang="en-US" sz="2000" i="1" dirty="0"/>
                <a:t>expr</a:t>
              </a:r>
              <a:r>
                <a:rPr lang="en-US" sz="2000" dirty="0"/>
                <a:t> ) * id / number</a:t>
              </a:r>
              <a:br>
                <a:rPr lang="en-US" sz="2000" dirty="0"/>
              </a:br>
              <a:r>
                <a:rPr lang="en-US" sz="2000" dirty="0"/>
                <a:t>              ( </a:t>
              </a:r>
              <a:r>
                <a:rPr lang="en-US" sz="2000" i="1" dirty="0"/>
                <a:t>expr op expr </a:t>
              </a:r>
              <a:r>
                <a:rPr lang="en-US" sz="2000" dirty="0"/>
                <a:t>) * id / number</a:t>
              </a:r>
              <a:br>
                <a:rPr lang="en-US" sz="2000" dirty="0"/>
              </a:br>
              <a:r>
                <a:rPr lang="en-US" sz="2000" dirty="0"/>
                <a:t>              ( </a:t>
              </a:r>
              <a:r>
                <a:rPr lang="en-US" sz="2000" i="1" dirty="0"/>
                <a:t>expr op </a:t>
              </a:r>
              <a:r>
                <a:rPr lang="en-US" sz="2000" dirty="0"/>
                <a:t>id ) * id / number</a:t>
              </a:r>
              <a:br>
                <a:rPr lang="en-US" sz="2000" dirty="0"/>
              </a:br>
              <a:r>
                <a:rPr lang="en-US" sz="2000" dirty="0"/>
                <a:t>              ( </a:t>
              </a:r>
              <a:r>
                <a:rPr lang="en-US" sz="2000" i="1" dirty="0"/>
                <a:t>expr</a:t>
              </a:r>
              <a:r>
                <a:rPr lang="en-US" sz="2000" dirty="0"/>
                <a:t> + id ) * id / number</a:t>
              </a:r>
              <a:br>
                <a:rPr lang="en-US" sz="2000" dirty="0"/>
              </a:br>
              <a:r>
                <a:rPr lang="en-US" sz="2000" dirty="0"/>
                <a:t>              ( id + id ) * id / number</a:t>
              </a:r>
            </a:p>
          </p:txBody>
        </p:sp>
        <p:grpSp>
          <p:nvGrpSpPr>
            <p:cNvPr id="8" name="Group 7"/>
            <p:cNvGrpSpPr/>
            <p:nvPr/>
          </p:nvGrpSpPr>
          <p:grpSpPr>
            <a:xfrm>
              <a:off x="1810701" y="3427623"/>
              <a:ext cx="351692" cy="3160779"/>
              <a:chOff x="1810701" y="3427623"/>
              <a:chExt cx="351692" cy="3160779"/>
            </a:xfrm>
          </p:grpSpPr>
          <p:sp>
            <p:nvSpPr>
              <p:cNvPr id="5" name="Right Arrow 4"/>
              <p:cNvSpPr/>
              <p:nvPr/>
            </p:nvSpPr>
            <p:spPr>
              <a:xfrm>
                <a:off x="1810701" y="3427623"/>
                <a:ext cx="351692" cy="84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810701" y="4051103"/>
                <a:ext cx="351692" cy="84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810701" y="3779872"/>
                <a:ext cx="351692" cy="84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810701" y="4340119"/>
                <a:ext cx="351692" cy="84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810701" y="4715722"/>
                <a:ext cx="351692" cy="84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1810701" y="4981681"/>
                <a:ext cx="351692" cy="84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810701" y="5276290"/>
                <a:ext cx="351692" cy="84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810701" y="5570899"/>
                <a:ext cx="351692" cy="84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1810701" y="5863686"/>
                <a:ext cx="351692" cy="84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1810701" y="6183841"/>
                <a:ext cx="351692" cy="84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1810701" y="6503996"/>
                <a:ext cx="351692" cy="844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8" name="TextBox 17"/>
          <p:cNvSpPr txBox="1"/>
          <p:nvPr/>
        </p:nvSpPr>
        <p:spPr>
          <a:xfrm>
            <a:off x="6278449" y="4065063"/>
            <a:ext cx="5301222" cy="1015663"/>
          </a:xfrm>
          <a:prstGeom prst="rect">
            <a:avLst/>
          </a:prstGeom>
          <a:noFill/>
        </p:spPr>
        <p:txBody>
          <a:bodyPr wrap="square" rtlCol="0">
            <a:spAutoFit/>
          </a:bodyPr>
          <a:lstStyle/>
          <a:p>
            <a:r>
              <a:rPr lang="en-US" sz="2000" dirty="0"/>
              <a:t>Each string of symbols in the steps of the derivation is called a </a:t>
            </a:r>
            <a:r>
              <a:rPr lang="en-US" sz="2000" i="1" dirty="0"/>
              <a:t>sentential form</a:t>
            </a:r>
            <a:r>
              <a:rPr lang="en-US" sz="2000" dirty="0"/>
              <a:t>. </a:t>
            </a:r>
            <a:br>
              <a:rPr lang="en-US" sz="2000" dirty="0"/>
            </a:br>
            <a:r>
              <a:rPr lang="en-US" sz="2000" dirty="0"/>
              <a:t>The final sentential form is known as the </a:t>
            </a:r>
            <a:r>
              <a:rPr lang="en-US" sz="2000" i="1" dirty="0"/>
              <a:t>yield</a:t>
            </a:r>
            <a:r>
              <a:rPr lang="en-US" sz="2000" dirty="0"/>
              <a:t>.</a:t>
            </a:r>
          </a:p>
        </p:txBody>
      </p:sp>
      <p:sp>
        <p:nvSpPr>
          <p:cNvPr id="20" name="TextBox 19"/>
          <p:cNvSpPr txBox="1"/>
          <p:nvPr/>
        </p:nvSpPr>
        <p:spPr>
          <a:xfrm>
            <a:off x="5540517" y="2804976"/>
            <a:ext cx="6039154" cy="707886"/>
          </a:xfrm>
          <a:prstGeom prst="rect">
            <a:avLst/>
          </a:prstGeom>
          <a:noFill/>
          <a:ln>
            <a:solidFill>
              <a:schemeClr val="accent2">
                <a:lumMod val="75000"/>
              </a:schemeClr>
            </a:solidFill>
          </a:ln>
        </p:spPr>
        <p:txBody>
          <a:bodyPr wrap="none" rtlCol="0">
            <a:spAutoFit/>
          </a:bodyPr>
          <a:lstStyle/>
          <a:p>
            <a:r>
              <a:rPr lang="en-US" sz="2000" i="1" dirty="0"/>
              <a:t>expr</a:t>
            </a:r>
            <a:r>
              <a:rPr lang="en-US" sz="2000" dirty="0"/>
              <a:t> </a:t>
            </a:r>
            <a:r>
              <a:rPr lang="en-US" sz="2000" dirty="0">
                <a:sym typeface="Wingdings" panose="05000000000000000000" pitchFamily="2" charset="2"/>
              </a:rPr>
              <a:t></a:t>
            </a:r>
            <a:r>
              <a:rPr lang="en-US" sz="2000" dirty="0">
                <a:latin typeface="Consolas" panose="020B0609020204030204" pitchFamily="49" charset="0"/>
                <a:cs typeface="Consolas" panose="020B0609020204030204" pitchFamily="49" charset="0"/>
                <a:sym typeface="Wingdings" panose="05000000000000000000" pitchFamily="2" charset="2"/>
              </a:rPr>
              <a:t> </a:t>
            </a:r>
            <a:r>
              <a:rPr lang="en-US" dirty="0">
                <a:latin typeface="Consolas" panose="020B0609020204030204" pitchFamily="49" charset="0"/>
                <a:cs typeface="Consolas" panose="020B0609020204030204" pitchFamily="49" charset="0"/>
                <a:sym typeface="Wingdings" panose="05000000000000000000" pitchFamily="2" charset="2"/>
              </a:rPr>
              <a:t>id </a:t>
            </a:r>
            <a:r>
              <a:rPr lang="en-US" sz="2000" dirty="0">
                <a:sym typeface="Wingdings" panose="05000000000000000000" pitchFamily="2" charset="2"/>
              </a:rPr>
              <a:t>| </a:t>
            </a:r>
            <a:r>
              <a:rPr lang="en-US" dirty="0">
                <a:latin typeface="Consolas" panose="020B0609020204030204" pitchFamily="49" charset="0"/>
                <a:cs typeface="Consolas" panose="020B0609020204030204" pitchFamily="49" charset="0"/>
                <a:sym typeface="Wingdings" panose="05000000000000000000" pitchFamily="2" charset="2"/>
              </a:rPr>
              <a:t>number</a:t>
            </a:r>
            <a:r>
              <a:rPr lang="en-US" sz="2000" dirty="0">
                <a:sym typeface="Wingdings" panose="05000000000000000000" pitchFamily="2" charset="2"/>
              </a:rPr>
              <a:t> | - </a:t>
            </a:r>
            <a:r>
              <a:rPr lang="en-US" sz="2000" i="1" dirty="0">
                <a:sym typeface="Wingdings" panose="05000000000000000000" pitchFamily="2" charset="2"/>
              </a:rPr>
              <a:t>expr</a:t>
            </a:r>
            <a:r>
              <a:rPr lang="en-US" sz="2000" dirty="0">
                <a:sym typeface="Wingdings" panose="05000000000000000000" pitchFamily="2" charset="2"/>
              </a:rPr>
              <a:t> | ( </a:t>
            </a:r>
            <a:r>
              <a:rPr lang="en-US" sz="2000" i="1" dirty="0">
                <a:sym typeface="Wingdings" panose="05000000000000000000" pitchFamily="2" charset="2"/>
              </a:rPr>
              <a:t>expr</a:t>
            </a:r>
            <a:r>
              <a:rPr lang="en-US" sz="2000" dirty="0">
                <a:sym typeface="Wingdings" panose="05000000000000000000" pitchFamily="2" charset="2"/>
              </a:rPr>
              <a:t> ) | </a:t>
            </a:r>
            <a:r>
              <a:rPr lang="en-US" sz="2000" i="1" dirty="0">
                <a:sym typeface="Wingdings" panose="05000000000000000000" pitchFamily="2" charset="2"/>
              </a:rPr>
              <a:t>expr op expr</a:t>
            </a:r>
          </a:p>
          <a:p>
            <a:r>
              <a:rPr lang="en-US" sz="2000" i="1" dirty="0"/>
              <a:t>op </a:t>
            </a:r>
            <a:r>
              <a:rPr lang="en-US" sz="2000" dirty="0">
                <a:sym typeface="Wingdings" panose="05000000000000000000" pitchFamily="2" charset="2"/>
              </a:rPr>
              <a:t> + | - | * | /</a:t>
            </a:r>
            <a:endParaRPr lang="en-US" sz="2000" dirty="0"/>
          </a:p>
        </p:txBody>
      </p:sp>
    </p:spTree>
    <p:extLst>
      <p:ext uri="{BB962C8B-B14F-4D97-AF65-F5344CB8AC3E}">
        <p14:creationId xmlns:p14="http://schemas.microsoft.com/office/powerpoint/2010/main" val="356500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Parse Trees and Derivations</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 parse tree is a graphical representation of a derivation that filters out the order in which productions are applied to replace </a:t>
            </a:r>
            <a:r>
              <a:rPr lang="en-US" sz="2200" dirty="0" err="1">
                <a:solidFill>
                  <a:srgbClr val="000000"/>
                </a:solidFill>
                <a:latin typeface="Calibri" panose="020F0502020204030204" pitchFamily="34" charset="0"/>
                <a:cs typeface="Arial" panose="020B0604020202020204" pitchFamily="34" charset="0"/>
              </a:rPr>
              <a:t>nonterminals</a:t>
            </a:r>
            <a:r>
              <a:rPr lang="en-US" sz="2200" dirty="0">
                <a:solidFill>
                  <a:srgbClr val="000000"/>
                </a:solidFill>
                <a:latin typeface="Calibri" panose="020F0502020204030204" pitchFamily="34" charset="0"/>
                <a:cs typeface="Arial" panose="020B0604020202020204" pitchFamily="34" charset="0"/>
              </a:rPr>
              <a:t>.</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interior node is labeled with the nonterminal A in the head of the production</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The leaves of a parse tree are labeled by </a:t>
            </a:r>
            <a:r>
              <a:rPr lang="en-US" sz="2200" dirty="0" err="1">
                <a:solidFill>
                  <a:srgbClr val="000000"/>
                </a:solidFill>
                <a:latin typeface="Calibri" panose="020F0502020204030204" pitchFamily="34" charset="0"/>
                <a:cs typeface="Arial" panose="020B0604020202020204" pitchFamily="34" charset="0"/>
              </a:rPr>
              <a:t>nonterminals</a:t>
            </a:r>
            <a:r>
              <a:rPr lang="en-US" sz="2200" dirty="0">
                <a:solidFill>
                  <a:srgbClr val="000000"/>
                </a:solidFill>
                <a:latin typeface="Calibri" panose="020F0502020204030204" pitchFamily="34" charset="0"/>
                <a:cs typeface="Arial" panose="020B0604020202020204" pitchFamily="34" charset="0"/>
              </a:rPr>
              <a:t> or terminals and, read from left to right, constitute a sentential form, called the yield or frontier of the tree.</a:t>
            </a:r>
          </a:p>
          <a:p>
            <a:pPr algn="just"/>
            <a:r>
              <a:rPr lang="en-US" sz="2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945839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Parse Trees and Derivations</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marL="0" indent="0" algn="ctr">
              <a:buNone/>
            </a:pPr>
            <a:r>
              <a:rPr lang="en-US" sz="2200" b="1" dirty="0">
                <a:solidFill>
                  <a:srgbClr val="4D5156"/>
                </a:solidFill>
                <a:cs typeface="Arial" panose="020B0604020202020204" pitchFamily="34" charset="0"/>
              </a:rPr>
              <a:t>E -&gt; E + E </a:t>
            </a:r>
            <a:r>
              <a:rPr lang="en-US" sz="2200" b="1" i="0" dirty="0">
                <a:solidFill>
                  <a:srgbClr val="333333"/>
                </a:solidFill>
                <a:effectLst/>
              </a:rPr>
              <a:t>| E * E | - E | ( E ) | id</a:t>
            </a:r>
          </a:p>
          <a:p>
            <a:pPr algn="just">
              <a:buFont typeface="Wingdings" panose="05000000000000000000" pitchFamily="2" charset="2"/>
              <a:buChar char="§"/>
            </a:pPr>
            <a:r>
              <a:rPr lang="en-US" sz="2200" dirty="0">
                <a:solidFill>
                  <a:srgbClr val="000000"/>
                </a:solidFill>
                <a:cs typeface="Arial" panose="020B0604020202020204" pitchFamily="34" charset="0"/>
              </a:rPr>
              <a:t> For example, the parse tree for - (id + id)</a:t>
            </a:r>
          </a:p>
        </p:txBody>
      </p:sp>
      <p:pic>
        <p:nvPicPr>
          <p:cNvPr id="6" name="Picture 5">
            <a:extLst>
              <a:ext uri="{FF2B5EF4-FFF2-40B4-BE49-F238E27FC236}">
                <a16:creationId xmlns:a16="http://schemas.microsoft.com/office/drawing/2014/main" id="{8C40977B-D1E8-4F4F-B60A-F8ACF1860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036" y="2607395"/>
            <a:ext cx="4412887" cy="3261699"/>
          </a:xfrm>
          <a:prstGeom prst="rect">
            <a:avLst/>
          </a:prstGeom>
        </p:spPr>
      </p:pic>
    </p:spTree>
    <p:extLst>
      <p:ext uri="{BB962C8B-B14F-4D97-AF65-F5344CB8AC3E}">
        <p14:creationId xmlns:p14="http://schemas.microsoft.com/office/powerpoint/2010/main" val="1750071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83D449-DA71-4EB5-9EC4-22650F6EDE6F}"/>
              </a:ext>
            </a:extLst>
          </p:cNvPr>
          <p:cNvPicPr>
            <a:picLocks noChangeAspect="1"/>
          </p:cNvPicPr>
          <p:nvPr/>
        </p:nvPicPr>
        <p:blipFill>
          <a:blip r:embed="rId2"/>
          <a:stretch>
            <a:fillRect/>
          </a:stretch>
        </p:blipFill>
        <p:spPr>
          <a:xfrm>
            <a:off x="1130553" y="314879"/>
            <a:ext cx="10111408" cy="5809734"/>
          </a:xfrm>
          <a:prstGeom prst="rect">
            <a:avLst/>
          </a:prstGeom>
        </p:spPr>
      </p:pic>
    </p:spTree>
    <p:extLst>
      <p:ext uri="{BB962C8B-B14F-4D97-AF65-F5344CB8AC3E}">
        <p14:creationId xmlns:p14="http://schemas.microsoft.com/office/powerpoint/2010/main" val="3997135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Properties of Parse Tree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fontAlgn="base">
              <a:buFont typeface="Arial" panose="020B0604020202020204" pitchFamily="34" charset="0"/>
              <a:buChar char="•"/>
            </a:pPr>
            <a:r>
              <a:rPr lang="en-US" sz="2200" dirty="0">
                <a:solidFill>
                  <a:srgbClr val="000000"/>
                </a:solidFill>
                <a:latin typeface="Calibri" panose="020F0502020204030204" pitchFamily="34" charset="0"/>
                <a:cs typeface="Arial" panose="020B0604020202020204" pitchFamily="34" charset="0"/>
              </a:rPr>
              <a:t> Root node of a parse tree is the start symbol of the grammar.</a:t>
            </a:r>
          </a:p>
          <a:p>
            <a:pPr algn="just" fontAlgn="base">
              <a:buFont typeface="Arial" panose="020B0604020202020204" pitchFamily="34" charset="0"/>
              <a:buChar char="•"/>
            </a:pPr>
            <a:r>
              <a:rPr lang="en-US" sz="2200" dirty="0">
                <a:solidFill>
                  <a:srgbClr val="000000"/>
                </a:solidFill>
                <a:latin typeface="Calibri" panose="020F0502020204030204" pitchFamily="34" charset="0"/>
                <a:cs typeface="Arial" panose="020B0604020202020204" pitchFamily="34" charset="0"/>
              </a:rPr>
              <a:t> Each leaf node of a parse tree represents a terminal symbol.</a:t>
            </a:r>
          </a:p>
          <a:p>
            <a:pPr algn="just" fontAlgn="base">
              <a:buFont typeface="Arial" panose="020B0604020202020204" pitchFamily="34" charset="0"/>
              <a:buChar char="•"/>
            </a:pPr>
            <a:r>
              <a:rPr lang="en-US" sz="2200" dirty="0">
                <a:solidFill>
                  <a:srgbClr val="000000"/>
                </a:solidFill>
                <a:latin typeface="Calibri" panose="020F0502020204030204" pitchFamily="34" charset="0"/>
                <a:cs typeface="Arial" panose="020B0604020202020204" pitchFamily="34" charset="0"/>
              </a:rPr>
              <a:t> Each interior node of a parse tree represents a non-terminal symbol.</a:t>
            </a:r>
          </a:p>
          <a:p>
            <a:pPr algn="just" fontAlgn="base">
              <a:buFont typeface="Arial" panose="020B0604020202020204" pitchFamily="34" charset="0"/>
              <a:buChar char="•"/>
            </a:pPr>
            <a:r>
              <a:rPr lang="en-US" sz="2200" dirty="0">
                <a:solidFill>
                  <a:srgbClr val="000000"/>
                </a:solidFill>
                <a:latin typeface="Calibri" panose="020F0502020204030204" pitchFamily="34" charset="0"/>
                <a:cs typeface="Arial" panose="020B0604020202020204" pitchFamily="34" charset="0"/>
              </a:rPr>
              <a:t> Yield Of Parse Tree</a:t>
            </a:r>
          </a:p>
          <a:p>
            <a:pPr lvl="1" algn="just" fontAlgn="base">
              <a:buFont typeface="Arial" panose="020B0604020202020204" pitchFamily="34" charset="0"/>
              <a:buChar char="•"/>
            </a:pPr>
            <a:r>
              <a:rPr lang="en-US" sz="2000" dirty="0">
                <a:solidFill>
                  <a:srgbClr val="000000"/>
                </a:solidFill>
                <a:latin typeface="Calibri" panose="020F0502020204030204" pitchFamily="34" charset="0"/>
                <a:cs typeface="Arial" panose="020B0604020202020204" pitchFamily="34" charset="0"/>
              </a:rPr>
              <a:t>Concatenating the leaves of a parse tree from the left produces a string of terminals.</a:t>
            </a:r>
          </a:p>
          <a:p>
            <a:pPr lvl="1" algn="just" fontAlgn="base">
              <a:buFont typeface="Arial" panose="020B0604020202020204" pitchFamily="34" charset="0"/>
              <a:buChar char="•"/>
            </a:pPr>
            <a:r>
              <a:rPr lang="en-US" sz="1800" dirty="0">
                <a:solidFill>
                  <a:srgbClr val="000000"/>
                </a:solidFill>
                <a:latin typeface="Calibri" panose="020F0502020204030204" pitchFamily="34" charset="0"/>
                <a:cs typeface="Arial" panose="020B0604020202020204" pitchFamily="34" charset="0"/>
              </a:rPr>
              <a:t>This string of terminals is called as yield of a parse tree</a:t>
            </a:r>
          </a:p>
          <a:p>
            <a:pPr algn="just" fontAlgn="base">
              <a:buFont typeface="Arial" panose="020B0604020202020204" pitchFamily="34" charset="0"/>
              <a:buChar char="•"/>
            </a:pPr>
            <a:endParaRPr lang="en-US" sz="2200" dirty="0">
              <a:solidFill>
                <a:srgbClr val="000000"/>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28017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89607" y="582227"/>
            <a:ext cx="7239000" cy="1143000"/>
          </a:xfrm>
        </p:spPr>
        <p:txBody>
          <a:bodyPr>
            <a:normAutofit/>
          </a:bodyPr>
          <a:lstStyle/>
          <a:p>
            <a:r>
              <a:rPr lang="en-US" sz="3200" b="1" dirty="0">
                <a:latin typeface="Arial" panose="020B0604020202020204" pitchFamily="34" charset="0"/>
                <a:cs typeface="Arial" panose="020B0604020202020204" pitchFamily="34" charset="0"/>
              </a:rPr>
              <a:t>Leftmost, Rightmost Derivations</a:t>
            </a:r>
          </a:p>
        </p:txBody>
      </p:sp>
      <p:sp>
        <p:nvSpPr>
          <p:cNvPr id="18435" name="Text Box 3"/>
          <p:cNvSpPr txBox="1">
            <a:spLocks noChangeArrowheads="1"/>
          </p:cNvSpPr>
          <p:nvPr/>
        </p:nvSpPr>
        <p:spPr bwMode="auto">
          <a:xfrm>
            <a:off x="2498726" y="2435226"/>
            <a:ext cx="78644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latin typeface="Times New Roman" panose="02020603050405020304" pitchFamily="18" charset="0"/>
              </a:rPr>
              <a:t>Definition</a:t>
            </a:r>
            <a:r>
              <a:rPr lang="en-US">
                <a:latin typeface="Times New Roman" panose="02020603050405020304" pitchFamily="18" charset="0"/>
              </a:rPr>
              <a:t>. A </a:t>
            </a:r>
            <a:r>
              <a:rPr lang="en-US" b="1">
                <a:latin typeface="Times New Roman" panose="02020603050405020304" pitchFamily="18" charset="0"/>
              </a:rPr>
              <a:t>left-most derivation</a:t>
            </a:r>
            <a:r>
              <a:rPr lang="en-US">
                <a:latin typeface="Times New Roman" panose="02020603050405020304" pitchFamily="18" charset="0"/>
              </a:rPr>
              <a:t> of a sentential form is one in which rules transforming the left-most nonterminal are always applied</a:t>
            </a:r>
          </a:p>
        </p:txBody>
      </p:sp>
      <p:sp>
        <p:nvSpPr>
          <p:cNvPr id="18436" name="Text Box 4"/>
          <p:cNvSpPr txBox="1">
            <a:spLocks noChangeArrowheads="1"/>
          </p:cNvSpPr>
          <p:nvPr/>
        </p:nvSpPr>
        <p:spPr bwMode="auto">
          <a:xfrm>
            <a:off x="2498726" y="4070351"/>
            <a:ext cx="78644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latin typeface="Times New Roman" panose="02020603050405020304" pitchFamily="18" charset="0"/>
              </a:rPr>
              <a:t>Definition</a:t>
            </a:r>
            <a:r>
              <a:rPr lang="en-US">
                <a:latin typeface="Times New Roman" panose="02020603050405020304" pitchFamily="18" charset="0"/>
              </a:rPr>
              <a:t>. A </a:t>
            </a:r>
            <a:r>
              <a:rPr lang="en-US" b="1">
                <a:latin typeface="Times New Roman" panose="02020603050405020304" pitchFamily="18" charset="0"/>
              </a:rPr>
              <a:t>right-most derivation</a:t>
            </a:r>
            <a:r>
              <a:rPr lang="en-US">
                <a:latin typeface="Times New Roman" panose="02020603050405020304" pitchFamily="18" charset="0"/>
              </a:rPr>
              <a:t> of a sentential form is one in which rules transforming the right-most nonterminal are always applied</a:t>
            </a:r>
          </a:p>
        </p:txBody>
      </p:sp>
    </p:spTree>
    <p:extLst>
      <p:ext uri="{BB962C8B-B14F-4D97-AF65-F5344CB8AC3E}">
        <p14:creationId xmlns:p14="http://schemas.microsoft.com/office/powerpoint/2010/main" val="45769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 Parse Trees</a:t>
            </a:r>
          </a:p>
        </p:txBody>
      </p:sp>
      <p:sp>
        <p:nvSpPr>
          <p:cNvPr id="30723" name="Text Box 3"/>
          <p:cNvSpPr txBox="1">
            <a:spLocks noChangeArrowheads="1"/>
          </p:cNvSpPr>
          <p:nvPr/>
        </p:nvSpPr>
        <p:spPr bwMode="auto">
          <a:xfrm>
            <a:off x="4567735" y="1905001"/>
            <a:ext cx="5937844" cy="978729"/>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Bef>
                <a:spcPct val="20000"/>
              </a:spcBef>
            </a:pPr>
            <a:r>
              <a:rPr lang="en-US" sz="2000" dirty="0"/>
              <a:t>Sample derivations:</a:t>
            </a:r>
          </a:p>
          <a:p>
            <a:pPr lvl="1" algn="ctr" eaLnBrk="0" hangingPunct="0">
              <a:lnSpc>
                <a:spcPct val="90000"/>
              </a:lnSpc>
              <a:spcBef>
                <a:spcPct val="20000"/>
              </a:spcBef>
            </a:pPr>
            <a:r>
              <a:rPr lang="en-US" dirty="0"/>
              <a:t>S </a:t>
            </a:r>
            <a:r>
              <a:rPr lang="en-US" dirty="0">
                <a:sym typeface="Symbol" panose="05050102010706020507" pitchFamily="18" charset="2"/>
              </a:rPr>
              <a:t></a:t>
            </a:r>
            <a:r>
              <a:rPr lang="en-US" dirty="0"/>
              <a:t> AB </a:t>
            </a:r>
            <a:r>
              <a:rPr lang="en-US" dirty="0">
                <a:sym typeface="Symbol" panose="05050102010706020507" pitchFamily="18" charset="2"/>
              </a:rPr>
              <a:t></a:t>
            </a:r>
            <a:r>
              <a:rPr lang="en-US" dirty="0"/>
              <a:t> AAB </a:t>
            </a:r>
            <a:r>
              <a:rPr lang="en-US" dirty="0">
                <a:sym typeface="Symbol" panose="05050102010706020507" pitchFamily="18" charset="2"/>
              </a:rPr>
              <a:t></a:t>
            </a:r>
            <a:r>
              <a:rPr lang="en-US" dirty="0"/>
              <a:t> </a:t>
            </a:r>
            <a:r>
              <a:rPr lang="en-US" b="1" dirty="0" err="1"/>
              <a:t>a</a:t>
            </a:r>
            <a:r>
              <a:rPr lang="en-US" dirty="0" err="1"/>
              <a:t>AB</a:t>
            </a:r>
            <a:r>
              <a:rPr lang="en-US" dirty="0"/>
              <a:t> </a:t>
            </a:r>
            <a:r>
              <a:rPr lang="en-US" dirty="0">
                <a:sym typeface="Symbol" panose="05050102010706020507" pitchFamily="18" charset="2"/>
              </a:rPr>
              <a:t></a:t>
            </a:r>
            <a:r>
              <a:rPr lang="en-US" dirty="0"/>
              <a:t> </a:t>
            </a:r>
            <a:r>
              <a:rPr lang="en-US" b="1" dirty="0" err="1"/>
              <a:t>aa</a:t>
            </a:r>
            <a:r>
              <a:rPr lang="en-US" dirty="0" err="1"/>
              <a:t>B</a:t>
            </a:r>
            <a:r>
              <a:rPr lang="en-US" dirty="0"/>
              <a:t> </a:t>
            </a:r>
            <a:r>
              <a:rPr lang="en-US" dirty="0">
                <a:sym typeface="Symbol" panose="05050102010706020507" pitchFamily="18" charset="2"/>
              </a:rPr>
              <a:t></a:t>
            </a:r>
            <a:r>
              <a:rPr lang="en-US" dirty="0"/>
              <a:t> </a:t>
            </a:r>
            <a:r>
              <a:rPr lang="en-US" b="1" dirty="0" err="1"/>
              <a:t>aab</a:t>
            </a:r>
            <a:r>
              <a:rPr lang="en-US" dirty="0" err="1"/>
              <a:t>B</a:t>
            </a:r>
            <a:r>
              <a:rPr lang="en-US" dirty="0"/>
              <a:t> </a:t>
            </a:r>
            <a:r>
              <a:rPr lang="en-US" dirty="0">
                <a:sym typeface="Symbol" panose="05050102010706020507" pitchFamily="18" charset="2"/>
              </a:rPr>
              <a:t></a:t>
            </a:r>
            <a:r>
              <a:rPr lang="en-US" dirty="0"/>
              <a:t> </a:t>
            </a:r>
            <a:r>
              <a:rPr lang="en-US" b="1" dirty="0" err="1"/>
              <a:t>aabb</a:t>
            </a:r>
            <a:endParaRPr lang="en-US" b="1" dirty="0"/>
          </a:p>
          <a:p>
            <a:pPr lvl="1" algn="ctr" eaLnBrk="0" hangingPunct="0">
              <a:lnSpc>
                <a:spcPct val="90000"/>
              </a:lnSpc>
              <a:spcBef>
                <a:spcPct val="20000"/>
              </a:spcBef>
            </a:pPr>
            <a:r>
              <a:rPr lang="en-US" dirty="0"/>
              <a:t>S </a:t>
            </a:r>
            <a:r>
              <a:rPr lang="en-US" dirty="0">
                <a:sym typeface="Symbol" panose="05050102010706020507" pitchFamily="18" charset="2"/>
              </a:rPr>
              <a:t></a:t>
            </a:r>
            <a:r>
              <a:rPr lang="en-US" dirty="0"/>
              <a:t> AB </a:t>
            </a:r>
            <a:r>
              <a:rPr lang="en-US" dirty="0">
                <a:sym typeface="Symbol" panose="05050102010706020507" pitchFamily="18" charset="2"/>
              </a:rPr>
              <a:t></a:t>
            </a:r>
            <a:r>
              <a:rPr lang="en-US" dirty="0"/>
              <a:t> </a:t>
            </a:r>
            <a:r>
              <a:rPr lang="en-US" dirty="0" err="1"/>
              <a:t>A</a:t>
            </a:r>
            <a:r>
              <a:rPr lang="en-US" b="1" dirty="0" err="1"/>
              <a:t>b</a:t>
            </a:r>
            <a:r>
              <a:rPr lang="en-US" dirty="0" err="1"/>
              <a:t>B</a:t>
            </a:r>
            <a:r>
              <a:rPr lang="en-US" dirty="0"/>
              <a:t> </a:t>
            </a:r>
            <a:r>
              <a:rPr lang="en-US" dirty="0">
                <a:sym typeface="Symbol" panose="05050102010706020507" pitchFamily="18" charset="2"/>
              </a:rPr>
              <a:t></a:t>
            </a:r>
            <a:r>
              <a:rPr lang="en-US" dirty="0"/>
              <a:t> A</a:t>
            </a:r>
            <a:r>
              <a:rPr lang="en-US" b="1" dirty="0"/>
              <a:t>bb</a:t>
            </a:r>
            <a:r>
              <a:rPr lang="en-US" dirty="0"/>
              <a:t> </a:t>
            </a:r>
            <a:r>
              <a:rPr lang="en-US" dirty="0">
                <a:sym typeface="Symbol" panose="05050102010706020507" pitchFamily="18" charset="2"/>
              </a:rPr>
              <a:t></a:t>
            </a:r>
            <a:r>
              <a:rPr lang="en-US" dirty="0"/>
              <a:t> </a:t>
            </a:r>
            <a:r>
              <a:rPr lang="en-US" dirty="0" err="1"/>
              <a:t>AA</a:t>
            </a:r>
            <a:r>
              <a:rPr lang="en-US" b="1" dirty="0" err="1"/>
              <a:t>bb</a:t>
            </a:r>
            <a:r>
              <a:rPr lang="en-US" dirty="0"/>
              <a:t> </a:t>
            </a:r>
            <a:r>
              <a:rPr lang="en-US" dirty="0">
                <a:sym typeface="Symbol" panose="05050102010706020507" pitchFamily="18" charset="2"/>
              </a:rPr>
              <a:t></a:t>
            </a:r>
            <a:r>
              <a:rPr lang="en-US" dirty="0"/>
              <a:t> </a:t>
            </a:r>
            <a:r>
              <a:rPr lang="en-US" dirty="0" err="1"/>
              <a:t>A</a:t>
            </a:r>
            <a:r>
              <a:rPr lang="en-US" b="1" dirty="0" err="1"/>
              <a:t>abb</a:t>
            </a:r>
            <a:r>
              <a:rPr lang="en-US" dirty="0"/>
              <a:t> </a:t>
            </a:r>
            <a:r>
              <a:rPr lang="en-US" dirty="0">
                <a:sym typeface="Symbol" panose="05050102010706020507" pitchFamily="18" charset="2"/>
              </a:rPr>
              <a:t></a:t>
            </a:r>
            <a:r>
              <a:rPr lang="en-US" dirty="0"/>
              <a:t> </a:t>
            </a:r>
            <a:r>
              <a:rPr lang="en-US" b="1" dirty="0" err="1"/>
              <a:t>aabb</a:t>
            </a:r>
            <a:endParaRPr lang="en-US" b="1" dirty="0"/>
          </a:p>
        </p:txBody>
      </p:sp>
      <p:sp>
        <p:nvSpPr>
          <p:cNvPr id="30724" name="Text Box 4"/>
          <p:cNvSpPr txBox="1">
            <a:spLocks noChangeArrowheads="1"/>
          </p:cNvSpPr>
          <p:nvPr/>
        </p:nvSpPr>
        <p:spPr bwMode="auto">
          <a:xfrm>
            <a:off x="1905001" y="1981200"/>
            <a:ext cx="2582863" cy="9461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spcBef>
                <a:spcPct val="20000"/>
              </a:spcBef>
            </a:pPr>
            <a:r>
              <a:rPr lang="en-US" dirty="0"/>
              <a:t>S  </a:t>
            </a:r>
            <a:r>
              <a:rPr lang="en-US" sz="1600" dirty="0">
                <a:sym typeface="Symbol" panose="05050102010706020507" pitchFamily="18" charset="2"/>
              </a:rPr>
              <a:t></a:t>
            </a:r>
            <a:r>
              <a:rPr lang="en-US" dirty="0"/>
              <a:t> A | A B</a:t>
            </a:r>
          </a:p>
          <a:p>
            <a:pPr eaLnBrk="0" hangingPunct="0">
              <a:lnSpc>
                <a:spcPct val="90000"/>
              </a:lnSpc>
              <a:spcBef>
                <a:spcPct val="20000"/>
              </a:spcBef>
            </a:pPr>
            <a:r>
              <a:rPr lang="en-US" dirty="0"/>
              <a:t>A  </a:t>
            </a:r>
            <a:r>
              <a:rPr lang="en-US" sz="1600" dirty="0">
                <a:sym typeface="Symbol" panose="05050102010706020507" pitchFamily="18" charset="2"/>
              </a:rPr>
              <a:t></a:t>
            </a:r>
            <a:r>
              <a:rPr lang="en-US" dirty="0"/>
              <a:t> </a:t>
            </a:r>
            <a:r>
              <a:rPr lang="en-US" dirty="0">
                <a:latin typeface="Symbol" panose="05050102010706020507" pitchFamily="18" charset="2"/>
              </a:rPr>
              <a:t>e</a:t>
            </a:r>
            <a:r>
              <a:rPr lang="en-US" dirty="0"/>
              <a:t> | </a:t>
            </a:r>
            <a:r>
              <a:rPr lang="en-US" b="1" dirty="0"/>
              <a:t>a</a:t>
            </a:r>
            <a:r>
              <a:rPr lang="en-US" dirty="0"/>
              <a:t> | A </a:t>
            </a:r>
            <a:r>
              <a:rPr lang="en-US" b="1" dirty="0"/>
              <a:t>b</a:t>
            </a:r>
            <a:r>
              <a:rPr lang="en-US" dirty="0"/>
              <a:t> | A </a:t>
            </a:r>
            <a:r>
              <a:rPr lang="en-US" dirty="0" err="1"/>
              <a:t>A</a:t>
            </a:r>
            <a:endParaRPr lang="en-US" dirty="0"/>
          </a:p>
          <a:p>
            <a:pPr eaLnBrk="0" hangingPunct="0">
              <a:lnSpc>
                <a:spcPct val="90000"/>
              </a:lnSpc>
              <a:spcBef>
                <a:spcPct val="20000"/>
              </a:spcBef>
            </a:pPr>
            <a:r>
              <a:rPr lang="en-US" dirty="0"/>
              <a:t>B  </a:t>
            </a:r>
            <a:r>
              <a:rPr lang="en-US" sz="1600" dirty="0">
                <a:sym typeface="Symbol" panose="05050102010706020507" pitchFamily="18" charset="2"/>
              </a:rPr>
              <a:t></a:t>
            </a:r>
            <a:r>
              <a:rPr lang="en-US" dirty="0"/>
              <a:t> </a:t>
            </a:r>
            <a:r>
              <a:rPr lang="en-US" b="1" dirty="0"/>
              <a:t>b</a:t>
            </a:r>
            <a:r>
              <a:rPr lang="en-US" dirty="0"/>
              <a:t> | </a:t>
            </a:r>
            <a:r>
              <a:rPr lang="en-US" b="1" dirty="0"/>
              <a:t>b</a:t>
            </a:r>
            <a:r>
              <a:rPr lang="en-US" dirty="0"/>
              <a:t> </a:t>
            </a:r>
            <a:r>
              <a:rPr lang="en-US" b="1" dirty="0"/>
              <a:t>c</a:t>
            </a:r>
            <a:r>
              <a:rPr lang="en-US" dirty="0"/>
              <a:t> | B </a:t>
            </a:r>
            <a:r>
              <a:rPr lang="en-US" b="1" dirty="0"/>
              <a:t>c</a:t>
            </a:r>
            <a:r>
              <a:rPr lang="en-US" dirty="0"/>
              <a:t> | </a:t>
            </a:r>
            <a:r>
              <a:rPr lang="en-US" b="1" dirty="0"/>
              <a:t>b</a:t>
            </a:r>
            <a:r>
              <a:rPr lang="en-US" dirty="0"/>
              <a:t> </a:t>
            </a:r>
            <a:r>
              <a:rPr lang="en-US" dirty="0" err="1"/>
              <a:t>B</a:t>
            </a:r>
            <a:endParaRPr lang="en-US" dirty="0"/>
          </a:p>
        </p:txBody>
      </p:sp>
      <p:sp>
        <p:nvSpPr>
          <p:cNvPr id="30725" name="Text Box 5"/>
          <p:cNvSpPr txBox="1">
            <a:spLocks noChangeArrowheads="1"/>
          </p:cNvSpPr>
          <p:nvPr/>
        </p:nvSpPr>
        <p:spPr bwMode="auto">
          <a:xfrm>
            <a:off x="1905001" y="3136900"/>
            <a:ext cx="7306872" cy="36933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spcBef>
                <a:spcPct val="20000"/>
              </a:spcBef>
            </a:pPr>
            <a:r>
              <a:rPr lang="en-US" sz="2000" dirty="0"/>
              <a:t>These two derivations use same productions, but in different orders.</a:t>
            </a:r>
          </a:p>
        </p:txBody>
      </p:sp>
      <p:grpSp>
        <p:nvGrpSpPr>
          <p:cNvPr id="30726" name="Group 6"/>
          <p:cNvGrpSpPr>
            <a:grpSpLocks/>
          </p:cNvGrpSpPr>
          <p:nvPr/>
        </p:nvGrpSpPr>
        <p:grpSpPr bwMode="auto">
          <a:xfrm>
            <a:off x="4046475" y="3868738"/>
            <a:ext cx="5534026" cy="2192714"/>
            <a:chOff x="1824" y="2597"/>
            <a:chExt cx="3486" cy="1561"/>
          </a:xfrm>
        </p:grpSpPr>
        <p:sp>
          <p:nvSpPr>
            <p:cNvPr id="30727" name="Text Box 7"/>
            <p:cNvSpPr txBox="1">
              <a:spLocks noChangeArrowheads="1"/>
            </p:cNvSpPr>
            <p:nvPr/>
          </p:nvSpPr>
          <p:spPr bwMode="auto">
            <a:xfrm>
              <a:off x="1824" y="2597"/>
              <a:ext cx="1801" cy="26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Root label = start node.</a:t>
              </a:r>
            </a:p>
          </p:txBody>
        </p:sp>
        <p:sp>
          <p:nvSpPr>
            <p:cNvPr id="30728" name="Text Box 8"/>
            <p:cNvSpPr txBox="1">
              <a:spLocks noChangeArrowheads="1"/>
            </p:cNvSpPr>
            <p:nvPr/>
          </p:nvSpPr>
          <p:spPr bwMode="auto">
            <a:xfrm>
              <a:off x="1824" y="3028"/>
              <a:ext cx="2198" cy="26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Each interior label = variable.</a:t>
              </a:r>
            </a:p>
          </p:txBody>
        </p:sp>
        <p:sp>
          <p:nvSpPr>
            <p:cNvPr id="30730" name="Text Box 10"/>
            <p:cNvSpPr txBox="1">
              <a:spLocks noChangeArrowheads="1"/>
            </p:cNvSpPr>
            <p:nvPr/>
          </p:nvSpPr>
          <p:spPr bwMode="auto">
            <a:xfrm>
              <a:off x="1824" y="3603"/>
              <a:ext cx="2274" cy="24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spcBef>
                  <a:spcPct val="20000"/>
                </a:spcBef>
              </a:pPr>
              <a:r>
                <a:rPr lang="en-US" dirty="0"/>
                <a:t>Each leaf label = terminal or </a:t>
              </a:r>
              <a:r>
                <a:rPr lang="en-US" dirty="0">
                  <a:latin typeface="Symbol" panose="05050102010706020507" pitchFamily="18" charset="2"/>
                </a:rPr>
                <a:t>e</a:t>
              </a:r>
              <a:r>
                <a:rPr lang="en-US" dirty="0"/>
                <a:t>.</a:t>
              </a:r>
              <a:endParaRPr lang="en-US" u="sng" dirty="0">
                <a:latin typeface="Courier New" panose="02070309020205020404" pitchFamily="49" charset="0"/>
              </a:endParaRPr>
            </a:p>
          </p:txBody>
        </p:sp>
        <p:sp>
          <p:nvSpPr>
            <p:cNvPr id="30731" name="Text Box 11"/>
            <p:cNvSpPr txBox="1">
              <a:spLocks noChangeArrowheads="1"/>
            </p:cNvSpPr>
            <p:nvPr/>
          </p:nvSpPr>
          <p:spPr bwMode="auto">
            <a:xfrm>
              <a:off x="1824" y="3895"/>
              <a:ext cx="3486" cy="26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All leaf labels together = derived string = </a:t>
              </a:r>
              <a:r>
                <a:rPr lang="en-US" i="1" dirty="0"/>
                <a:t>yield</a:t>
              </a:r>
              <a:r>
                <a:rPr lang="en-US" dirty="0"/>
                <a:t>.</a:t>
              </a:r>
            </a:p>
          </p:txBody>
        </p:sp>
      </p:grpSp>
      <p:grpSp>
        <p:nvGrpSpPr>
          <p:cNvPr id="30732" name="Group 12"/>
          <p:cNvGrpSpPr>
            <a:grpSpLocks/>
          </p:cNvGrpSpPr>
          <p:nvPr/>
        </p:nvGrpSpPr>
        <p:grpSpPr bwMode="auto">
          <a:xfrm>
            <a:off x="2459099" y="3836528"/>
            <a:ext cx="1271588" cy="2225675"/>
            <a:chOff x="568" y="1872"/>
            <a:chExt cx="801" cy="1402"/>
          </a:xfrm>
        </p:grpSpPr>
        <p:sp>
          <p:nvSpPr>
            <p:cNvPr id="30733" name="Text Box 13"/>
            <p:cNvSpPr txBox="1">
              <a:spLocks noChangeArrowheads="1"/>
            </p:cNvSpPr>
            <p:nvPr/>
          </p:nvSpPr>
          <p:spPr bwMode="auto">
            <a:xfrm>
              <a:off x="864" y="1872"/>
              <a:ext cx="205"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dirty="0"/>
                <a:t>S</a:t>
              </a:r>
            </a:p>
          </p:txBody>
        </p:sp>
        <p:sp>
          <p:nvSpPr>
            <p:cNvPr id="30734" name="Text Box 14"/>
            <p:cNvSpPr txBox="1">
              <a:spLocks noChangeArrowheads="1"/>
            </p:cNvSpPr>
            <p:nvPr/>
          </p:nvSpPr>
          <p:spPr bwMode="auto">
            <a:xfrm>
              <a:off x="664" y="2256"/>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0735" name="Text Box 15"/>
            <p:cNvSpPr txBox="1">
              <a:spLocks noChangeArrowheads="1"/>
            </p:cNvSpPr>
            <p:nvPr/>
          </p:nvSpPr>
          <p:spPr bwMode="auto">
            <a:xfrm>
              <a:off x="1056" y="2256"/>
              <a:ext cx="210"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B</a:t>
              </a:r>
            </a:p>
          </p:txBody>
        </p:sp>
        <p:sp>
          <p:nvSpPr>
            <p:cNvPr id="30736" name="Text Box 16"/>
            <p:cNvSpPr txBox="1">
              <a:spLocks noChangeArrowheads="1"/>
            </p:cNvSpPr>
            <p:nvPr/>
          </p:nvSpPr>
          <p:spPr bwMode="auto">
            <a:xfrm>
              <a:off x="760" y="2640"/>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0737" name="Text Box 17"/>
            <p:cNvSpPr txBox="1">
              <a:spLocks noChangeArrowheads="1"/>
            </p:cNvSpPr>
            <p:nvPr/>
          </p:nvSpPr>
          <p:spPr bwMode="auto">
            <a:xfrm>
              <a:off x="568" y="2640"/>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0738" name="Text Box 18"/>
            <p:cNvSpPr txBox="1">
              <a:spLocks noChangeArrowheads="1"/>
            </p:cNvSpPr>
            <p:nvPr/>
          </p:nvSpPr>
          <p:spPr bwMode="auto">
            <a:xfrm>
              <a:off x="1152" y="2640"/>
              <a:ext cx="210"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B</a:t>
              </a:r>
            </a:p>
          </p:txBody>
        </p:sp>
        <p:sp>
          <p:nvSpPr>
            <p:cNvPr id="30739" name="Text Box 19"/>
            <p:cNvSpPr txBox="1">
              <a:spLocks noChangeArrowheads="1"/>
            </p:cNvSpPr>
            <p:nvPr/>
          </p:nvSpPr>
          <p:spPr bwMode="auto">
            <a:xfrm>
              <a:off x="961" y="2640"/>
              <a:ext cx="217"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b</a:t>
              </a:r>
            </a:p>
          </p:txBody>
        </p:sp>
        <p:sp>
          <p:nvSpPr>
            <p:cNvPr id="30740" name="Text Box 20"/>
            <p:cNvSpPr txBox="1">
              <a:spLocks noChangeArrowheads="1"/>
            </p:cNvSpPr>
            <p:nvPr/>
          </p:nvSpPr>
          <p:spPr bwMode="auto">
            <a:xfrm>
              <a:off x="575" y="3024"/>
              <a:ext cx="212"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a</a:t>
              </a:r>
            </a:p>
          </p:txBody>
        </p:sp>
        <p:sp>
          <p:nvSpPr>
            <p:cNvPr id="30741" name="Text Box 21"/>
            <p:cNvSpPr txBox="1">
              <a:spLocks noChangeArrowheads="1"/>
            </p:cNvSpPr>
            <p:nvPr/>
          </p:nvSpPr>
          <p:spPr bwMode="auto">
            <a:xfrm>
              <a:off x="767" y="3024"/>
              <a:ext cx="212"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a</a:t>
              </a:r>
            </a:p>
          </p:txBody>
        </p:sp>
        <p:sp>
          <p:nvSpPr>
            <p:cNvPr id="30742" name="Text Box 22"/>
            <p:cNvSpPr txBox="1">
              <a:spLocks noChangeArrowheads="1"/>
            </p:cNvSpPr>
            <p:nvPr/>
          </p:nvSpPr>
          <p:spPr bwMode="auto">
            <a:xfrm>
              <a:off x="1152" y="3024"/>
              <a:ext cx="217"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b</a:t>
              </a:r>
            </a:p>
          </p:txBody>
        </p:sp>
        <p:sp>
          <p:nvSpPr>
            <p:cNvPr id="30743" name="Line 23"/>
            <p:cNvSpPr>
              <a:spLocks noChangeShapeType="1"/>
            </p:cNvSpPr>
            <p:nvPr/>
          </p:nvSpPr>
          <p:spPr bwMode="auto">
            <a:xfrm flipH="1">
              <a:off x="672" y="2880"/>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4" name="Line 24"/>
            <p:cNvSpPr>
              <a:spLocks noChangeShapeType="1"/>
            </p:cNvSpPr>
            <p:nvPr/>
          </p:nvSpPr>
          <p:spPr bwMode="auto">
            <a:xfrm flipH="1">
              <a:off x="864" y="2880"/>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5" name="Line 25"/>
            <p:cNvSpPr>
              <a:spLocks noChangeShapeType="1"/>
            </p:cNvSpPr>
            <p:nvPr/>
          </p:nvSpPr>
          <p:spPr bwMode="auto">
            <a:xfrm flipH="1">
              <a:off x="1248" y="2880"/>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6" name="Line 26"/>
            <p:cNvSpPr>
              <a:spLocks noChangeShapeType="1"/>
            </p:cNvSpPr>
            <p:nvPr/>
          </p:nvSpPr>
          <p:spPr bwMode="auto">
            <a:xfrm>
              <a:off x="768" y="2496"/>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Line 27"/>
            <p:cNvSpPr>
              <a:spLocks noChangeShapeType="1"/>
            </p:cNvSpPr>
            <p:nvPr/>
          </p:nvSpPr>
          <p:spPr bwMode="auto">
            <a:xfrm flipH="1">
              <a:off x="672" y="2496"/>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8" name="Line 28"/>
            <p:cNvSpPr>
              <a:spLocks noChangeShapeType="1"/>
            </p:cNvSpPr>
            <p:nvPr/>
          </p:nvSpPr>
          <p:spPr bwMode="auto">
            <a:xfrm>
              <a:off x="1152" y="2496"/>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9" name="Line 29"/>
            <p:cNvSpPr>
              <a:spLocks noChangeShapeType="1"/>
            </p:cNvSpPr>
            <p:nvPr/>
          </p:nvSpPr>
          <p:spPr bwMode="auto">
            <a:xfrm flipH="1">
              <a:off x="1056" y="2496"/>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0" name="Line 30"/>
            <p:cNvSpPr>
              <a:spLocks noChangeShapeType="1"/>
            </p:cNvSpPr>
            <p:nvPr/>
          </p:nvSpPr>
          <p:spPr bwMode="auto">
            <a:xfrm flipH="1">
              <a:off x="768" y="2112"/>
              <a:ext cx="192"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1" name="Line 31"/>
            <p:cNvSpPr>
              <a:spLocks noChangeShapeType="1"/>
            </p:cNvSpPr>
            <p:nvPr/>
          </p:nvSpPr>
          <p:spPr bwMode="auto">
            <a:xfrm>
              <a:off x="960" y="2112"/>
              <a:ext cx="192"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676996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07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Leftmost &amp; Rightmost Derivations</a:t>
            </a:r>
          </a:p>
        </p:txBody>
      </p:sp>
      <p:sp>
        <p:nvSpPr>
          <p:cNvPr id="31747" name="Text Box 3"/>
          <p:cNvSpPr txBox="1">
            <a:spLocks noChangeArrowheads="1"/>
          </p:cNvSpPr>
          <p:nvPr/>
        </p:nvSpPr>
        <p:spPr bwMode="auto">
          <a:xfrm>
            <a:off x="4643935" y="2303464"/>
            <a:ext cx="5937844" cy="978729"/>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90000"/>
              </a:lnSpc>
              <a:spcBef>
                <a:spcPct val="20000"/>
              </a:spcBef>
            </a:pPr>
            <a:r>
              <a:rPr lang="en-US" sz="2000" dirty="0"/>
              <a:t>Sample derivations:</a:t>
            </a:r>
          </a:p>
          <a:p>
            <a:pPr lvl="1" algn="ctr" eaLnBrk="0" hangingPunct="0">
              <a:lnSpc>
                <a:spcPct val="90000"/>
              </a:lnSpc>
              <a:spcBef>
                <a:spcPct val="20000"/>
              </a:spcBef>
            </a:pPr>
            <a:r>
              <a:rPr lang="en-US" dirty="0"/>
              <a:t>S </a:t>
            </a:r>
            <a:r>
              <a:rPr lang="en-US" dirty="0">
                <a:sym typeface="Symbol" panose="05050102010706020507" pitchFamily="18" charset="2"/>
              </a:rPr>
              <a:t></a:t>
            </a:r>
            <a:r>
              <a:rPr lang="en-US" dirty="0"/>
              <a:t> AB </a:t>
            </a:r>
            <a:r>
              <a:rPr lang="en-US" dirty="0">
                <a:sym typeface="Symbol" panose="05050102010706020507" pitchFamily="18" charset="2"/>
              </a:rPr>
              <a:t></a:t>
            </a:r>
            <a:r>
              <a:rPr lang="en-US" dirty="0"/>
              <a:t> AAB </a:t>
            </a:r>
            <a:r>
              <a:rPr lang="en-US" dirty="0">
                <a:sym typeface="Symbol" panose="05050102010706020507" pitchFamily="18" charset="2"/>
              </a:rPr>
              <a:t></a:t>
            </a:r>
            <a:r>
              <a:rPr lang="en-US" dirty="0"/>
              <a:t> </a:t>
            </a:r>
            <a:r>
              <a:rPr lang="en-US" b="1" dirty="0" err="1"/>
              <a:t>a</a:t>
            </a:r>
            <a:r>
              <a:rPr lang="en-US" dirty="0" err="1"/>
              <a:t>AB</a:t>
            </a:r>
            <a:r>
              <a:rPr lang="en-US" dirty="0"/>
              <a:t> </a:t>
            </a:r>
            <a:r>
              <a:rPr lang="en-US" dirty="0">
                <a:sym typeface="Symbol" panose="05050102010706020507" pitchFamily="18" charset="2"/>
              </a:rPr>
              <a:t></a:t>
            </a:r>
            <a:r>
              <a:rPr lang="en-US" dirty="0"/>
              <a:t> </a:t>
            </a:r>
            <a:r>
              <a:rPr lang="en-US" b="1" dirty="0" err="1"/>
              <a:t>aa</a:t>
            </a:r>
            <a:r>
              <a:rPr lang="en-US" dirty="0" err="1"/>
              <a:t>B</a:t>
            </a:r>
            <a:r>
              <a:rPr lang="en-US" dirty="0"/>
              <a:t> </a:t>
            </a:r>
            <a:r>
              <a:rPr lang="en-US" dirty="0">
                <a:sym typeface="Symbol" panose="05050102010706020507" pitchFamily="18" charset="2"/>
              </a:rPr>
              <a:t></a:t>
            </a:r>
            <a:r>
              <a:rPr lang="en-US" dirty="0"/>
              <a:t> </a:t>
            </a:r>
            <a:r>
              <a:rPr lang="en-US" b="1" dirty="0" err="1"/>
              <a:t>aab</a:t>
            </a:r>
            <a:r>
              <a:rPr lang="en-US" dirty="0" err="1"/>
              <a:t>B</a:t>
            </a:r>
            <a:r>
              <a:rPr lang="en-US" dirty="0"/>
              <a:t> </a:t>
            </a:r>
            <a:r>
              <a:rPr lang="en-US" dirty="0">
                <a:sym typeface="Symbol" panose="05050102010706020507" pitchFamily="18" charset="2"/>
              </a:rPr>
              <a:t></a:t>
            </a:r>
            <a:r>
              <a:rPr lang="en-US" dirty="0"/>
              <a:t> </a:t>
            </a:r>
            <a:r>
              <a:rPr lang="en-US" b="1" dirty="0" err="1"/>
              <a:t>aabb</a:t>
            </a:r>
            <a:endParaRPr lang="en-US" b="1" dirty="0"/>
          </a:p>
          <a:p>
            <a:pPr lvl="1" algn="ctr" eaLnBrk="0" hangingPunct="0">
              <a:lnSpc>
                <a:spcPct val="90000"/>
              </a:lnSpc>
              <a:spcBef>
                <a:spcPct val="20000"/>
              </a:spcBef>
            </a:pPr>
            <a:r>
              <a:rPr lang="en-US" dirty="0"/>
              <a:t>S </a:t>
            </a:r>
            <a:r>
              <a:rPr lang="en-US" dirty="0">
                <a:sym typeface="Symbol" panose="05050102010706020507" pitchFamily="18" charset="2"/>
              </a:rPr>
              <a:t></a:t>
            </a:r>
            <a:r>
              <a:rPr lang="en-US" dirty="0"/>
              <a:t> AB </a:t>
            </a:r>
            <a:r>
              <a:rPr lang="en-US" dirty="0">
                <a:sym typeface="Symbol" panose="05050102010706020507" pitchFamily="18" charset="2"/>
              </a:rPr>
              <a:t></a:t>
            </a:r>
            <a:r>
              <a:rPr lang="en-US" dirty="0"/>
              <a:t> </a:t>
            </a:r>
            <a:r>
              <a:rPr lang="en-US" dirty="0" err="1"/>
              <a:t>A</a:t>
            </a:r>
            <a:r>
              <a:rPr lang="en-US" b="1" dirty="0" err="1"/>
              <a:t>b</a:t>
            </a:r>
            <a:r>
              <a:rPr lang="en-US" dirty="0" err="1"/>
              <a:t>B</a:t>
            </a:r>
            <a:r>
              <a:rPr lang="en-US" dirty="0"/>
              <a:t> </a:t>
            </a:r>
            <a:r>
              <a:rPr lang="en-US" dirty="0">
                <a:sym typeface="Symbol" panose="05050102010706020507" pitchFamily="18" charset="2"/>
              </a:rPr>
              <a:t></a:t>
            </a:r>
            <a:r>
              <a:rPr lang="en-US" dirty="0"/>
              <a:t> A</a:t>
            </a:r>
            <a:r>
              <a:rPr lang="en-US" b="1" dirty="0"/>
              <a:t>bb</a:t>
            </a:r>
            <a:r>
              <a:rPr lang="en-US" dirty="0"/>
              <a:t> </a:t>
            </a:r>
            <a:r>
              <a:rPr lang="en-US" dirty="0">
                <a:sym typeface="Symbol" panose="05050102010706020507" pitchFamily="18" charset="2"/>
              </a:rPr>
              <a:t></a:t>
            </a:r>
            <a:r>
              <a:rPr lang="en-US" dirty="0"/>
              <a:t> </a:t>
            </a:r>
            <a:r>
              <a:rPr lang="en-US" dirty="0" err="1"/>
              <a:t>AA</a:t>
            </a:r>
            <a:r>
              <a:rPr lang="en-US" b="1" dirty="0" err="1"/>
              <a:t>bb</a:t>
            </a:r>
            <a:r>
              <a:rPr lang="en-US" dirty="0"/>
              <a:t> </a:t>
            </a:r>
            <a:r>
              <a:rPr lang="en-US" dirty="0">
                <a:sym typeface="Symbol" panose="05050102010706020507" pitchFamily="18" charset="2"/>
              </a:rPr>
              <a:t></a:t>
            </a:r>
            <a:r>
              <a:rPr lang="en-US" dirty="0"/>
              <a:t> </a:t>
            </a:r>
            <a:r>
              <a:rPr lang="en-US" dirty="0" err="1"/>
              <a:t>A</a:t>
            </a:r>
            <a:r>
              <a:rPr lang="en-US" b="1" dirty="0" err="1"/>
              <a:t>abb</a:t>
            </a:r>
            <a:r>
              <a:rPr lang="en-US" dirty="0"/>
              <a:t> </a:t>
            </a:r>
            <a:r>
              <a:rPr lang="en-US" dirty="0">
                <a:sym typeface="Symbol" panose="05050102010706020507" pitchFamily="18" charset="2"/>
              </a:rPr>
              <a:t></a:t>
            </a:r>
            <a:r>
              <a:rPr lang="en-US" dirty="0"/>
              <a:t> </a:t>
            </a:r>
            <a:r>
              <a:rPr lang="en-US" b="1" dirty="0" err="1"/>
              <a:t>aabb</a:t>
            </a:r>
            <a:endParaRPr lang="en-US" b="1" dirty="0"/>
          </a:p>
        </p:txBody>
      </p:sp>
      <p:sp>
        <p:nvSpPr>
          <p:cNvPr id="31748" name="Text Box 4"/>
          <p:cNvSpPr txBox="1">
            <a:spLocks noChangeArrowheads="1"/>
          </p:cNvSpPr>
          <p:nvPr/>
        </p:nvSpPr>
        <p:spPr bwMode="auto">
          <a:xfrm>
            <a:off x="1905001" y="2303463"/>
            <a:ext cx="2582863" cy="9461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spcBef>
                <a:spcPct val="20000"/>
              </a:spcBef>
            </a:pPr>
            <a:r>
              <a:rPr lang="en-US"/>
              <a:t>S  </a:t>
            </a:r>
            <a:r>
              <a:rPr lang="en-US" sz="1600">
                <a:sym typeface="Symbol" panose="05050102010706020507" pitchFamily="18" charset="2"/>
              </a:rPr>
              <a:t></a:t>
            </a:r>
            <a:r>
              <a:rPr lang="en-US"/>
              <a:t> A | A B</a:t>
            </a:r>
          </a:p>
          <a:p>
            <a:pPr eaLnBrk="0" hangingPunct="0">
              <a:lnSpc>
                <a:spcPct val="90000"/>
              </a:lnSpc>
              <a:spcBef>
                <a:spcPct val="20000"/>
              </a:spcBef>
            </a:pPr>
            <a:r>
              <a:rPr lang="en-US"/>
              <a:t>A  </a:t>
            </a:r>
            <a:r>
              <a:rPr lang="en-US" sz="1600">
                <a:sym typeface="Symbol" panose="05050102010706020507" pitchFamily="18" charset="2"/>
              </a:rPr>
              <a:t></a:t>
            </a:r>
            <a:r>
              <a:rPr lang="en-US"/>
              <a:t> </a:t>
            </a:r>
            <a:r>
              <a:rPr lang="en-US">
                <a:latin typeface="Symbol" panose="05050102010706020507" pitchFamily="18" charset="2"/>
              </a:rPr>
              <a:t>e</a:t>
            </a:r>
            <a:r>
              <a:rPr lang="en-US"/>
              <a:t> | </a:t>
            </a:r>
            <a:r>
              <a:rPr lang="en-US" b="1"/>
              <a:t>a</a:t>
            </a:r>
            <a:r>
              <a:rPr lang="en-US"/>
              <a:t> | A </a:t>
            </a:r>
            <a:r>
              <a:rPr lang="en-US" b="1"/>
              <a:t>b</a:t>
            </a:r>
            <a:r>
              <a:rPr lang="en-US"/>
              <a:t> | A A</a:t>
            </a:r>
          </a:p>
          <a:p>
            <a:pPr eaLnBrk="0" hangingPunct="0">
              <a:lnSpc>
                <a:spcPct val="90000"/>
              </a:lnSpc>
              <a:spcBef>
                <a:spcPct val="20000"/>
              </a:spcBef>
            </a:pPr>
            <a:r>
              <a:rPr lang="en-US"/>
              <a:t>B  </a:t>
            </a:r>
            <a:r>
              <a:rPr lang="en-US" sz="1600">
                <a:sym typeface="Symbol" panose="05050102010706020507" pitchFamily="18" charset="2"/>
              </a:rPr>
              <a:t></a:t>
            </a:r>
            <a:r>
              <a:rPr lang="en-US"/>
              <a:t> </a:t>
            </a:r>
            <a:r>
              <a:rPr lang="en-US" b="1"/>
              <a:t>b</a:t>
            </a:r>
            <a:r>
              <a:rPr lang="en-US"/>
              <a:t> | </a:t>
            </a:r>
            <a:r>
              <a:rPr lang="en-US" b="1"/>
              <a:t>b</a:t>
            </a:r>
            <a:r>
              <a:rPr lang="en-US"/>
              <a:t> </a:t>
            </a:r>
            <a:r>
              <a:rPr lang="en-US" b="1"/>
              <a:t>c</a:t>
            </a:r>
            <a:r>
              <a:rPr lang="en-US"/>
              <a:t> | B </a:t>
            </a:r>
            <a:r>
              <a:rPr lang="en-US" b="1"/>
              <a:t>c</a:t>
            </a:r>
            <a:r>
              <a:rPr lang="en-US"/>
              <a:t> | </a:t>
            </a:r>
            <a:r>
              <a:rPr lang="en-US" b="1"/>
              <a:t>b</a:t>
            </a:r>
            <a:r>
              <a:rPr lang="en-US"/>
              <a:t> B</a:t>
            </a:r>
          </a:p>
        </p:txBody>
      </p:sp>
      <p:grpSp>
        <p:nvGrpSpPr>
          <p:cNvPr id="31749" name="Group 5"/>
          <p:cNvGrpSpPr>
            <a:grpSpLocks/>
          </p:cNvGrpSpPr>
          <p:nvPr/>
        </p:nvGrpSpPr>
        <p:grpSpPr bwMode="auto">
          <a:xfrm>
            <a:off x="2503488" y="3962401"/>
            <a:ext cx="1271588" cy="2225675"/>
            <a:chOff x="568" y="1872"/>
            <a:chExt cx="801" cy="1402"/>
          </a:xfrm>
        </p:grpSpPr>
        <p:sp>
          <p:nvSpPr>
            <p:cNvPr id="31750" name="Text Box 6"/>
            <p:cNvSpPr txBox="1">
              <a:spLocks noChangeArrowheads="1"/>
            </p:cNvSpPr>
            <p:nvPr/>
          </p:nvSpPr>
          <p:spPr bwMode="auto">
            <a:xfrm>
              <a:off x="864" y="1872"/>
              <a:ext cx="205"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S</a:t>
              </a:r>
            </a:p>
          </p:txBody>
        </p:sp>
        <p:sp>
          <p:nvSpPr>
            <p:cNvPr id="31751" name="Text Box 7"/>
            <p:cNvSpPr txBox="1">
              <a:spLocks noChangeArrowheads="1"/>
            </p:cNvSpPr>
            <p:nvPr/>
          </p:nvSpPr>
          <p:spPr bwMode="auto">
            <a:xfrm>
              <a:off x="664" y="2256"/>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1752" name="Text Box 8"/>
            <p:cNvSpPr txBox="1">
              <a:spLocks noChangeArrowheads="1"/>
            </p:cNvSpPr>
            <p:nvPr/>
          </p:nvSpPr>
          <p:spPr bwMode="auto">
            <a:xfrm>
              <a:off x="1056" y="2256"/>
              <a:ext cx="210"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B</a:t>
              </a:r>
            </a:p>
          </p:txBody>
        </p:sp>
        <p:sp>
          <p:nvSpPr>
            <p:cNvPr id="31753" name="Text Box 9"/>
            <p:cNvSpPr txBox="1">
              <a:spLocks noChangeArrowheads="1"/>
            </p:cNvSpPr>
            <p:nvPr/>
          </p:nvSpPr>
          <p:spPr bwMode="auto">
            <a:xfrm>
              <a:off x="760" y="2640"/>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1754" name="Text Box 10"/>
            <p:cNvSpPr txBox="1">
              <a:spLocks noChangeArrowheads="1"/>
            </p:cNvSpPr>
            <p:nvPr/>
          </p:nvSpPr>
          <p:spPr bwMode="auto">
            <a:xfrm>
              <a:off x="568" y="2640"/>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1755" name="Text Box 11"/>
            <p:cNvSpPr txBox="1">
              <a:spLocks noChangeArrowheads="1"/>
            </p:cNvSpPr>
            <p:nvPr/>
          </p:nvSpPr>
          <p:spPr bwMode="auto">
            <a:xfrm>
              <a:off x="1152" y="2640"/>
              <a:ext cx="210"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B</a:t>
              </a:r>
            </a:p>
          </p:txBody>
        </p:sp>
        <p:sp>
          <p:nvSpPr>
            <p:cNvPr id="31756" name="Text Box 12"/>
            <p:cNvSpPr txBox="1">
              <a:spLocks noChangeArrowheads="1"/>
            </p:cNvSpPr>
            <p:nvPr/>
          </p:nvSpPr>
          <p:spPr bwMode="auto">
            <a:xfrm>
              <a:off x="961" y="2640"/>
              <a:ext cx="217"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b</a:t>
              </a:r>
            </a:p>
          </p:txBody>
        </p:sp>
        <p:sp>
          <p:nvSpPr>
            <p:cNvPr id="31757" name="Text Box 13"/>
            <p:cNvSpPr txBox="1">
              <a:spLocks noChangeArrowheads="1"/>
            </p:cNvSpPr>
            <p:nvPr/>
          </p:nvSpPr>
          <p:spPr bwMode="auto">
            <a:xfrm>
              <a:off x="575" y="3024"/>
              <a:ext cx="212"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a</a:t>
              </a:r>
            </a:p>
          </p:txBody>
        </p:sp>
        <p:sp>
          <p:nvSpPr>
            <p:cNvPr id="31758" name="Text Box 14"/>
            <p:cNvSpPr txBox="1">
              <a:spLocks noChangeArrowheads="1"/>
            </p:cNvSpPr>
            <p:nvPr/>
          </p:nvSpPr>
          <p:spPr bwMode="auto">
            <a:xfrm>
              <a:off x="767" y="3024"/>
              <a:ext cx="212"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a</a:t>
              </a:r>
            </a:p>
          </p:txBody>
        </p:sp>
        <p:sp>
          <p:nvSpPr>
            <p:cNvPr id="31759" name="Text Box 15"/>
            <p:cNvSpPr txBox="1">
              <a:spLocks noChangeArrowheads="1"/>
            </p:cNvSpPr>
            <p:nvPr/>
          </p:nvSpPr>
          <p:spPr bwMode="auto">
            <a:xfrm>
              <a:off x="1152" y="3024"/>
              <a:ext cx="217"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b</a:t>
              </a:r>
            </a:p>
          </p:txBody>
        </p:sp>
        <p:sp>
          <p:nvSpPr>
            <p:cNvPr id="31760" name="Line 16"/>
            <p:cNvSpPr>
              <a:spLocks noChangeShapeType="1"/>
            </p:cNvSpPr>
            <p:nvPr/>
          </p:nvSpPr>
          <p:spPr bwMode="auto">
            <a:xfrm flipH="1">
              <a:off x="672" y="2880"/>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Line 17"/>
            <p:cNvSpPr>
              <a:spLocks noChangeShapeType="1"/>
            </p:cNvSpPr>
            <p:nvPr/>
          </p:nvSpPr>
          <p:spPr bwMode="auto">
            <a:xfrm flipH="1">
              <a:off x="864" y="2880"/>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Line 18"/>
            <p:cNvSpPr>
              <a:spLocks noChangeShapeType="1"/>
            </p:cNvSpPr>
            <p:nvPr/>
          </p:nvSpPr>
          <p:spPr bwMode="auto">
            <a:xfrm flipH="1">
              <a:off x="1248" y="2880"/>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Line 19"/>
            <p:cNvSpPr>
              <a:spLocks noChangeShapeType="1"/>
            </p:cNvSpPr>
            <p:nvPr/>
          </p:nvSpPr>
          <p:spPr bwMode="auto">
            <a:xfrm>
              <a:off x="768" y="2496"/>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4" name="Line 20"/>
            <p:cNvSpPr>
              <a:spLocks noChangeShapeType="1"/>
            </p:cNvSpPr>
            <p:nvPr/>
          </p:nvSpPr>
          <p:spPr bwMode="auto">
            <a:xfrm flipH="1">
              <a:off x="672" y="2496"/>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5" name="Line 21"/>
            <p:cNvSpPr>
              <a:spLocks noChangeShapeType="1"/>
            </p:cNvSpPr>
            <p:nvPr/>
          </p:nvSpPr>
          <p:spPr bwMode="auto">
            <a:xfrm>
              <a:off x="1152" y="2496"/>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6" name="Line 22"/>
            <p:cNvSpPr>
              <a:spLocks noChangeShapeType="1"/>
            </p:cNvSpPr>
            <p:nvPr/>
          </p:nvSpPr>
          <p:spPr bwMode="auto">
            <a:xfrm flipH="1">
              <a:off x="1056" y="2496"/>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Line 23"/>
            <p:cNvSpPr>
              <a:spLocks noChangeShapeType="1"/>
            </p:cNvSpPr>
            <p:nvPr/>
          </p:nvSpPr>
          <p:spPr bwMode="auto">
            <a:xfrm flipH="1">
              <a:off x="768" y="2112"/>
              <a:ext cx="192"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Line 24"/>
            <p:cNvSpPr>
              <a:spLocks noChangeShapeType="1"/>
            </p:cNvSpPr>
            <p:nvPr/>
          </p:nvSpPr>
          <p:spPr bwMode="auto">
            <a:xfrm>
              <a:off x="960" y="2112"/>
              <a:ext cx="192"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69" name="Text Box 25"/>
          <p:cNvSpPr txBox="1">
            <a:spLocks noChangeArrowheads="1"/>
          </p:cNvSpPr>
          <p:nvPr/>
        </p:nvSpPr>
        <p:spPr bwMode="auto">
          <a:xfrm>
            <a:off x="5715001" y="4038600"/>
            <a:ext cx="4398961" cy="2154436"/>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These two derivations are special.</a:t>
            </a:r>
          </a:p>
          <a:p>
            <a:endParaRPr lang="en-US" sz="2000"/>
          </a:p>
          <a:p>
            <a:r>
              <a:rPr lang="en-US" sz="2000"/>
              <a:t>1</a:t>
            </a:r>
            <a:r>
              <a:rPr lang="en-US" sz="2000" baseline="30000"/>
              <a:t>st</a:t>
            </a:r>
            <a:r>
              <a:rPr lang="en-US" sz="2000"/>
              <a:t> derivation is </a:t>
            </a:r>
            <a:r>
              <a:rPr lang="en-US" sz="2000" i="1"/>
              <a:t>leftmost</a:t>
            </a:r>
            <a:r>
              <a:rPr lang="en-US" sz="2000"/>
              <a:t>.</a:t>
            </a:r>
          </a:p>
          <a:p>
            <a:pPr lvl="1"/>
            <a:r>
              <a:rPr lang="en-US"/>
              <a:t>Always picks leftmost variable.</a:t>
            </a:r>
          </a:p>
          <a:p>
            <a:pPr lvl="1"/>
            <a:endParaRPr lang="en-US"/>
          </a:p>
          <a:p>
            <a:r>
              <a:rPr lang="en-US" sz="2000"/>
              <a:t>2</a:t>
            </a:r>
            <a:r>
              <a:rPr lang="en-US" sz="2000" baseline="30000"/>
              <a:t>nd</a:t>
            </a:r>
            <a:r>
              <a:rPr lang="en-US" sz="2000"/>
              <a:t> derivation is </a:t>
            </a:r>
            <a:r>
              <a:rPr lang="en-US" sz="2000" i="1"/>
              <a:t>rightmost</a:t>
            </a:r>
            <a:r>
              <a:rPr lang="en-US" sz="2000"/>
              <a:t>.</a:t>
            </a:r>
          </a:p>
          <a:p>
            <a:pPr lvl="1"/>
            <a:r>
              <a:rPr lang="en-US"/>
              <a:t>Always picks rightmost variable.</a:t>
            </a:r>
          </a:p>
        </p:txBody>
      </p:sp>
    </p:spTree>
    <p:extLst>
      <p:ext uri="{BB962C8B-B14F-4D97-AF65-F5344CB8AC3E}">
        <p14:creationId xmlns:p14="http://schemas.microsoft.com/office/powerpoint/2010/main" val="207371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Role of the Parser</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cs typeface="Arial" panose="020B0604020202020204" pitchFamily="34" charset="0"/>
              </a:rPr>
              <a:t> In our compiler model, the parser obtains a string of tokens from the lexical analyzer, and verifies that the string of token names can be generated by the grammar for the source language.</a:t>
            </a:r>
          </a:p>
        </p:txBody>
      </p:sp>
      <p:pic>
        <p:nvPicPr>
          <p:cNvPr id="5" name="Picture 4">
            <a:extLst>
              <a:ext uri="{FF2B5EF4-FFF2-40B4-BE49-F238E27FC236}">
                <a16:creationId xmlns:a16="http://schemas.microsoft.com/office/drawing/2014/main" id="{F9B37577-2D69-4B06-AEAC-ECD18725B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149" y="2935492"/>
            <a:ext cx="8523702" cy="3113528"/>
          </a:xfrm>
          <a:prstGeom prst="rect">
            <a:avLst/>
          </a:prstGeom>
        </p:spPr>
      </p:pic>
    </p:spTree>
    <p:extLst>
      <p:ext uri="{BB962C8B-B14F-4D97-AF65-F5344CB8AC3E}">
        <p14:creationId xmlns:p14="http://schemas.microsoft.com/office/powerpoint/2010/main" val="397627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Derivation Trees</a:t>
            </a:r>
          </a:p>
        </p:txBody>
      </p:sp>
      <p:sp>
        <p:nvSpPr>
          <p:cNvPr id="33795" name="Text Box 3"/>
          <p:cNvSpPr txBox="1">
            <a:spLocks noChangeArrowheads="1"/>
          </p:cNvSpPr>
          <p:nvPr/>
        </p:nvSpPr>
        <p:spPr bwMode="auto">
          <a:xfrm>
            <a:off x="8688389" y="4267201"/>
            <a:ext cx="1590675" cy="1323439"/>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a:t>Infinitely many others possible.</a:t>
            </a:r>
          </a:p>
        </p:txBody>
      </p:sp>
      <p:grpSp>
        <p:nvGrpSpPr>
          <p:cNvPr id="33796" name="Group 4"/>
          <p:cNvGrpSpPr>
            <a:grpSpLocks/>
          </p:cNvGrpSpPr>
          <p:nvPr/>
        </p:nvGrpSpPr>
        <p:grpSpPr bwMode="auto">
          <a:xfrm>
            <a:off x="4406901" y="3352801"/>
            <a:ext cx="1577975" cy="2835275"/>
            <a:chOff x="1815" y="1872"/>
            <a:chExt cx="994" cy="1786"/>
          </a:xfrm>
        </p:grpSpPr>
        <p:sp>
          <p:nvSpPr>
            <p:cNvPr id="33797" name="Text Box 5"/>
            <p:cNvSpPr txBox="1">
              <a:spLocks noChangeArrowheads="1"/>
            </p:cNvSpPr>
            <p:nvPr/>
          </p:nvSpPr>
          <p:spPr bwMode="auto">
            <a:xfrm>
              <a:off x="2304" y="1872"/>
              <a:ext cx="205"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S</a:t>
              </a:r>
            </a:p>
          </p:txBody>
        </p:sp>
        <p:sp>
          <p:nvSpPr>
            <p:cNvPr id="33798" name="Text Box 6"/>
            <p:cNvSpPr txBox="1">
              <a:spLocks noChangeArrowheads="1"/>
            </p:cNvSpPr>
            <p:nvPr/>
          </p:nvSpPr>
          <p:spPr bwMode="auto">
            <a:xfrm>
              <a:off x="2008" y="2256"/>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799" name="Text Box 7"/>
            <p:cNvSpPr txBox="1">
              <a:spLocks noChangeArrowheads="1"/>
            </p:cNvSpPr>
            <p:nvPr/>
          </p:nvSpPr>
          <p:spPr bwMode="auto">
            <a:xfrm>
              <a:off x="2592" y="2256"/>
              <a:ext cx="210"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B</a:t>
              </a:r>
            </a:p>
          </p:txBody>
        </p:sp>
        <p:sp>
          <p:nvSpPr>
            <p:cNvPr id="33800" name="Text Box 8"/>
            <p:cNvSpPr txBox="1">
              <a:spLocks noChangeArrowheads="1"/>
            </p:cNvSpPr>
            <p:nvPr/>
          </p:nvSpPr>
          <p:spPr bwMode="auto">
            <a:xfrm>
              <a:off x="2199" y="2640"/>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801" name="Text Box 9"/>
            <p:cNvSpPr txBox="1">
              <a:spLocks noChangeArrowheads="1"/>
            </p:cNvSpPr>
            <p:nvPr/>
          </p:nvSpPr>
          <p:spPr bwMode="auto">
            <a:xfrm>
              <a:off x="1815" y="2640"/>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802" name="Text Box 10"/>
            <p:cNvSpPr txBox="1">
              <a:spLocks noChangeArrowheads="1"/>
            </p:cNvSpPr>
            <p:nvPr/>
          </p:nvSpPr>
          <p:spPr bwMode="auto">
            <a:xfrm>
              <a:off x="2592" y="2640"/>
              <a:ext cx="217"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b</a:t>
              </a:r>
            </a:p>
          </p:txBody>
        </p:sp>
        <p:sp>
          <p:nvSpPr>
            <p:cNvPr id="33803" name="Text Box 11"/>
            <p:cNvSpPr txBox="1">
              <a:spLocks noChangeArrowheads="1"/>
            </p:cNvSpPr>
            <p:nvPr/>
          </p:nvSpPr>
          <p:spPr bwMode="auto">
            <a:xfrm>
              <a:off x="1823" y="3024"/>
              <a:ext cx="212"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a</a:t>
              </a:r>
            </a:p>
          </p:txBody>
        </p:sp>
        <p:sp>
          <p:nvSpPr>
            <p:cNvPr id="33804" name="Text Box 12"/>
            <p:cNvSpPr txBox="1">
              <a:spLocks noChangeArrowheads="1"/>
            </p:cNvSpPr>
            <p:nvPr/>
          </p:nvSpPr>
          <p:spPr bwMode="auto">
            <a:xfrm>
              <a:off x="2112" y="3408"/>
              <a:ext cx="212"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a</a:t>
              </a:r>
            </a:p>
          </p:txBody>
        </p:sp>
        <p:sp>
          <p:nvSpPr>
            <p:cNvPr id="33805" name="Text Box 13"/>
            <p:cNvSpPr txBox="1">
              <a:spLocks noChangeArrowheads="1"/>
            </p:cNvSpPr>
            <p:nvPr/>
          </p:nvSpPr>
          <p:spPr bwMode="auto">
            <a:xfrm>
              <a:off x="2304" y="3024"/>
              <a:ext cx="217"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b</a:t>
              </a:r>
            </a:p>
          </p:txBody>
        </p:sp>
        <p:sp>
          <p:nvSpPr>
            <p:cNvPr id="33806" name="Line 14"/>
            <p:cNvSpPr>
              <a:spLocks noChangeShapeType="1"/>
            </p:cNvSpPr>
            <p:nvPr/>
          </p:nvSpPr>
          <p:spPr bwMode="auto">
            <a:xfrm flipH="1">
              <a:off x="2112" y="2112"/>
              <a:ext cx="288"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7" name="Line 15"/>
            <p:cNvSpPr>
              <a:spLocks noChangeShapeType="1"/>
            </p:cNvSpPr>
            <p:nvPr/>
          </p:nvSpPr>
          <p:spPr bwMode="auto">
            <a:xfrm>
              <a:off x="2400" y="2112"/>
              <a:ext cx="288"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8" name="Line 16"/>
            <p:cNvSpPr>
              <a:spLocks noChangeShapeType="1"/>
            </p:cNvSpPr>
            <p:nvPr/>
          </p:nvSpPr>
          <p:spPr bwMode="auto">
            <a:xfrm flipH="1">
              <a:off x="1920" y="2496"/>
              <a:ext cx="192"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9" name="Line 17"/>
            <p:cNvSpPr>
              <a:spLocks noChangeShapeType="1"/>
            </p:cNvSpPr>
            <p:nvPr/>
          </p:nvSpPr>
          <p:spPr bwMode="auto">
            <a:xfrm>
              <a:off x="2112" y="2496"/>
              <a:ext cx="192"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0" name="Line 18"/>
            <p:cNvSpPr>
              <a:spLocks noChangeShapeType="1"/>
            </p:cNvSpPr>
            <p:nvPr/>
          </p:nvSpPr>
          <p:spPr bwMode="auto">
            <a:xfrm flipH="1">
              <a:off x="2688" y="2496"/>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1" name="Line 19"/>
            <p:cNvSpPr>
              <a:spLocks noChangeShapeType="1"/>
            </p:cNvSpPr>
            <p:nvPr/>
          </p:nvSpPr>
          <p:spPr bwMode="auto">
            <a:xfrm flipH="1">
              <a:off x="1920" y="2880"/>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2" name="Line 20"/>
            <p:cNvSpPr>
              <a:spLocks noChangeShapeType="1"/>
            </p:cNvSpPr>
            <p:nvPr/>
          </p:nvSpPr>
          <p:spPr bwMode="auto">
            <a:xfrm flipH="1">
              <a:off x="2208" y="32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3" name="Text Box 21"/>
            <p:cNvSpPr txBox="1">
              <a:spLocks noChangeArrowheads="1"/>
            </p:cNvSpPr>
            <p:nvPr/>
          </p:nvSpPr>
          <p:spPr bwMode="auto">
            <a:xfrm>
              <a:off x="2102" y="3024"/>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814" name="Line 22"/>
            <p:cNvSpPr>
              <a:spLocks noChangeShapeType="1"/>
            </p:cNvSpPr>
            <p:nvPr/>
          </p:nvSpPr>
          <p:spPr bwMode="auto">
            <a:xfrm>
              <a:off x="2304" y="2880"/>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5" name="Line 23"/>
            <p:cNvSpPr>
              <a:spLocks noChangeShapeType="1"/>
            </p:cNvSpPr>
            <p:nvPr/>
          </p:nvSpPr>
          <p:spPr bwMode="auto">
            <a:xfrm flipH="1">
              <a:off x="2208" y="2880"/>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816" name="Group 24"/>
          <p:cNvGrpSpPr>
            <a:grpSpLocks/>
          </p:cNvGrpSpPr>
          <p:nvPr/>
        </p:nvGrpSpPr>
        <p:grpSpPr bwMode="auto">
          <a:xfrm>
            <a:off x="6692901" y="3124201"/>
            <a:ext cx="1730375" cy="3444875"/>
            <a:chOff x="3255" y="1872"/>
            <a:chExt cx="1090" cy="2170"/>
          </a:xfrm>
        </p:grpSpPr>
        <p:sp>
          <p:nvSpPr>
            <p:cNvPr id="33817" name="Text Box 25"/>
            <p:cNvSpPr txBox="1">
              <a:spLocks noChangeArrowheads="1"/>
            </p:cNvSpPr>
            <p:nvPr/>
          </p:nvSpPr>
          <p:spPr bwMode="auto">
            <a:xfrm>
              <a:off x="3648" y="1872"/>
              <a:ext cx="205"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S</a:t>
              </a:r>
            </a:p>
          </p:txBody>
        </p:sp>
        <p:sp>
          <p:nvSpPr>
            <p:cNvPr id="33818" name="Line 26"/>
            <p:cNvSpPr>
              <a:spLocks noChangeShapeType="1"/>
            </p:cNvSpPr>
            <p:nvPr/>
          </p:nvSpPr>
          <p:spPr bwMode="auto">
            <a:xfrm flipH="1">
              <a:off x="3744" y="2112"/>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9" name="Text Box 27"/>
            <p:cNvSpPr txBox="1">
              <a:spLocks noChangeArrowheads="1"/>
            </p:cNvSpPr>
            <p:nvPr/>
          </p:nvSpPr>
          <p:spPr bwMode="auto">
            <a:xfrm>
              <a:off x="3640" y="2256"/>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820" name="Line 28"/>
            <p:cNvSpPr>
              <a:spLocks noChangeShapeType="1"/>
            </p:cNvSpPr>
            <p:nvPr/>
          </p:nvSpPr>
          <p:spPr bwMode="auto">
            <a:xfrm flipH="1">
              <a:off x="3456" y="2496"/>
              <a:ext cx="288"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1" name="Line 29"/>
            <p:cNvSpPr>
              <a:spLocks noChangeShapeType="1"/>
            </p:cNvSpPr>
            <p:nvPr/>
          </p:nvSpPr>
          <p:spPr bwMode="auto">
            <a:xfrm>
              <a:off x="3744" y="2496"/>
              <a:ext cx="288"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Text Box 30"/>
            <p:cNvSpPr txBox="1">
              <a:spLocks noChangeArrowheads="1"/>
            </p:cNvSpPr>
            <p:nvPr/>
          </p:nvSpPr>
          <p:spPr bwMode="auto">
            <a:xfrm>
              <a:off x="3352" y="2640"/>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823" name="Text Box 31"/>
            <p:cNvSpPr txBox="1">
              <a:spLocks noChangeArrowheads="1"/>
            </p:cNvSpPr>
            <p:nvPr/>
          </p:nvSpPr>
          <p:spPr bwMode="auto">
            <a:xfrm>
              <a:off x="3928" y="2640"/>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824" name="Line 32"/>
            <p:cNvSpPr>
              <a:spLocks noChangeShapeType="1"/>
            </p:cNvSpPr>
            <p:nvPr/>
          </p:nvSpPr>
          <p:spPr bwMode="auto">
            <a:xfrm flipH="1">
              <a:off x="3840" y="2880"/>
              <a:ext cx="192"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Line 33"/>
            <p:cNvSpPr>
              <a:spLocks noChangeShapeType="1"/>
            </p:cNvSpPr>
            <p:nvPr/>
          </p:nvSpPr>
          <p:spPr bwMode="auto">
            <a:xfrm>
              <a:off x="4032" y="2880"/>
              <a:ext cx="192"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Text Box 34"/>
            <p:cNvSpPr txBox="1">
              <a:spLocks noChangeArrowheads="1"/>
            </p:cNvSpPr>
            <p:nvPr/>
          </p:nvSpPr>
          <p:spPr bwMode="auto">
            <a:xfrm>
              <a:off x="3447" y="3024"/>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827" name="Text Box 35"/>
            <p:cNvSpPr txBox="1">
              <a:spLocks noChangeArrowheads="1"/>
            </p:cNvSpPr>
            <p:nvPr/>
          </p:nvSpPr>
          <p:spPr bwMode="auto">
            <a:xfrm>
              <a:off x="3255" y="3024"/>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828" name="Text Box 36"/>
            <p:cNvSpPr txBox="1">
              <a:spLocks noChangeArrowheads="1"/>
            </p:cNvSpPr>
            <p:nvPr/>
          </p:nvSpPr>
          <p:spPr bwMode="auto">
            <a:xfrm>
              <a:off x="4128" y="3024"/>
              <a:ext cx="217"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b</a:t>
              </a:r>
            </a:p>
          </p:txBody>
        </p:sp>
        <p:sp>
          <p:nvSpPr>
            <p:cNvPr id="33829" name="Text Box 37"/>
            <p:cNvSpPr txBox="1">
              <a:spLocks noChangeArrowheads="1"/>
            </p:cNvSpPr>
            <p:nvPr/>
          </p:nvSpPr>
          <p:spPr bwMode="auto">
            <a:xfrm>
              <a:off x="3734" y="3024"/>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830" name="Text Box 38"/>
            <p:cNvSpPr txBox="1">
              <a:spLocks noChangeArrowheads="1"/>
            </p:cNvSpPr>
            <p:nvPr/>
          </p:nvSpPr>
          <p:spPr bwMode="auto">
            <a:xfrm>
              <a:off x="3263" y="3408"/>
              <a:ext cx="212"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a</a:t>
              </a:r>
            </a:p>
          </p:txBody>
        </p:sp>
        <p:sp>
          <p:nvSpPr>
            <p:cNvPr id="33831" name="Line 39"/>
            <p:cNvSpPr>
              <a:spLocks noChangeShapeType="1"/>
            </p:cNvSpPr>
            <p:nvPr/>
          </p:nvSpPr>
          <p:spPr bwMode="auto">
            <a:xfrm flipH="1">
              <a:off x="3360" y="32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2" name="Text Box 40"/>
            <p:cNvSpPr txBox="1">
              <a:spLocks noChangeArrowheads="1"/>
            </p:cNvSpPr>
            <p:nvPr/>
          </p:nvSpPr>
          <p:spPr bwMode="auto">
            <a:xfrm>
              <a:off x="3467" y="3409"/>
              <a:ext cx="186"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latin typeface="Symbol" panose="05050102010706020507" pitchFamily="18" charset="2"/>
                </a:rPr>
                <a:t>e</a:t>
              </a:r>
            </a:p>
          </p:txBody>
        </p:sp>
        <p:sp>
          <p:nvSpPr>
            <p:cNvPr id="33833" name="Line 41"/>
            <p:cNvSpPr>
              <a:spLocks noChangeShapeType="1"/>
            </p:cNvSpPr>
            <p:nvPr/>
          </p:nvSpPr>
          <p:spPr bwMode="auto">
            <a:xfrm flipH="1">
              <a:off x="3552" y="3264"/>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4" name="Text Box 42"/>
            <p:cNvSpPr txBox="1">
              <a:spLocks noChangeArrowheads="1"/>
            </p:cNvSpPr>
            <p:nvPr/>
          </p:nvSpPr>
          <p:spPr bwMode="auto">
            <a:xfrm>
              <a:off x="3648" y="3792"/>
              <a:ext cx="212"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a</a:t>
              </a:r>
            </a:p>
          </p:txBody>
        </p:sp>
        <p:sp>
          <p:nvSpPr>
            <p:cNvPr id="33835" name="Text Box 43"/>
            <p:cNvSpPr txBox="1">
              <a:spLocks noChangeArrowheads="1"/>
            </p:cNvSpPr>
            <p:nvPr/>
          </p:nvSpPr>
          <p:spPr bwMode="auto">
            <a:xfrm>
              <a:off x="3840" y="3408"/>
              <a:ext cx="217"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b</a:t>
              </a:r>
            </a:p>
          </p:txBody>
        </p:sp>
        <p:sp>
          <p:nvSpPr>
            <p:cNvPr id="33836" name="Line 44"/>
            <p:cNvSpPr>
              <a:spLocks noChangeShapeType="1"/>
            </p:cNvSpPr>
            <p:nvPr/>
          </p:nvSpPr>
          <p:spPr bwMode="auto">
            <a:xfrm flipH="1">
              <a:off x="3744" y="3648"/>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7" name="Text Box 45"/>
            <p:cNvSpPr txBox="1">
              <a:spLocks noChangeArrowheads="1"/>
            </p:cNvSpPr>
            <p:nvPr/>
          </p:nvSpPr>
          <p:spPr bwMode="auto">
            <a:xfrm>
              <a:off x="3638" y="3408"/>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838" name="Line 46"/>
            <p:cNvSpPr>
              <a:spLocks noChangeShapeType="1"/>
            </p:cNvSpPr>
            <p:nvPr/>
          </p:nvSpPr>
          <p:spPr bwMode="auto">
            <a:xfrm>
              <a:off x="3840" y="3264"/>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39" name="Line 47"/>
            <p:cNvSpPr>
              <a:spLocks noChangeShapeType="1"/>
            </p:cNvSpPr>
            <p:nvPr/>
          </p:nvSpPr>
          <p:spPr bwMode="auto">
            <a:xfrm flipH="1">
              <a:off x="3744" y="3264"/>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40" name="Line 48"/>
            <p:cNvSpPr>
              <a:spLocks noChangeShapeType="1"/>
            </p:cNvSpPr>
            <p:nvPr/>
          </p:nvSpPr>
          <p:spPr bwMode="auto">
            <a:xfrm>
              <a:off x="3456" y="2880"/>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41" name="Line 49"/>
            <p:cNvSpPr>
              <a:spLocks noChangeShapeType="1"/>
            </p:cNvSpPr>
            <p:nvPr/>
          </p:nvSpPr>
          <p:spPr bwMode="auto">
            <a:xfrm flipH="1">
              <a:off x="3360" y="2880"/>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842" name="Group 50"/>
          <p:cNvGrpSpPr>
            <a:grpSpLocks/>
          </p:cNvGrpSpPr>
          <p:nvPr/>
        </p:nvGrpSpPr>
        <p:grpSpPr bwMode="auto">
          <a:xfrm>
            <a:off x="2427288" y="3352801"/>
            <a:ext cx="1271588" cy="2225675"/>
            <a:chOff x="568" y="1872"/>
            <a:chExt cx="801" cy="1402"/>
          </a:xfrm>
        </p:grpSpPr>
        <p:sp>
          <p:nvSpPr>
            <p:cNvPr id="33843" name="Text Box 51"/>
            <p:cNvSpPr txBox="1">
              <a:spLocks noChangeArrowheads="1"/>
            </p:cNvSpPr>
            <p:nvPr/>
          </p:nvSpPr>
          <p:spPr bwMode="auto">
            <a:xfrm>
              <a:off x="864" y="1872"/>
              <a:ext cx="205"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S</a:t>
              </a:r>
            </a:p>
          </p:txBody>
        </p:sp>
        <p:sp>
          <p:nvSpPr>
            <p:cNvPr id="33844" name="Text Box 52"/>
            <p:cNvSpPr txBox="1">
              <a:spLocks noChangeArrowheads="1"/>
            </p:cNvSpPr>
            <p:nvPr/>
          </p:nvSpPr>
          <p:spPr bwMode="auto">
            <a:xfrm>
              <a:off x="664" y="2256"/>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845" name="Text Box 53"/>
            <p:cNvSpPr txBox="1">
              <a:spLocks noChangeArrowheads="1"/>
            </p:cNvSpPr>
            <p:nvPr/>
          </p:nvSpPr>
          <p:spPr bwMode="auto">
            <a:xfrm>
              <a:off x="1056" y="2256"/>
              <a:ext cx="210"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B</a:t>
              </a:r>
            </a:p>
          </p:txBody>
        </p:sp>
        <p:sp>
          <p:nvSpPr>
            <p:cNvPr id="33846" name="Text Box 54"/>
            <p:cNvSpPr txBox="1">
              <a:spLocks noChangeArrowheads="1"/>
            </p:cNvSpPr>
            <p:nvPr/>
          </p:nvSpPr>
          <p:spPr bwMode="auto">
            <a:xfrm>
              <a:off x="760" y="2640"/>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847" name="Text Box 55"/>
            <p:cNvSpPr txBox="1">
              <a:spLocks noChangeArrowheads="1"/>
            </p:cNvSpPr>
            <p:nvPr/>
          </p:nvSpPr>
          <p:spPr bwMode="auto">
            <a:xfrm>
              <a:off x="568" y="2640"/>
              <a:ext cx="227"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A</a:t>
              </a:r>
            </a:p>
          </p:txBody>
        </p:sp>
        <p:sp>
          <p:nvSpPr>
            <p:cNvPr id="33848" name="Text Box 56"/>
            <p:cNvSpPr txBox="1">
              <a:spLocks noChangeArrowheads="1"/>
            </p:cNvSpPr>
            <p:nvPr/>
          </p:nvSpPr>
          <p:spPr bwMode="auto">
            <a:xfrm>
              <a:off x="1152" y="2640"/>
              <a:ext cx="210"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B</a:t>
              </a:r>
            </a:p>
          </p:txBody>
        </p:sp>
        <p:sp>
          <p:nvSpPr>
            <p:cNvPr id="33849" name="Text Box 57"/>
            <p:cNvSpPr txBox="1">
              <a:spLocks noChangeArrowheads="1"/>
            </p:cNvSpPr>
            <p:nvPr/>
          </p:nvSpPr>
          <p:spPr bwMode="auto">
            <a:xfrm>
              <a:off x="961" y="2640"/>
              <a:ext cx="217"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b</a:t>
              </a:r>
            </a:p>
          </p:txBody>
        </p:sp>
        <p:sp>
          <p:nvSpPr>
            <p:cNvPr id="33850" name="Text Box 58"/>
            <p:cNvSpPr txBox="1">
              <a:spLocks noChangeArrowheads="1"/>
            </p:cNvSpPr>
            <p:nvPr/>
          </p:nvSpPr>
          <p:spPr bwMode="auto">
            <a:xfrm>
              <a:off x="575" y="3024"/>
              <a:ext cx="212"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a</a:t>
              </a:r>
            </a:p>
          </p:txBody>
        </p:sp>
        <p:sp>
          <p:nvSpPr>
            <p:cNvPr id="33851" name="Text Box 59"/>
            <p:cNvSpPr txBox="1">
              <a:spLocks noChangeArrowheads="1"/>
            </p:cNvSpPr>
            <p:nvPr/>
          </p:nvSpPr>
          <p:spPr bwMode="auto">
            <a:xfrm>
              <a:off x="767" y="3024"/>
              <a:ext cx="212"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a</a:t>
              </a:r>
            </a:p>
          </p:txBody>
        </p:sp>
        <p:sp>
          <p:nvSpPr>
            <p:cNvPr id="33852" name="Text Box 60"/>
            <p:cNvSpPr txBox="1">
              <a:spLocks noChangeArrowheads="1"/>
            </p:cNvSpPr>
            <p:nvPr/>
          </p:nvSpPr>
          <p:spPr bwMode="auto">
            <a:xfrm>
              <a:off x="1152" y="3024"/>
              <a:ext cx="217" cy="25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b="1"/>
                <a:t>b</a:t>
              </a:r>
            </a:p>
          </p:txBody>
        </p:sp>
        <p:sp>
          <p:nvSpPr>
            <p:cNvPr id="33853" name="Line 61"/>
            <p:cNvSpPr>
              <a:spLocks noChangeShapeType="1"/>
            </p:cNvSpPr>
            <p:nvPr/>
          </p:nvSpPr>
          <p:spPr bwMode="auto">
            <a:xfrm flipH="1">
              <a:off x="672" y="2880"/>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4" name="Line 62"/>
            <p:cNvSpPr>
              <a:spLocks noChangeShapeType="1"/>
            </p:cNvSpPr>
            <p:nvPr/>
          </p:nvSpPr>
          <p:spPr bwMode="auto">
            <a:xfrm flipH="1">
              <a:off x="864" y="2880"/>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5" name="Line 63"/>
            <p:cNvSpPr>
              <a:spLocks noChangeShapeType="1"/>
            </p:cNvSpPr>
            <p:nvPr/>
          </p:nvSpPr>
          <p:spPr bwMode="auto">
            <a:xfrm flipH="1">
              <a:off x="1248" y="2880"/>
              <a:ext cx="0"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Line 64"/>
            <p:cNvSpPr>
              <a:spLocks noChangeShapeType="1"/>
            </p:cNvSpPr>
            <p:nvPr/>
          </p:nvSpPr>
          <p:spPr bwMode="auto">
            <a:xfrm>
              <a:off x="768" y="2496"/>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7" name="Line 65"/>
            <p:cNvSpPr>
              <a:spLocks noChangeShapeType="1"/>
            </p:cNvSpPr>
            <p:nvPr/>
          </p:nvSpPr>
          <p:spPr bwMode="auto">
            <a:xfrm flipH="1">
              <a:off x="672" y="2496"/>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8" name="Line 66"/>
            <p:cNvSpPr>
              <a:spLocks noChangeShapeType="1"/>
            </p:cNvSpPr>
            <p:nvPr/>
          </p:nvSpPr>
          <p:spPr bwMode="auto">
            <a:xfrm>
              <a:off x="1152" y="2496"/>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9" name="Line 67"/>
            <p:cNvSpPr>
              <a:spLocks noChangeShapeType="1"/>
            </p:cNvSpPr>
            <p:nvPr/>
          </p:nvSpPr>
          <p:spPr bwMode="auto">
            <a:xfrm flipH="1">
              <a:off x="1056" y="2496"/>
              <a:ext cx="96"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0" name="Line 68"/>
            <p:cNvSpPr>
              <a:spLocks noChangeShapeType="1"/>
            </p:cNvSpPr>
            <p:nvPr/>
          </p:nvSpPr>
          <p:spPr bwMode="auto">
            <a:xfrm flipH="1">
              <a:off x="768" y="2112"/>
              <a:ext cx="192"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1" name="Line 69"/>
            <p:cNvSpPr>
              <a:spLocks noChangeShapeType="1"/>
            </p:cNvSpPr>
            <p:nvPr/>
          </p:nvSpPr>
          <p:spPr bwMode="auto">
            <a:xfrm>
              <a:off x="960" y="2112"/>
              <a:ext cx="192" cy="14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862" name="Group 70"/>
          <p:cNvGrpSpPr>
            <a:grpSpLocks/>
          </p:cNvGrpSpPr>
          <p:nvPr/>
        </p:nvGrpSpPr>
        <p:grpSpPr bwMode="auto">
          <a:xfrm>
            <a:off x="1905000" y="2057400"/>
            <a:ext cx="8458200" cy="1828800"/>
            <a:chOff x="240" y="960"/>
            <a:chExt cx="5328" cy="1152"/>
          </a:xfrm>
        </p:grpSpPr>
        <p:sp>
          <p:nvSpPr>
            <p:cNvPr id="33863" name="Text Box 71"/>
            <p:cNvSpPr txBox="1">
              <a:spLocks noChangeArrowheads="1"/>
            </p:cNvSpPr>
            <p:nvPr/>
          </p:nvSpPr>
          <p:spPr bwMode="auto">
            <a:xfrm>
              <a:off x="240" y="960"/>
              <a:ext cx="1794" cy="65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spcBef>
                  <a:spcPct val="20000"/>
                </a:spcBef>
              </a:pPr>
              <a:r>
                <a:rPr lang="en-US" sz="2000"/>
                <a:t>S  </a:t>
              </a:r>
              <a:r>
                <a:rPr lang="en-US">
                  <a:sym typeface="Symbol" panose="05050102010706020507" pitchFamily="18" charset="2"/>
                </a:rPr>
                <a:t></a:t>
              </a:r>
              <a:r>
                <a:rPr lang="en-US" sz="2000"/>
                <a:t> A | A B</a:t>
              </a:r>
            </a:p>
            <a:p>
              <a:pPr eaLnBrk="0" hangingPunct="0">
                <a:lnSpc>
                  <a:spcPct val="90000"/>
                </a:lnSpc>
                <a:spcBef>
                  <a:spcPct val="20000"/>
                </a:spcBef>
              </a:pPr>
              <a:r>
                <a:rPr lang="en-US" sz="2000"/>
                <a:t>A  </a:t>
              </a:r>
              <a:r>
                <a:rPr lang="en-US">
                  <a:sym typeface="Symbol" panose="05050102010706020507" pitchFamily="18" charset="2"/>
                </a:rPr>
                <a:t></a:t>
              </a:r>
              <a:r>
                <a:rPr lang="en-US" sz="2000"/>
                <a:t> </a:t>
              </a:r>
              <a:r>
                <a:rPr lang="en-US" sz="2000">
                  <a:latin typeface="Symbol" panose="05050102010706020507" pitchFamily="18" charset="2"/>
                </a:rPr>
                <a:t>e</a:t>
              </a:r>
              <a:r>
                <a:rPr lang="en-US" sz="2000"/>
                <a:t> | </a:t>
              </a:r>
              <a:r>
                <a:rPr lang="en-US" sz="2000" b="1"/>
                <a:t>a</a:t>
              </a:r>
              <a:r>
                <a:rPr lang="en-US" sz="2000"/>
                <a:t> | A </a:t>
              </a:r>
              <a:r>
                <a:rPr lang="en-US" sz="2000" b="1"/>
                <a:t>b</a:t>
              </a:r>
              <a:r>
                <a:rPr lang="en-US" sz="2000"/>
                <a:t> | A A</a:t>
              </a:r>
            </a:p>
            <a:p>
              <a:pPr eaLnBrk="0" hangingPunct="0">
                <a:lnSpc>
                  <a:spcPct val="90000"/>
                </a:lnSpc>
                <a:spcBef>
                  <a:spcPct val="20000"/>
                </a:spcBef>
              </a:pPr>
              <a:r>
                <a:rPr lang="en-US" sz="2000"/>
                <a:t>B  </a:t>
              </a:r>
              <a:r>
                <a:rPr lang="en-US">
                  <a:sym typeface="Symbol" panose="05050102010706020507" pitchFamily="18" charset="2"/>
                </a:rPr>
                <a:t></a:t>
              </a:r>
              <a:r>
                <a:rPr lang="en-US" sz="2000"/>
                <a:t> </a:t>
              </a:r>
              <a:r>
                <a:rPr lang="en-US" sz="2000" b="1"/>
                <a:t>b</a:t>
              </a:r>
              <a:r>
                <a:rPr lang="en-US" sz="2000"/>
                <a:t> | </a:t>
              </a:r>
              <a:r>
                <a:rPr lang="en-US" sz="2000" b="1"/>
                <a:t>b</a:t>
              </a:r>
              <a:r>
                <a:rPr lang="en-US" sz="2000"/>
                <a:t> </a:t>
              </a:r>
              <a:r>
                <a:rPr lang="en-US" sz="2000" b="1"/>
                <a:t>c</a:t>
              </a:r>
              <a:r>
                <a:rPr lang="en-US" sz="2000"/>
                <a:t> | B </a:t>
              </a:r>
              <a:r>
                <a:rPr lang="en-US" sz="2000" b="1"/>
                <a:t>c</a:t>
              </a:r>
              <a:r>
                <a:rPr lang="en-US" sz="2000"/>
                <a:t> | </a:t>
              </a:r>
              <a:r>
                <a:rPr lang="en-US" sz="2000" b="1"/>
                <a:t>b</a:t>
              </a:r>
              <a:r>
                <a:rPr lang="en-US" sz="2000"/>
                <a:t> B</a:t>
              </a:r>
            </a:p>
          </p:txBody>
        </p:sp>
        <p:sp>
          <p:nvSpPr>
            <p:cNvPr id="33864" name="Text Box 72"/>
            <p:cNvSpPr txBox="1">
              <a:spLocks noChangeArrowheads="1"/>
            </p:cNvSpPr>
            <p:nvPr/>
          </p:nvSpPr>
          <p:spPr bwMode="auto">
            <a:xfrm>
              <a:off x="2448" y="1152"/>
              <a:ext cx="853" cy="25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w = </a:t>
              </a:r>
              <a:r>
                <a:rPr lang="en-US" sz="2000" b="1"/>
                <a:t>aabb</a:t>
              </a:r>
            </a:p>
          </p:txBody>
        </p:sp>
        <p:sp>
          <p:nvSpPr>
            <p:cNvPr id="33865" name="Text Box 73"/>
            <p:cNvSpPr txBox="1">
              <a:spLocks noChangeArrowheads="1"/>
            </p:cNvSpPr>
            <p:nvPr/>
          </p:nvSpPr>
          <p:spPr bwMode="auto">
            <a:xfrm>
              <a:off x="3744" y="1008"/>
              <a:ext cx="1824" cy="407"/>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Other derivation trees for this string?</a:t>
              </a:r>
            </a:p>
          </p:txBody>
        </p:sp>
        <p:sp>
          <p:nvSpPr>
            <p:cNvPr id="33866" name="Text Box 74"/>
            <p:cNvSpPr txBox="1">
              <a:spLocks noChangeArrowheads="1"/>
            </p:cNvSpPr>
            <p:nvPr/>
          </p:nvSpPr>
          <p:spPr bwMode="auto">
            <a:xfrm>
              <a:off x="4201" y="1488"/>
              <a:ext cx="351" cy="519"/>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4800" b="1">
                  <a:solidFill>
                    <a:srgbClr val="FF0066"/>
                  </a:solidFill>
                  <a:latin typeface="Copperplate Gothic Bold" pitchFamily="34" charset="0"/>
                </a:rPr>
                <a:t>?</a:t>
              </a:r>
            </a:p>
          </p:txBody>
        </p:sp>
        <p:sp>
          <p:nvSpPr>
            <p:cNvPr id="33867" name="Text Box 75"/>
            <p:cNvSpPr txBox="1">
              <a:spLocks noChangeArrowheads="1"/>
            </p:cNvSpPr>
            <p:nvPr/>
          </p:nvSpPr>
          <p:spPr bwMode="auto">
            <a:xfrm>
              <a:off x="5049" y="1593"/>
              <a:ext cx="286" cy="519"/>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4800" b="1">
                  <a:solidFill>
                    <a:srgbClr val="008000"/>
                  </a:solidFill>
                  <a:latin typeface="Book Antiqua" panose="02040602050305030304" pitchFamily="18" charset="0"/>
                </a:rPr>
                <a:t>?</a:t>
              </a:r>
            </a:p>
          </p:txBody>
        </p:sp>
      </p:grpSp>
    </p:spTree>
    <p:extLst>
      <p:ext uri="{BB962C8B-B14F-4D97-AF65-F5344CB8AC3E}">
        <p14:creationId xmlns:p14="http://schemas.microsoft.com/office/powerpoint/2010/main" val="2088959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3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38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xfrm>
            <a:off x="1097280" y="239950"/>
            <a:ext cx="10058400" cy="1450757"/>
          </a:xfrm>
          <a:noFill/>
        </p:spPr>
        <p:txBody>
          <a:bodyPr>
            <a:normAutofit/>
          </a:bodyPr>
          <a:lstStyle/>
          <a:p>
            <a:r>
              <a:rPr lang="en-US" sz="3200" b="1" dirty="0">
                <a:latin typeface="Arial" panose="020B0604020202020204" pitchFamily="34" charset="0"/>
                <a:cs typeface="Arial" panose="020B0604020202020204" pitchFamily="34" charset="0"/>
              </a:rPr>
              <a:t>Ambiguity</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 grammar that produces more than one parse tree for some sentence is said to be ambiguous.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Ambiguous grammar is one that produces more than one leftmost derivation or more than one rightmost derivation for the same sentence</a:t>
            </a:r>
          </a:p>
        </p:txBody>
      </p:sp>
    </p:spTree>
    <p:extLst>
      <p:ext uri="{BB962C8B-B14F-4D97-AF65-F5344CB8AC3E}">
        <p14:creationId xmlns:p14="http://schemas.microsoft.com/office/powerpoint/2010/main" val="2646670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Ambiguity – Example 1</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marL="0" indent="0" algn="ctr">
              <a:buNone/>
            </a:pPr>
            <a:r>
              <a:rPr lang="en-US" sz="2200" b="1" dirty="0">
                <a:solidFill>
                  <a:srgbClr val="4D5156"/>
                </a:solidFill>
                <a:cs typeface="Arial" panose="020B0604020202020204" pitchFamily="34" charset="0"/>
              </a:rPr>
              <a:t>E -&gt; E + E </a:t>
            </a:r>
            <a:r>
              <a:rPr lang="en-US" sz="2200" b="1" i="0" dirty="0">
                <a:solidFill>
                  <a:srgbClr val="333333"/>
                </a:solidFill>
                <a:effectLst/>
              </a:rPr>
              <a:t>| E * E | - E | ( E ) | id</a:t>
            </a:r>
            <a:r>
              <a:rPr lang="en-US" sz="2200" dirty="0">
                <a:solidFill>
                  <a:srgbClr val="000000"/>
                </a:solidFill>
                <a:latin typeface="Calibri" panose="020F0502020204030204" pitchFamily="34" charset="0"/>
                <a:cs typeface="Arial" panose="020B0604020202020204" pitchFamily="34" charset="0"/>
              </a:rPr>
              <a:t> </a:t>
            </a:r>
          </a:p>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Two distinct leftmost derivations for the sentence id + id * id</a:t>
            </a:r>
          </a:p>
          <a:p>
            <a:pPr algn="l"/>
            <a:r>
              <a:rPr lang="en-US" sz="2200" dirty="0">
                <a:solidFill>
                  <a:srgbClr val="000000"/>
                </a:solidFill>
                <a:latin typeface="Calibri" panose="020F0502020204030204" pitchFamily="34" charset="0"/>
                <a:cs typeface="Arial" panose="020B0604020202020204" pitchFamily="34" charset="0"/>
              </a:rPr>
              <a:t>E </a:t>
            </a:r>
            <a:r>
              <a:rPr lang="en-US" sz="2200" dirty="0">
                <a:solidFill>
                  <a:srgbClr val="000000"/>
                </a:solidFill>
                <a:latin typeface="Calibri" panose="020F0502020204030204" pitchFamily="34" charset="0"/>
                <a:cs typeface="Arial" panose="020B0604020202020204" pitchFamily="34" charset="0"/>
                <a:sym typeface="Symbol" panose="05050102010706020507" pitchFamily="18" charset="2"/>
              </a:rPr>
              <a:t>  </a:t>
            </a:r>
            <a:r>
              <a:rPr lang="en-US" sz="2200" dirty="0">
                <a:solidFill>
                  <a:srgbClr val="000000"/>
                </a:solidFill>
                <a:latin typeface="Calibri" panose="020F0502020204030204" pitchFamily="34" charset="0"/>
                <a:cs typeface="Arial" panose="020B0604020202020204" pitchFamily="34" charset="0"/>
              </a:rPr>
              <a:t>E + E</a:t>
            </a:r>
          </a:p>
          <a:p>
            <a:pPr algn="l"/>
            <a:r>
              <a:rPr lang="en-US" sz="2200" dirty="0">
                <a:solidFill>
                  <a:srgbClr val="000000"/>
                </a:solidFill>
                <a:latin typeface="Calibri" panose="020F0502020204030204" pitchFamily="34" charset="0"/>
                <a:cs typeface="Arial" panose="020B0604020202020204" pitchFamily="34" charset="0"/>
              </a:rPr>
              <a:t>   </a:t>
            </a:r>
            <a:r>
              <a:rPr lang="en-US" sz="2200" dirty="0">
                <a:solidFill>
                  <a:srgbClr val="000000"/>
                </a:solidFill>
                <a:latin typeface="Calibri" panose="020F0502020204030204" pitchFamily="34" charset="0"/>
                <a:cs typeface="Arial" panose="020B0604020202020204" pitchFamily="34" charset="0"/>
                <a:sym typeface="Symbol" panose="05050102010706020507" pitchFamily="18" charset="2"/>
              </a:rPr>
              <a:t>  i</a:t>
            </a:r>
            <a:r>
              <a:rPr lang="en-US" sz="2200" dirty="0">
                <a:solidFill>
                  <a:srgbClr val="000000"/>
                </a:solidFill>
                <a:latin typeface="Calibri" panose="020F0502020204030204" pitchFamily="34" charset="0"/>
                <a:cs typeface="Arial" panose="020B0604020202020204" pitchFamily="34" charset="0"/>
              </a:rPr>
              <a:t>d + E </a:t>
            </a:r>
          </a:p>
          <a:p>
            <a:pPr algn="l"/>
            <a:r>
              <a:rPr lang="en-US" sz="2200" dirty="0">
                <a:solidFill>
                  <a:srgbClr val="000000"/>
                </a:solidFill>
                <a:latin typeface="Calibri" panose="020F0502020204030204" pitchFamily="34" charset="0"/>
                <a:cs typeface="Arial" panose="020B0604020202020204" pitchFamily="34" charset="0"/>
                <a:sym typeface="Symbol" panose="05050102010706020507" pitchFamily="18" charset="2"/>
              </a:rPr>
              <a:t>    </a:t>
            </a:r>
            <a:r>
              <a:rPr lang="en-US" sz="2200" dirty="0">
                <a:solidFill>
                  <a:srgbClr val="000000"/>
                </a:solidFill>
                <a:latin typeface="Calibri" panose="020F0502020204030204" pitchFamily="34" charset="0"/>
                <a:cs typeface="Arial" panose="020B0604020202020204" pitchFamily="34" charset="0"/>
              </a:rPr>
              <a:t>id + E * E</a:t>
            </a:r>
          </a:p>
          <a:p>
            <a:pPr marL="0" indent="0" algn="l">
              <a:buNone/>
            </a:pPr>
            <a:r>
              <a:rPr lang="en-US" sz="2200" dirty="0">
                <a:solidFill>
                  <a:srgbClr val="000000"/>
                </a:solidFill>
                <a:latin typeface="Calibri" panose="020F0502020204030204" pitchFamily="34" charset="0"/>
                <a:cs typeface="Arial" panose="020B0604020202020204" pitchFamily="34" charset="0"/>
                <a:sym typeface="Symbol" panose="05050102010706020507" pitchFamily="18" charset="2"/>
              </a:rPr>
              <a:t>      i</a:t>
            </a:r>
            <a:r>
              <a:rPr lang="en-US" sz="2200" dirty="0">
                <a:solidFill>
                  <a:srgbClr val="000000"/>
                </a:solidFill>
                <a:latin typeface="Calibri" panose="020F0502020204030204" pitchFamily="34" charset="0"/>
                <a:cs typeface="Arial" panose="020B0604020202020204" pitchFamily="34" charset="0"/>
              </a:rPr>
              <a:t>d + id * E</a:t>
            </a:r>
          </a:p>
          <a:p>
            <a:pPr algn="l"/>
            <a:r>
              <a:rPr lang="en-US" sz="2200" dirty="0">
                <a:solidFill>
                  <a:srgbClr val="000000"/>
                </a:solidFill>
                <a:latin typeface="Calibri" panose="020F0502020204030204" pitchFamily="34" charset="0"/>
                <a:cs typeface="Arial" panose="020B0604020202020204" pitchFamily="34" charset="0"/>
                <a:sym typeface="Symbol" panose="05050102010706020507" pitchFamily="18" charset="2"/>
              </a:rPr>
              <a:t>     i</a:t>
            </a:r>
            <a:r>
              <a:rPr lang="en-US" sz="2200" dirty="0">
                <a:solidFill>
                  <a:srgbClr val="000000"/>
                </a:solidFill>
                <a:latin typeface="Calibri" panose="020F0502020204030204" pitchFamily="34" charset="0"/>
                <a:cs typeface="Arial" panose="020B0604020202020204" pitchFamily="34" charset="0"/>
              </a:rPr>
              <a:t>d + id * id</a:t>
            </a:r>
          </a:p>
        </p:txBody>
      </p:sp>
      <p:pic>
        <p:nvPicPr>
          <p:cNvPr id="5" name="Picture 4">
            <a:extLst>
              <a:ext uri="{FF2B5EF4-FFF2-40B4-BE49-F238E27FC236}">
                <a16:creationId xmlns:a16="http://schemas.microsoft.com/office/drawing/2014/main" id="{147817FA-61BC-4911-990B-BDEA1515D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941276"/>
            <a:ext cx="4292617" cy="3296284"/>
          </a:xfrm>
          <a:prstGeom prst="rect">
            <a:avLst/>
          </a:prstGeom>
        </p:spPr>
      </p:pic>
    </p:spTree>
    <p:extLst>
      <p:ext uri="{BB962C8B-B14F-4D97-AF65-F5344CB8AC3E}">
        <p14:creationId xmlns:p14="http://schemas.microsoft.com/office/powerpoint/2010/main" val="2678847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Ambiguity – Example 1</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Two distinct leftmost derivations for the sentence id + id * id</a:t>
            </a:r>
          </a:p>
          <a:p>
            <a:pPr algn="l"/>
            <a:r>
              <a:rPr lang="en-US" sz="2200" dirty="0">
                <a:solidFill>
                  <a:srgbClr val="000000"/>
                </a:solidFill>
                <a:latin typeface="Calibri" panose="020F0502020204030204" pitchFamily="34" charset="0"/>
                <a:cs typeface="Arial" panose="020B0604020202020204" pitchFamily="34" charset="0"/>
              </a:rPr>
              <a:t>E </a:t>
            </a:r>
            <a:r>
              <a:rPr lang="en-US" sz="2200" dirty="0">
                <a:solidFill>
                  <a:srgbClr val="000000"/>
                </a:solidFill>
                <a:latin typeface="Calibri" panose="020F0502020204030204" pitchFamily="34" charset="0"/>
                <a:cs typeface="Arial" panose="020B0604020202020204" pitchFamily="34" charset="0"/>
                <a:sym typeface="Symbol" panose="05050102010706020507" pitchFamily="18" charset="2"/>
              </a:rPr>
              <a:t>  </a:t>
            </a:r>
            <a:r>
              <a:rPr lang="en-US" sz="2200" dirty="0">
                <a:solidFill>
                  <a:srgbClr val="000000"/>
                </a:solidFill>
                <a:latin typeface="Calibri" panose="020F0502020204030204" pitchFamily="34" charset="0"/>
                <a:cs typeface="Arial" panose="020B0604020202020204" pitchFamily="34" charset="0"/>
              </a:rPr>
              <a:t>E * E</a:t>
            </a:r>
          </a:p>
          <a:p>
            <a:pPr algn="l"/>
            <a:r>
              <a:rPr lang="en-US" sz="2200" dirty="0">
                <a:solidFill>
                  <a:srgbClr val="000000"/>
                </a:solidFill>
                <a:latin typeface="Calibri" panose="020F0502020204030204" pitchFamily="34" charset="0"/>
                <a:cs typeface="Arial" panose="020B0604020202020204" pitchFamily="34" charset="0"/>
              </a:rPr>
              <a:t>   </a:t>
            </a:r>
            <a:r>
              <a:rPr lang="en-US" sz="2200" dirty="0">
                <a:solidFill>
                  <a:srgbClr val="000000"/>
                </a:solidFill>
                <a:latin typeface="Calibri" panose="020F0502020204030204" pitchFamily="34" charset="0"/>
                <a:cs typeface="Arial" panose="020B0604020202020204" pitchFamily="34" charset="0"/>
                <a:sym typeface="Symbol" panose="05050102010706020507" pitchFamily="18" charset="2"/>
              </a:rPr>
              <a:t>  E + E</a:t>
            </a:r>
            <a:r>
              <a:rPr lang="en-US" sz="2200" dirty="0">
                <a:solidFill>
                  <a:srgbClr val="000000"/>
                </a:solidFill>
                <a:latin typeface="Calibri" panose="020F0502020204030204" pitchFamily="34" charset="0"/>
                <a:cs typeface="Arial" panose="020B0604020202020204" pitchFamily="34" charset="0"/>
              </a:rPr>
              <a:t> * E </a:t>
            </a:r>
          </a:p>
          <a:p>
            <a:pPr algn="l"/>
            <a:r>
              <a:rPr lang="en-US" sz="2200" dirty="0">
                <a:solidFill>
                  <a:srgbClr val="000000"/>
                </a:solidFill>
                <a:latin typeface="Calibri" panose="020F0502020204030204" pitchFamily="34" charset="0"/>
                <a:cs typeface="Arial" panose="020B0604020202020204" pitchFamily="34" charset="0"/>
                <a:sym typeface="Symbol" panose="05050102010706020507" pitchFamily="18" charset="2"/>
              </a:rPr>
              <a:t>     </a:t>
            </a:r>
            <a:r>
              <a:rPr lang="en-US" sz="2200" dirty="0">
                <a:solidFill>
                  <a:srgbClr val="000000"/>
                </a:solidFill>
                <a:latin typeface="Calibri" panose="020F0502020204030204" pitchFamily="34" charset="0"/>
                <a:cs typeface="Arial" panose="020B0604020202020204" pitchFamily="34" charset="0"/>
              </a:rPr>
              <a:t>id + E * E</a:t>
            </a:r>
          </a:p>
          <a:p>
            <a:pPr marL="0" indent="0" algn="l">
              <a:buNone/>
            </a:pPr>
            <a:r>
              <a:rPr lang="en-US" sz="2200" dirty="0">
                <a:solidFill>
                  <a:srgbClr val="000000"/>
                </a:solidFill>
                <a:latin typeface="Calibri" panose="020F0502020204030204" pitchFamily="34" charset="0"/>
                <a:cs typeface="Arial" panose="020B0604020202020204" pitchFamily="34" charset="0"/>
                <a:sym typeface="Symbol" panose="05050102010706020507" pitchFamily="18" charset="2"/>
              </a:rPr>
              <a:t>      i</a:t>
            </a:r>
            <a:r>
              <a:rPr lang="en-US" sz="2200" dirty="0">
                <a:solidFill>
                  <a:srgbClr val="000000"/>
                </a:solidFill>
                <a:latin typeface="Calibri" panose="020F0502020204030204" pitchFamily="34" charset="0"/>
                <a:cs typeface="Arial" panose="020B0604020202020204" pitchFamily="34" charset="0"/>
              </a:rPr>
              <a:t>d + id * E</a:t>
            </a:r>
          </a:p>
          <a:p>
            <a:pPr algn="l"/>
            <a:r>
              <a:rPr lang="en-US" sz="2200" dirty="0">
                <a:solidFill>
                  <a:srgbClr val="000000"/>
                </a:solidFill>
                <a:latin typeface="Calibri" panose="020F0502020204030204" pitchFamily="34" charset="0"/>
                <a:cs typeface="Arial" panose="020B0604020202020204" pitchFamily="34" charset="0"/>
                <a:sym typeface="Symbol" panose="05050102010706020507" pitchFamily="18" charset="2"/>
              </a:rPr>
              <a:t>     i</a:t>
            </a:r>
            <a:r>
              <a:rPr lang="en-US" sz="2200" dirty="0">
                <a:solidFill>
                  <a:srgbClr val="000000"/>
                </a:solidFill>
                <a:latin typeface="Calibri" panose="020F0502020204030204" pitchFamily="34" charset="0"/>
                <a:cs typeface="Arial" panose="020B0604020202020204" pitchFamily="34" charset="0"/>
              </a:rPr>
              <a:t>d + id * id</a:t>
            </a:r>
          </a:p>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Since we have more than 1 parse tree therefore </a:t>
            </a:r>
            <a:br>
              <a:rPr lang="en-US" sz="2200" dirty="0">
                <a:solidFill>
                  <a:srgbClr val="000000"/>
                </a:solidFill>
                <a:latin typeface="Calibri" panose="020F0502020204030204" pitchFamily="34" charset="0"/>
                <a:cs typeface="Arial" panose="020B0604020202020204" pitchFamily="34" charset="0"/>
              </a:rPr>
            </a:br>
            <a:r>
              <a:rPr lang="en-US" sz="2200" dirty="0">
                <a:solidFill>
                  <a:srgbClr val="000000"/>
                </a:solidFill>
                <a:latin typeface="Calibri" panose="020F0502020204030204" pitchFamily="34" charset="0"/>
                <a:cs typeface="Arial" panose="020B0604020202020204" pitchFamily="34" charset="0"/>
              </a:rPr>
              <a:t>grammar is ambiguous</a:t>
            </a:r>
          </a:p>
          <a:p>
            <a:pPr marL="0" indent="0" algn="l">
              <a:buNone/>
            </a:pPr>
            <a:endParaRPr lang="en-US" sz="2200" dirty="0">
              <a:solidFill>
                <a:srgbClr val="000000"/>
              </a:solidFill>
              <a:latin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54E3B83-4ABB-4942-9F80-CAB4D9C46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279" y="2405058"/>
            <a:ext cx="4409519" cy="3133311"/>
          </a:xfrm>
          <a:prstGeom prst="rect">
            <a:avLst/>
          </a:prstGeom>
        </p:spPr>
      </p:pic>
    </p:spTree>
    <p:extLst>
      <p:ext uri="{BB962C8B-B14F-4D97-AF65-F5344CB8AC3E}">
        <p14:creationId xmlns:p14="http://schemas.microsoft.com/office/powerpoint/2010/main" val="2789534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Ambiguity – Example 2</a:t>
            </a:r>
            <a:endParaRPr lang="en-US" sz="3200" dirty="0"/>
          </a:p>
        </p:txBody>
      </p:sp>
      <p:sp>
        <p:nvSpPr>
          <p:cNvPr id="3" name="Content Placeholder 2"/>
          <p:cNvSpPr>
            <a:spLocks noGrp="1"/>
          </p:cNvSpPr>
          <p:nvPr>
            <p:ph idx="1"/>
          </p:nvPr>
        </p:nvSpPr>
        <p:spPr/>
        <p:txBody>
          <a:bodyPr/>
          <a:lstStyle/>
          <a:p>
            <a:r>
              <a:rPr lang="en-US" dirty="0"/>
              <a:t>Consider the following: “length * width * height”</a:t>
            </a:r>
          </a:p>
          <a:p>
            <a:r>
              <a:rPr lang="en-US" dirty="0"/>
              <a:t>From our grammar, we can generate two equally acceptable parse trees. </a:t>
            </a:r>
          </a:p>
        </p:txBody>
      </p:sp>
      <p:sp>
        <p:nvSpPr>
          <p:cNvPr id="4" name="TextBox 3"/>
          <p:cNvSpPr txBox="1"/>
          <p:nvPr/>
        </p:nvSpPr>
        <p:spPr>
          <a:xfrm>
            <a:off x="1642820" y="3866827"/>
            <a:ext cx="248786" cy="369332"/>
          </a:xfrm>
          <a:prstGeom prst="rect">
            <a:avLst/>
          </a:prstGeom>
          <a:noFill/>
        </p:spPr>
        <p:txBody>
          <a:bodyPr wrap="none" rtlCol="0">
            <a:spAutoFit/>
          </a:bodyPr>
          <a:lstStyle/>
          <a:p>
            <a:r>
              <a:rPr lang="en-US" dirty="0"/>
              <a:t> </a:t>
            </a:r>
          </a:p>
        </p:txBody>
      </p:sp>
      <p:grpSp>
        <p:nvGrpSpPr>
          <p:cNvPr id="73" name="Group 72"/>
          <p:cNvGrpSpPr/>
          <p:nvPr/>
        </p:nvGrpSpPr>
        <p:grpSpPr>
          <a:xfrm>
            <a:off x="1101774" y="4049338"/>
            <a:ext cx="3243766" cy="1906661"/>
            <a:chOff x="440118" y="4033367"/>
            <a:chExt cx="3243766" cy="1906661"/>
          </a:xfrm>
        </p:grpSpPr>
        <p:grpSp>
          <p:nvGrpSpPr>
            <p:cNvPr id="20" name="Group 19"/>
            <p:cNvGrpSpPr/>
            <p:nvPr/>
          </p:nvGrpSpPr>
          <p:grpSpPr>
            <a:xfrm>
              <a:off x="1336710" y="4033367"/>
              <a:ext cx="2347174" cy="1372442"/>
              <a:chOff x="1336710" y="4033367"/>
              <a:chExt cx="2347174" cy="1372442"/>
            </a:xfrm>
          </p:grpSpPr>
          <p:sp>
            <p:nvSpPr>
              <p:cNvPr id="6" name="TextBox 5"/>
              <p:cNvSpPr txBox="1"/>
              <p:nvPr/>
            </p:nvSpPr>
            <p:spPr>
              <a:xfrm>
                <a:off x="2204188" y="4033367"/>
                <a:ext cx="612219" cy="369332"/>
              </a:xfrm>
              <a:prstGeom prst="rect">
                <a:avLst/>
              </a:prstGeom>
              <a:noFill/>
            </p:spPr>
            <p:txBody>
              <a:bodyPr wrap="none" rtlCol="0">
                <a:spAutoFit/>
              </a:bodyPr>
              <a:lstStyle/>
              <a:p>
                <a:r>
                  <a:rPr lang="en-US" dirty="0" err="1"/>
                  <a:t>expr</a:t>
                </a:r>
                <a:endParaRPr lang="en-US" dirty="0"/>
              </a:p>
            </p:txBody>
          </p:sp>
          <p:sp>
            <p:nvSpPr>
              <p:cNvPr id="7" name="TextBox 6"/>
              <p:cNvSpPr txBox="1"/>
              <p:nvPr/>
            </p:nvSpPr>
            <p:spPr>
              <a:xfrm>
                <a:off x="1336710" y="4502258"/>
                <a:ext cx="612219" cy="369332"/>
              </a:xfrm>
              <a:prstGeom prst="rect">
                <a:avLst/>
              </a:prstGeom>
              <a:noFill/>
            </p:spPr>
            <p:txBody>
              <a:bodyPr wrap="none" rtlCol="0">
                <a:spAutoFit/>
              </a:bodyPr>
              <a:lstStyle/>
              <a:p>
                <a:r>
                  <a:rPr lang="en-US" dirty="0" err="1"/>
                  <a:t>expr</a:t>
                </a:r>
                <a:endParaRPr lang="en-US" dirty="0"/>
              </a:p>
            </p:txBody>
          </p:sp>
          <p:sp>
            <p:nvSpPr>
              <p:cNvPr id="8" name="TextBox 7"/>
              <p:cNvSpPr txBox="1"/>
              <p:nvPr/>
            </p:nvSpPr>
            <p:spPr>
              <a:xfrm>
                <a:off x="3071665" y="4502258"/>
                <a:ext cx="612219" cy="369332"/>
              </a:xfrm>
              <a:prstGeom prst="rect">
                <a:avLst/>
              </a:prstGeom>
              <a:noFill/>
            </p:spPr>
            <p:txBody>
              <a:bodyPr wrap="none" rtlCol="0">
                <a:spAutoFit/>
              </a:bodyPr>
              <a:lstStyle/>
              <a:p>
                <a:r>
                  <a:rPr lang="en-US" dirty="0" err="1"/>
                  <a:t>expr</a:t>
                </a:r>
                <a:endParaRPr lang="en-US" dirty="0"/>
              </a:p>
            </p:txBody>
          </p:sp>
          <p:sp>
            <p:nvSpPr>
              <p:cNvPr id="10" name="TextBox 9"/>
              <p:cNvSpPr txBox="1"/>
              <p:nvPr/>
            </p:nvSpPr>
            <p:spPr>
              <a:xfrm>
                <a:off x="2296937" y="4502258"/>
                <a:ext cx="426720" cy="369332"/>
              </a:xfrm>
              <a:prstGeom prst="rect">
                <a:avLst/>
              </a:prstGeom>
              <a:noFill/>
            </p:spPr>
            <p:txBody>
              <a:bodyPr wrap="none" rtlCol="0">
                <a:spAutoFit/>
              </a:bodyPr>
              <a:lstStyle/>
              <a:p>
                <a:r>
                  <a:rPr lang="en-US" dirty="0"/>
                  <a:t>op</a:t>
                </a:r>
              </a:p>
            </p:txBody>
          </p:sp>
          <p:cxnSp>
            <p:nvCxnSpPr>
              <p:cNvPr id="12" name="Straight Connector 11"/>
              <p:cNvCxnSpPr>
                <a:stCxn id="6" idx="2"/>
                <a:endCxn id="7" idx="0"/>
              </p:cNvCxnSpPr>
              <p:nvPr/>
            </p:nvCxnSpPr>
            <p:spPr>
              <a:xfrm flipH="1">
                <a:off x="1642820" y="4402699"/>
                <a:ext cx="867478" cy="9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2"/>
                <a:endCxn id="10" idx="0"/>
              </p:cNvCxnSpPr>
              <p:nvPr/>
            </p:nvCxnSpPr>
            <p:spPr>
              <a:xfrm flipH="1">
                <a:off x="2510297" y="4402699"/>
                <a:ext cx="1" cy="9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a:off x="2510298" y="4402699"/>
                <a:ext cx="867477" cy="9955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67469" y="5036477"/>
                <a:ext cx="285656" cy="369332"/>
              </a:xfrm>
              <a:prstGeom prst="rect">
                <a:avLst/>
              </a:prstGeom>
              <a:noFill/>
            </p:spPr>
            <p:txBody>
              <a:bodyPr wrap="none" rtlCol="0">
                <a:spAutoFit/>
              </a:bodyPr>
              <a:lstStyle/>
              <a:p>
                <a:r>
                  <a:rPr lang="en-US" dirty="0"/>
                  <a:t>*</a:t>
                </a:r>
              </a:p>
            </p:txBody>
          </p:sp>
          <p:cxnSp>
            <p:nvCxnSpPr>
              <p:cNvPr id="19" name="Straight Connector 18"/>
              <p:cNvCxnSpPr>
                <a:stCxn id="10" idx="2"/>
                <a:endCxn id="17" idx="0"/>
              </p:cNvCxnSpPr>
              <p:nvPr/>
            </p:nvCxnSpPr>
            <p:spPr>
              <a:xfrm>
                <a:off x="2510297" y="4871590"/>
                <a:ext cx="0" cy="16488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440118" y="4871590"/>
              <a:ext cx="1896797" cy="1068438"/>
              <a:chOff x="440118" y="4871590"/>
              <a:chExt cx="1896797" cy="1068438"/>
            </a:xfrm>
          </p:grpSpPr>
          <p:sp>
            <p:nvSpPr>
              <p:cNvPr id="31" name="TextBox 30"/>
              <p:cNvSpPr txBox="1"/>
              <p:nvPr/>
            </p:nvSpPr>
            <p:spPr>
              <a:xfrm>
                <a:off x="440118" y="5036477"/>
                <a:ext cx="612219" cy="369332"/>
              </a:xfrm>
              <a:prstGeom prst="rect">
                <a:avLst/>
              </a:prstGeom>
              <a:noFill/>
            </p:spPr>
            <p:txBody>
              <a:bodyPr wrap="none" rtlCol="0">
                <a:spAutoFit/>
              </a:bodyPr>
              <a:lstStyle/>
              <a:p>
                <a:r>
                  <a:rPr lang="en-US" dirty="0" err="1"/>
                  <a:t>expr</a:t>
                </a:r>
                <a:endParaRPr lang="en-US" dirty="0"/>
              </a:p>
            </p:txBody>
          </p:sp>
          <p:sp>
            <p:nvSpPr>
              <p:cNvPr id="32" name="TextBox 31"/>
              <p:cNvSpPr txBox="1"/>
              <p:nvPr/>
            </p:nvSpPr>
            <p:spPr>
              <a:xfrm>
                <a:off x="1724696" y="5036477"/>
                <a:ext cx="612219" cy="369332"/>
              </a:xfrm>
              <a:prstGeom prst="rect">
                <a:avLst/>
              </a:prstGeom>
              <a:noFill/>
            </p:spPr>
            <p:txBody>
              <a:bodyPr wrap="none" rtlCol="0">
                <a:spAutoFit/>
              </a:bodyPr>
              <a:lstStyle/>
              <a:p>
                <a:r>
                  <a:rPr lang="en-US" dirty="0" err="1"/>
                  <a:t>expr</a:t>
                </a:r>
                <a:endParaRPr lang="en-US" dirty="0"/>
              </a:p>
            </p:txBody>
          </p:sp>
          <p:sp>
            <p:nvSpPr>
              <p:cNvPr id="33" name="TextBox 32"/>
              <p:cNvSpPr txBox="1"/>
              <p:nvPr/>
            </p:nvSpPr>
            <p:spPr>
              <a:xfrm>
                <a:off x="1174894" y="5036477"/>
                <a:ext cx="426720" cy="369332"/>
              </a:xfrm>
              <a:prstGeom prst="rect">
                <a:avLst/>
              </a:prstGeom>
              <a:noFill/>
            </p:spPr>
            <p:txBody>
              <a:bodyPr wrap="none" rtlCol="0">
                <a:spAutoFit/>
              </a:bodyPr>
              <a:lstStyle/>
              <a:p>
                <a:r>
                  <a:rPr lang="en-US" dirty="0"/>
                  <a:t>op</a:t>
                </a:r>
              </a:p>
            </p:txBody>
          </p:sp>
          <p:cxnSp>
            <p:nvCxnSpPr>
              <p:cNvPr id="35" name="Straight Connector 34"/>
              <p:cNvCxnSpPr>
                <a:stCxn id="7" idx="2"/>
                <a:endCxn id="31" idx="0"/>
              </p:cNvCxnSpPr>
              <p:nvPr/>
            </p:nvCxnSpPr>
            <p:spPr>
              <a:xfrm flipH="1">
                <a:off x="746228" y="4871590"/>
                <a:ext cx="896592"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2"/>
                <a:endCxn id="33" idx="0"/>
              </p:cNvCxnSpPr>
              <p:nvPr/>
            </p:nvCxnSpPr>
            <p:spPr>
              <a:xfrm flipH="1">
                <a:off x="1388254" y="4871590"/>
                <a:ext cx="254566"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7" idx="2"/>
                <a:endCxn id="32" idx="0"/>
              </p:cNvCxnSpPr>
              <p:nvPr/>
            </p:nvCxnSpPr>
            <p:spPr>
              <a:xfrm>
                <a:off x="1642820" y="4871590"/>
                <a:ext cx="387986" cy="164887"/>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4927" y="5570696"/>
                <a:ext cx="362600" cy="369332"/>
              </a:xfrm>
              <a:prstGeom prst="rect">
                <a:avLst/>
              </a:prstGeom>
              <a:noFill/>
            </p:spPr>
            <p:txBody>
              <a:bodyPr wrap="none" rtlCol="0">
                <a:spAutoFit/>
              </a:bodyPr>
              <a:lstStyle/>
              <a:p>
                <a:r>
                  <a:rPr lang="en-US" dirty="0"/>
                  <a:t>id</a:t>
                </a:r>
              </a:p>
            </p:txBody>
          </p:sp>
          <p:sp>
            <p:nvSpPr>
              <p:cNvPr id="41" name="TextBox 40"/>
              <p:cNvSpPr txBox="1"/>
              <p:nvPr/>
            </p:nvSpPr>
            <p:spPr>
              <a:xfrm>
                <a:off x="1849505" y="5570696"/>
                <a:ext cx="362600" cy="369332"/>
              </a:xfrm>
              <a:prstGeom prst="rect">
                <a:avLst/>
              </a:prstGeom>
              <a:noFill/>
            </p:spPr>
            <p:txBody>
              <a:bodyPr wrap="none" rtlCol="0">
                <a:spAutoFit/>
              </a:bodyPr>
              <a:lstStyle/>
              <a:p>
                <a:r>
                  <a:rPr lang="en-US" dirty="0"/>
                  <a:t>id</a:t>
                </a:r>
              </a:p>
            </p:txBody>
          </p:sp>
          <p:sp>
            <p:nvSpPr>
              <p:cNvPr id="42" name="TextBox 41"/>
              <p:cNvSpPr txBox="1"/>
              <p:nvPr/>
            </p:nvSpPr>
            <p:spPr>
              <a:xfrm>
                <a:off x="1245426" y="5570696"/>
                <a:ext cx="285656" cy="369332"/>
              </a:xfrm>
              <a:prstGeom prst="rect">
                <a:avLst/>
              </a:prstGeom>
              <a:noFill/>
            </p:spPr>
            <p:txBody>
              <a:bodyPr wrap="none" rtlCol="0">
                <a:spAutoFit/>
              </a:bodyPr>
              <a:lstStyle/>
              <a:p>
                <a:r>
                  <a:rPr lang="en-US" dirty="0"/>
                  <a:t>*</a:t>
                </a:r>
              </a:p>
            </p:txBody>
          </p:sp>
          <p:cxnSp>
            <p:nvCxnSpPr>
              <p:cNvPr id="44" name="Straight Connector 43"/>
              <p:cNvCxnSpPr>
                <a:stCxn id="31" idx="2"/>
                <a:endCxn id="40" idx="0"/>
              </p:cNvCxnSpPr>
              <p:nvPr/>
            </p:nvCxnSpPr>
            <p:spPr>
              <a:xfrm flipH="1">
                <a:off x="746227" y="5405809"/>
                <a:ext cx="1"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2"/>
                <a:endCxn id="42" idx="0"/>
              </p:cNvCxnSpPr>
              <p:nvPr/>
            </p:nvCxnSpPr>
            <p:spPr>
              <a:xfrm>
                <a:off x="1388254" y="5405809"/>
                <a:ext cx="0"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2" idx="2"/>
                <a:endCxn id="41" idx="0"/>
              </p:cNvCxnSpPr>
              <p:nvPr/>
            </p:nvCxnSpPr>
            <p:spPr>
              <a:xfrm flipH="1">
                <a:off x="2030805" y="5405809"/>
                <a:ext cx="1" cy="1648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3196474" y="5036477"/>
              <a:ext cx="362600" cy="369332"/>
            </a:xfrm>
            <a:prstGeom prst="rect">
              <a:avLst/>
            </a:prstGeom>
            <a:noFill/>
          </p:spPr>
          <p:txBody>
            <a:bodyPr wrap="none" rtlCol="0">
              <a:spAutoFit/>
            </a:bodyPr>
            <a:lstStyle/>
            <a:p>
              <a:r>
                <a:rPr lang="en-US" dirty="0"/>
                <a:t>id</a:t>
              </a:r>
            </a:p>
          </p:txBody>
        </p:sp>
        <p:cxnSp>
          <p:nvCxnSpPr>
            <p:cNvPr id="69" name="Straight Connector 68"/>
            <p:cNvCxnSpPr>
              <a:stCxn id="8" idx="2"/>
              <a:endCxn id="66" idx="0"/>
            </p:cNvCxnSpPr>
            <p:nvPr/>
          </p:nvCxnSpPr>
          <p:spPr>
            <a:xfrm flipH="1">
              <a:off x="3377774" y="4871590"/>
              <a:ext cx="1" cy="16488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983672" y="4049338"/>
            <a:ext cx="3387695" cy="1906661"/>
            <a:chOff x="6688791" y="4000703"/>
            <a:chExt cx="3387695" cy="1906661"/>
          </a:xfrm>
        </p:grpSpPr>
        <p:grpSp>
          <p:nvGrpSpPr>
            <p:cNvPr id="21" name="Group 20"/>
            <p:cNvGrpSpPr/>
            <p:nvPr/>
          </p:nvGrpSpPr>
          <p:grpSpPr>
            <a:xfrm>
              <a:off x="6688791" y="4000703"/>
              <a:ext cx="2347174" cy="1372442"/>
              <a:chOff x="1336710" y="4033367"/>
              <a:chExt cx="2347174" cy="1372442"/>
            </a:xfrm>
          </p:grpSpPr>
          <p:sp>
            <p:nvSpPr>
              <p:cNvPr id="22" name="TextBox 21"/>
              <p:cNvSpPr txBox="1"/>
              <p:nvPr/>
            </p:nvSpPr>
            <p:spPr>
              <a:xfrm>
                <a:off x="2204188" y="4033367"/>
                <a:ext cx="612219" cy="369332"/>
              </a:xfrm>
              <a:prstGeom prst="rect">
                <a:avLst/>
              </a:prstGeom>
              <a:noFill/>
            </p:spPr>
            <p:txBody>
              <a:bodyPr wrap="none" rtlCol="0">
                <a:spAutoFit/>
              </a:bodyPr>
              <a:lstStyle/>
              <a:p>
                <a:r>
                  <a:rPr lang="en-US" dirty="0" err="1"/>
                  <a:t>expr</a:t>
                </a:r>
                <a:endParaRPr lang="en-US" dirty="0"/>
              </a:p>
            </p:txBody>
          </p:sp>
          <p:sp>
            <p:nvSpPr>
              <p:cNvPr id="23" name="TextBox 22"/>
              <p:cNvSpPr txBox="1"/>
              <p:nvPr/>
            </p:nvSpPr>
            <p:spPr>
              <a:xfrm>
                <a:off x="1336710" y="4502258"/>
                <a:ext cx="612219" cy="369332"/>
              </a:xfrm>
              <a:prstGeom prst="rect">
                <a:avLst/>
              </a:prstGeom>
              <a:noFill/>
            </p:spPr>
            <p:txBody>
              <a:bodyPr wrap="none" rtlCol="0">
                <a:spAutoFit/>
              </a:bodyPr>
              <a:lstStyle/>
              <a:p>
                <a:r>
                  <a:rPr lang="en-US" dirty="0" err="1"/>
                  <a:t>expr</a:t>
                </a:r>
                <a:endParaRPr lang="en-US" dirty="0"/>
              </a:p>
            </p:txBody>
          </p:sp>
          <p:sp>
            <p:nvSpPr>
              <p:cNvPr id="24" name="TextBox 23"/>
              <p:cNvSpPr txBox="1"/>
              <p:nvPr/>
            </p:nvSpPr>
            <p:spPr>
              <a:xfrm>
                <a:off x="3071665" y="4502258"/>
                <a:ext cx="612219" cy="369332"/>
              </a:xfrm>
              <a:prstGeom prst="rect">
                <a:avLst/>
              </a:prstGeom>
              <a:noFill/>
            </p:spPr>
            <p:txBody>
              <a:bodyPr wrap="none" rtlCol="0">
                <a:spAutoFit/>
              </a:bodyPr>
              <a:lstStyle/>
              <a:p>
                <a:r>
                  <a:rPr lang="en-US" dirty="0" err="1"/>
                  <a:t>expr</a:t>
                </a:r>
                <a:endParaRPr lang="en-US" dirty="0"/>
              </a:p>
            </p:txBody>
          </p:sp>
          <p:sp>
            <p:nvSpPr>
              <p:cNvPr id="25" name="TextBox 24"/>
              <p:cNvSpPr txBox="1"/>
              <p:nvPr/>
            </p:nvSpPr>
            <p:spPr>
              <a:xfrm>
                <a:off x="2296937" y="4502258"/>
                <a:ext cx="426720" cy="369332"/>
              </a:xfrm>
              <a:prstGeom prst="rect">
                <a:avLst/>
              </a:prstGeom>
              <a:noFill/>
            </p:spPr>
            <p:txBody>
              <a:bodyPr wrap="none" rtlCol="0">
                <a:spAutoFit/>
              </a:bodyPr>
              <a:lstStyle/>
              <a:p>
                <a:r>
                  <a:rPr lang="en-US" dirty="0"/>
                  <a:t>op</a:t>
                </a:r>
              </a:p>
            </p:txBody>
          </p:sp>
          <p:cxnSp>
            <p:nvCxnSpPr>
              <p:cNvPr id="26" name="Straight Connector 25"/>
              <p:cNvCxnSpPr>
                <a:stCxn id="22" idx="2"/>
                <a:endCxn id="23" idx="0"/>
              </p:cNvCxnSpPr>
              <p:nvPr/>
            </p:nvCxnSpPr>
            <p:spPr>
              <a:xfrm flipH="1">
                <a:off x="1642820" y="4402699"/>
                <a:ext cx="867478" cy="9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2" idx="2"/>
                <a:endCxn id="25" idx="0"/>
              </p:cNvCxnSpPr>
              <p:nvPr/>
            </p:nvCxnSpPr>
            <p:spPr>
              <a:xfrm flipH="1">
                <a:off x="2510297" y="4402699"/>
                <a:ext cx="1" cy="9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2"/>
                <a:endCxn id="24" idx="0"/>
              </p:cNvCxnSpPr>
              <p:nvPr/>
            </p:nvCxnSpPr>
            <p:spPr>
              <a:xfrm>
                <a:off x="2510298" y="4402699"/>
                <a:ext cx="867477" cy="99559"/>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367469" y="5036477"/>
                <a:ext cx="285656" cy="369332"/>
              </a:xfrm>
              <a:prstGeom prst="rect">
                <a:avLst/>
              </a:prstGeom>
              <a:noFill/>
            </p:spPr>
            <p:txBody>
              <a:bodyPr wrap="none" rtlCol="0">
                <a:spAutoFit/>
              </a:bodyPr>
              <a:lstStyle/>
              <a:p>
                <a:r>
                  <a:rPr lang="en-US" dirty="0"/>
                  <a:t>*</a:t>
                </a:r>
              </a:p>
            </p:txBody>
          </p:sp>
          <p:cxnSp>
            <p:nvCxnSpPr>
              <p:cNvPr id="30" name="Straight Connector 29"/>
              <p:cNvCxnSpPr>
                <a:stCxn id="25" idx="2"/>
                <a:endCxn id="29" idx="0"/>
              </p:cNvCxnSpPr>
              <p:nvPr/>
            </p:nvCxnSpPr>
            <p:spPr>
              <a:xfrm>
                <a:off x="2510297" y="4871590"/>
                <a:ext cx="0" cy="16488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8179689" y="4838926"/>
              <a:ext cx="1896797" cy="1068438"/>
              <a:chOff x="440118" y="4871590"/>
              <a:chExt cx="1896797" cy="1068438"/>
            </a:xfrm>
          </p:grpSpPr>
          <p:sp>
            <p:nvSpPr>
              <p:cNvPr id="51" name="TextBox 50"/>
              <p:cNvSpPr txBox="1"/>
              <p:nvPr/>
            </p:nvSpPr>
            <p:spPr>
              <a:xfrm>
                <a:off x="440118" y="5036477"/>
                <a:ext cx="612219" cy="369332"/>
              </a:xfrm>
              <a:prstGeom prst="rect">
                <a:avLst/>
              </a:prstGeom>
              <a:noFill/>
            </p:spPr>
            <p:txBody>
              <a:bodyPr wrap="none" rtlCol="0">
                <a:spAutoFit/>
              </a:bodyPr>
              <a:lstStyle/>
              <a:p>
                <a:r>
                  <a:rPr lang="en-US" dirty="0" err="1"/>
                  <a:t>expr</a:t>
                </a:r>
                <a:endParaRPr lang="en-US" dirty="0"/>
              </a:p>
            </p:txBody>
          </p:sp>
          <p:sp>
            <p:nvSpPr>
              <p:cNvPr id="52" name="TextBox 51"/>
              <p:cNvSpPr txBox="1"/>
              <p:nvPr/>
            </p:nvSpPr>
            <p:spPr>
              <a:xfrm>
                <a:off x="1724696" y="5036477"/>
                <a:ext cx="612219" cy="369332"/>
              </a:xfrm>
              <a:prstGeom prst="rect">
                <a:avLst/>
              </a:prstGeom>
              <a:noFill/>
            </p:spPr>
            <p:txBody>
              <a:bodyPr wrap="none" rtlCol="0">
                <a:spAutoFit/>
              </a:bodyPr>
              <a:lstStyle/>
              <a:p>
                <a:r>
                  <a:rPr lang="en-US" dirty="0" err="1"/>
                  <a:t>expr</a:t>
                </a:r>
                <a:endParaRPr lang="en-US" dirty="0"/>
              </a:p>
            </p:txBody>
          </p:sp>
          <p:sp>
            <p:nvSpPr>
              <p:cNvPr id="53" name="TextBox 52"/>
              <p:cNvSpPr txBox="1"/>
              <p:nvPr/>
            </p:nvSpPr>
            <p:spPr>
              <a:xfrm>
                <a:off x="1174894" y="5036477"/>
                <a:ext cx="426720" cy="369332"/>
              </a:xfrm>
              <a:prstGeom prst="rect">
                <a:avLst/>
              </a:prstGeom>
              <a:noFill/>
            </p:spPr>
            <p:txBody>
              <a:bodyPr wrap="none" rtlCol="0">
                <a:spAutoFit/>
              </a:bodyPr>
              <a:lstStyle/>
              <a:p>
                <a:r>
                  <a:rPr lang="en-US" dirty="0"/>
                  <a:t>op</a:t>
                </a:r>
              </a:p>
            </p:txBody>
          </p:sp>
          <p:cxnSp>
            <p:nvCxnSpPr>
              <p:cNvPr id="54" name="Straight Connector 53"/>
              <p:cNvCxnSpPr>
                <a:stCxn id="24" idx="2"/>
                <a:endCxn id="51" idx="0"/>
              </p:cNvCxnSpPr>
              <p:nvPr/>
            </p:nvCxnSpPr>
            <p:spPr>
              <a:xfrm flipH="1">
                <a:off x="746228" y="4871590"/>
                <a:ext cx="244057"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4" idx="2"/>
              </p:cNvCxnSpPr>
              <p:nvPr/>
            </p:nvCxnSpPr>
            <p:spPr>
              <a:xfrm>
                <a:off x="990285" y="4871590"/>
                <a:ext cx="397969"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4" idx="2"/>
                <a:endCxn id="52" idx="0"/>
              </p:cNvCxnSpPr>
              <p:nvPr/>
            </p:nvCxnSpPr>
            <p:spPr>
              <a:xfrm>
                <a:off x="990285" y="4871590"/>
                <a:ext cx="1040521" cy="164887"/>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64927" y="5570696"/>
                <a:ext cx="362600" cy="369332"/>
              </a:xfrm>
              <a:prstGeom prst="rect">
                <a:avLst/>
              </a:prstGeom>
              <a:noFill/>
            </p:spPr>
            <p:txBody>
              <a:bodyPr wrap="none" rtlCol="0">
                <a:spAutoFit/>
              </a:bodyPr>
              <a:lstStyle/>
              <a:p>
                <a:r>
                  <a:rPr lang="en-US" dirty="0"/>
                  <a:t>id</a:t>
                </a:r>
              </a:p>
            </p:txBody>
          </p:sp>
          <p:sp>
            <p:nvSpPr>
              <p:cNvPr id="58" name="TextBox 57"/>
              <p:cNvSpPr txBox="1"/>
              <p:nvPr/>
            </p:nvSpPr>
            <p:spPr>
              <a:xfrm>
                <a:off x="1849505" y="5570696"/>
                <a:ext cx="362600" cy="369332"/>
              </a:xfrm>
              <a:prstGeom prst="rect">
                <a:avLst/>
              </a:prstGeom>
              <a:noFill/>
            </p:spPr>
            <p:txBody>
              <a:bodyPr wrap="none" rtlCol="0">
                <a:spAutoFit/>
              </a:bodyPr>
              <a:lstStyle/>
              <a:p>
                <a:r>
                  <a:rPr lang="en-US" dirty="0"/>
                  <a:t>id</a:t>
                </a:r>
              </a:p>
            </p:txBody>
          </p:sp>
          <p:sp>
            <p:nvSpPr>
              <p:cNvPr id="59" name="TextBox 58"/>
              <p:cNvSpPr txBox="1"/>
              <p:nvPr/>
            </p:nvSpPr>
            <p:spPr>
              <a:xfrm>
                <a:off x="1245426" y="5570696"/>
                <a:ext cx="285656" cy="369332"/>
              </a:xfrm>
              <a:prstGeom prst="rect">
                <a:avLst/>
              </a:prstGeom>
              <a:noFill/>
            </p:spPr>
            <p:txBody>
              <a:bodyPr wrap="none" rtlCol="0">
                <a:spAutoFit/>
              </a:bodyPr>
              <a:lstStyle/>
              <a:p>
                <a:r>
                  <a:rPr lang="en-US" dirty="0"/>
                  <a:t>*</a:t>
                </a:r>
              </a:p>
            </p:txBody>
          </p:sp>
          <p:cxnSp>
            <p:nvCxnSpPr>
              <p:cNvPr id="60" name="Straight Connector 59"/>
              <p:cNvCxnSpPr>
                <a:stCxn id="51" idx="2"/>
                <a:endCxn id="57" idx="0"/>
              </p:cNvCxnSpPr>
              <p:nvPr/>
            </p:nvCxnSpPr>
            <p:spPr>
              <a:xfrm flipH="1">
                <a:off x="746227" y="5405809"/>
                <a:ext cx="1"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3" idx="2"/>
                <a:endCxn id="59" idx="0"/>
              </p:cNvCxnSpPr>
              <p:nvPr/>
            </p:nvCxnSpPr>
            <p:spPr>
              <a:xfrm>
                <a:off x="1388254" y="5405809"/>
                <a:ext cx="0"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2" idx="2"/>
                <a:endCxn id="58" idx="0"/>
              </p:cNvCxnSpPr>
              <p:nvPr/>
            </p:nvCxnSpPr>
            <p:spPr>
              <a:xfrm flipH="1">
                <a:off x="2030805" y="5405809"/>
                <a:ext cx="1" cy="1648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a:off x="6813601" y="5028256"/>
              <a:ext cx="362600" cy="369332"/>
            </a:xfrm>
            <a:prstGeom prst="rect">
              <a:avLst/>
            </a:prstGeom>
            <a:noFill/>
          </p:spPr>
          <p:txBody>
            <a:bodyPr wrap="none" rtlCol="0">
              <a:spAutoFit/>
            </a:bodyPr>
            <a:lstStyle/>
            <a:p>
              <a:r>
                <a:rPr lang="en-US" dirty="0"/>
                <a:t>id</a:t>
              </a:r>
            </a:p>
          </p:txBody>
        </p:sp>
        <p:cxnSp>
          <p:nvCxnSpPr>
            <p:cNvPr id="71" name="Straight Connector 70"/>
            <p:cNvCxnSpPr>
              <a:stCxn id="23" idx="2"/>
              <a:endCxn id="67" idx="0"/>
            </p:cNvCxnSpPr>
            <p:nvPr/>
          </p:nvCxnSpPr>
          <p:spPr>
            <a:xfrm>
              <a:off x="6994901" y="4838926"/>
              <a:ext cx="0" cy="18933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2383552" y="3244195"/>
            <a:ext cx="5896326" cy="707886"/>
          </a:xfrm>
          <a:prstGeom prst="rect">
            <a:avLst/>
          </a:prstGeom>
          <a:noFill/>
          <a:ln>
            <a:solidFill>
              <a:schemeClr val="accent2">
                <a:lumMod val="75000"/>
              </a:schemeClr>
            </a:solidFill>
          </a:ln>
        </p:spPr>
        <p:txBody>
          <a:bodyPr wrap="square" rtlCol="0">
            <a:spAutoFit/>
          </a:bodyPr>
          <a:lstStyle/>
          <a:p>
            <a:r>
              <a:rPr lang="en-US" sz="2000" i="1" dirty="0"/>
              <a:t>expr</a:t>
            </a:r>
            <a:r>
              <a:rPr lang="en-US" sz="2000" dirty="0"/>
              <a:t> </a:t>
            </a:r>
            <a:r>
              <a:rPr lang="en-US" sz="2000" dirty="0">
                <a:sym typeface="Wingdings" panose="05000000000000000000" pitchFamily="2" charset="2"/>
              </a:rPr>
              <a:t></a:t>
            </a:r>
            <a:r>
              <a:rPr lang="en-US" sz="2000" dirty="0">
                <a:latin typeface="Consolas" panose="020B0609020204030204" pitchFamily="49" charset="0"/>
                <a:cs typeface="Consolas" panose="020B0609020204030204" pitchFamily="49" charset="0"/>
                <a:sym typeface="Wingdings" panose="05000000000000000000" pitchFamily="2" charset="2"/>
              </a:rPr>
              <a:t> </a:t>
            </a:r>
            <a:r>
              <a:rPr lang="en-US" dirty="0">
                <a:latin typeface="Consolas" panose="020B0609020204030204" pitchFamily="49" charset="0"/>
                <a:cs typeface="Consolas" panose="020B0609020204030204" pitchFamily="49" charset="0"/>
                <a:sym typeface="Wingdings" panose="05000000000000000000" pitchFamily="2" charset="2"/>
              </a:rPr>
              <a:t>id </a:t>
            </a:r>
            <a:r>
              <a:rPr lang="en-US" sz="2000" dirty="0">
                <a:sym typeface="Wingdings" panose="05000000000000000000" pitchFamily="2" charset="2"/>
              </a:rPr>
              <a:t>| </a:t>
            </a:r>
            <a:r>
              <a:rPr lang="en-US" dirty="0">
                <a:latin typeface="Consolas" panose="020B0609020204030204" pitchFamily="49" charset="0"/>
                <a:cs typeface="Consolas" panose="020B0609020204030204" pitchFamily="49" charset="0"/>
                <a:sym typeface="Wingdings" panose="05000000000000000000" pitchFamily="2" charset="2"/>
              </a:rPr>
              <a:t>number</a:t>
            </a:r>
            <a:r>
              <a:rPr lang="en-US" sz="2000" dirty="0">
                <a:sym typeface="Wingdings" panose="05000000000000000000" pitchFamily="2" charset="2"/>
              </a:rPr>
              <a:t> | - </a:t>
            </a:r>
            <a:r>
              <a:rPr lang="en-US" sz="2000" i="1" dirty="0">
                <a:sym typeface="Wingdings" panose="05000000000000000000" pitchFamily="2" charset="2"/>
              </a:rPr>
              <a:t>expr</a:t>
            </a:r>
            <a:r>
              <a:rPr lang="en-US" sz="2000" dirty="0">
                <a:sym typeface="Wingdings" panose="05000000000000000000" pitchFamily="2" charset="2"/>
              </a:rPr>
              <a:t> | ( </a:t>
            </a:r>
            <a:r>
              <a:rPr lang="en-US" sz="2000" i="1" dirty="0">
                <a:sym typeface="Wingdings" panose="05000000000000000000" pitchFamily="2" charset="2"/>
              </a:rPr>
              <a:t>expr</a:t>
            </a:r>
            <a:r>
              <a:rPr lang="en-US" sz="2000" dirty="0">
                <a:sym typeface="Wingdings" panose="05000000000000000000" pitchFamily="2" charset="2"/>
              </a:rPr>
              <a:t> ) | </a:t>
            </a:r>
            <a:r>
              <a:rPr lang="en-US" sz="2000" i="1" dirty="0">
                <a:sym typeface="Wingdings" panose="05000000000000000000" pitchFamily="2" charset="2"/>
              </a:rPr>
              <a:t>expr op expr</a:t>
            </a:r>
          </a:p>
          <a:p>
            <a:r>
              <a:rPr lang="en-US" sz="2000" i="1" dirty="0"/>
              <a:t>op </a:t>
            </a:r>
            <a:r>
              <a:rPr lang="en-US" sz="2000" dirty="0">
                <a:sym typeface="Wingdings" panose="05000000000000000000" pitchFamily="2" charset="2"/>
              </a:rPr>
              <a:t> + | - | * | /</a:t>
            </a:r>
            <a:endParaRPr lang="en-US" sz="2000" dirty="0"/>
          </a:p>
        </p:txBody>
      </p:sp>
    </p:spTree>
    <p:extLst>
      <p:ext uri="{BB962C8B-B14F-4D97-AF65-F5344CB8AC3E}">
        <p14:creationId xmlns:p14="http://schemas.microsoft.com/office/powerpoint/2010/main" val="2169100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Ambiguity – Example 2</a:t>
            </a:r>
            <a:endParaRPr lang="en-US" sz="3200" dirty="0"/>
          </a:p>
        </p:txBody>
      </p:sp>
      <p:sp>
        <p:nvSpPr>
          <p:cNvPr id="3" name="Content Placeholder 2"/>
          <p:cNvSpPr>
            <a:spLocks noGrp="1"/>
          </p:cNvSpPr>
          <p:nvPr>
            <p:ph idx="1"/>
          </p:nvPr>
        </p:nvSpPr>
        <p:spPr/>
        <p:txBody>
          <a:bodyPr/>
          <a:lstStyle/>
          <a:p>
            <a:r>
              <a:rPr lang="en-US" dirty="0"/>
              <a:t>Consider the following: “length * width * height”</a:t>
            </a:r>
          </a:p>
          <a:p>
            <a:r>
              <a:rPr lang="en-US" dirty="0"/>
              <a:t>From our grammar, we can generate two equally acceptable parse trees. </a:t>
            </a:r>
          </a:p>
        </p:txBody>
      </p:sp>
      <p:sp>
        <p:nvSpPr>
          <p:cNvPr id="4" name="TextBox 3"/>
          <p:cNvSpPr txBox="1"/>
          <p:nvPr/>
        </p:nvSpPr>
        <p:spPr>
          <a:xfrm>
            <a:off x="1642820" y="3866827"/>
            <a:ext cx="248786" cy="369332"/>
          </a:xfrm>
          <a:prstGeom prst="rect">
            <a:avLst/>
          </a:prstGeom>
          <a:noFill/>
        </p:spPr>
        <p:txBody>
          <a:bodyPr wrap="none" rtlCol="0">
            <a:spAutoFit/>
          </a:bodyPr>
          <a:lstStyle/>
          <a:p>
            <a:r>
              <a:rPr lang="en-US" dirty="0"/>
              <a:t> </a:t>
            </a:r>
          </a:p>
        </p:txBody>
      </p:sp>
      <p:grpSp>
        <p:nvGrpSpPr>
          <p:cNvPr id="73" name="Group 72"/>
          <p:cNvGrpSpPr/>
          <p:nvPr/>
        </p:nvGrpSpPr>
        <p:grpSpPr>
          <a:xfrm>
            <a:off x="1281068" y="3866827"/>
            <a:ext cx="3243766" cy="1906661"/>
            <a:chOff x="440118" y="4033367"/>
            <a:chExt cx="3243766" cy="1906661"/>
          </a:xfrm>
        </p:grpSpPr>
        <p:grpSp>
          <p:nvGrpSpPr>
            <p:cNvPr id="20" name="Group 19"/>
            <p:cNvGrpSpPr/>
            <p:nvPr/>
          </p:nvGrpSpPr>
          <p:grpSpPr>
            <a:xfrm>
              <a:off x="1336710" y="4033367"/>
              <a:ext cx="2347174" cy="1372442"/>
              <a:chOff x="1336710" y="4033367"/>
              <a:chExt cx="2347174" cy="1372442"/>
            </a:xfrm>
          </p:grpSpPr>
          <p:sp>
            <p:nvSpPr>
              <p:cNvPr id="6" name="TextBox 5"/>
              <p:cNvSpPr txBox="1"/>
              <p:nvPr/>
            </p:nvSpPr>
            <p:spPr>
              <a:xfrm>
                <a:off x="2204188" y="4033367"/>
                <a:ext cx="612219" cy="369332"/>
              </a:xfrm>
              <a:prstGeom prst="rect">
                <a:avLst/>
              </a:prstGeom>
              <a:noFill/>
            </p:spPr>
            <p:txBody>
              <a:bodyPr wrap="none" rtlCol="0">
                <a:spAutoFit/>
              </a:bodyPr>
              <a:lstStyle/>
              <a:p>
                <a:r>
                  <a:rPr lang="en-US" dirty="0" err="1"/>
                  <a:t>expr</a:t>
                </a:r>
                <a:endParaRPr lang="en-US" dirty="0"/>
              </a:p>
            </p:txBody>
          </p:sp>
          <p:sp>
            <p:nvSpPr>
              <p:cNvPr id="7" name="TextBox 6"/>
              <p:cNvSpPr txBox="1"/>
              <p:nvPr/>
            </p:nvSpPr>
            <p:spPr>
              <a:xfrm>
                <a:off x="1336710" y="4502258"/>
                <a:ext cx="612219" cy="369332"/>
              </a:xfrm>
              <a:prstGeom prst="rect">
                <a:avLst/>
              </a:prstGeom>
              <a:noFill/>
            </p:spPr>
            <p:txBody>
              <a:bodyPr wrap="none" rtlCol="0">
                <a:spAutoFit/>
              </a:bodyPr>
              <a:lstStyle/>
              <a:p>
                <a:r>
                  <a:rPr lang="en-US" dirty="0" err="1"/>
                  <a:t>expr</a:t>
                </a:r>
                <a:endParaRPr lang="en-US" dirty="0"/>
              </a:p>
            </p:txBody>
          </p:sp>
          <p:sp>
            <p:nvSpPr>
              <p:cNvPr id="8" name="TextBox 7"/>
              <p:cNvSpPr txBox="1"/>
              <p:nvPr/>
            </p:nvSpPr>
            <p:spPr>
              <a:xfrm>
                <a:off x="3071665" y="4502258"/>
                <a:ext cx="612219" cy="369332"/>
              </a:xfrm>
              <a:prstGeom prst="rect">
                <a:avLst/>
              </a:prstGeom>
              <a:noFill/>
            </p:spPr>
            <p:txBody>
              <a:bodyPr wrap="none" rtlCol="0">
                <a:spAutoFit/>
              </a:bodyPr>
              <a:lstStyle/>
              <a:p>
                <a:r>
                  <a:rPr lang="en-US" dirty="0" err="1"/>
                  <a:t>expr</a:t>
                </a:r>
                <a:endParaRPr lang="en-US" dirty="0"/>
              </a:p>
            </p:txBody>
          </p:sp>
          <p:sp>
            <p:nvSpPr>
              <p:cNvPr id="10" name="TextBox 9"/>
              <p:cNvSpPr txBox="1"/>
              <p:nvPr/>
            </p:nvSpPr>
            <p:spPr>
              <a:xfrm>
                <a:off x="2296937" y="4502258"/>
                <a:ext cx="426720" cy="369332"/>
              </a:xfrm>
              <a:prstGeom prst="rect">
                <a:avLst/>
              </a:prstGeom>
              <a:noFill/>
            </p:spPr>
            <p:txBody>
              <a:bodyPr wrap="none" rtlCol="0">
                <a:spAutoFit/>
              </a:bodyPr>
              <a:lstStyle/>
              <a:p>
                <a:r>
                  <a:rPr lang="en-US" dirty="0"/>
                  <a:t>op</a:t>
                </a:r>
              </a:p>
            </p:txBody>
          </p:sp>
          <p:cxnSp>
            <p:nvCxnSpPr>
              <p:cNvPr id="12" name="Straight Connector 11"/>
              <p:cNvCxnSpPr>
                <a:stCxn id="6" idx="2"/>
                <a:endCxn id="7" idx="0"/>
              </p:cNvCxnSpPr>
              <p:nvPr/>
            </p:nvCxnSpPr>
            <p:spPr>
              <a:xfrm flipH="1">
                <a:off x="1642820" y="4402699"/>
                <a:ext cx="867478" cy="9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2"/>
                <a:endCxn id="10" idx="0"/>
              </p:cNvCxnSpPr>
              <p:nvPr/>
            </p:nvCxnSpPr>
            <p:spPr>
              <a:xfrm flipH="1">
                <a:off x="2510297" y="4402699"/>
                <a:ext cx="1" cy="9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2"/>
                <a:endCxn id="8" idx="0"/>
              </p:cNvCxnSpPr>
              <p:nvPr/>
            </p:nvCxnSpPr>
            <p:spPr>
              <a:xfrm>
                <a:off x="2510298" y="4402699"/>
                <a:ext cx="867477" cy="9955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67469" y="5036477"/>
                <a:ext cx="285656" cy="369332"/>
              </a:xfrm>
              <a:prstGeom prst="rect">
                <a:avLst/>
              </a:prstGeom>
              <a:noFill/>
            </p:spPr>
            <p:txBody>
              <a:bodyPr wrap="none" rtlCol="0">
                <a:spAutoFit/>
              </a:bodyPr>
              <a:lstStyle/>
              <a:p>
                <a:r>
                  <a:rPr lang="en-US" dirty="0"/>
                  <a:t>*</a:t>
                </a:r>
              </a:p>
            </p:txBody>
          </p:sp>
          <p:cxnSp>
            <p:nvCxnSpPr>
              <p:cNvPr id="19" name="Straight Connector 18"/>
              <p:cNvCxnSpPr>
                <a:stCxn id="10" idx="2"/>
                <a:endCxn id="17" idx="0"/>
              </p:cNvCxnSpPr>
              <p:nvPr/>
            </p:nvCxnSpPr>
            <p:spPr>
              <a:xfrm>
                <a:off x="2510297" y="4871590"/>
                <a:ext cx="0" cy="16488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440118" y="4871590"/>
              <a:ext cx="1896797" cy="1068438"/>
              <a:chOff x="440118" y="4871590"/>
              <a:chExt cx="1896797" cy="1068438"/>
            </a:xfrm>
          </p:grpSpPr>
          <p:sp>
            <p:nvSpPr>
              <p:cNvPr id="31" name="TextBox 30"/>
              <p:cNvSpPr txBox="1"/>
              <p:nvPr/>
            </p:nvSpPr>
            <p:spPr>
              <a:xfrm>
                <a:off x="440118" y="5036477"/>
                <a:ext cx="612219" cy="369332"/>
              </a:xfrm>
              <a:prstGeom prst="rect">
                <a:avLst/>
              </a:prstGeom>
              <a:noFill/>
            </p:spPr>
            <p:txBody>
              <a:bodyPr wrap="none" rtlCol="0">
                <a:spAutoFit/>
              </a:bodyPr>
              <a:lstStyle/>
              <a:p>
                <a:r>
                  <a:rPr lang="en-US" dirty="0" err="1"/>
                  <a:t>expr</a:t>
                </a:r>
                <a:endParaRPr lang="en-US" dirty="0"/>
              </a:p>
            </p:txBody>
          </p:sp>
          <p:sp>
            <p:nvSpPr>
              <p:cNvPr id="32" name="TextBox 31"/>
              <p:cNvSpPr txBox="1"/>
              <p:nvPr/>
            </p:nvSpPr>
            <p:spPr>
              <a:xfrm>
                <a:off x="1724696" y="5036477"/>
                <a:ext cx="612219" cy="369332"/>
              </a:xfrm>
              <a:prstGeom prst="rect">
                <a:avLst/>
              </a:prstGeom>
              <a:noFill/>
            </p:spPr>
            <p:txBody>
              <a:bodyPr wrap="none" rtlCol="0">
                <a:spAutoFit/>
              </a:bodyPr>
              <a:lstStyle/>
              <a:p>
                <a:r>
                  <a:rPr lang="en-US" dirty="0" err="1"/>
                  <a:t>expr</a:t>
                </a:r>
                <a:endParaRPr lang="en-US" dirty="0"/>
              </a:p>
            </p:txBody>
          </p:sp>
          <p:sp>
            <p:nvSpPr>
              <p:cNvPr id="33" name="TextBox 32"/>
              <p:cNvSpPr txBox="1"/>
              <p:nvPr/>
            </p:nvSpPr>
            <p:spPr>
              <a:xfrm>
                <a:off x="1174894" y="5036477"/>
                <a:ext cx="426720" cy="369332"/>
              </a:xfrm>
              <a:prstGeom prst="rect">
                <a:avLst/>
              </a:prstGeom>
              <a:noFill/>
            </p:spPr>
            <p:txBody>
              <a:bodyPr wrap="none" rtlCol="0">
                <a:spAutoFit/>
              </a:bodyPr>
              <a:lstStyle/>
              <a:p>
                <a:r>
                  <a:rPr lang="en-US" dirty="0"/>
                  <a:t>op</a:t>
                </a:r>
              </a:p>
            </p:txBody>
          </p:sp>
          <p:cxnSp>
            <p:nvCxnSpPr>
              <p:cNvPr id="35" name="Straight Connector 34"/>
              <p:cNvCxnSpPr>
                <a:stCxn id="7" idx="2"/>
                <a:endCxn id="31" idx="0"/>
              </p:cNvCxnSpPr>
              <p:nvPr/>
            </p:nvCxnSpPr>
            <p:spPr>
              <a:xfrm flipH="1">
                <a:off x="746228" y="4871590"/>
                <a:ext cx="896592"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2"/>
                <a:endCxn id="33" idx="0"/>
              </p:cNvCxnSpPr>
              <p:nvPr/>
            </p:nvCxnSpPr>
            <p:spPr>
              <a:xfrm flipH="1">
                <a:off x="1388254" y="4871590"/>
                <a:ext cx="254566"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7" idx="2"/>
                <a:endCxn id="32" idx="0"/>
              </p:cNvCxnSpPr>
              <p:nvPr/>
            </p:nvCxnSpPr>
            <p:spPr>
              <a:xfrm>
                <a:off x="1642820" y="4871590"/>
                <a:ext cx="387986" cy="164887"/>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64927" y="5570696"/>
                <a:ext cx="362600" cy="369332"/>
              </a:xfrm>
              <a:prstGeom prst="rect">
                <a:avLst/>
              </a:prstGeom>
              <a:noFill/>
            </p:spPr>
            <p:txBody>
              <a:bodyPr wrap="none" rtlCol="0">
                <a:spAutoFit/>
              </a:bodyPr>
              <a:lstStyle/>
              <a:p>
                <a:r>
                  <a:rPr lang="en-US" dirty="0"/>
                  <a:t>id</a:t>
                </a:r>
              </a:p>
            </p:txBody>
          </p:sp>
          <p:sp>
            <p:nvSpPr>
              <p:cNvPr id="41" name="TextBox 40"/>
              <p:cNvSpPr txBox="1"/>
              <p:nvPr/>
            </p:nvSpPr>
            <p:spPr>
              <a:xfrm>
                <a:off x="1849505" y="5570696"/>
                <a:ext cx="362600" cy="369332"/>
              </a:xfrm>
              <a:prstGeom prst="rect">
                <a:avLst/>
              </a:prstGeom>
              <a:noFill/>
            </p:spPr>
            <p:txBody>
              <a:bodyPr wrap="none" rtlCol="0">
                <a:spAutoFit/>
              </a:bodyPr>
              <a:lstStyle/>
              <a:p>
                <a:r>
                  <a:rPr lang="en-US" dirty="0"/>
                  <a:t>id</a:t>
                </a:r>
              </a:p>
            </p:txBody>
          </p:sp>
          <p:sp>
            <p:nvSpPr>
              <p:cNvPr id="42" name="TextBox 41"/>
              <p:cNvSpPr txBox="1"/>
              <p:nvPr/>
            </p:nvSpPr>
            <p:spPr>
              <a:xfrm>
                <a:off x="1245426" y="5570696"/>
                <a:ext cx="285656" cy="369332"/>
              </a:xfrm>
              <a:prstGeom prst="rect">
                <a:avLst/>
              </a:prstGeom>
              <a:noFill/>
            </p:spPr>
            <p:txBody>
              <a:bodyPr wrap="none" rtlCol="0">
                <a:spAutoFit/>
              </a:bodyPr>
              <a:lstStyle/>
              <a:p>
                <a:r>
                  <a:rPr lang="en-US" dirty="0"/>
                  <a:t>*</a:t>
                </a:r>
              </a:p>
            </p:txBody>
          </p:sp>
          <p:cxnSp>
            <p:nvCxnSpPr>
              <p:cNvPr id="44" name="Straight Connector 43"/>
              <p:cNvCxnSpPr>
                <a:stCxn id="31" idx="2"/>
                <a:endCxn id="40" idx="0"/>
              </p:cNvCxnSpPr>
              <p:nvPr/>
            </p:nvCxnSpPr>
            <p:spPr>
              <a:xfrm flipH="1">
                <a:off x="746227" y="5405809"/>
                <a:ext cx="1"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3" idx="2"/>
                <a:endCxn id="42" idx="0"/>
              </p:cNvCxnSpPr>
              <p:nvPr/>
            </p:nvCxnSpPr>
            <p:spPr>
              <a:xfrm>
                <a:off x="1388254" y="5405809"/>
                <a:ext cx="0"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2" idx="2"/>
                <a:endCxn id="41" idx="0"/>
              </p:cNvCxnSpPr>
              <p:nvPr/>
            </p:nvCxnSpPr>
            <p:spPr>
              <a:xfrm flipH="1">
                <a:off x="2030805" y="5405809"/>
                <a:ext cx="1" cy="1648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3196474" y="5036477"/>
              <a:ext cx="362600" cy="369332"/>
            </a:xfrm>
            <a:prstGeom prst="rect">
              <a:avLst/>
            </a:prstGeom>
            <a:noFill/>
          </p:spPr>
          <p:txBody>
            <a:bodyPr wrap="none" rtlCol="0">
              <a:spAutoFit/>
            </a:bodyPr>
            <a:lstStyle/>
            <a:p>
              <a:r>
                <a:rPr lang="en-US" dirty="0"/>
                <a:t>id</a:t>
              </a:r>
            </a:p>
          </p:txBody>
        </p:sp>
        <p:cxnSp>
          <p:nvCxnSpPr>
            <p:cNvPr id="69" name="Straight Connector 68"/>
            <p:cNvCxnSpPr>
              <a:stCxn id="8" idx="2"/>
              <a:endCxn id="66" idx="0"/>
            </p:cNvCxnSpPr>
            <p:nvPr/>
          </p:nvCxnSpPr>
          <p:spPr>
            <a:xfrm flipH="1">
              <a:off x="3377774" y="4871590"/>
              <a:ext cx="1" cy="16488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6162966" y="3866827"/>
            <a:ext cx="3387695" cy="1906661"/>
            <a:chOff x="6688791" y="4000703"/>
            <a:chExt cx="3387695" cy="1906661"/>
          </a:xfrm>
        </p:grpSpPr>
        <p:grpSp>
          <p:nvGrpSpPr>
            <p:cNvPr id="21" name="Group 20"/>
            <p:cNvGrpSpPr/>
            <p:nvPr/>
          </p:nvGrpSpPr>
          <p:grpSpPr>
            <a:xfrm>
              <a:off x="6688791" y="4000703"/>
              <a:ext cx="2347174" cy="1372442"/>
              <a:chOff x="1336710" y="4033367"/>
              <a:chExt cx="2347174" cy="1372442"/>
            </a:xfrm>
          </p:grpSpPr>
          <p:sp>
            <p:nvSpPr>
              <p:cNvPr id="22" name="TextBox 21"/>
              <p:cNvSpPr txBox="1"/>
              <p:nvPr/>
            </p:nvSpPr>
            <p:spPr>
              <a:xfrm>
                <a:off x="2204188" y="4033367"/>
                <a:ext cx="612219" cy="369332"/>
              </a:xfrm>
              <a:prstGeom prst="rect">
                <a:avLst/>
              </a:prstGeom>
              <a:noFill/>
            </p:spPr>
            <p:txBody>
              <a:bodyPr wrap="none" rtlCol="0">
                <a:spAutoFit/>
              </a:bodyPr>
              <a:lstStyle/>
              <a:p>
                <a:r>
                  <a:rPr lang="en-US" dirty="0" err="1"/>
                  <a:t>expr</a:t>
                </a:r>
                <a:endParaRPr lang="en-US" dirty="0"/>
              </a:p>
            </p:txBody>
          </p:sp>
          <p:sp>
            <p:nvSpPr>
              <p:cNvPr id="23" name="TextBox 22"/>
              <p:cNvSpPr txBox="1"/>
              <p:nvPr/>
            </p:nvSpPr>
            <p:spPr>
              <a:xfrm>
                <a:off x="1336710" y="4502258"/>
                <a:ext cx="612219" cy="369332"/>
              </a:xfrm>
              <a:prstGeom prst="rect">
                <a:avLst/>
              </a:prstGeom>
              <a:noFill/>
            </p:spPr>
            <p:txBody>
              <a:bodyPr wrap="none" rtlCol="0">
                <a:spAutoFit/>
              </a:bodyPr>
              <a:lstStyle/>
              <a:p>
                <a:r>
                  <a:rPr lang="en-US" dirty="0" err="1"/>
                  <a:t>expr</a:t>
                </a:r>
                <a:endParaRPr lang="en-US" dirty="0"/>
              </a:p>
            </p:txBody>
          </p:sp>
          <p:sp>
            <p:nvSpPr>
              <p:cNvPr id="24" name="TextBox 23"/>
              <p:cNvSpPr txBox="1"/>
              <p:nvPr/>
            </p:nvSpPr>
            <p:spPr>
              <a:xfrm>
                <a:off x="3071665" y="4502258"/>
                <a:ext cx="612219" cy="369332"/>
              </a:xfrm>
              <a:prstGeom prst="rect">
                <a:avLst/>
              </a:prstGeom>
              <a:noFill/>
            </p:spPr>
            <p:txBody>
              <a:bodyPr wrap="none" rtlCol="0">
                <a:spAutoFit/>
              </a:bodyPr>
              <a:lstStyle/>
              <a:p>
                <a:r>
                  <a:rPr lang="en-US" dirty="0" err="1"/>
                  <a:t>expr</a:t>
                </a:r>
                <a:endParaRPr lang="en-US" dirty="0"/>
              </a:p>
            </p:txBody>
          </p:sp>
          <p:sp>
            <p:nvSpPr>
              <p:cNvPr id="25" name="TextBox 24"/>
              <p:cNvSpPr txBox="1"/>
              <p:nvPr/>
            </p:nvSpPr>
            <p:spPr>
              <a:xfrm>
                <a:off x="2296937" y="4502258"/>
                <a:ext cx="426720" cy="369332"/>
              </a:xfrm>
              <a:prstGeom prst="rect">
                <a:avLst/>
              </a:prstGeom>
              <a:noFill/>
            </p:spPr>
            <p:txBody>
              <a:bodyPr wrap="none" rtlCol="0">
                <a:spAutoFit/>
              </a:bodyPr>
              <a:lstStyle/>
              <a:p>
                <a:r>
                  <a:rPr lang="en-US" dirty="0"/>
                  <a:t>op</a:t>
                </a:r>
              </a:p>
            </p:txBody>
          </p:sp>
          <p:cxnSp>
            <p:nvCxnSpPr>
              <p:cNvPr id="26" name="Straight Connector 25"/>
              <p:cNvCxnSpPr>
                <a:stCxn id="22" idx="2"/>
                <a:endCxn id="23" idx="0"/>
              </p:cNvCxnSpPr>
              <p:nvPr/>
            </p:nvCxnSpPr>
            <p:spPr>
              <a:xfrm flipH="1">
                <a:off x="1642820" y="4402699"/>
                <a:ext cx="867478" cy="9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2" idx="2"/>
                <a:endCxn id="25" idx="0"/>
              </p:cNvCxnSpPr>
              <p:nvPr/>
            </p:nvCxnSpPr>
            <p:spPr>
              <a:xfrm flipH="1">
                <a:off x="2510297" y="4402699"/>
                <a:ext cx="1" cy="99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2"/>
                <a:endCxn id="24" idx="0"/>
              </p:cNvCxnSpPr>
              <p:nvPr/>
            </p:nvCxnSpPr>
            <p:spPr>
              <a:xfrm>
                <a:off x="2510298" y="4402699"/>
                <a:ext cx="867477" cy="99559"/>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367469" y="5036477"/>
                <a:ext cx="285656" cy="369332"/>
              </a:xfrm>
              <a:prstGeom prst="rect">
                <a:avLst/>
              </a:prstGeom>
              <a:noFill/>
            </p:spPr>
            <p:txBody>
              <a:bodyPr wrap="none" rtlCol="0">
                <a:spAutoFit/>
              </a:bodyPr>
              <a:lstStyle/>
              <a:p>
                <a:r>
                  <a:rPr lang="en-US" dirty="0"/>
                  <a:t>*</a:t>
                </a:r>
              </a:p>
            </p:txBody>
          </p:sp>
          <p:cxnSp>
            <p:nvCxnSpPr>
              <p:cNvPr id="30" name="Straight Connector 29"/>
              <p:cNvCxnSpPr>
                <a:stCxn id="25" idx="2"/>
                <a:endCxn id="29" idx="0"/>
              </p:cNvCxnSpPr>
              <p:nvPr/>
            </p:nvCxnSpPr>
            <p:spPr>
              <a:xfrm>
                <a:off x="2510297" y="4871590"/>
                <a:ext cx="0" cy="16488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8179689" y="4838926"/>
              <a:ext cx="1896797" cy="1068438"/>
              <a:chOff x="440118" y="4871590"/>
              <a:chExt cx="1896797" cy="1068438"/>
            </a:xfrm>
          </p:grpSpPr>
          <p:sp>
            <p:nvSpPr>
              <p:cNvPr id="51" name="TextBox 50"/>
              <p:cNvSpPr txBox="1"/>
              <p:nvPr/>
            </p:nvSpPr>
            <p:spPr>
              <a:xfrm>
                <a:off x="440118" y="5036477"/>
                <a:ext cx="612219" cy="369332"/>
              </a:xfrm>
              <a:prstGeom prst="rect">
                <a:avLst/>
              </a:prstGeom>
              <a:noFill/>
            </p:spPr>
            <p:txBody>
              <a:bodyPr wrap="none" rtlCol="0">
                <a:spAutoFit/>
              </a:bodyPr>
              <a:lstStyle/>
              <a:p>
                <a:r>
                  <a:rPr lang="en-US" dirty="0" err="1"/>
                  <a:t>expr</a:t>
                </a:r>
                <a:endParaRPr lang="en-US" dirty="0"/>
              </a:p>
            </p:txBody>
          </p:sp>
          <p:sp>
            <p:nvSpPr>
              <p:cNvPr id="52" name="TextBox 51"/>
              <p:cNvSpPr txBox="1"/>
              <p:nvPr/>
            </p:nvSpPr>
            <p:spPr>
              <a:xfrm>
                <a:off x="1724696" y="5036477"/>
                <a:ext cx="612219" cy="369332"/>
              </a:xfrm>
              <a:prstGeom prst="rect">
                <a:avLst/>
              </a:prstGeom>
              <a:noFill/>
            </p:spPr>
            <p:txBody>
              <a:bodyPr wrap="none" rtlCol="0">
                <a:spAutoFit/>
              </a:bodyPr>
              <a:lstStyle/>
              <a:p>
                <a:r>
                  <a:rPr lang="en-US" dirty="0" err="1"/>
                  <a:t>expr</a:t>
                </a:r>
                <a:endParaRPr lang="en-US" dirty="0"/>
              </a:p>
            </p:txBody>
          </p:sp>
          <p:sp>
            <p:nvSpPr>
              <p:cNvPr id="53" name="TextBox 52"/>
              <p:cNvSpPr txBox="1"/>
              <p:nvPr/>
            </p:nvSpPr>
            <p:spPr>
              <a:xfrm>
                <a:off x="1174894" y="5036477"/>
                <a:ext cx="426720" cy="369332"/>
              </a:xfrm>
              <a:prstGeom prst="rect">
                <a:avLst/>
              </a:prstGeom>
              <a:noFill/>
            </p:spPr>
            <p:txBody>
              <a:bodyPr wrap="none" rtlCol="0">
                <a:spAutoFit/>
              </a:bodyPr>
              <a:lstStyle/>
              <a:p>
                <a:r>
                  <a:rPr lang="en-US" dirty="0"/>
                  <a:t>op</a:t>
                </a:r>
              </a:p>
            </p:txBody>
          </p:sp>
          <p:cxnSp>
            <p:nvCxnSpPr>
              <p:cNvPr id="54" name="Straight Connector 53"/>
              <p:cNvCxnSpPr>
                <a:stCxn id="24" idx="2"/>
                <a:endCxn id="51" idx="0"/>
              </p:cNvCxnSpPr>
              <p:nvPr/>
            </p:nvCxnSpPr>
            <p:spPr>
              <a:xfrm flipH="1">
                <a:off x="746228" y="4871590"/>
                <a:ext cx="244057"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4" idx="2"/>
              </p:cNvCxnSpPr>
              <p:nvPr/>
            </p:nvCxnSpPr>
            <p:spPr>
              <a:xfrm>
                <a:off x="990285" y="4871590"/>
                <a:ext cx="397969"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4" idx="2"/>
                <a:endCxn id="52" idx="0"/>
              </p:cNvCxnSpPr>
              <p:nvPr/>
            </p:nvCxnSpPr>
            <p:spPr>
              <a:xfrm>
                <a:off x="990285" y="4871590"/>
                <a:ext cx="1040521" cy="164887"/>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64927" y="5570696"/>
                <a:ext cx="362600" cy="369332"/>
              </a:xfrm>
              <a:prstGeom prst="rect">
                <a:avLst/>
              </a:prstGeom>
              <a:noFill/>
            </p:spPr>
            <p:txBody>
              <a:bodyPr wrap="none" rtlCol="0">
                <a:spAutoFit/>
              </a:bodyPr>
              <a:lstStyle/>
              <a:p>
                <a:r>
                  <a:rPr lang="en-US" dirty="0"/>
                  <a:t>id</a:t>
                </a:r>
              </a:p>
            </p:txBody>
          </p:sp>
          <p:sp>
            <p:nvSpPr>
              <p:cNvPr id="58" name="TextBox 57"/>
              <p:cNvSpPr txBox="1"/>
              <p:nvPr/>
            </p:nvSpPr>
            <p:spPr>
              <a:xfrm>
                <a:off x="1849505" y="5570696"/>
                <a:ext cx="362600" cy="369332"/>
              </a:xfrm>
              <a:prstGeom prst="rect">
                <a:avLst/>
              </a:prstGeom>
              <a:noFill/>
            </p:spPr>
            <p:txBody>
              <a:bodyPr wrap="none" rtlCol="0">
                <a:spAutoFit/>
              </a:bodyPr>
              <a:lstStyle/>
              <a:p>
                <a:r>
                  <a:rPr lang="en-US" dirty="0"/>
                  <a:t>id</a:t>
                </a:r>
              </a:p>
            </p:txBody>
          </p:sp>
          <p:sp>
            <p:nvSpPr>
              <p:cNvPr id="59" name="TextBox 58"/>
              <p:cNvSpPr txBox="1"/>
              <p:nvPr/>
            </p:nvSpPr>
            <p:spPr>
              <a:xfrm>
                <a:off x="1245426" y="5570696"/>
                <a:ext cx="285656" cy="369332"/>
              </a:xfrm>
              <a:prstGeom prst="rect">
                <a:avLst/>
              </a:prstGeom>
              <a:noFill/>
            </p:spPr>
            <p:txBody>
              <a:bodyPr wrap="none" rtlCol="0">
                <a:spAutoFit/>
              </a:bodyPr>
              <a:lstStyle/>
              <a:p>
                <a:r>
                  <a:rPr lang="en-US" dirty="0"/>
                  <a:t>*</a:t>
                </a:r>
              </a:p>
            </p:txBody>
          </p:sp>
          <p:cxnSp>
            <p:nvCxnSpPr>
              <p:cNvPr id="60" name="Straight Connector 59"/>
              <p:cNvCxnSpPr>
                <a:stCxn id="51" idx="2"/>
                <a:endCxn id="57" idx="0"/>
              </p:cNvCxnSpPr>
              <p:nvPr/>
            </p:nvCxnSpPr>
            <p:spPr>
              <a:xfrm flipH="1">
                <a:off x="746227" y="5405809"/>
                <a:ext cx="1"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3" idx="2"/>
                <a:endCxn id="59" idx="0"/>
              </p:cNvCxnSpPr>
              <p:nvPr/>
            </p:nvCxnSpPr>
            <p:spPr>
              <a:xfrm>
                <a:off x="1388254" y="5405809"/>
                <a:ext cx="0" cy="16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2" idx="2"/>
                <a:endCxn id="58" idx="0"/>
              </p:cNvCxnSpPr>
              <p:nvPr/>
            </p:nvCxnSpPr>
            <p:spPr>
              <a:xfrm flipH="1">
                <a:off x="2030805" y="5405809"/>
                <a:ext cx="1" cy="1648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a:off x="6813601" y="5028256"/>
              <a:ext cx="362600" cy="369332"/>
            </a:xfrm>
            <a:prstGeom prst="rect">
              <a:avLst/>
            </a:prstGeom>
            <a:noFill/>
          </p:spPr>
          <p:txBody>
            <a:bodyPr wrap="none" rtlCol="0">
              <a:spAutoFit/>
            </a:bodyPr>
            <a:lstStyle/>
            <a:p>
              <a:r>
                <a:rPr lang="en-US" dirty="0"/>
                <a:t>id</a:t>
              </a:r>
            </a:p>
          </p:txBody>
        </p:sp>
        <p:cxnSp>
          <p:nvCxnSpPr>
            <p:cNvPr id="71" name="Straight Connector 70"/>
            <p:cNvCxnSpPr>
              <a:stCxn id="23" idx="2"/>
              <a:endCxn id="67" idx="0"/>
            </p:cNvCxnSpPr>
            <p:nvPr/>
          </p:nvCxnSpPr>
          <p:spPr>
            <a:xfrm>
              <a:off x="6994901" y="4838926"/>
              <a:ext cx="0" cy="18933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1430611" y="5726289"/>
            <a:ext cx="8758423" cy="369332"/>
          </a:xfrm>
          <a:prstGeom prst="rect">
            <a:avLst/>
          </a:prstGeom>
          <a:noFill/>
        </p:spPr>
        <p:txBody>
          <a:bodyPr wrap="none" rtlCol="0">
            <a:spAutoFit/>
          </a:bodyPr>
          <a:lstStyle/>
          <a:p>
            <a:r>
              <a:rPr lang="en-US" dirty="0"/>
              <a:t>Grammars that allow more than one parse tree for the same string are said to be </a:t>
            </a:r>
            <a:r>
              <a:rPr lang="en-US" i="1" dirty="0"/>
              <a:t>ambiguous</a:t>
            </a:r>
            <a:r>
              <a:rPr lang="en-US" dirty="0"/>
              <a:t>.</a:t>
            </a:r>
          </a:p>
        </p:txBody>
      </p:sp>
      <p:sp>
        <p:nvSpPr>
          <p:cNvPr id="11" name="TextBox 10"/>
          <p:cNvSpPr txBox="1"/>
          <p:nvPr/>
        </p:nvSpPr>
        <p:spPr>
          <a:xfrm>
            <a:off x="1430611" y="6011900"/>
            <a:ext cx="6400791" cy="369332"/>
          </a:xfrm>
          <a:prstGeom prst="rect">
            <a:avLst/>
          </a:prstGeom>
          <a:noFill/>
        </p:spPr>
        <p:txBody>
          <a:bodyPr wrap="none" rtlCol="0">
            <a:spAutoFit/>
          </a:bodyPr>
          <a:lstStyle/>
          <a:p>
            <a:r>
              <a:rPr lang="en-US" dirty="0"/>
              <a:t>Parsers must, in practice, generate special rules for disambiguation. </a:t>
            </a:r>
          </a:p>
        </p:txBody>
      </p:sp>
      <p:sp>
        <p:nvSpPr>
          <p:cNvPr id="64" name="TextBox 63"/>
          <p:cNvSpPr txBox="1"/>
          <p:nvPr/>
        </p:nvSpPr>
        <p:spPr>
          <a:xfrm>
            <a:off x="2669208" y="2843872"/>
            <a:ext cx="5896326" cy="707886"/>
          </a:xfrm>
          <a:prstGeom prst="rect">
            <a:avLst/>
          </a:prstGeom>
          <a:noFill/>
          <a:ln>
            <a:solidFill>
              <a:schemeClr val="accent2">
                <a:lumMod val="75000"/>
              </a:schemeClr>
            </a:solidFill>
          </a:ln>
        </p:spPr>
        <p:txBody>
          <a:bodyPr wrap="square" rtlCol="0">
            <a:spAutoFit/>
          </a:bodyPr>
          <a:lstStyle/>
          <a:p>
            <a:r>
              <a:rPr lang="en-US" sz="2000" i="1" dirty="0"/>
              <a:t>expr</a:t>
            </a:r>
            <a:r>
              <a:rPr lang="en-US" sz="2000" dirty="0"/>
              <a:t> </a:t>
            </a:r>
            <a:r>
              <a:rPr lang="en-US" sz="2000" dirty="0">
                <a:sym typeface="Wingdings" panose="05000000000000000000" pitchFamily="2" charset="2"/>
              </a:rPr>
              <a:t></a:t>
            </a:r>
            <a:r>
              <a:rPr lang="en-US" sz="2000" dirty="0">
                <a:latin typeface="Consolas" panose="020B0609020204030204" pitchFamily="49" charset="0"/>
                <a:cs typeface="Consolas" panose="020B0609020204030204" pitchFamily="49" charset="0"/>
                <a:sym typeface="Wingdings" panose="05000000000000000000" pitchFamily="2" charset="2"/>
              </a:rPr>
              <a:t> </a:t>
            </a:r>
            <a:r>
              <a:rPr lang="en-US" dirty="0">
                <a:latin typeface="Consolas" panose="020B0609020204030204" pitchFamily="49" charset="0"/>
                <a:cs typeface="Consolas" panose="020B0609020204030204" pitchFamily="49" charset="0"/>
                <a:sym typeface="Wingdings" panose="05000000000000000000" pitchFamily="2" charset="2"/>
              </a:rPr>
              <a:t>id </a:t>
            </a:r>
            <a:r>
              <a:rPr lang="en-US" sz="2000" dirty="0">
                <a:sym typeface="Wingdings" panose="05000000000000000000" pitchFamily="2" charset="2"/>
              </a:rPr>
              <a:t>| </a:t>
            </a:r>
            <a:r>
              <a:rPr lang="en-US" dirty="0">
                <a:latin typeface="Consolas" panose="020B0609020204030204" pitchFamily="49" charset="0"/>
                <a:cs typeface="Consolas" panose="020B0609020204030204" pitchFamily="49" charset="0"/>
                <a:sym typeface="Wingdings" panose="05000000000000000000" pitchFamily="2" charset="2"/>
              </a:rPr>
              <a:t>number</a:t>
            </a:r>
            <a:r>
              <a:rPr lang="en-US" sz="2000" dirty="0">
                <a:sym typeface="Wingdings" panose="05000000000000000000" pitchFamily="2" charset="2"/>
              </a:rPr>
              <a:t> | - </a:t>
            </a:r>
            <a:r>
              <a:rPr lang="en-US" sz="2000" i="1" dirty="0">
                <a:sym typeface="Wingdings" panose="05000000000000000000" pitchFamily="2" charset="2"/>
              </a:rPr>
              <a:t>expr</a:t>
            </a:r>
            <a:r>
              <a:rPr lang="en-US" sz="2000" dirty="0">
                <a:sym typeface="Wingdings" panose="05000000000000000000" pitchFamily="2" charset="2"/>
              </a:rPr>
              <a:t> | ( </a:t>
            </a:r>
            <a:r>
              <a:rPr lang="en-US" sz="2000" i="1" dirty="0">
                <a:sym typeface="Wingdings" panose="05000000000000000000" pitchFamily="2" charset="2"/>
              </a:rPr>
              <a:t>expr</a:t>
            </a:r>
            <a:r>
              <a:rPr lang="en-US" sz="2000" dirty="0">
                <a:sym typeface="Wingdings" panose="05000000000000000000" pitchFamily="2" charset="2"/>
              </a:rPr>
              <a:t> ) | </a:t>
            </a:r>
            <a:r>
              <a:rPr lang="en-US" sz="2000" i="1" dirty="0">
                <a:sym typeface="Wingdings" panose="05000000000000000000" pitchFamily="2" charset="2"/>
              </a:rPr>
              <a:t>expr op expr</a:t>
            </a:r>
          </a:p>
          <a:p>
            <a:r>
              <a:rPr lang="en-US" sz="2000" i="1" dirty="0"/>
              <a:t>op </a:t>
            </a:r>
            <a:r>
              <a:rPr lang="en-US" sz="2000" dirty="0">
                <a:sym typeface="Wingdings" panose="05000000000000000000" pitchFamily="2" charset="2"/>
              </a:rPr>
              <a:t> + | - | * | /</a:t>
            </a:r>
            <a:endParaRPr lang="en-US" sz="2000" dirty="0"/>
          </a:p>
        </p:txBody>
      </p:sp>
    </p:spTree>
    <p:extLst>
      <p:ext uri="{BB962C8B-B14F-4D97-AF65-F5344CB8AC3E}">
        <p14:creationId xmlns:p14="http://schemas.microsoft.com/office/powerpoint/2010/main" val="4145635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99634" y="331390"/>
            <a:ext cx="8192731" cy="5705860"/>
          </a:xfrm>
          <a:prstGeom prst="rect">
            <a:avLst/>
          </a:prstGeom>
        </p:spPr>
      </p:pic>
    </p:spTree>
    <p:extLst>
      <p:ext uri="{BB962C8B-B14F-4D97-AF65-F5344CB8AC3E}">
        <p14:creationId xmlns:p14="http://schemas.microsoft.com/office/powerpoint/2010/main" val="4153427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Ambiguity</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CFG ambiguous</a:t>
            </a:r>
          </a:p>
          <a:p>
            <a:pPr lvl="1">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String with multiple derivation trees.</a:t>
            </a:r>
          </a:p>
          <a:p>
            <a:pPr lvl="1">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String with multiple leftmost derivations</a:t>
            </a:r>
          </a:p>
          <a:p>
            <a:pPr lvl="1">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String with multiple rightmost derivations</a:t>
            </a:r>
          </a:p>
          <a:p>
            <a:pPr marL="0" indent="0" algn="l">
              <a:buNone/>
            </a:pPr>
            <a:endParaRPr lang="en-US" sz="2200" dirty="0">
              <a:solidFill>
                <a:srgbClr val="000000"/>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5564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Dealing with Ambiguity - Associativity</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CFG ambiguous</a:t>
            </a:r>
          </a:p>
          <a:p>
            <a:pPr marL="0" indent="0" algn="ctr">
              <a:buNone/>
            </a:pPr>
            <a:r>
              <a:rPr lang="en-US" sz="2200" dirty="0">
                <a:solidFill>
                  <a:srgbClr val="000000"/>
                </a:solidFill>
                <a:latin typeface="Calibri" panose="020F0502020204030204" pitchFamily="34" charset="0"/>
                <a:cs typeface="Arial" panose="020B0604020202020204" pitchFamily="34" charset="0"/>
              </a:rPr>
              <a:t>E →  E - E | id | 5 | 3 | 2</a:t>
            </a:r>
          </a:p>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Fails to express that both subtraction and division are left associative.</a:t>
            </a:r>
          </a:p>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e.g., 5-3-2 is equivalent to: </a:t>
            </a:r>
          </a:p>
          <a:p>
            <a:pPr marL="0" indent="0" algn="ctr">
              <a:buNone/>
            </a:pPr>
            <a:r>
              <a:rPr lang="en-US" sz="2200" dirty="0">
                <a:solidFill>
                  <a:srgbClr val="000000"/>
                </a:solidFill>
                <a:latin typeface="Calibri" panose="020F0502020204030204" pitchFamily="34" charset="0"/>
                <a:cs typeface="Arial" panose="020B0604020202020204" pitchFamily="34" charset="0"/>
              </a:rPr>
              <a:t>((5-3)-2) and not to: (5-(3-2))</a:t>
            </a:r>
          </a:p>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Example: two parse trees for the expression 5-3-2 using the grammar given above; one</a:t>
            </a:r>
          </a:p>
          <a:p>
            <a:pPr algn="l"/>
            <a:r>
              <a:rPr lang="en-US" sz="2200" dirty="0">
                <a:solidFill>
                  <a:srgbClr val="000000"/>
                </a:solidFill>
                <a:latin typeface="Calibri" panose="020F0502020204030204" pitchFamily="34" charset="0"/>
                <a:cs typeface="Arial" panose="020B0604020202020204" pitchFamily="34" charset="0"/>
              </a:rPr>
              <a:t>that correctly groups 5-3, and one that incorrectly groups 3-2</a:t>
            </a:r>
          </a:p>
        </p:txBody>
      </p:sp>
    </p:spTree>
    <p:extLst>
      <p:ext uri="{BB962C8B-B14F-4D97-AF65-F5344CB8AC3E}">
        <p14:creationId xmlns:p14="http://schemas.microsoft.com/office/powerpoint/2010/main" val="292078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Dealing with Ambiguity - Associativity</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To correctly expresses operator associativity:</a:t>
            </a:r>
          </a:p>
          <a:p>
            <a:pPr lvl="1" algn="just">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For left associativity, use left recursion</a:t>
            </a:r>
          </a:p>
          <a:p>
            <a:pPr lvl="1" algn="just">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For right associativity, use right recursion</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Here's the correct grammar:</a:t>
            </a:r>
          </a:p>
          <a:p>
            <a:pPr marL="0" indent="0" algn="just">
              <a:buNone/>
            </a:pPr>
            <a:r>
              <a:rPr lang="de-DE" sz="2200" dirty="0">
                <a:solidFill>
                  <a:srgbClr val="000000"/>
                </a:solidFill>
                <a:latin typeface="Calibri" panose="020F0502020204030204" pitchFamily="34" charset="0"/>
                <a:cs typeface="Arial" panose="020B0604020202020204" pitchFamily="34" charset="0"/>
              </a:rPr>
              <a:t>	E </a:t>
            </a:r>
            <a:r>
              <a:rPr lang="en-US" sz="2200" dirty="0">
                <a:solidFill>
                  <a:srgbClr val="000000"/>
                </a:solidFill>
                <a:latin typeface="Calibri" panose="020F0502020204030204" pitchFamily="34" charset="0"/>
                <a:cs typeface="Arial" panose="020B0604020202020204" pitchFamily="34" charset="0"/>
              </a:rPr>
              <a:t>→ </a:t>
            </a:r>
            <a:r>
              <a:rPr lang="de-DE" sz="2200" dirty="0">
                <a:solidFill>
                  <a:srgbClr val="000000"/>
                </a:solidFill>
                <a:latin typeface="Calibri" panose="020F0502020204030204" pitchFamily="34" charset="0"/>
                <a:cs typeface="Arial" panose="020B0604020202020204" pitchFamily="34" charset="0"/>
              </a:rPr>
              <a:t>E – T | T</a:t>
            </a:r>
          </a:p>
          <a:p>
            <a:pPr marL="0" indent="0" algn="just">
              <a:buNone/>
            </a:pPr>
            <a:r>
              <a:rPr lang="en-US" sz="2200" dirty="0">
                <a:solidFill>
                  <a:srgbClr val="000000"/>
                </a:solidFill>
                <a:latin typeface="Calibri" panose="020F0502020204030204" pitchFamily="34" charset="0"/>
                <a:cs typeface="Arial" panose="020B0604020202020204" pitchFamily="34" charset="0"/>
              </a:rPr>
              <a:t>	T → id | 5 | 3 | 2</a:t>
            </a:r>
          </a:p>
        </p:txBody>
      </p:sp>
    </p:spTree>
    <p:extLst>
      <p:ext uri="{BB962C8B-B14F-4D97-AF65-F5344CB8AC3E}">
        <p14:creationId xmlns:p14="http://schemas.microsoft.com/office/powerpoint/2010/main" val="167816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Role of the Parser</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cs typeface="Arial" panose="020B0604020202020204" pitchFamily="34" charset="0"/>
              </a:rPr>
              <a:t> There are three general types of parsers for grammars: universal, top-down, and bottom-up.</a:t>
            </a:r>
          </a:p>
          <a:p>
            <a:pPr algn="just">
              <a:buFont typeface="Wingdings" panose="05000000000000000000" pitchFamily="2" charset="2"/>
              <a:buChar char="§"/>
            </a:pPr>
            <a:r>
              <a:rPr lang="en-US" sz="2200" dirty="0">
                <a:solidFill>
                  <a:srgbClr val="000000"/>
                </a:solidFill>
                <a:cs typeface="Arial" panose="020B0604020202020204" pitchFamily="34" charset="0"/>
              </a:rPr>
              <a:t> Universal parsing methods such as the </a:t>
            </a:r>
            <a:r>
              <a:rPr lang="en-US" sz="2200" dirty="0" err="1">
                <a:solidFill>
                  <a:srgbClr val="000000"/>
                </a:solidFill>
                <a:cs typeface="Arial" panose="020B0604020202020204" pitchFamily="34" charset="0"/>
              </a:rPr>
              <a:t>Cocke</a:t>
            </a:r>
            <a:r>
              <a:rPr lang="en-US" sz="2200" dirty="0">
                <a:solidFill>
                  <a:srgbClr val="000000"/>
                </a:solidFill>
                <a:cs typeface="Arial" panose="020B0604020202020204" pitchFamily="34" charset="0"/>
              </a:rPr>
              <a:t>-Younger-</a:t>
            </a:r>
            <a:r>
              <a:rPr lang="en-US" sz="2200" dirty="0" err="1">
                <a:solidFill>
                  <a:srgbClr val="000000"/>
                </a:solidFill>
                <a:cs typeface="Arial" panose="020B0604020202020204" pitchFamily="34" charset="0"/>
              </a:rPr>
              <a:t>Kasami</a:t>
            </a:r>
            <a:r>
              <a:rPr lang="en-US" sz="2200" dirty="0">
                <a:solidFill>
                  <a:srgbClr val="000000"/>
                </a:solidFill>
                <a:cs typeface="Arial" panose="020B0604020202020204" pitchFamily="34" charset="0"/>
              </a:rPr>
              <a:t> algorithm and </a:t>
            </a:r>
            <a:r>
              <a:rPr lang="en-US" sz="2200" dirty="0" err="1">
                <a:solidFill>
                  <a:srgbClr val="000000"/>
                </a:solidFill>
                <a:cs typeface="Arial" panose="020B0604020202020204" pitchFamily="34" charset="0"/>
              </a:rPr>
              <a:t>Earley's</a:t>
            </a:r>
            <a:r>
              <a:rPr lang="en-US" sz="2200" dirty="0">
                <a:solidFill>
                  <a:srgbClr val="000000"/>
                </a:solidFill>
                <a:cs typeface="Arial" panose="020B0604020202020204" pitchFamily="34" charset="0"/>
              </a:rPr>
              <a:t> algorithm can parse any grammar. These general methods are, however, too inefficient to use in production compilers.</a:t>
            </a:r>
          </a:p>
          <a:p>
            <a:pPr algn="just">
              <a:buFont typeface="Wingdings" panose="05000000000000000000" pitchFamily="2" charset="2"/>
              <a:buChar char="§"/>
            </a:pPr>
            <a:r>
              <a:rPr lang="en-US" sz="2200" dirty="0">
                <a:solidFill>
                  <a:srgbClr val="000000"/>
                </a:solidFill>
                <a:cs typeface="Arial" panose="020B0604020202020204" pitchFamily="34" charset="0"/>
              </a:rPr>
              <a:t> The methods commonly used in compilers can be classified as being either top-down or bottom-up.</a:t>
            </a:r>
          </a:p>
          <a:p>
            <a:pPr algn="just">
              <a:buFont typeface="Wingdings" panose="05000000000000000000" pitchFamily="2" charset="2"/>
              <a:buChar char="§"/>
            </a:pPr>
            <a:r>
              <a:rPr lang="en-US" sz="2200" dirty="0">
                <a:solidFill>
                  <a:srgbClr val="000000"/>
                </a:solidFill>
                <a:cs typeface="Arial" panose="020B0604020202020204" pitchFamily="34" charset="0"/>
              </a:rPr>
              <a:t> Top-down methods build parse trees from the top (root) to the bottom (leaves), while bottom-up methods start from the leaves and work their way up to the root.</a:t>
            </a:r>
          </a:p>
        </p:txBody>
      </p:sp>
    </p:spTree>
    <p:extLst>
      <p:ext uri="{BB962C8B-B14F-4D97-AF65-F5344CB8AC3E}">
        <p14:creationId xmlns:p14="http://schemas.microsoft.com/office/powerpoint/2010/main" val="1057179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Dealing with Ambiguity - Precedence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l">
              <a:buFont typeface="Wingdings" panose="05000000000000000000" pitchFamily="2" charset="2"/>
              <a:buChar char="§"/>
            </a:pPr>
            <a:r>
              <a:rPr lang="de-DE" sz="2200" dirty="0">
                <a:solidFill>
                  <a:srgbClr val="000000"/>
                </a:solidFill>
                <a:latin typeface="Calibri" panose="020F0502020204030204" pitchFamily="34" charset="0"/>
                <a:cs typeface="Arial" panose="020B0604020202020204" pitchFamily="34" charset="0"/>
              </a:rPr>
              <a:t> id – id / id </a:t>
            </a:r>
          </a:p>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Rewrite the grammar</a:t>
            </a:r>
          </a:p>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Use a different nonterminal for each precedence level</a:t>
            </a:r>
          </a:p>
          <a:p>
            <a:pPr algn="l">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Start with the lowest precedence (MINUS)</a:t>
            </a:r>
          </a:p>
          <a:p>
            <a:pPr algn="ctr"/>
            <a:r>
              <a:rPr lang="en-US" sz="2200" dirty="0">
                <a:solidFill>
                  <a:srgbClr val="000000"/>
                </a:solidFill>
                <a:latin typeface="Calibri" panose="020F0502020204030204" pitchFamily="34" charset="0"/>
                <a:cs typeface="Arial" panose="020B0604020202020204" pitchFamily="34" charset="0"/>
              </a:rPr>
              <a:t>E → E - E | E / E | ( E ) | id</a:t>
            </a:r>
          </a:p>
          <a:p>
            <a:pPr algn="l"/>
            <a:r>
              <a:rPr lang="en-US" sz="2200" dirty="0">
                <a:solidFill>
                  <a:srgbClr val="000000"/>
                </a:solidFill>
                <a:latin typeface="Calibri" panose="020F0502020204030204" pitchFamily="34" charset="0"/>
                <a:cs typeface="Arial" panose="020B0604020202020204" pitchFamily="34" charset="0"/>
              </a:rPr>
              <a:t>rewrite to</a:t>
            </a:r>
          </a:p>
          <a:p>
            <a:pPr algn="l"/>
            <a:r>
              <a:rPr lang="en-US" sz="2200" dirty="0">
                <a:solidFill>
                  <a:srgbClr val="000000"/>
                </a:solidFill>
                <a:latin typeface="Calibri" panose="020F0502020204030204" pitchFamily="34" charset="0"/>
                <a:cs typeface="Arial" panose="020B0604020202020204" pitchFamily="34" charset="0"/>
              </a:rPr>
              <a:t>E → E - E | T</a:t>
            </a:r>
          </a:p>
          <a:p>
            <a:pPr algn="l"/>
            <a:r>
              <a:rPr lang="en-US" sz="2200" dirty="0">
                <a:solidFill>
                  <a:srgbClr val="000000"/>
                </a:solidFill>
                <a:latin typeface="Calibri" panose="020F0502020204030204" pitchFamily="34" charset="0"/>
                <a:cs typeface="Arial" panose="020B0604020202020204" pitchFamily="34" charset="0"/>
              </a:rPr>
              <a:t>T → T / T | F</a:t>
            </a:r>
          </a:p>
          <a:p>
            <a:pPr algn="l"/>
            <a:r>
              <a:rPr lang="en-US" sz="2200" dirty="0">
                <a:solidFill>
                  <a:srgbClr val="000000"/>
                </a:solidFill>
                <a:latin typeface="Calibri" panose="020F0502020204030204" pitchFamily="34" charset="0"/>
                <a:cs typeface="Arial" panose="020B0604020202020204" pitchFamily="34" charset="0"/>
              </a:rPr>
              <a:t>F → id | ( E )</a:t>
            </a:r>
          </a:p>
        </p:txBody>
      </p:sp>
      <p:pic>
        <p:nvPicPr>
          <p:cNvPr id="5" name="Picture 4">
            <a:extLst>
              <a:ext uri="{FF2B5EF4-FFF2-40B4-BE49-F238E27FC236}">
                <a16:creationId xmlns:a16="http://schemas.microsoft.com/office/drawing/2014/main" id="{F458A068-EDD5-46C9-BBE8-940C9C16C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877" y="985458"/>
            <a:ext cx="3664284" cy="5148642"/>
          </a:xfrm>
          <a:prstGeom prst="rect">
            <a:avLst/>
          </a:prstGeom>
        </p:spPr>
      </p:pic>
    </p:spTree>
    <p:extLst>
      <p:ext uri="{BB962C8B-B14F-4D97-AF65-F5344CB8AC3E}">
        <p14:creationId xmlns:p14="http://schemas.microsoft.com/office/powerpoint/2010/main" val="3211014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Dealing with Ambiguity</a:t>
            </a:r>
            <a:endParaRPr lang="en-US" sz="3200" dirty="0"/>
          </a:p>
        </p:txBody>
      </p:sp>
      <p:sp>
        <p:nvSpPr>
          <p:cNvPr id="3" name="Content Placeholder 2"/>
          <p:cNvSpPr>
            <a:spLocks noGrp="1"/>
          </p:cNvSpPr>
          <p:nvPr>
            <p:ph idx="1"/>
          </p:nvPr>
        </p:nvSpPr>
        <p:spPr/>
        <p:txBody>
          <a:bodyPr/>
          <a:lstStyle/>
          <a:p>
            <a:r>
              <a:rPr lang="en-US" dirty="0"/>
              <a:t> </a:t>
            </a:r>
          </a:p>
        </p:txBody>
      </p:sp>
      <p:sp>
        <p:nvSpPr>
          <p:cNvPr id="5" name="TextBox 4"/>
          <p:cNvSpPr txBox="1"/>
          <p:nvPr/>
        </p:nvSpPr>
        <p:spPr>
          <a:xfrm>
            <a:off x="1024128" y="2000750"/>
            <a:ext cx="1938479" cy="369332"/>
          </a:xfrm>
          <a:prstGeom prst="rect">
            <a:avLst/>
          </a:prstGeom>
          <a:noFill/>
        </p:spPr>
        <p:txBody>
          <a:bodyPr wrap="none" rtlCol="0">
            <a:spAutoFit/>
          </a:bodyPr>
          <a:lstStyle/>
          <a:p>
            <a:r>
              <a:rPr lang="en-US" dirty="0"/>
              <a:t>Previously, we had:</a:t>
            </a:r>
          </a:p>
        </p:txBody>
      </p:sp>
      <p:sp>
        <p:nvSpPr>
          <p:cNvPr id="6" name="TextBox 5"/>
          <p:cNvSpPr txBox="1"/>
          <p:nvPr/>
        </p:nvSpPr>
        <p:spPr>
          <a:xfrm>
            <a:off x="1024128" y="3388226"/>
            <a:ext cx="4776629" cy="369332"/>
          </a:xfrm>
          <a:prstGeom prst="rect">
            <a:avLst/>
          </a:prstGeom>
          <a:noFill/>
        </p:spPr>
        <p:txBody>
          <a:bodyPr wrap="none" rtlCol="0">
            <a:spAutoFit/>
          </a:bodyPr>
          <a:lstStyle/>
          <a:p>
            <a:r>
              <a:rPr lang="en-US" dirty="0"/>
              <a:t>Building in associativity and operator precedence:</a:t>
            </a:r>
          </a:p>
        </p:txBody>
      </p:sp>
      <p:sp>
        <p:nvSpPr>
          <p:cNvPr id="7" name="TextBox 6"/>
          <p:cNvSpPr txBox="1"/>
          <p:nvPr/>
        </p:nvSpPr>
        <p:spPr>
          <a:xfrm>
            <a:off x="1638834" y="3888758"/>
            <a:ext cx="4623445" cy="1631216"/>
          </a:xfrm>
          <a:prstGeom prst="rect">
            <a:avLst/>
          </a:prstGeom>
          <a:noFill/>
          <a:ln>
            <a:solidFill>
              <a:schemeClr val="accent1"/>
            </a:solidFill>
          </a:ln>
        </p:spPr>
        <p:txBody>
          <a:bodyPr wrap="none" rtlCol="0">
            <a:spAutoFit/>
          </a:bodyPr>
          <a:lstStyle/>
          <a:p>
            <a:r>
              <a:rPr lang="en-US" sz="2000" i="1" dirty="0">
                <a:cs typeface="Consolas" panose="020B0609020204030204" pitchFamily="49" charset="0"/>
              </a:rPr>
              <a:t>expr</a:t>
            </a:r>
            <a:r>
              <a:rPr lang="en-US" sz="2000" dirty="0">
                <a:cs typeface="Consolas" panose="020B0609020204030204" pitchFamily="49" charset="0"/>
              </a:rPr>
              <a:t> </a:t>
            </a:r>
            <a:r>
              <a:rPr lang="en-US" sz="2000" dirty="0">
                <a:cs typeface="Consolas" panose="020B0609020204030204" pitchFamily="49" charset="0"/>
                <a:sym typeface="Wingdings" panose="05000000000000000000" pitchFamily="2" charset="2"/>
              </a:rPr>
              <a:t> </a:t>
            </a:r>
            <a:r>
              <a:rPr lang="en-US" sz="2000" i="1" dirty="0">
                <a:cs typeface="Consolas" panose="020B0609020204030204" pitchFamily="49" charset="0"/>
                <a:sym typeface="Wingdings" panose="05000000000000000000" pitchFamily="2" charset="2"/>
              </a:rPr>
              <a:t>term</a:t>
            </a:r>
            <a:r>
              <a:rPr lang="en-US" sz="2000" dirty="0">
                <a:cs typeface="Consolas" panose="020B0609020204030204" pitchFamily="49" charset="0"/>
                <a:sym typeface="Wingdings" panose="05000000000000000000" pitchFamily="2" charset="2"/>
              </a:rPr>
              <a:t> | </a:t>
            </a:r>
            <a:r>
              <a:rPr lang="en-US" sz="2000" i="1" dirty="0">
                <a:cs typeface="Consolas" panose="020B0609020204030204" pitchFamily="49" charset="0"/>
                <a:sym typeface="Wingdings" panose="05000000000000000000" pitchFamily="2" charset="2"/>
              </a:rPr>
              <a:t>expr </a:t>
            </a:r>
            <a:r>
              <a:rPr lang="en-US" sz="2000" i="1" dirty="0" err="1">
                <a:cs typeface="Consolas" panose="020B0609020204030204" pitchFamily="49" charset="0"/>
                <a:sym typeface="Wingdings" panose="05000000000000000000" pitchFamily="2" charset="2"/>
              </a:rPr>
              <a:t>add_op</a:t>
            </a:r>
            <a:r>
              <a:rPr lang="en-US" sz="2000" i="1" dirty="0">
                <a:cs typeface="Consolas" panose="020B0609020204030204" pitchFamily="49" charset="0"/>
                <a:sym typeface="Wingdings" panose="05000000000000000000" pitchFamily="2" charset="2"/>
              </a:rPr>
              <a:t> term</a:t>
            </a:r>
            <a:br>
              <a:rPr lang="en-US" sz="2000" dirty="0">
                <a:cs typeface="Consolas" panose="020B0609020204030204" pitchFamily="49" charset="0"/>
                <a:sym typeface="Wingdings" panose="05000000000000000000" pitchFamily="2" charset="2"/>
              </a:rPr>
            </a:br>
            <a:r>
              <a:rPr lang="en-US" sz="2000" i="1" dirty="0" err="1">
                <a:cs typeface="Consolas" panose="020B0609020204030204" pitchFamily="49" charset="0"/>
                <a:sym typeface="Wingdings" panose="05000000000000000000" pitchFamily="2" charset="2"/>
              </a:rPr>
              <a:t>term</a:t>
            </a:r>
            <a:r>
              <a:rPr lang="en-US" sz="2000" dirty="0">
                <a:cs typeface="Consolas" panose="020B0609020204030204" pitchFamily="49" charset="0"/>
                <a:sym typeface="Wingdings" panose="05000000000000000000" pitchFamily="2" charset="2"/>
              </a:rPr>
              <a:t>  </a:t>
            </a:r>
            <a:r>
              <a:rPr lang="en-US" sz="2000" i="1" dirty="0">
                <a:cs typeface="Consolas" panose="020B0609020204030204" pitchFamily="49" charset="0"/>
                <a:sym typeface="Wingdings" panose="05000000000000000000" pitchFamily="2" charset="2"/>
              </a:rPr>
              <a:t>factor</a:t>
            </a:r>
            <a:r>
              <a:rPr lang="en-US" sz="2000" dirty="0">
                <a:cs typeface="Consolas" panose="020B0609020204030204" pitchFamily="49" charset="0"/>
                <a:sym typeface="Wingdings" panose="05000000000000000000" pitchFamily="2" charset="2"/>
              </a:rPr>
              <a:t> | </a:t>
            </a:r>
            <a:r>
              <a:rPr lang="en-US" sz="2000" i="1" dirty="0">
                <a:cs typeface="Consolas" panose="020B0609020204030204" pitchFamily="49" charset="0"/>
                <a:sym typeface="Wingdings" panose="05000000000000000000" pitchFamily="2" charset="2"/>
              </a:rPr>
              <a:t>term </a:t>
            </a:r>
            <a:r>
              <a:rPr lang="en-US" sz="2000" i="1" dirty="0" err="1">
                <a:cs typeface="Consolas" panose="020B0609020204030204" pitchFamily="49" charset="0"/>
                <a:sym typeface="Wingdings" panose="05000000000000000000" pitchFamily="2" charset="2"/>
              </a:rPr>
              <a:t>mult_op</a:t>
            </a:r>
            <a:r>
              <a:rPr lang="en-US" sz="2000" i="1" dirty="0">
                <a:cs typeface="Consolas" panose="020B0609020204030204" pitchFamily="49" charset="0"/>
                <a:sym typeface="Wingdings" panose="05000000000000000000" pitchFamily="2" charset="2"/>
              </a:rPr>
              <a:t> factor</a:t>
            </a:r>
            <a:br>
              <a:rPr lang="en-US" sz="2000" dirty="0">
                <a:cs typeface="Consolas" panose="020B0609020204030204" pitchFamily="49" charset="0"/>
                <a:sym typeface="Wingdings" panose="05000000000000000000" pitchFamily="2" charset="2"/>
              </a:rPr>
            </a:br>
            <a:r>
              <a:rPr lang="en-US" sz="2000" i="1" dirty="0" err="1">
                <a:cs typeface="Consolas" panose="020B0609020204030204" pitchFamily="49" charset="0"/>
                <a:sym typeface="Wingdings" panose="05000000000000000000" pitchFamily="2" charset="2"/>
              </a:rPr>
              <a:t>factor</a:t>
            </a:r>
            <a:r>
              <a:rPr lang="en-US" sz="2000" dirty="0">
                <a:cs typeface="Consolas" panose="020B0609020204030204" pitchFamily="49" charset="0"/>
                <a:sym typeface="Wingdings" panose="05000000000000000000" pitchFamily="2" charset="2"/>
              </a:rPr>
              <a:t> </a:t>
            </a:r>
            <a:r>
              <a:rPr lang="en-US" sz="2000" dirty="0">
                <a:latin typeface="Consolas" panose="020B0609020204030204" pitchFamily="49" charset="0"/>
                <a:cs typeface="Consolas" panose="020B0609020204030204" pitchFamily="49" charset="0"/>
                <a:sym typeface="Wingdings" panose="05000000000000000000" pitchFamily="2" charset="2"/>
              </a:rPr>
              <a:t> </a:t>
            </a:r>
            <a:r>
              <a:rPr lang="en-US" dirty="0">
                <a:latin typeface="Consolas" panose="020B0609020204030204" pitchFamily="49" charset="0"/>
                <a:cs typeface="Consolas" panose="020B0609020204030204" pitchFamily="49" charset="0"/>
                <a:sym typeface="Wingdings" panose="05000000000000000000" pitchFamily="2" charset="2"/>
              </a:rPr>
              <a:t>id</a:t>
            </a:r>
            <a:r>
              <a:rPr lang="en-US" sz="2000" dirty="0">
                <a:latin typeface="Consolas" panose="020B0609020204030204" pitchFamily="49" charset="0"/>
                <a:cs typeface="Consolas" panose="020B0609020204030204" pitchFamily="49" charset="0"/>
                <a:sym typeface="Wingdings" panose="05000000000000000000" pitchFamily="2" charset="2"/>
              </a:rPr>
              <a:t> </a:t>
            </a:r>
            <a:r>
              <a:rPr lang="en-US" sz="2000" dirty="0">
                <a:cs typeface="Consolas" panose="020B0609020204030204" pitchFamily="49" charset="0"/>
                <a:sym typeface="Wingdings" panose="05000000000000000000" pitchFamily="2" charset="2"/>
              </a:rPr>
              <a:t>| </a:t>
            </a:r>
            <a:r>
              <a:rPr lang="en-US" dirty="0">
                <a:latin typeface="Consolas" panose="020B0609020204030204" pitchFamily="49" charset="0"/>
                <a:cs typeface="Consolas" panose="020B0609020204030204" pitchFamily="49" charset="0"/>
                <a:sym typeface="Wingdings" panose="05000000000000000000" pitchFamily="2" charset="2"/>
              </a:rPr>
              <a:t>number</a:t>
            </a:r>
            <a:r>
              <a:rPr lang="en-US" sz="2000" dirty="0">
                <a:cs typeface="Consolas" panose="020B0609020204030204" pitchFamily="49" charset="0"/>
                <a:sym typeface="Wingdings" panose="05000000000000000000" pitchFamily="2" charset="2"/>
              </a:rPr>
              <a:t> | - </a:t>
            </a:r>
            <a:r>
              <a:rPr lang="en-US" sz="2000" i="1" dirty="0">
                <a:cs typeface="Consolas" panose="020B0609020204030204" pitchFamily="49" charset="0"/>
                <a:sym typeface="Wingdings" panose="05000000000000000000" pitchFamily="2" charset="2"/>
              </a:rPr>
              <a:t>factor</a:t>
            </a:r>
            <a:r>
              <a:rPr lang="en-US" sz="2000" dirty="0">
                <a:cs typeface="Consolas" panose="020B0609020204030204" pitchFamily="49" charset="0"/>
                <a:sym typeface="Wingdings" panose="05000000000000000000" pitchFamily="2" charset="2"/>
              </a:rPr>
              <a:t> | ( </a:t>
            </a:r>
            <a:r>
              <a:rPr lang="en-US" sz="2000" i="1" dirty="0">
                <a:cs typeface="Consolas" panose="020B0609020204030204" pitchFamily="49" charset="0"/>
                <a:sym typeface="Wingdings" panose="05000000000000000000" pitchFamily="2" charset="2"/>
              </a:rPr>
              <a:t>expr</a:t>
            </a:r>
            <a:r>
              <a:rPr lang="en-US" sz="2000" dirty="0">
                <a:cs typeface="Consolas" panose="020B0609020204030204" pitchFamily="49" charset="0"/>
                <a:sym typeface="Wingdings" panose="05000000000000000000" pitchFamily="2" charset="2"/>
              </a:rPr>
              <a:t> )</a:t>
            </a:r>
            <a:br>
              <a:rPr lang="en-US" sz="2000" dirty="0">
                <a:cs typeface="Consolas" panose="020B0609020204030204" pitchFamily="49" charset="0"/>
                <a:sym typeface="Wingdings" panose="05000000000000000000" pitchFamily="2" charset="2"/>
              </a:rPr>
            </a:br>
            <a:r>
              <a:rPr lang="en-US" sz="2000" i="1" dirty="0" err="1">
                <a:cs typeface="Consolas" panose="020B0609020204030204" pitchFamily="49" charset="0"/>
                <a:sym typeface="Wingdings" panose="05000000000000000000" pitchFamily="2" charset="2"/>
              </a:rPr>
              <a:t>add_op</a:t>
            </a:r>
            <a:r>
              <a:rPr lang="en-US" sz="2000" dirty="0">
                <a:cs typeface="Consolas" panose="020B0609020204030204" pitchFamily="49" charset="0"/>
                <a:sym typeface="Wingdings" panose="05000000000000000000" pitchFamily="2" charset="2"/>
              </a:rPr>
              <a:t>  + | -</a:t>
            </a:r>
            <a:br>
              <a:rPr lang="en-US" sz="2000" dirty="0">
                <a:cs typeface="Consolas" panose="020B0609020204030204" pitchFamily="49" charset="0"/>
                <a:sym typeface="Wingdings" panose="05000000000000000000" pitchFamily="2" charset="2"/>
              </a:rPr>
            </a:br>
            <a:r>
              <a:rPr lang="en-US" sz="2000" i="1" dirty="0" err="1">
                <a:cs typeface="Consolas" panose="020B0609020204030204" pitchFamily="49" charset="0"/>
                <a:sym typeface="Wingdings" panose="05000000000000000000" pitchFamily="2" charset="2"/>
              </a:rPr>
              <a:t>mult_op</a:t>
            </a:r>
            <a:r>
              <a:rPr lang="en-US" sz="2000" dirty="0">
                <a:cs typeface="Consolas" panose="020B0609020204030204" pitchFamily="49" charset="0"/>
                <a:sym typeface="Wingdings" panose="05000000000000000000" pitchFamily="2" charset="2"/>
              </a:rPr>
              <a:t>  * | /</a:t>
            </a:r>
            <a:endParaRPr lang="en-US" sz="2000" dirty="0">
              <a:cs typeface="Consolas" panose="020B0609020204030204" pitchFamily="49" charset="0"/>
            </a:endParaRPr>
          </a:p>
        </p:txBody>
      </p:sp>
      <p:sp>
        <p:nvSpPr>
          <p:cNvPr id="8" name="TextBox 7"/>
          <p:cNvSpPr txBox="1"/>
          <p:nvPr/>
        </p:nvSpPr>
        <p:spPr>
          <a:xfrm>
            <a:off x="1638834" y="2438379"/>
            <a:ext cx="5896326" cy="707886"/>
          </a:xfrm>
          <a:prstGeom prst="rect">
            <a:avLst/>
          </a:prstGeom>
          <a:noFill/>
          <a:ln>
            <a:solidFill>
              <a:schemeClr val="accent2">
                <a:lumMod val="75000"/>
              </a:schemeClr>
            </a:solidFill>
          </a:ln>
        </p:spPr>
        <p:txBody>
          <a:bodyPr wrap="square" rtlCol="0">
            <a:spAutoFit/>
          </a:bodyPr>
          <a:lstStyle/>
          <a:p>
            <a:r>
              <a:rPr lang="en-US" sz="2000" i="1" dirty="0"/>
              <a:t>expr</a:t>
            </a:r>
            <a:r>
              <a:rPr lang="en-US" sz="2000" dirty="0"/>
              <a:t> </a:t>
            </a:r>
            <a:r>
              <a:rPr lang="en-US" sz="2000" dirty="0">
                <a:sym typeface="Wingdings" panose="05000000000000000000" pitchFamily="2" charset="2"/>
              </a:rPr>
              <a:t></a:t>
            </a:r>
            <a:r>
              <a:rPr lang="en-US" sz="2000" dirty="0">
                <a:latin typeface="Consolas" panose="020B0609020204030204" pitchFamily="49" charset="0"/>
                <a:cs typeface="Consolas" panose="020B0609020204030204" pitchFamily="49" charset="0"/>
                <a:sym typeface="Wingdings" panose="05000000000000000000" pitchFamily="2" charset="2"/>
              </a:rPr>
              <a:t> </a:t>
            </a:r>
            <a:r>
              <a:rPr lang="en-US" dirty="0">
                <a:latin typeface="Consolas" panose="020B0609020204030204" pitchFamily="49" charset="0"/>
                <a:cs typeface="Consolas" panose="020B0609020204030204" pitchFamily="49" charset="0"/>
                <a:sym typeface="Wingdings" panose="05000000000000000000" pitchFamily="2" charset="2"/>
              </a:rPr>
              <a:t>id </a:t>
            </a:r>
            <a:r>
              <a:rPr lang="en-US" sz="2000" dirty="0">
                <a:sym typeface="Wingdings" panose="05000000000000000000" pitchFamily="2" charset="2"/>
              </a:rPr>
              <a:t>| </a:t>
            </a:r>
            <a:r>
              <a:rPr lang="en-US" dirty="0">
                <a:latin typeface="Consolas" panose="020B0609020204030204" pitchFamily="49" charset="0"/>
                <a:cs typeface="Consolas" panose="020B0609020204030204" pitchFamily="49" charset="0"/>
                <a:sym typeface="Wingdings" panose="05000000000000000000" pitchFamily="2" charset="2"/>
              </a:rPr>
              <a:t>number</a:t>
            </a:r>
            <a:r>
              <a:rPr lang="en-US" sz="2000" dirty="0">
                <a:sym typeface="Wingdings" panose="05000000000000000000" pitchFamily="2" charset="2"/>
              </a:rPr>
              <a:t> | - </a:t>
            </a:r>
            <a:r>
              <a:rPr lang="en-US" sz="2000" i="1" dirty="0">
                <a:sym typeface="Wingdings" panose="05000000000000000000" pitchFamily="2" charset="2"/>
              </a:rPr>
              <a:t>expr</a:t>
            </a:r>
            <a:r>
              <a:rPr lang="en-US" sz="2000" dirty="0">
                <a:sym typeface="Wingdings" panose="05000000000000000000" pitchFamily="2" charset="2"/>
              </a:rPr>
              <a:t> | ( </a:t>
            </a:r>
            <a:r>
              <a:rPr lang="en-US" sz="2000" i="1" dirty="0">
                <a:sym typeface="Wingdings" panose="05000000000000000000" pitchFamily="2" charset="2"/>
              </a:rPr>
              <a:t>expr</a:t>
            </a:r>
            <a:r>
              <a:rPr lang="en-US" sz="2000" dirty="0">
                <a:sym typeface="Wingdings" panose="05000000000000000000" pitchFamily="2" charset="2"/>
              </a:rPr>
              <a:t> ) | </a:t>
            </a:r>
            <a:r>
              <a:rPr lang="en-US" sz="2000" i="1" dirty="0">
                <a:sym typeface="Wingdings" panose="05000000000000000000" pitchFamily="2" charset="2"/>
              </a:rPr>
              <a:t>expr op expr</a:t>
            </a:r>
          </a:p>
          <a:p>
            <a:r>
              <a:rPr lang="en-US" sz="2000" i="1" dirty="0"/>
              <a:t>op </a:t>
            </a:r>
            <a:r>
              <a:rPr lang="en-US" sz="2000" dirty="0">
                <a:sym typeface="Wingdings" panose="05000000000000000000" pitchFamily="2" charset="2"/>
              </a:rPr>
              <a:t> + | - | * | /</a:t>
            </a:r>
            <a:endParaRPr lang="en-US" sz="2000" dirty="0"/>
          </a:p>
        </p:txBody>
      </p:sp>
    </p:spTree>
    <p:extLst>
      <p:ext uri="{BB962C8B-B14F-4D97-AF65-F5344CB8AC3E}">
        <p14:creationId xmlns:p14="http://schemas.microsoft.com/office/powerpoint/2010/main" val="833137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Dealing with Ambiguity</a:t>
            </a:r>
            <a:endParaRPr lang="en-US" sz="3200" dirty="0"/>
          </a:p>
        </p:txBody>
      </p:sp>
      <p:sp>
        <p:nvSpPr>
          <p:cNvPr id="3" name="Content Placeholder 2"/>
          <p:cNvSpPr>
            <a:spLocks noGrp="1"/>
          </p:cNvSpPr>
          <p:nvPr>
            <p:ph idx="1"/>
          </p:nvPr>
        </p:nvSpPr>
        <p:spPr/>
        <p:txBody>
          <a:bodyPr/>
          <a:lstStyle/>
          <a:p>
            <a:r>
              <a:rPr lang="en-US" dirty="0"/>
              <a:t> </a:t>
            </a:r>
          </a:p>
        </p:txBody>
      </p:sp>
      <p:sp>
        <p:nvSpPr>
          <p:cNvPr id="5" name="TextBox 4"/>
          <p:cNvSpPr txBox="1"/>
          <p:nvPr/>
        </p:nvSpPr>
        <p:spPr>
          <a:xfrm>
            <a:off x="1024128" y="2000750"/>
            <a:ext cx="1938479" cy="369332"/>
          </a:xfrm>
          <a:prstGeom prst="rect">
            <a:avLst/>
          </a:prstGeom>
          <a:noFill/>
        </p:spPr>
        <p:txBody>
          <a:bodyPr wrap="none" rtlCol="0">
            <a:spAutoFit/>
          </a:bodyPr>
          <a:lstStyle/>
          <a:p>
            <a:r>
              <a:rPr lang="en-US" dirty="0"/>
              <a:t>Previously, we had:</a:t>
            </a:r>
          </a:p>
        </p:txBody>
      </p:sp>
      <p:sp>
        <p:nvSpPr>
          <p:cNvPr id="6" name="TextBox 5"/>
          <p:cNvSpPr txBox="1"/>
          <p:nvPr/>
        </p:nvSpPr>
        <p:spPr>
          <a:xfrm>
            <a:off x="1024128" y="3214563"/>
            <a:ext cx="4776629" cy="369332"/>
          </a:xfrm>
          <a:prstGeom prst="rect">
            <a:avLst/>
          </a:prstGeom>
          <a:noFill/>
        </p:spPr>
        <p:txBody>
          <a:bodyPr wrap="none" rtlCol="0">
            <a:spAutoFit/>
          </a:bodyPr>
          <a:lstStyle/>
          <a:p>
            <a:r>
              <a:rPr lang="en-US" dirty="0"/>
              <a:t>Building in associativity and operator precedence:</a:t>
            </a:r>
          </a:p>
        </p:txBody>
      </p:sp>
      <p:sp>
        <p:nvSpPr>
          <p:cNvPr id="8" name="TextBox 7"/>
          <p:cNvSpPr txBox="1"/>
          <p:nvPr/>
        </p:nvSpPr>
        <p:spPr>
          <a:xfrm>
            <a:off x="7114032" y="2084832"/>
            <a:ext cx="1981633" cy="369332"/>
          </a:xfrm>
          <a:prstGeom prst="rect">
            <a:avLst/>
          </a:prstGeom>
          <a:noFill/>
        </p:spPr>
        <p:txBody>
          <a:bodyPr wrap="none" rtlCol="0">
            <a:spAutoFit/>
          </a:bodyPr>
          <a:lstStyle/>
          <a:p>
            <a:r>
              <a:rPr lang="en-US" dirty="0"/>
              <a:t>Example: 3 + 4 * 5</a:t>
            </a:r>
          </a:p>
        </p:txBody>
      </p:sp>
      <p:sp>
        <p:nvSpPr>
          <p:cNvPr id="9" name="TextBox 8"/>
          <p:cNvSpPr txBox="1"/>
          <p:nvPr/>
        </p:nvSpPr>
        <p:spPr>
          <a:xfrm>
            <a:off x="8462110" y="2519153"/>
            <a:ext cx="612219" cy="369332"/>
          </a:xfrm>
          <a:prstGeom prst="rect">
            <a:avLst/>
          </a:prstGeom>
          <a:noFill/>
        </p:spPr>
        <p:txBody>
          <a:bodyPr wrap="none" rtlCol="0">
            <a:spAutoFit/>
          </a:bodyPr>
          <a:lstStyle/>
          <a:p>
            <a:r>
              <a:rPr lang="en-US" dirty="0" err="1"/>
              <a:t>expr</a:t>
            </a:r>
            <a:endParaRPr lang="en-US" dirty="0"/>
          </a:p>
        </p:txBody>
      </p:sp>
      <p:sp>
        <p:nvSpPr>
          <p:cNvPr id="10" name="TextBox 9"/>
          <p:cNvSpPr txBox="1"/>
          <p:nvPr/>
        </p:nvSpPr>
        <p:spPr>
          <a:xfrm>
            <a:off x="6893706" y="3108670"/>
            <a:ext cx="612219" cy="369332"/>
          </a:xfrm>
          <a:prstGeom prst="rect">
            <a:avLst/>
          </a:prstGeom>
          <a:noFill/>
        </p:spPr>
        <p:txBody>
          <a:bodyPr wrap="none" rtlCol="0">
            <a:spAutoFit/>
          </a:bodyPr>
          <a:lstStyle/>
          <a:p>
            <a:r>
              <a:rPr lang="en-US" dirty="0" err="1"/>
              <a:t>expr</a:t>
            </a:r>
            <a:endParaRPr lang="en-US" dirty="0"/>
          </a:p>
        </p:txBody>
      </p:sp>
      <p:sp>
        <p:nvSpPr>
          <p:cNvPr id="11" name="TextBox 10"/>
          <p:cNvSpPr txBox="1"/>
          <p:nvPr/>
        </p:nvSpPr>
        <p:spPr>
          <a:xfrm>
            <a:off x="8307137" y="3121638"/>
            <a:ext cx="922047" cy="369332"/>
          </a:xfrm>
          <a:prstGeom prst="rect">
            <a:avLst/>
          </a:prstGeom>
          <a:noFill/>
        </p:spPr>
        <p:txBody>
          <a:bodyPr wrap="none" rtlCol="0">
            <a:spAutoFit/>
          </a:bodyPr>
          <a:lstStyle/>
          <a:p>
            <a:r>
              <a:rPr lang="en-US" dirty="0" err="1"/>
              <a:t>add_op</a:t>
            </a:r>
            <a:endParaRPr lang="en-US" dirty="0"/>
          </a:p>
        </p:txBody>
      </p:sp>
      <p:sp>
        <p:nvSpPr>
          <p:cNvPr id="12" name="TextBox 11"/>
          <p:cNvSpPr txBox="1"/>
          <p:nvPr/>
        </p:nvSpPr>
        <p:spPr>
          <a:xfrm>
            <a:off x="10030396" y="3105136"/>
            <a:ext cx="598049" cy="369332"/>
          </a:xfrm>
          <a:prstGeom prst="rect">
            <a:avLst/>
          </a:prstGeom>
          <a:noFill/>
        </p:spPr>
        <p:txBody>
          <a:bodyPr wrap="none" rtlCol="0">
            <a:spAutoFit/>
          </a:bodyPr>
          <a:lstStyle/>
          <a:p>
            <a:r>
              <a:rPr lang="en-US" dirty="0"/>
              <a:t>term</a:t>
            </a:r>
          </a:p>
        </p:txBody>
      </p:sp>
      <p:sp>
        <p:nvSpPr>
          <p:cNvPr id="13" name="TextBox 12"/>
          <p:cNvSpPr txBox="1"/>
          <p:nvPr/>
        </p:nvSpPr>
        <p:spPr>
          <a:xfrm>
            <a:off x="9064794" y="3675636"/>
            <a:ext cx="598049" cy="369332"/>
          </a:xfrm>
          <a:prstGeom prst="rect">
            <a:avLst/>
          </a:prstGeom>
          <a:noFill/>
        </p:spPr>
        <p:txBody>
          <a:bodyPr wrap="none" rtlCol="0">
            <a:spAutoFit/>
          </a:bodyPr>
          <a:lstStyle/>
          <a:p>
            <a:r>
              <a:rPr lang="en-US" dirty="0"/>
              <a:t>term</a:t>
            </a:r>
          </a:p>
        </p:txBody>
      </p:sp>
      <p:sp>
        <p:nvSpPr>
          <p:cNvPr id="14" name="TextBox 13"/>
          <p:cNvSpPr txBox="1"/>
          <p:nvPr/>
        </p:nvSpPr>
        <p:spPr>
          <a:xfrm>
            <a:off x="9871700" y="3675636"/>
            <a:ext cx="915443" cy="369332"/>
          </a:xfrm>
          <a:prstGeom prst="rect">
            <a:avLst/>
          </a:prstGeom>
          <a:noFill/>
        </p:spPr>
        <p:txBody>
          <a:bodyPr wrap="none" rtlCol="0">
            <a:spAutoFit/>
          </a:bodyPr>
          <a:lstStyle/>
          <a:p>
            <a:r>
              <a:rPr lang="en-US" dirty="0" err="1"/>
              <a:t>mult_op</a:t>
            </a:r>
            <a:endParaRPr lang="en-US" dirty="0"/>
          </a:p>
        </p:txBody>
      </p:sp>
      <p:sp>
        <p:nvSpPr>
          <p:cNvPr id="15" name="TextBox 14"/>
          <p:cNvSpPr txBox="1"/>
          <p:nvPr/>
        </p:nvSpPr>
        <p:spPr>
          <a:xfrm>
            <a:off x="10854043" y="3677170"/>
            <a:ext cx="731290" cy="369332"/>
          </a:xfrm>
          <a:prstGeom prst="rect">
            <a:avLst/>
          </a:prstGeom>
          <a:noFill/>
        </p:spPr>
        <p:txBody>
          <a:bodyPr wrap="none" rtlCol="0">
            <a:spAutoFit/>
          </a:bodyPr>
          <a:lstStyle/>
          <a:p>
            <a:r>
              <a:rPr lang="en-US" dirty="0"/>
              <a:t>factor</a:t>
            </a:r>
          </a:p>
        </p:txBody>
      </p:sp>
      <p:sp>
        <p:nvSpPr>
          <p:cNvPr id="16" name="TextBox 15"/>
          <p:cNvSpPr txBox="1"/>
          <p:nvPr/>
        </p:nvSpPr>
        <p:spPr>
          <a:xfrm>
            <a:off x="6770048" y="4815578"/>
            <a:ext cx="859531" cy="369332"/>
          </a:xfrm>
          <a:prstGeom prst="rect">
            <a:avLst/>
          </a:prstGeom>
          <a:noFill/>
        </p:spPr>
        <p:txBody>
          <a:bodyPr wrap="none" rtlCol="0">
            <a:spAutoFit/>
          </a:bodyPr>
          <a:lstStyle/>
          <a:p>
            <a:r>
              <a:rPr lang="en-US" dirty="0"/>
              <a:t>number</a:t>
            </a:r>
          </a:p>
        </p:txBody>
      </p:sp>
      <p:sp>
        <p:nvSpPr>
          <p:cNvPr id="17" name="TextBox 16"/>
          <p:cNvSpPr txBox="1"/>
          <p:nvPr/>
        </p:nvSpPr>
        <p:spPr>
          <a:xfrm>
            <a:off x="10787142" y="4255368"/>
            <a:ext cx="859531" cy="369332"/>
          </a:xfrm>
          <a:prstGeom prst="rect">
            <a:avLst/>
          </a:prstGeom>
          <a:noFill/>
        </p:spPr>
        <p:txBody>
          <a:bodyPr wrap="none" rtlCol="0">
            <a:spAutoFit/>
          </a:bodyPr>
          <a:lstStyle/>
          <a:p>
            <a:r>
              <a:rPr lang="en-US" dirty="0"/>
              <a:t>number</a:t>
            </a:r>
          </a:p>
        </p:txBody>
      </p:sp>
      <p:sp>
        <p:nvSpPr>
          <p:cNvPr id="18" name="TextBox 17"/>
          <p:cNvSpPr txBox="1"/>
          <p:nvPr/>
        </p:nvSpPr>
        <p:spPr>
          <a:xfrm>
            <a:off x="8937437" y="4805555"/>
            <a:ext cx="859531" cy="369332"/>
          </a:xfrm>
          <a:prstGeom prst="rect">
            <a:avLst/>
          </a:prstGeom>
          <a:noFill/>
        </p:spPr>
        <p:txBody>
          <a:bodyPr wrap="none" rtlCol="0">
            <a:spAutoFit/>
          </a:bodyPr>
          <a:lstStyle/>
          <a:p>
            <a:r>
              <a:rPr lang="en-US" dirty="0"/>
              <a:t>number</a:t>
            </a:r>
          </a:p>
        </p:txBody>
      </p:sp>
      <p:sp>
        <p:nvSpPr>
          <p:cNvPr id="19" name="TextBox 18"/>
          <p:cNvSpPr txBox="1"/>
          <p:nvPr/>
        </p:nvSpPr>
        <p:spPr>
          <a:xfrm>
            <a:off x="8598883" y="3779025"/>
            <a:ext cx="338554" cy="369332"/>
          </a:xfrm>
          <a:prstGeom prst="rect">
            <a:avLst/>
          </a:prstGeom>
          <a:noFill/>
        </p:spPr>
        <p:txBody>
          <a:bodyPr wrap="none" rtlCol="0">
            <a:spAutoFit/>
          </a:bodyPr>
          <a:lstStyle/>
          <a:p>
            <a:r>
              <a:rPr lang="en-US" dirty="0"/>
              <a:t>+</a:t>
            </a:r>
          </a:p>
        </p:txBody>
      </p:sp>
      <p:sp>
        <p:nvSpPr>
          <p:cNvPr id="20" name="TextBox 19"/>
          <p:cNvSpPr txBox="1"/>
          <p:nvPr/>
        </p:nvSpPr>
        <p:spPr>
          <a:xfrm>
            <a:off x="10186592" y="4293604"/>
            <a:ext cx="285656" cy="369332"/>
          </a:xfrm>
          <a:prstGeom prst="rect">
            <a:avLst/>
          </a:prstGeom>
          <a:noFill/>
        </p:spPr>
        <p:txBody>
          <a:bodyPr wrap="none" rtlCol="0">
            <a:spAutoFit/>
          </a:bodyPr>
          <a:lstStyle/>
          <a:p>
            <a:r>
              <a:rPr lang="en-US" dirty="0"/>
              <a:t>*</a:t>
            </a:r>
          </a:p>
        </p:txBody>
      </p:sp>
      <p:sp>
        <p:nvSpPr>
          <p:cNvPr id="21" name="TextBox 20"/>
          <p:cNvSpPr txBox="1"/>
          <p:nvPr/>
        </p:nvSpPr>
        <p:spPr>
          <a:xfrm>
            <a:off x="6834169" y="4273913"/>
            <a:ext cx="731290" cy="369332"/>
          </a:xfrm>
          <a:prstGeom prst="rect">
            <a:avLst/>
          </a:prstGeom>
          <a:noFill/>
        </p:spPr>
        <p:txBody>
          <a:bodyPr wrap="none" rtlCol="0">
            <a:spAutoFit/>
          </a:bodyPr>
          <a:lstStyle/>
          <a:p>
            <a:r>
              <a:rPr lang="en-US" dirty="0"/>
              <a:t>factor</a:t>
            </a:r>
          </a:p>
        </p:txBody>
      </p:sp>
      <p:sp>
        <p:nvSpPr>
          <p:cNvPr id="22" name="TextBox 21"/>
          <p:cNvSpPr txBox="1"/>
          <p:nvPr/>
        </p:nvSpPr>
        <p:spPr>
          <a:xfrm>
            <a:off x="8998173" y="4256299"/>
            <a:ext cx="731290" cy="369332"/>
          </a:xfrm>
          <a:prstGeom prst="rect">
            <a:avLst/>
          </a:prstGeom>
          <a:noFill/>
        </p:spPr>
        <p:txBody>
          <a:bodyPr wrap="none" rtlCol="0">
            <a:spAutoFit/>
          </a:bodyPr>
          <a:lstStyle/>
          <a:p>
            <a:r>
              <a:rPr lang="en-US" dirty="0"/>
              <a:t>factor</a:t>
            </a:r>
          </a:p>
        </p:txBody>
      </p:sp>
      <p:sp>
        <p:nvSpPr>
          <p:cNvPr id="23" name="TextBox 22"/>
          <p:cNvSpPr txBox="1"/>
          <p:nvPr/>
        </p:nvSpPr>
        <p:spPr>
          <a:xfrm>
            <a:off x="6900790" y="3712727"/>
            <a:ext cx="598049" cy="369332"/>
          </a:xfrm>
          <a:prstGeom prst="rect">
            <a:avLst/>
          </a:prstGeom>
          <a:noFill/>
        </p:spPr>
        <p:txBody>
          <a:bodyPr wrap="none" rtlCol="0">
            <a:spAutoFit/>
          </a:bodyPr>
          <a:lstStyle/>
          <a:p>
            <a:r>
              <a:rPr lang="en-US" dirty="0"/>
              <a:t>term</a:t>
            </a:r>
          </a:p>
        </p:txBody>
      </p:sp>
      <p:cxnSp>
        <p:nvCxnSpPr>
          <p:cNvPr id="25" name="Straight Connector 24"/>
          <p:cNvCxnSpPr>
            <a:stCxn id="9" idx="2"/>
            <a:endCxn id="10" idx="0"/>
          </p:cNvCxnSpPr>
          <p:nvPr/>
        </p:nvCxnSpPr>
        <p:spPr>
          <a:xfrm flipH="1">
            <a:off x="7199816" y="2888485"/>
            <a:ext cx="1568404" cy="220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2"/>
            <a:endCxn id="11" idx="0"/>
          </p:cNvCxnSpPr>
          <p:nvPr/>
        </p:nvCxnSpPr>
        <p:spPr>
          <a:xfrm flipH="1">
            <a:off x="8768161" y="2888485"/>
            <a:ext cx="59" cy="233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2"/>
            <a:endCxn id="12" idx="0"/>
          </p:cNvCxnSpPr>
          <p:nvPr/>
        </p:nvCxnSpPr>
        <p:spPr>
          <a:xfrm>
            <a:off x="8768220" y="2888485"/>
            <a:ext cx="1561201" cy="216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2"/>
            <a:endCxn id="23" idx="0"/>
          </p:cNvCxnSpPr>
          <p:nvPr/>
        </p:nvCxnSpPr>
        <p:spPr>
          <a:xfrm flipH="1">
            <a:off x="7199815" y="3478002"/>
            <a:ext cx="1" cy="234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3" idx="2"/>
            <a:endCxn id="21" idx="0"/>
          </p:cNvCxnSpPr>
          <p:nvPr/>
        </p:nvCxnSpPr>
        <p:spPr>
          <a:xfrm flipH="1">
            <a:off x="7199814" y="4082059"/>
            <a:ext cx="1" cy="19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1" idx="2"/>
            <a:endCxn id="16" idx="0"/>
          </p:cNvCxnSpPr>
          <p:nvPr/>
        </p:nvCxnSpPr>
        <p:spPr>
          <a:xfrm>
            <a:off x="7199814" y="4643245"/>
            <a:ext cx="0" cy="172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1" idx="2"/>
            <a:endCxn id="19" idx="0"/>
          </p:cNvCxnSpPr>
          <p:nvPr/>
        </p:nvCxnSpPr>
        <p:spPr>
          <a:xfrm flipH="1">
            <a:off x="8768160" y="3490970"/>
            <a:ext cx="1" cy="288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2" idx="2"/>
            <a:endCxn id="13" idx="0"/>
          </p:cNvCxnSpPr>
          <p:nvPr/>
        </p:nvCxnSpPr>
        <p:spPr>
          <a:xfrm flipH="1">
            <a:off x="9363819" y="3474468"/>
            <a:ext cx="965602" cy="20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2"/>
            <a:endCxn id="15" idx="0"/>
          </p:cNvCxnSpPr>
          <p:nvPr/>
        </p:nvCxnSpPr>
        <p:spPr>
          <a:xfrm>
            <a:off x="10329421" y="3474468"/>
            <a:ext cx="890267" cy="202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2" idx="2"/>
            <a:endCxn id="14" idx="0"/>
          </p:cNvCxnSpPr>
          <p:nvPr/>
        </p:nvCxnSpPr>
        <p:spPr>
          <a:xfrm>
            <a:off x="10329421" y="3474468"/>
            <a:ext cx="1" cy="20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3" idx="2"/>
            <a:endCxn id="22" idx="0"/>
          </p:cNvCxnSpPr>
          <p:nvPr/>
        </p:nvCxnSpPr>
        <p:spPr>
          <a:xfrm flipH="1">
            <a:off x="9363818" y="4044968"/>
            <a:ext cx="1" cy="211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4" idx="2"/>
            <a:endCxn id="20" idx="0"/>
          </p:cNvCxnSpPr>
          <p:nvPr/>
        </p:nvCxnSpPr>
        <p:spPr>
          <a:xfrm flipH="1">
            <a:off x="10329420" y="4044968"/>
            <a:ext cx="2" cy="248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5" idx="2"/>
            <a:endCxn id="17" idx="0"/>
          </p:cNvCxnSpPr>
          <p:nvPr/>
        </p:nvCxnSpPr>
        <p:spPr>
          <a:xfrm flipH="1">
            <a:off x="11216908" y="4046502"/>
            <a:ext cx="2780" cy="208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2" idx="2"/>
            <a:endCxn id="18" idx="0"/>
          </p:cNvCxnSpPr>
          <p:nvPr/>
        </p:nvCxnSpPr>
        <p:spPr>
          <a:xfrm>
            <a:off x="9363818" y="4625631"/>
            <a:ext cx="3385" cy="17992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217706" y="2430378"/>
            <a:ext cx="5435362" cy="646331"/>
          </a:xfrm>
          <a:prstGeom prst="rect">
            <a:avLst/>
          </a:prstGeom>
          <a:noFill/>
          <a:ln>
            <a:solidFill>
              <a:schemeClr val="accent2">
                <a:lumMod val="75000"/>
              </a:schemeClr>
            </a:solidFill>
          </a:ln>
        </p:spPr>
        <p:txBody>
          <a:bodyPr wrap="square" rtlCol="0">
            <a:spAutoFit/>
          </a:bodyPr>
          <a:lstStyle/>
          <a:p>
            <a:r>
              <a:rPr lang="en-US" i="1" dirty="0"/>
              <a:t>expr</a:t>
            </a:r>
            <a:r>
              <a:rPr lang="en-US" dirty="0"/>
              <a:t> </a:t>
            </a:r>
            <a:r>
              <a:rPr lang="en-US" dirty="0">
                <a:sym typeface="Wingdings" panose="05000000000000000000" pitchFamily="2" charset="2"/>
              </a:rPr>
              <a:t></a:t>
            </a:r>
            <a:r>
              <a:rPr lang="en-US" dirty="0">
                <a:latin typeface="Consolas" panose="020B0609020204030204" pitchFamily="49" charset="0"/>
                <a:cs typeface="Consolas" panose="020B0609020204030204" pitchFamily="49" charset="0"/>
                <a:sym typeface="Wingdings" panose="05000000000000000000" pitchFamily="2" charset="2"/>
              </a:rPr>
              <a:t> </a:t>
            </a:r>
            <a:r>
              <a:rPr lang="en-US" sz="1600" dirty="0">
                <a:latin typeface="Consolas" panose="020B0609020204030204" pitchFamily="49" charset="0"/>
                <a:cs typeface="Consolas" panose="020B0609020204030204" pitchFamily="49" charset="0"/>
                <a:sym typeface="Wingdings" panose="05000000000000000000" pitchFamily="2" charset="2"/>
              </a:rPr>
              <a:t>id </a:t>
            </a:r>
            <a:r>
              <a:rPr lang="en-US" dirty="0">
                <a:sym typeface="Wingdings" panose="05000000000000000000" pitchFamily="2" charset="2"/>
              </a:rPr>
              <a:t>| </a:t>
            </a:r>
            <a:r>
              <a:rPr lang="en-US" sz="1600" dirty="0">
                <a:latin typeface="Consolas" panose="020B0609020204030204" pitchFamily="49" charset="0"/>
                <a:cs typeface="Consolas" panose="020B0609020204030204" pitchFamily="49" charset="0"/>
                <a:sym typeface="Wingdings" panose="05000000000000000000" pitchFamily="2" charset="2"/>
              </a:rPr>
              <a:t>number</a:t>
            </a:r>
            <a:r>
              <a:rPr lang="en-US" dirty="0">
                <a:sym typeface="Wingdings" panose="05000000000000000000" pitchFamily="2" charset="2"/>
              </a:rPr>
              <a:t> | - </a:t>
            </a:r>
            <a:r>
              <a:rPr lang="en-US" i="1" dirty="0">
                <a:sym typeface="Wingdings" panose="05000000000000000000" pitchFamily="2" charset="2"/>
              </a:rPr>
              <a:t>expr</a:t>
            </a:r>
            <a:r>
              <a:rPr lang="en-US" dirty="0">
                <a:sym typeface="Wingdings" panose="05000000000000000000" pitchFamily="2" charset="2"/>
              </a:rPr>
              <a:t> | ( </a:t>
            </a:r>
            <a:r>
              <a:rPr lang="en-US" i="1" dirty="0">
                <a:sym typeface="Wingdings" panose="05000000000000000000" pitchFamily="2" charset="2"/>
              </a:rPr>
              <a:t>expr</a:t>
            </a:r>
            <a:r>
              <a:rPr lang="en-US" dirty="0">
                <a:sym typeface="Wingdings" panose="05000000000000000000" pitchFamily="2" charset="2"/>
              </a:rPr>
              <a:t> ) | </a:t>
            </a:r>
            <a:r>
              <a:rPr lang="en-US" i="1" dirty="0">
                <a:sym typeface="Wingdings" panose="05000000000000000000" pitchFamily="2" charset="2"/>
              </a:rPr>
              <a:t>expr op expr</a:t>
            </a:r>
          </a:p>
          <a:p>
            <a:r>
              <a:rPr lang="en-US" i="1" dirty="0"/>
              <a:t>op </a:t>
            </a:r>
            <a:r>
              <a:rPr lang="en-US" dirty="0">
                <a:sym typeface="Wingdings" panose="05000000000000000000" pitchFamily="2" charset="2"/>
              </a:rPr>
              <a:t> + | - | * | /</a:t>
            </a:r>
            <a:endParaRPr lang="en-US" dirty="0"/>
          </a:p>
        </p:txBody>
      </p:sp>
      <p:sp>
        <p:nvSpPr>
          <p:cNvPr id="40" name="TextBox 39"/>
          <p:cNvSpPr txBox="1"/>
          <p:nvPr/>
        </p:nvSpPr>
        <p:spPr>
          <a:xfrm>
            <a:off x="1217706" y="3721749"/>
            <a:ext cx="4623445" cy="1631216"/>
          </a:xfrm>
          <a:prstGeom prst="rect">
            <a:avLst/>
          </a:prstGeom>
          <a:noFill/>
          <a:ln>
            <a:solidFill>
              <a:schemeClr val="accent1"/>
            </a:solidFill>
          </a:ln>
        </p:spPr>
        <p:txBody>
          <a:bodyPr wrap="none" rtlCol="0">
            <a:spAutoFit/>
          </a:bodyPr>
          <a:lstStyle/>
          <a:p>
            <a:r>
              <a:rPr lang="en-US" sz="2000" i="1" dirty="0">
                <a:cs typeface="Consolas" panose="020B0609020204030204" pitchFamily="49" charset="0"/>
              </a:rPr>
              <a:t>expr</a:t>
            </a:r>
            <a:r>
              <a:rPr lang="en-US" sz="2000" dirty="0">
                <a:cs typeface="Consolas" panose="020B0609020204030204" pitchFamily="49" charset="0"/>
              </a:rPr>
              <a:t> </a:t>
            </a:r>
            <a:r>
              <a:rPr lang="en-US" sz="2000" dirty="0">
                <a:cs typeface="Consolas" panose="020B0609020204030204" pitchFamily="49" charset="0"/>
                <a:sym typeface="Wingdings" panose="05000000000000000000" pitchFamily="2" charset="2"/>
              </a:rPr>
              <a:t> </a:t>
            </a:r>
            <a:r>
              <a:rPr lang="en-US" sz="2000" i="1" dirty="0">
                <a:cs typeface="Consolas" panose="020B0609020204030204" pitchFamily="49" charset="0"/>
                <a:sym typeface="Wingdings" panose="05000000000000000000" pitchFamily="2" charset="2"/>
              </a:rPr>
              <a:t>term</a:t>
            </a:r>
            <a:r>
              <a:rPr lang="en-US" sz="2000" dirty="0">
                <a:cs typeface="Consolas" panose="020B0609020204030204" pitchFamily="49" charset="0"/>
                <a:sym typeface="Wingdings" panose="05000000000000000000" pitchFamily="2" charset="2"/>
              </a:rPr>
              <a:t> | </a:t>
            </a:r>
            <a:r>
              <a:rPr lang="en-US" sz="2000" i="1" dirty="0">
                <a:cs typeface="Consolas" panose="020B0609020204030204" pitchFamily="49" charset="0"/>
                <a:sym typeface="Wingdings" panose="05000000000000000000" pitchFamily="2" charset="2"/>
              </a:rPr>
              <a:t>expr </a:t>
            </a:r>
            <a:r>
              <a:rPr lang="en-US" sz="2000" i="1" dirty="0" err="1">
                <a:cs typeface="Consolas" panose="020B0609020204030204" pitchFamily="49" charset="0"/>
                <a:sym typeface="Wingdings" panose="05000000000000000000" pitchFamily="2" charset="2"/>
              </a:rPr>
              <a:t>add_op</a:t>
            </a:r>
            <a:r>
              <a:rPr lang="en-US" sz="2000" i="1" dirty="0">
                <a:cs typeface="Consolas" panose="020B0609020204030204" pitchFamily="49" charset="0"/>
                <a:sym typeface="Wingdings" panose="05000000000000000000" pitchFamily="2" charset="2"/>
              </a:rPr>
              <a:t> term</a:t>
            </a:r>
            <a:br>
              <a:rPr lang="en-US" sz="2000" dirty="0">
                <a:cs typeface="Consolas" panose="020B0609020204030204" pitchFamily="49" charset="0"/>
                <a:sym typeface="Wingdings" panose="05000000000000000000" pitchFamily="2" charset="2"/>
              </a:rPr>
            </a:br>
            <a:r>
              <a:rPr lang="en-US" sz="2000" i="1" dirty="0" err="1">
                <a:cs typeface="Consolas" panose="020B0609020204030204" pitchFamily="49" charset="0"/>
                <a:sym typeface="Wingdings" panose="05000000000000000000" pitchFamily="2" charset="2"/>
              </a:rPr>
              <a:t>term</a:t>
            </a:r>
            <a:r>
              <a:rPr lang="en-US" sz="2000" dirty="0">
                <a:cs typeface="Consolas" panose="020B0609020204030204" pitchFamily="49" charset="0"/>
                <a:sym typeface="Wingdings" panose="05000000000000000000" pitchFamily="2" charset="2"/>
              </a:rPr>
              <a:t>  </a:t>
            </a:r>
            <a:r>
              <a:rPr lang="en-US" sz="2000" i="1" dirty="0">
                <a:cs typeface="Consolas" panose="020B0609020204030204" pitchFamily="49" charset="0"/>
                <a:sym typeface="Wingdings" panose="05000000000000000000" pitchFamily="2" charset="2"/>
              </a:rPr>
              <a:t>factor</a:t>
            </a:r>
            <a:r>
              <a:rPr lang="en-US" sz="2000" dirty="0">
                <a:cs typeface="Consolas" panose="020B0609020204030204" pitchFamily="49" charset="0"/>
                <a:sym typeface="Wingdings" panose="05000000000000000000" pitchFamily="2" charset="2"/>
              </a:rPr>
              <a:t> | </a:t>
            </a:r>
            <a:r>
              <a:rPr lang="en-US" sz="2000" i="1" dirty="0">
                <a:cs typeface="Consolas" panose="020B0609020204030204" pitchFamily="49" charset="0"/>
                <a:sym typeface="Wingdings" panose="05000000000000000000" pitchFamily="2" charset="2"/>
              </a:rPr>
              <a:t>term </a:t>
            </a:r>
            <a:r>
              <a:rPr lang="en-US" sz="2000" i="1" dirty="0" err="1">
                <a:cs typeface="Consolas" panose="020B0609020204030204" pitchFamily="49" charset="0"/>
                <a:sym typeface="Wingdings" panose="05000000000000000000" pitchFamily="2" charset="2"/>
              </a:rPr>
              <a:t>mult_op</a:t>
            </a:r>
            <a:r>
              <a:rPr lang="en-US" sz="2000" i="1" dirty="0">
                <a:cs typeface="Consolas" panose="020B0609020204030204" pitchFamily="49" charset="0"/>
                <a:sym typeface="Wingdings" panose="05000000000000000000" pitchFamily="2" charset="2"/>
              </a:rPr>
              <a:t> factor</a:t>
            </a:r>
            <a:br>
              <a:rPr lang="en-US" sz="2000" dirty="0">
                <a:cs typeface="Consolas" panose="020B0609020204030204" pitchFamily="49" charset="0"/>
                <a:sym typeface="Wingdings" panose="05000000000000000000" pitchFamily="2" charset="2"/>
              </a:rPr>
            </a:br>
            <a:r>
              <a:rPr lang="en-US" sz="2000" i="1" dirty="0" err="1">
                <a:cs typeface="Consolas" panose="020B0609020204030204" pitchFamily="49" charset="0"/>
                <a:sym typeface="Wingdings" panose="05000000000000000000" pitchFamily="2" charset="2"/>
              </a:rPr>
              <a:t>factor</a:t>
            </a:r>
            <a:r>
              <a:rPr lang="en-US" sz="2000" dirty="0">
                <a:cs typeface="Consolas" panose="020B0609020204030204" pitchFamily="49" charset="0"/>
                <a:sym typeface="Wingdings" panose="05000000000000000000" pitchFamily="2" charset="2"/>
              </a:rPr>
              <a:t> </a:t>
            </a:r>
            <a:r>
              <a:rPr lang="en-US" sz="2000" dirty="0">
                <a:latin typeface="Consolas" panose="020B0609020204030204" pitchFamily="49" charset="0"/>
                <a:cs typeface="Consolas" panose="020B0609020204030204" pitchFamily="49" charset="0"/>
                <a:sym typeface="Wingdings" panose="05000000000000000000" pitchFamily="2" charset="2"/>
              </a:rPr>
              <a:t> </a:t>
            </a:r>
            <a:r>
              <a:rPr lang="en-US" dirty="0">
                <a:latin typeface="Consolas" panose="020B0609020204030204" pitchFamily="49" charset="0"/>
                <a:cs typeface="Consolas" panose="020B0609020204030204" pitchFamily="49" charset="0"/>
                <a:sym typeface="Wingdings" panose="05000000000000000000" pitchFamily="2" charset="2"/>
              </a:rPr>
              <a:t>id</a:t>
            </a:r>
            <a:r>
              <a:rPr lang="en-US" sz="2000" dirty="0">
                <a:latin typeface="Consolas" panose="020B0609020204030204" pitchFamily="49" charset="0"/>
                <a:cs typeface="Consolas" panose="020B0609020204030204" pitchFamily="49" charset="0"/>
                <a:sym typeface="Wingdings" panose="05000000000000000000" pitchFamily="2" charset="2"/>
              </a:rPr>
              <a:t> </a:t>
            </a:r>
            <a:r>
              <a:rPr lang="en-US" sz="2000" dirty="0">
                <a:cs typeface="Consolas" panose="020B0609020204030204" pitchFamily="49" charset="0"/>
                <a:sym typeface="Wingdings" panose="05000000000000000000" pitchFamily="2" charset="2"/>
              </a:rPr>
              <a:t>| </a:t>
            </a:r>
            <a:r>
              <a:rPr lang="en-US" dirty="0">
                <a:latin typeface="Consolas" panose="020B0609020204030204" pitchFamily="49" charset="0"/>
                <a:cs typeface="Consolas" panose="020B0609020204030204" pitchFamily="49" charset="0"/>
                <a:sym typeface="Wingdings" panose="05000000000000000000" pitchFamily="2" charset="2"/>
              </a:rPr>
              <a:t>number</a:t>
            </a:r>
            <a:r>
              <a:rPr lang="en-US" sz="2000" dirty="0">
                <a:cs typeface="Consolas" panose="020B0609020204030204" pitchFamily="49" charset="0"/>
                <a:sym typeface="Wingdings" panose="05000000000000000000" pitchFamily="2" charset="2"/>
              </a:rPr>
              <a:t> | - </a:t>
            </a:r>
            <a:r>
              <a:rPr lang="en-US" sz="2000" i="1" dirty="0">
                <a:cs typeface="Consolas" panose="020B0609020204030204" pitchFamily="49" charset="0"/>
                <a:sym typeface="Wingdings" panose="05000000000000000000" pitchFamily="2" charset="2"/>
              </a:rPr>
              <a:t>factor</a:t>
            </a:r>
            <a:r>
              <a:rPr lang="en-US" sz="2000" dirty="0">
                <a:cs typeface="Consolas" panose="020B0609020204030204" pitchFamily="49" charset="0"/>
                <a:sym typeface="Wingdings" panose="05000000000000000000" pitchFamily="2" charset="2"/>
              </a:rPr>
              <a:t> | ( </a:t>
            </a:r>
            <a:r>
              <a:rPr lang="en-US" sz="2000" i="1" dirty="0">
                <a:cs typeface="Consolas" panose="020B0609020204030204" pitchFamily="49" charset="0"/>
                <a:sym typeface="Wingdings" panose="05000000000000000000" pitchFamily="2" charset="2"/>
              </a:rPr>
              <a:t>expr</a:t>
            </a:r>
            <a:r>
              <a:rPr lang="en-US" sz="2000" dirty="0">
                <a:cs typeface="Consolas" panose="020B0609020204030204" pitchFamily="49" charset="0"/>
                <a:sym typeface="Wingdings" panose="05000000000000000000" pitchFamily="2" charset="2"/>
              </a:rPr>
              <a:t> )</a:t>
            </a:r>
            <a:br>
              <a:rPr lang="en-US" sz="2000" dirty="0">
                <a:cs typeface="Consolas" panose="020B0609020204030204" pitchFamily="49" charset="0"/>
                <a:sym typeface="Wingdings" panose="05000000000000000000" pitchFamily="2" charset="2"/>
              </a:rPr>
            </a:br>
            <a:r>
              <a:rPr lang="en-US" sz="2000" i="1" dirty="0" err="1">
                <a:cs typeface="Consolas" panose="020B0609020204030204" pitchFamily="49" charset="0"/>
                <a:sym typeface="Wingdings" panose="05000000000000000000" pitchFamily="2" charset="2"/>
              </a:rPr>
              <a:t>add_op</a:t>
            </a:r>
            <a:r>
              <a:rPr lang="en-US" sz="2000" dirty="0">
                <a:cs typeface="Consolas" panose="020B0609020204030204" pitchFamily="49" charset="0"/>
                <a:sym typeface="Wingdings" panose="05000000000000000000" pitchFamily="2" charset="2"/>
              </a:rPr>
              <a:t>  + | -</a:t>
            </a:r>
            <a:br>
              <a:rPr lang="en-US" sz="2000" dirty="0">
                <a:cs typeface="Consolas" panose="020B0609020204030204" pitchFamily="49" charset="0"/>
                <a:sym typeface="Wingdings" panose="05000000000000000000" pitchFamily="2" charset="2"/>
              </a:rPr>
            </a:br>
            <a:r>
              <a:rPr lang="en-US" sz="2000" i="1" dirty="0" err="1">
                <a:cs typeface="Consolas" panose="020B0609020204030204" pitchFamily="49" charset="0"/>
                <a:sym typeface="Wingdings" panose="05000000000000000000" pitchFamily="2" charset="2"/>
              </a:rPr>
              <a:t>mult_op</a:t>
            </a:r>
            <a:r>
              <a:rPr lang="en-US" sz="2000" dirty="0">
                <a:cs typeface="Consolas" panose="020B0609020204030204" pitchFamily="49" charset="0"/>
                <a:sym typeface="Wingdings" panose="05000000000000000000" pitchFamily="2" charset="2"/>
              </a:rPr>
              <a:t>  * | /</a:t>
            </a:r>
            <a:endParaRPr lang="en-US" sz="2000" dirty="0">
              <a:cs typeface="Consolas" panose="020B0609020204030204" pitchFamily="49" charset="0"/>
            </a:endParaRPr>
          </a:p>
        </p:txBody>
      </p:sp>
    </p:spTree>
    <p:extLst>
      <p:ext uri="{BB962C8B-B14F-4D97-AF65-F5344CB8AC3E}">
        <p14:creationId xmlns:p14="http://schemas.microsoft.com/office/powerpoint/2010/main" val="6891857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Recursions</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fontScale="92500" lnSpcReduction="10000"/>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t>
            </a:r>
            <a:r>
              <a:rPr lang="en-US" sz="2200" b="1" dirty="0">
                <a:solidFill>
                  <a:srgbClr val="000000"/>
                </a:solidFill>
                <a:latin typeface="Calibri" panose="020F0502020204030204" pitchFamily="34" charset="0"/>
                <a:cs typeface="Arial" panose="020B0604020202020204" pitchFamily="34" charset="0"/>
              </a:rPr>
              <a:t>Left Recursion</a:t>
            </a:r>
          </a:p>
          <a:p>
            <a:pPr lvl="1" algn="just">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A production of grammar is said to have left recursion if the leftmost variable of its RHS is same as variable of its LHS.</a:t>
            </a:r>
          </a:p>
          <a:p>
            <a:pPr lvl="1"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A grammar containing a production having left recursion is called as Left Recursive Grammar.</a:t>
            </a:r>
          </a:p>
          <a:p>
            <a:pPr lvl="1"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S → Sa / ∈</a:t>
            </a:r>
          </a:p>
          <a:p>
            <a:pPr algn="just" fontAlgn="base">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t>
            </a:r>
            <a:r>
              <a:rPr lang="en-US" sz="2200" b="1" dirty="0">
                <a:solidFill>
                  <a:srgbClr val="000000"/>
                </a:solidFill>
                <a:latin typeface="Calibri" panose="020F0502020204030204" pitchFamily="34" charset="0"/>
                <a:cs typeface="Arial" panose="020B0604020202020204" pitchFamily="34" charset="0"/>
              </a:rPr>
              <a:t>Right Recursion</a:t>
            </a:r>
          </a:p>
          <a:p>
            <a:pPr lvl="1" algn="just" fontAlgn="base">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A production of grammar is said to have right recursion if the rightmost variable of its RHS is same as variable of its LHS.</a:t>
            </a:r>
          </a:p>
          <a:p>
            <a:pPr lvl="1" algn="just" fontAlgn="base">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A grammar containing a production having right recursion is called as Right Recursive </a:t>
            </a:r>
            <a:r>
              <a:rPr lang="en-US" sz="2100" dirty="0">
                <a:solidFill>
                  <a:srgbClr val="000000"/>
                </a:solidFill>
                <a:latin typeface="Calibri" panose="020F0502020204030204" pitchFamily="34" charset="0"/>
                <a:cs typeface="Arial" panose="020B0604020202020204" pitchFamily="34" charset="0"/>
              </a:rPr>
              <a:t>Grammar.</a:t>
            </a:r>
          </a:p>
          <a:p>
            <a:pPr lvl="1" algn="just" fontAlgn="base">
              <a:buFont typeface="Wingdings" panose="05000000000000000000" pitchFamily="2" charset="2"/>
              <a:buChar char="§"/>
            </a:pPr>
            <a:r>
              <a:rPr lang="en-US" sz="2100" dirty="0">
                <a:solidFill>
                  <a:srgbClr val="000000"/>
                </a:solidFill>
                <a:latin typeface="Calibri" panose="020F0502020204030204" pitchFamily="34" charset="0"/>
                <a:cs typeface="Arial" panose="020B0604020202020204" pitchFamily="34" charset="0"/>
              </a:rPr>
              <a:t>S → </a:t>
            </a:r>
            <a:r>
              <a:rPr lang="en-US" sz="2100" dirty="0" err="1">
                <a:solidFill>
                  <a:srgbClr val="000000"/>
                </a:solidFill>
                <a:latin typeface="Calibri" panose="020F0502020204030204" pitchFamily="34" charset="0"/>
                <a:cs typeface="Arial" panose="020B0604020202020204" pitchFamily="34" charset="0"/>
              </a:rPr>
              <a:t>aS</a:t>
            </a:r>
            <a:r>
              <a:rPr lang="en-US" sz="2100" dirty="0">
                <a:solidFill>
                  <a:srgbClr val="000000"/>
                </a:solidFill>
                <a:latin typeface="Calibri" panose="020F0502020204030204" pitchFamily="34" charset="0"/>
                <a:cs typeface="Arial" panose="020B0604020202020204" pitchFamily="34" charset="0"/>
              </a:rPr>
              <a:t> / ∈</a:t>
            </a:r>
          </a:p>
          <a:p>
            <a:pPr algn="just" fontAlgn="base">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t>
            </a:r>
            <a:r>
              <a:rPr lang="en-US" sz="2200" b="1" dirty="0">
                <a:solidFill>
                  <a:srgbClr val="000000"/>
                </a:solidFill>
                <a:latin typeface="Calibri" panose="020F0502020204030204" pitchFamily="34" charset="0"/>
                <a:cs typeface="Arial" panose="020B0604020202020204" pitchFamily="34" charset="0"/>
              </a:rPr>
              <a:t>General Recursion</a:t>
            </a:r>
          </a:p>
          <a:p>
            <a:pPr lvl="1" algn="just" fontAlgn="base">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The recursion which is neither left recursion nor right recursion is called as general recursion.</a:t>
            </a:r>
          </a:p>
          <a:p>
            <a:pPr lvl="1" algn="just" fontAlgn="base">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S → </a:t>
            </a:r>
            <a:r>
              <a:rPr lang="en-US" sz="2200" dirty="0" err="1">
                <a:solidFill>
                  <a:srgbClr val="000000"/>
                </a:solidFill>
                <a:latin typeface="Calibri" panose="020F0502020204030204" pitchFamily="34" charset="0"/>
                <a:cs typeface="Arial" panose="020B0604020202020204" pitchFamily="34" charset="0"/>
              </a:rPr>
              <a:t>aSb</a:t>
            </a:r>
            <a:r>
              <a:rPr lang="en-US" sz="2200" dirty="0">
                <a:solidFill>
                  <a:srgbClr val="000000"/>
                </a:solidFill>
                <a:latin typeface="Calibri" panose="020F0502020204030204" pitchFamily="34" charset="0"/>
                <a:cs typeface="Arial" panose="020B0604020202020204" pitchFamily="34" charset="0"/>
              </a:rPr>
              <a:t> / ∈</a:t>
            </a:r>
          </a:p>
        </p:txBody>
      </p:sp>
    </p:spTree>
    <p:extLst>
      <p:ext uri="{BB962C8B-B14F-4D97-AF65-F5344CB8AC3E}">
        <p14:creationId xmlns:p14="http://schemas.microsoft.com/office/powerpoint/2010/main" val="604524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Remove left Recursion</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Left recursion often poses problems for parsers</a:t>
            </a:r>
          </a:p>
          <a:p>
            <a:pPr>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It is possible to eliminate left recursion by transformation to right recursion </a:t>
            </a:r>
          </a:p>
          <a:p>
            <a:pPr>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For a left-recursive pair of rules: </a:t>
            </a:r>
          </a:p>
          <a:p>
            <a:pPr marL="0" indent="0" algn="ctr">
              <a:buNone/>
            </a:pPr>
            <a:r>
              <a:rPr lang="en-US" sz="2200" dirty="0">
                <a:solidFill>
                  <a:srgbClr val="000000"/>
                </a:solidFill>
                <a:latin typeface="Calibri" panose="020F0502020204030204" pitchFamily="34" charset="0"/>
                <a:cs typeface="Arial" panose="020B0604020202020204" pitchFamily="34" charset="0"/>
              </a:rPr>
              <a:t>A → Aα | β</a:t>
            </a:r>
          </a:p>
          <a:p>
            <a:pPr>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Replace with the following rules: </a:t>
            </a:r>
          </a:p>
          <a:p>
            <a:pPr marL="0" indent="0" algn="ctr">
              <a:buNone/>
            </a:pPr>
            <a:r>
              <a:rPr lang="en-US" sz="2200" dirty="0">
                <a:solidFill>
                  <a:srgbClr val="000000"/>
                </a:solidFill>
                <a:latin typeface="Calibri" panose="020F0502020204030204" pitchFamily="34" charset="0"/>
                <a:cs typeface="Arial" panose="020B0604020202020204" pitchFamily="34" charset="0"/>
              </a:rPr>
              <a:t>A → βA’</a:t>
            </a:r>
          </a:p>
          <a:p>
            <a:pPr marL="0" indent="0" algn="ctr">
              <a:buNone/>
            </a:pPr>
            <a:r>
              <a:rPr lang="en-US" sz="2200" dirty="0">
                <a:solidFill>
                  <a:srgbClr val="000000"/>
                </a:solidFill>
                <a:latin typeface="Calibri" panose="020F0502020204030204" pitchFamily="34" charset="0"/>
                <a:cs typeface="Arial" panose="020B0604020202020204" pitchFamily="34" charset="0"/>
              </a:rPr>
              <a:t>A’ → αA’ | </a:t>
            </a:r>
            <a:r>
              <a:rPr lang="el-GR" sz="2200" dirty="0">
                <a:solidFill>
                  <a:srgbClr val="000000"/>
                </a:solidFill>
                <a:latin typeface="Calibri" panose="020F0502020204030204" pitchFamily="34" charset="0"/>
                <a:cs typeface="Arial" panose="020B0604020202020204" pitchFamily="34" charset="0"/>
              </a:rPr>
              <a:t>ε</a:t>
            </a:r>
            <a:endParaRPr lang="de-DE" sz="2200" dirty="0">
              <a:solidFill>
                <a:srgbClr val="000000"/>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31168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Remove left Recursion – Example 1</a:t>
            </a:r>
          </a:p>
        </p:txBody>
      </p:sp>
      <p:sp>
        <p:nvSpPr>
          <p:cNvPr id="5" name="TextBox 4">
            <a:extLst>
              <a:ext uri="{FF2B5EF4-FFF2-40B4-BE49-F238E27FC236}">
                <a16:creationId xmlns:a16="http://schemas.microsoft.com/office/drawing/2014/main" id="{B03DB44C-EF81-48CC-A7B2-70180A9A4A3F}"/>
              </a:ext>
            </a:extLst>
          </p:cNvPr>
          <p:cNvSpPr txBox="1"/>
          <p:nvPr/>
        </p:nvSpPr>
        <p:spPr>
          <a:xfrm>
            <a:off x="1097280" y="1939115"/>
            <a:ext cx="10058400" cy="3139321"/>
          </a:xfrm>
          <a:prstGeom prst="rect">
            <a:avLst/>
          </a:prstGeom>
          <a:noFill/>
        </p:spPr>
        <p:txBody>
          <a:bodyPr wrap="square">
            <a:spAutoFit/>
          </a:bodyPr>
          <a:lstStyle/>
          <a:p>
            <a:pPr algn="just" fontAlgn="base"/>
            <a:r>
              <a:rPr lang="en-US" sz="2200" b="0" i="0" dirty="0">
                <a:solidFill>
                  <a:srgbClr val="303030"/>
                </a:solidFill>
                <a:effectLst/>
              </a:rPr>
              <a:t>Consider the following grammar and eliminate left recursion-</a:t>
            </a:r>
          </a:p>
          <a:p>
            <a:pPr algn="ctr" fontAlgn="base"/>
            <a:r>
              <a:rPr lang="en-US" sz="2200" b="1" i="0" dirty="0">
                <a:solidFill>
                  <a:srgbClr val="303030"/>
                </a:solidFill>
                <a:effectLst/>
              </a:rPr>
              <a:t>S → S0S1S / 01</a:t>
            </a:r>
          </a:p>
          <a:p>
            <a:pPr algn="just" fontAlgn="base"/>
            <a:r>
              <a:rPr lang="en-US" sz="2200" b="0" i="0" dirty="0">
                <a:solidFill>
                  <a:srgbClr val="303030"/>
                </a:solidFill>
                <a:effectLst/>
              </a:rPr>
              <a:t> </a:t>
            </a:r>
          </a:p>
          <a:p>
            <a:pPr algn="just" fontAlgn="base"/>
            <a:r>
              <a:rPr lang="en-US" sz="2200" b="1" i="0" u="sng" dirty="0">
                <a:solidFill>
                  <a:srgbClr val="303030"/>
                </a:solidFill>
                <a:effectLst/>
              </a:rPr>
              <a:t>Solution-</a:t>
            </a:r>
            <a:endParaRPr lang="en-US" sz="2200" b="1" i="0" dirty="0">
              <a:solidFill>
                <a:srgbClr val="303030"/>
              </a:solidFill>
              <a:effectLst/>
            </a:endParaRPr>
          </a:p>
          <a:p>
            <a:pPr algn="just" fontAlgn="base"/>
            <a:r>
              <a:rPr lang="en-US" sz="2200" b="0" i="0" dirty="0">
                <a:solidFill>
                  <a:srgbClr val="303030"/>
                </a:solidFill>
                <a:effectLst/>
              </a:rPr>
              <a:t> </a:t>
            </a:r>
          </a:p>
          <a:p>
            <a:pPr algn="just" fontAlgn="base"/>
            <a:r>
              <a:rPr lang="en-US" sz="2200" b="0" i="0" dirty="0">
                <a:solidFill>
                  <a:srgbClr val="303030"/>
                </a:solidFill>
                <a:effectLst/>
              </a:rPr>
              <a:t>The grammar after eliminating left recursion is-</a:t>
            </a:r>
          </a:p>
          <a:p>
            <a:pPr algn="just" fontAlgn="base"/>
            <a:r>
              <a:rPr lang="en-US" sz="2200" b="0" i="0" dirty="0">
                <a:solidFill>
                  <a:srgbClr val="303030"/>
                </a:solidFill>
                <a:effectLst/>
              </a:rPr>
              <a:t>S → 01S’</a:t>
            </a:r>
          </a:p>
          <a:p>
            <a:pPr algn="just" fontAlgn="base"/>
            <a:r>
              <a:rPr lang="en-US" sz="2200" b="0" i="0" dirty="0">
                <a:solidFill>
                  <a:srgbClr val="303030"/>
                </a:solidFill>
                <a:effectLst/>
              </a:rPr>
              <a:t>A → 0S1SS’ / ∈</a:t>
            </a:r>
          </a:p>
          <a:p>
            <a:pPr algn="just" fontAlgn="base"/>
            <a:r>
              <a:rPr lang="en-US" sz="2200" b="0" i="0" dirty="0">
                <a:solidFill>
                  <a:srgbClr val="303030"/>
                </a:solidFill>
                <a:effectLst/>
              </a:rPr>
              <a:t> </a:t>
            </a:r>
          </a:p>
        </p:txBody>
      </p:sp>
    </p:spTree>
    <p:extLst>
      <p:ext uri="{BB962C8B-B14F-4D97-AF65-F5344CB8AC3E}">
        <p14:creationId xmlns:p14="http://schemas.microsoft.com/office/powerpoint/2010/main" val="3101213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Remove left Recursion – Example 2</a:t>
            </a:r>
          </a:p>
        </p:txBody>
      </p:sp>
      <p:sp>
        <p:nvSpPr>
          <p:cNvPr id="6" name="TextBox 5">
            <a:extLst>
              <a:ext uri="{FF2B5EF4-FFF2-40B4-BE49-F238E27FC236}">
                <a16:creationId xmlns:a16="http://schemas.microsoft.com/office/drawing/2014/main" id="{886B07E4-8237-43DB-A779-088925CE84C0}"/>
              </a:ext>
            </a:extLst>
          </p:cNvPr>
          <p:cNvSpPr txBox="1"/>
          <p:nvPr/>
        </p:nvSpPr>
        <p:spPr>
          <a:xfrm>
            <a:off x="1097280" y="1976788"/>
            <a:ext cx="10058400" cy="3816429"/>
          </a:xfrm>
          <a:prstGeom prst="rect">
            <a:avLst/>
          </a:prstGeom>
          <a:noFill/>
        </p:spPr>
        <p:txBody>
          <a:bodyPr wrap="square">
            <a:spAutoFit/>
          </a:bodyPr>
          <a:lstStyle/>
          <a:p>
            <a:pPr algn="l" fontAlgn="base"/>
            <a:r>
              <a:rPr lang="en-US" sz="2200" b="0" i="0" dirty="0">
                <a:solidFill>
                  <a:srgbClr val="303030"/>
                </a:solidFill>
                <a:effectLst/>
              </a:rPr>
              <a:t>Consider the following grammar and eliminate left recursion-</a:t>
            </a:r>
          </a:p>
          <a:p>
            <a:pPr algn="ctr" fontAlgn="base"/>
            <a:r>
              <a:rPr lang="en-US" sz="2200" b="1" i="0" dirty="0">
                <a:solidFill>
                  <a:srgbClr val="303030"/>
                </a:solidFill>
                <a:effectLst/>
              </a:rPr>
              <a:t>E → E + T / T</a:t>
            </a:r>
          </a:p>
          <a:p>
            <a:pPr algn="ctr" fontAlgn="base"/>
            <a:r>
              <a:rPr lang="en-US" sz="2200" b="1" i="0" dirty="0">
                <a:solidFill>
                  <a:srgbClr val="303030"/>
                </a:solidFill>
                <a:effectLst/>
              </a:rPr>
              <a:t>T → T x F / F</a:t>
            </a:r>
          </a:p>
          <a:p>
            <a:pPr algn="ctr" fontAlgn="base"/>
            <a:r>
              <a:rPr lang="en-US" sz="2200" b="1" i="0" dirty="0">
                <a:solidFill>
                  <a:srgbClr val="303030"/>
                </a:solidFill>
                <a:effectLst/>
              </a:rPr>
              <a:t>F → id</a:t>
            </a:r>
          </a:p>
          <a:p>
            <a:pPr algn="l" fontAlgn="base"/>
            <a:r>
              <a:rPr lang="en-US" sz="2200" b="1" i="0" u="sng" dirty="0">
                <a:solidFill>
                  <a:srgbClr val="303030"/>
                </a:solidFill>
                <a:effectLst/>
              </a:rPr>
              <a:t>Solution-</a:t>
            </a:r>
            <a:endParaRPr lang="en-US" sz="2200" b="1" i="0" dirty="0">
              <a:solidFill>
                <a:srgbClr val="303030"/>
              </a:solidFill>
              <a:effectLst/>
            </a:endParaRPr>
          </a:p>
          <a:p>
            <a:pPr algn="l" fontAlgn="base"/>
            <a:r>
              <a:rPr lang="en-US" sz="2200" b="0" i="0" dirty="0">
                <a:solidFill>
                  <a:srgbClr val="303030"/>
                </a:solidFill>
                <a:effectLst/>
              </a:rPr>
              <a:t>The grammar after eliminating left recursion is-</a:t>
            </a:r>
          </a:p>
          <a:p>
            <a:pPr algn="l" fontAlgn="base"/>
            <a:r>
              <a:rPr lang="en-US" sz="2200" b="0" i="0" dirty="0">
                <a:solidFill>
                  <a:srgbClr val="303030"/>
                </a:solidFill>
                <a:effectLst/>
              </a:rPr>
              <a:t>E → TE’</a:t>
            </a:r>
          </a:p>
          <a:p>
            <a:pPr algn="l" fontAlgn="base"/>
            <a:r>
              <a:rPr lang="en-US" sz="2200" b="0" i="0" dirty="0">
                <a:solidFill>
                  <a:srgbClr val="303030"/>
                </a:solidFill>
                <a:effectLst/>
              </a:rPr>
              <a:t>E’ → +TE’ / ∈</a:t>
            </a:r>
          </a:p>
          <a:p>
            <a:pPr algn="l" fontAlgn="base"/>
            <a:r>
              <a:rPr lang="en-US" sz="2200" b="0" i="0" dirty="0">
                <a:solidFill>
                  <a:srgbClr val="303030"/>
                </a:solidFill>
                <a:effectLst/>
              </a:rPr>
              <a:t>T → FT’</a:t>
            </a:r>
          </a:p>
          <a:p>
            <a:pPr algn="l" fontAlgn="base"/>
            <a:r>
              <a:rPr lang="en-US" sz="2200" b="0" i="0" dirty="0">
                <a:solidFill>
                  <a:srgbClr val="303030"/>
                </a:solidFill>
                <a:effectLst/>
              </a:rPr>
              <a:t>T’ → </a:t>
            </a:r>
            <a:r>
              <a:rPr lang="en-US" sz="2200" b="0" i="0" dirty="0" err="1">
                <a:solidFill>
                  <a:srgbClr val="303030"/>
                </a:solidFill>
                <a:effectLst/>
              </a:rPr>
              <a:t>xFT</a:t>
            </a:r>
            <a:r>
              <a:rPr lang="en-US" sz="2200" b="0" i="0" dirty="0">
                <a:solidFill>
                  <a:srgbClr val="303030"/>
                </a:solidFill>
                <a:effectLst/>
              </a:rPr>
              <a:t>’ / ∈</a:t>
            </a:r>
          </a:p>
          <a:p>
            <a:pPr algn="l" fontAlgn="base"/>
            <a:r>
              <a:rPr lang="en-US" sz="2200" b="0" i="0" dirty="0">
                <a:solidFill>
                  <a:srgbClr val="303030"/>
                </a:solidFill>
                <a:effectLst/>
              </a:rPr>
              <a:t>F → id</a:t>
            </a:r>
          </a:p>
        </p:txBody>
      </p:sp>
    </p:spTree>
    <p:extLst>
      <p:ext uri="{BB962C8B-B14F-4D97-AF65-F5344CB8AC3E}">
        <p14:creationId xmlns:p14="http://schemas.microsoft.com/office/powerpoint/2010/main" val="4148295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Remove left Recursion – Example 3</a:t>
            </a:r>
          </a:p>
        </p:txBody>
      </p:sp>
      <p:sp>
        <p:nvSpPr>
          <p:cNvPr id="6" name="Rectangle 3">
            <a:extLst>
              <a:ext uri="{FF2B5EF4-FFF2-40B4-BE49-F238E27FC236}">
                <a16:creationId xmlns:a16="http://schemas.microsoft.com/office/drawing/2014/main" id="{F4A60013-0697-4D75-B95E-1622EE9EC5BF}"/>
              </a:ext>
            </a:extLst>
          </p:cNvPr>
          <p:cNvSpPr>
            <a:spLocks noChangeArrowheads="1"/>
          </p:cNvSpPr>
          <p:nvPr/>
        </p:nvSpPr>
        <p:spPr bwMode="auto">
          <a:xfrm>
            <a:off x="1192306" y="1849163"/>
            <a:ext cx="9963374" cy="37240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rgbClr val="000000"/>
                </a:solidFill>
                <a:latin typeface="Calibri" panose="020F0502020204030204" pitchFamily="34" charset="0"/>
                <a:cs typeface="Arial" panose="020B0604020202020204" pitchFamily="34" charset="0"/>
              </a:rPr>
              <a:t>Consider the following grammar and eliminate left recursion-</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200" b="1" dirty="0">
                <a:solidFill>
                  <a:srgbClr val="000000"/>
                </a:solidFill>
                <a:latin typeface="Calibri" panose="020F0502020204030204" pitchFamily="34" charset="0"/>
                <a:cs typeface="Arial" panose="020B0604020202020204" pitchFamily="34" charset="0"/>
              </a:rPr>
              <a:t>A → </a:t>
            </a:r>
            <a:r>
              <a:rPr lang="en-US" altLang="en-US" sz="2200" b="1" dirty="0" err="1">
                <a:solidFill>
                  <a:srgbClr val="000000"/>
                </a:solidFill>
                <a:latin typeface="Calibri" panose="020F0502020204030204" pitchFamily="34" charset="0"/>
                <a:cs typeface="Arial" panose="020B0604020202020204" pitchFamily="34" charset="0"/>
              </a:rPr>
              <a:t>ABd</a:t>
            </a:r>
            <a:r>
              <a:rPr lang="en-US" altLang="en-US" sz="2200" b="1" dirty="0">
                <a:solidFill>
                  <a:srgbClr val="000000"/>
                </a:solidFill>
                <a:latin typeface="Calibri" panose="020F0502020204030204" pitchFamily="34" charset="0"/>
                <a:cs typeface="Arial" panose="020B0604020202020204" pitchFamily="34" charset="0"/>
              </a:rPr>
              <a:t> / Aa / a</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200" b="1" dirty="0">
                <a:solidFill>
                  <a:srgbClr val="000000"/>
                </a:solidFill>
                <a:latin typeface="Calibri" panose="020F0502020204030204" pitchFamily="34" charset="0"/>
                <a:cs typeface="Arial" panose="020B0604020202020204" pitchFamily="34" charset="0"/>
              </a:rPr>
              <a:t>B → Be / b</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rgbClr val="000000"/>
                </a:solidFill>
                <a:latin typeface="Calibri" panose="020F0502020204030204" pitchFamily="34"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rgbClr val="000000"/>
                </a:solidFill>
                <a:latin typeface="Calibri" panose="020F0502020204030204" pitchFamily="34" charset="0"/>
                <a:cs typeface="Arial" panose="020B0604020202020204" pitchFamily="34" charset="0"/>
              </a:rPr>
              <a:t>Solution-</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rgbClr val="000000"/>
                </a:solidFill>
                <a:latin typeface="Calibri" panose="020F0502020204030204" pitchFamily="34"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rgbClr val="000000"/>
                </a:solidFill>
                <a:latin typeface="Calibri" panose="020F0502020204030204" pitchFamily="34" charset="0"/>
                <a:cs typeface="Arial" panose="020B0604020202020204" pitchFamily="34" charset="0"/>
              </a:rPr>
              <a:t>The grammar after eliminating left recursion is-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rgbClr val="000000"/>
                </a:solidFill>
                <a:latin typeface="Calibri" panose="020F0502020204030204" pitchFamily="34" charset="0"/>
                <a:cs typeface="Arial" panose="020B0604020202020204" pitchFamily="34" charset="0"/>
              </a:rPr>
              <a:t>A → </a:t>
            </a:r>
            <a:r>
              <a:rPr lang="en-US" altLang="en-US" sz="2200" dirty="0" err="1">
                <a:solidFill>
                  <a:srgbClr val="000000"/>
                </a:solidFill>
                <a:latin typeface="Calibri" panose="020F0502020204030204" pitchFamily="34" charset="0"/>
                <a:cs typeface="Arial" panose="020B0604020202020204" pitchFamily="34" charset="0"/>
              </a:rPr>
              <a:t>aA</a:t>
            </a:r>
            <a:r>
              <a:rPr lang="en-US" altLang="en-US" sz="2200" dirty="0">
                <a:solidFill>
                  <a:srgbClr val="000000"/>
                </a:solidFill>
                <a:latin typeface="Calibri" panose="020F0502020204030204" pitchFamily="34" charset="0"/>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rgbClr val="000000"/>
                </a:solidFill>
                <a:latin typeface="Calibri" panose="020F0502020204030204" pitchFamily="34" charset="0"/>
                <a:cs typeface="Arial" panose="020B0604020202020204" pitchFamily="34" charset="0"/>
              </a:rPr>
              <a:t>A’ → </a:t>
            </a:r>
            <a:r>
              <a:rPr lang="en-US" altLang="en-US" sz="2200" dirty="0" err="1">
                <a:solidFill>
                  <a:srgbClr val="000000"/>
                </a:solidFill>
                <a:latin typeface="Calibri" panose="020F0502020204030204" pitchFamily="34" charset="0"/>
                <a:cs typeface="Arial" panose="020B0604020202020204" pitchFamily="34" charset="0"/>
              </a:rPr>
              <a:t>BdA</a:t>
            </a:r>
            <a:r>
              <a:rPr lang="en-US" altLang="en-US" sz="2200" dirty="0">
                <a:solidFill>
                  <a:srgbClr val="000000"/>
                </a:solidFill>
                <a:latin typeface="Calibri" panose="020F0502020204030204" pitchFamily="34" charset="0"/>
                <a:cs typeface="Arial" panose="020B0604020202020204" pitchFamily="34" charset="0"/>
              </a:rPr>
              <a:t>’ / </a:t>
            </a:r>
            <a:r>
              <a:rPr lang="en-US" altLang="en-US" sz="2200" dirty="0" err="1">
                <a:solidFill>
                  <a:srgbClr val="000000"/>
                </a:solidFill>
                <a:latin typeface="Calibri" panose="020F0502020204030204" pitchFamily="34" charset="0"/>
                <a:cs typeface="Arial" panose="020B0604020202020204" pitchFamily="34" charset="0"/>
              </a:rPr>
              <a:t>aA</a:t>
            </a:r>
            <a:r>
              <a:rPr lang="en-US" altLang="en-US" sz="2200" dirty="0">
                <a:solidFill>
                  <a:srgbClr val="000000"/>
                </a:solidFill>
                <a:latin typeface="Calibri" panose="020F0502020204030204" pitchFamily="34" charset="0"/>
                <a:cs typeface="Arial" panose="020B0604020202020204" pitchFamily="34"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rgbClr val="000000"/>
                </a:solidFill>
                <a:latin typeface="Calibri" panose="020F0502020204030204" pitchFamily="34" charset="0"/>
                <a:cs typeface="Arial" panose="020B0604020202020204" pitchFamily="34" charset="0"/>
              </a:rPr>
              <a:t>B → </a:t>
            </a:r>
            <a:r>
              <a:rPr lang="en-US" altLang="en-US" sz="2200" dirty="0" err="1">
                <a:solidFill>
                  <a:srgbClr val="000000"/>
                </a:solidFill>
                <a:latin typeface="Calibri" panose="020F0502020204030204" pitchFamily="34" charset="0"/>
                <a:cs typeface="Arial" panose="020B0604020202020204" pitchFamily="34" charset="0"/>
              </a:rPr>
              <a:t>bB</a:t>
            </a:r>
            <a:r>
              <a:rPr lang="en-US" altLang="en-US" sz="2200" dirty="0">
                <a:solidFill>
                  <a:srgbClr val="000000"/>
                </a:solidFill>
                <a:latin typeface="Calibri" panose="020F0502020204030204" pitchFamily="34" charset="0"/>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solidFill>
                  <a:srgbClr val="000000"/>
                </a:solidFill>
                <a:latin typeface="Calibri" panose="020F0502020204030204" pitchFamily="34" charset="0"/>
                <a:cs typeface="Arial" panose="020B0604020202020204" pitchFamily="34" charset="0"/>
              </a:rPr>
              <a:t>B’ → </a:t>
            </a:r>
            <a:r>
              <a:rPr lang="en-US" altLang="en-US" sz="2200" dirty="0" err="1">
                <a:solidFill>
                  <a:srgbClr val="000000"/>
                </a:solidFill>
                <a:latin typeface="Calibri" panose="020F0502020204030204" pitchFamily="34" charset="0"/>
                <a:cs typeface="Arial" panose="020B0604020202020204" pitchFamily="34" charset="0"/>
              </a:rPr>
              <a:t>eB</a:t>
            </a:r>
            <a:r>
              <a:rPr lang="en-US" altLang="en-US" sz="2200" dirty="0">
                <a:solidFill>
                  <a:srgbClr val="000000"/>
                </a:solidFill>
                <a:latin typeface="Calibri" panose="020F0502020204030204" pitchFamily="34" charset="0"/>
                <a:cs typeface="Arial" panose="020B0604020202020204" pitchFamily="34" charset="0"/>
              </a:rPr>
              <a:t>’ / ∈</a:t>
            </a:r>
          </a:p>
        </p:txBody>
      </p:sp>
    </p:spTree>
    <p:extLst>
      <p:ext uri="{BB962C8B-B14F-4D97-AF65-F5344CB8AC3E}">
        <p14:creationId xmlns:p14="http://schemas.microsoft.com/office/powerpoint/2010/main" val="3830324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Remove left Recursion – Example 4</a:t>
            </a:r>
          </a:p>
        </p:txBody>
      </p:sp>
      <p:sp>
        <p:nvSpPr>
          <p:cNvPr id="5" name="TextBox 4">
            <a:extLst>
              <a:ext uri="{FF2B5EF4-FFF2-40B4-BE49-F238E27FC236}">
                <a16:creationId xmlns:a16="http://schemas.microsoft.com/office/drawing/2014/main" id="{1CCC12AA-C93E-46CD-A47B-48C1D1FC5810}"/>
              </a:ext>
            </a:extLst>
          </p:cNvPr>
          <p:cNvSpPr txBox="1"/>
          <p:nvPr/>
        </p:nvSpPr>
        <p:spPr>
          <a:xfrm>
            <a:off x="1097280" y="1846346"/>
            <a:ext cx="10135496" cy="4154984"/>
          </a:xfrm>
          <a:prstGeom prst="rect">
            <a:avLst/>
          </a:prstGeom>
          <a:noFill/>
        </p:spPr>
        <p:txBody>
          <a:bodyPr wrap="square">
            <a:spAutoFit/>
          </a:bodyPr>
          <a:lstStyle/>
          <a:p>
            <a:pPr algn="l" fontAlgn="base"/>
            <a:r>
              <a:rPr lang="en-US" sz="2200" b="0" i="0" dirty="0">
                <a:solidFill>
                  <a:srgbClr val="303030"/>
                </a:solidFill>
                <a:effectLst/>
              </a:rPr>
              <a:t>Consider the following grammar and eliminate left recursion-</a:t>
            </a:r>
          </a:p>
          <a:p>
            <a:pPr algn="ctr" fontAlgn="base"/>
            <a:r>
              <a:rPr lang="en-US" sz="2200" b="1" i="0" dirty="0">
                <a:solidFill>
                  <a:srgbClr val="303030"/>
                </a:solidFill>
                <a:effectLst/>
              </a:rPr>
              <a:t>S → A</a:t>
            </a:r>
          </a:p>
          <a:p>
            <a:pPr algn="ctr" fontAlgn="base"/>
            <a:r>
              <a:rPr lang="en-US" sz="2200" b="1" i="0" dirty="0">
                <a:solidFill>
                  <a:srgbClr val="303030"/>
                </a:solidFill>
                <a:effectLst/>
              </a:rPr>
              <a:t>A → Ad / Ae / </a:t>
            </a:r>
            <a:r>
              <a:rPr lang="en-US" sz="2200" b="1" i="0" dirty="0" err="1">
                <a:solidFill>
                  <a:srgbClr val="303030"/>
                </a:solidFill>
                <a:effectLst/>
              </a:rPr>
              <a:t>aB</a:t>
            </a:r>
            <a:r>
              <a:rPr lang="en-US" sz="2200" b="1" i="0" dirty="0">
                <a:solidFill>
                  <a:srgbClr val="303030"/>
                </a:solidFill>
                <a:effectLst/>
              </a:rPr>
              <a:t> / ac</a:t>
            </a:r>
          </a:p>
          <a:p>
            <a:pPr algn="ctr" fontAlgn="base"/>
            <a:r>
              <a:rPr lang="en-US" sz="2200" b="1" i="0" dirty="0">
                <a:solidFill>
                  <a:srgbClr val="303030"/>
                </a:solidFill>
                <a:effectLst/>
              </a:rPr>
              <a:t>B → </a:t>
            </a:r>
            <a:r>
              <a:rPr lang="en-US" sz="2200" b="1" i="0" dirty="0" err="1">
                <a:solidFill>
                  <a:srgbClr val="303030"/>
                </a:solidFill>
                <a:effectLst/>
              </a:rPr>
              <a:t>bBc</a:t>
            </a:r>
            <a:r>
              <a:rPr lang="en-US" sz="2200" b="1" i="0" dirty="0">
                <a:solidFill>
                  <a:srgbClr val="303030"/>
                </a:solidFill>
                <a:effectLst/>
              </a:rPr>
              <a:t> / f</a:t>
            </a:r>
          </a:p>
          <a:p>
            <a:pPr algn="l" fontAlgn="base"/>
            <a:r>
              <a:rPr lang="en-US" sz="2200" b="0" i="0" dirty="0">
                <a:solidFill>
                  <a:srgbClr val="303030"/>
                </a:solidFill>
                <a:effectLst/>
              </a:rPr>
              <a:t> </a:t>
            </a:r>
          </a:p>
          <a:p>
            <a:pPr algn="l" fontAlgn="base"/>
            <a:r>
              <a:rPr lang="en-US" sz="2200" b="1" i="0" u="sng" dirty="0">
                <a:solidFill>
                  <a:srgbClr val="303030"/>
                </a:solidFill>
                <a:effectLst/>
              </a:rPr>
              <a:t>Solution-</a:t>
            </a:r>
            <a:endParaRPr lang="en-US" sz="2200" b="1" i="0" dirty="0">
              <a:solidFill>
                <a:srgbClr val="303030"/>
              </a:solidFill>
              <a:effectLst/>
            </a:endParaRPr>
          </a:p>
          <a:p>
            <a:pPr algn="l" fontAlgn="base"/>
            <a:r>
              <a:rPr lang="en-US" sz="2200" b="0" i="0" dirty="0">
                <a:solidFill>
                  <a:srgbClr val="303030"/>
                </a:solidFill>
                <a:effectLst/>
              </a:rPr>
              <a:t> </a:t>
            </a:r>
          </a:p>
          <a:p>
            <a:pPr algn="l" fontAlgn="base"/>
            <a:r>
              <a:rPr lang="en-US" sz="2200" b="0" i="0" dirty="0">
                <a:solidFill>
                  <a:srgbClr val="303030"/>
                </a:solidFill>
                <a:effectLst/>
              </a:rPr>
              <a:t>The grammar after eliminating left recursion is-</a:t>
            </a:r>
          </a:p>
          <a:p>
            <a:pPr algn="l" fontAlgn="base"/>
            <a:r>
              <a:rPr lang="en-US" sz="2200" b="0" i="0" dirty="0">
                <a:solidFill>
                  <a:srgbClr val="303030"/>
                </a:solidFill>
                <a:effectLst/>
              </a:rPr>
              <a:t>S → A</a:t>
            </a:r>
          </a:p>
          <a:p>
            <a:pPr algn="l" fontAlgn="base"/>
            <a:r>
              <a:rPr lang="en-US" sz="2200" b="0" i="0" dirty="0">
                <a:solidFill>
                  <a:srgbClr val="303030"/>
                </a:solidFill>
                <a:effectLst/>
              </a:rPr>
              <a:t>A → </a:t>
            </a:r>
            <a:r>
              <a:rPr lang="en-US" sz="2200" b="0" i="0" dirty="0" err="1">
                <a:solidFill>
                  <a:srgbClr val="303030"/>
                </a:solidFill>
                <a:effectLst/>
              </a:rPr>
              <a:t>aBA</a:t>
            </a:r>
            <a:r>
              <a:rPr lang="en-US" sz="2200" b="0" i="0" dirty="0">
                <a:solidFill>
                  <a:srgbClr val="303030"/>
                </a:solidFill>
                <a:effectLst/>
              </a:rPr>
              <a:t>’ / </a:t>
            </a:r>
            <a:r>
              <a:rPr lang="en-US" sz="2200" b="0" i="0" dirty="0" err="1">
                <a:solidFill>
                  <a:srgbClr val="303030"/>
                </a:solidFill>
                <a:effectLst/>
              </a:rPr>
              <a:t>acA</a:t>
            </a:r>
            <a:r>
              <a:rPr lang="en-US" sz="2200" b="0" i="0" dirty="0">
                <a:solidFill>
                  <a:srgbClr val="303030"/>
                </a:solidFill>
                <a:effectLst/>
              </a:rPr>
              <a:t>’</a:t>
            </a:r>
          </a:p>
          <a:p>
            <a:pPr algn="l" fontAlgn="base"/>
            <a:r>
              <a:rPr lang="en-US" sz="2200" b="0" i="0" dirty="0">
                <a:solidFill>
                  <a:srgbClr val="303030"/>
                </a:solidFill>
                <a:effectLst/>
              </a:rPr>
              <a:t>A’ → </a:t>
            </a:r>
            <a:r>
              <a:rPr lang="en-US" sz="2200" b="0" i="0" dirty="0" err="1">
                <a:solidFill>
                  <a:srgbClr val="303030"/>
                </a:solidFill>
                <a:effectLst/>
              </a:rPr>
              <a:t>dA</a:t>
            </a:r>
            <a:r>
              <a:rPr lang="en-US" sz="2200" b="0" i="0" dirty="0">
                <a:solidFill>
                  <a:srgbClr val="303030"/>
                </a:solidFill>
                <a:effectLst/>
              </a:rPr>
              <a:t>’ / </a:t>
            </a:r>
            <a:r>
              <a:rPr lang="en-US" sz="2200" b="0" i="0" dirty="0" err="1">
                <a:solidFill>
                  <a:srgbClr val="303030"/>
                </a:solidFill>
                <a:effectLst/>
              </a:rPr>
              <a:t>eA</a:t>
            </a:r>
            <a:r>
              <a:rPr lang="en-US" sz="2200" b="0" i="0" dirty="0">
                <a:solidFill>
                  <a:srgbClr val="303030"/>
                </a:solidFill>
                <a:effectLst/>
              </a:rPr>
              <a:t>’ / ∈</a:t>
            </a:r>
          </a:p>
          <a:p>
            <a:pPr algn="l" fontAlgn="base"/>
            <a:r>
              <a:rPr lang="en-US" sz="2200" b="0" i="0" dirty="0">
                <a:solidFill>
                  <a:srgbClr val="303030"/>
                </a:solidFill>
                <a:effectLst/>
              </a:rPr>
              <a:t>B → </a:t>
            </a:r>
            <a:r>
              <a:rPr lang="en-US" sz="2200" b="0" i="0" dirty="0" err="1">
                <a:solidFill>
                  <a:srgbClr val="303030"/>
                </a:solidFill>
                <a:effectLst/>
              </a:rPr>
              <a:t>bBc</a:t>
            </a:r>
            <a:r>
              <a:rPr lang="en-US" sz="2200" b="0" i="0" dirty="0">
                <a:solidFill>
                  <a:srgbClr val="303030"/>
                </a:solidFill>
                <a:effectLst/>
              </a:rPr>
              <a:t> / f</a:t>
            </a:r>
          </a:p>
        </p:txBody>
      </p:sp>
    </p:spTree>
    <p:extLst>
      <p:ext uri="{BB962C8B-B14F-4D97-AF65-F5344CB8AC3E}">
        <p14:creationId xmlns:p14="http://schemas.microsoft.com/office/powerpoint/2010/main" val="1679434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Types of Parsers</a:t>
            </a:r>
          </a:p>
        </p:txBody>
      </p:sp>
      <p:sp>
        <p:nvSpPr>
          <p:cNvPr id="5" name="TextBox 4">
            <a:extLst>
              <a:ext uri="{FF2B5EF4-FFF2-40B4-BE49-F238E27FC236}">
                <a16:creationId xmlns:a16="http://schemas.microsoft.com/office/drawing/2014/main" id="{1CCC12AA-C93E-46CD-A47B-48C1D1FC5810}"/>
              </a:ext>
            </a:extLst>
          </p:cNvPr>
          <p:cNvSpPr txBox="1"/>
          <p:nvPr/>
        </p:nvSpPr>
        <p:spPr>
          <a:xfrm>
            <a:off x="1097280" y="1846346"/>
            <a:ext cx="10135496" cy="1446550"/>
          </a:xfrm>
          <a:prstGeom prst="rect">
            <a:avLst/>
          </a:prstGeom>
          <a:noFill/>
        </p:spPr>
        <p:txBody>
          <a:bodyPr wrap="square">
            <a:spAutoFit/>
          </a:bodyPr>
          <a:lstStyle/>
          <a:p>
            <a:pPr algn="l" fontAlgn="base"/>
            <a:r>
              <a:rPr lang="en-US" sz="2200" dirty="0">
                <a:solidFill>
                  <a:srgbClr val="303030"/>
                </a:solidFill>
              </a:rPr>
              <a:t>Parser is mainly classified into 2 categories: </a:t>
            </a:r>
          </a:p>
          <a:p>
            <a:pPr marL="457200" indent="-457200" algn="l" fontAlgn="base">
              <a:buFont typeface="+mj-lt"/>
              <a:buAutoNum type="arabicPeriod"/>
            </a:pPr>
            <a:r>
              <a:rPr lang="en-US" sz="2200" dirty="0">
                <a:solidFill>
                  <a:srgbClr val="303030"/>
                </a:solidFill>
              </a:rPr>
              <a:t>Top-down Parser</a:t>
            </a:r>
          </a:p>
          <a:p>
            <a:pPr marL="457200" indent="-457200" algn="l" fontAlgn="base">
              <a:buFont typeface="+mj-lt"/>
              <a:buAutoNum type="arabicPeriod"/>
            </a:pPr>
            <a:r>
              <a:rPr lang="en-US" sz="2200" dirty="0">
                <a:solidFill>
                  <a:srgbClr val="303030"/>
                </a:solidFill>
              </a:rPr>
              <a:t>Bottom-up Parser.</a:t>
            </a:r>
          </a:p>
          <a:p>
            <a:pPr algn="l" fontAlgn="base"/>
            <a:endParaRPr lang="en-US" sz="2200" b="0" i="0" dirty="0">
              <a:solidFill>
                <a:srgbClr val="303030"/>
              </a:solidFill>
              <a:effectLst/>
            </a:endParaRPr>
          </a:p>
        </p:txBody>
      </p:sp>
    </p:spTree>
    <p:extLst>
      <p:ext uri="{BB962C8B-B14F-4D97-AF65-F5344CB8AC3E}">
        <p14:creationId xmlns:p14="http://schemas.microsoft.com/office/powerpoint/2010/main" val="105459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Representative Grammars</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E represents expressions consisting of terms separated by + signs</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T represents terms consisting of factors separated by * signs</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F represents factors that can be either parenthesized expressions or identifiers</a:t>
            </a:r>
          </a:p>
        </p:txBody>
      </p:sp>
      <p:pic>
        <p:nvPicPr>
          <p:cNvPr id="5" name="Picture 4">
            <a:extLst>
              <a:ext uri="{FF2B5EF4-FFF2-40B4-BE49-F238E27FC236}">
                <a16:creationId xmlns:a16="http://schemas.microsoft.com/office/drawing/2014/main" id="{5673FED2-286B-449A-B36C-C57A2F4BD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663" y="3429000"/>
            <a:ext cx="4638673" cy="1747905"/>
          </a:xfrm>
          <a:prstGeom prst="rect">
            <a:avLst/>
          </a:prstGeom>
        </p:spPr>
      </p:pic>
    </p:spTree>
    <p:extLst>
      <p:ext uri="{BB962C8B-B14F-4D97-AF65-F5344CB8AC3E}">
        <p14:creationId xmlns:p14="http://schemas.microsoft.com/office/powerpoint/2010/main" val="3460419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20CFA10-B94A-4E63-8C8D-E8A04E97E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65" y="349290"/>
            <a:ext cx="11188148" cy="5524582"/>
          </a:xfrm>
          <a:prstGeom prst="rect">
            <a:avLst/>
          </a:prstGeom>
        </p:spPr>
      </p:pic>
    </p:spTree>
    <p:extLst>
      <p:ext uri="{BB962C8B-B14F-4D97-AF65-F5344CB8AC3E}">
        <p14:creationId xmlns:p14="http://schemas.microsoft.com/office/powerpoint/2010/main" val="3225923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Top Down Parser</a:t>
            </a:r>
          </a:p>
        </p:txBody>
      </p:sp>
      <p:sp>
        <p:nvSpPr>
          <p:cNvPr id="5" name="TextBox 4">
            <a:extLst>
              <a:ext uri="{FF2B5EF4-FFF2-40B4-BE49-F238E27FC236}">
                <a16:creationId xmlns:a16="http://schemas.microsoft.com/office/drawing/2014/main" id="{1CCC12AA-C93E-46CD-A47B-48C1D1FC5810}"/>
              </a:ext>
            </a:extLst>
          </p:cNvPr>
          <p:cNvSpPr txBox="1"/>
          <p:nvPr/>
        </p:nvSpPr>
        <p:spPr>
          <a:xfrm>
            <a:off x="1097280" y="1846346"/>
            <a:ext cx="10135496" cy="3139321"/>
          </a:xfrm>
          <a:prstGeom prst="rect">
            <a:avLst/>
          </a:prstGeom>
          <a:noFill/>
        </p:spPr>
        <p:txBody>
          <a:bodyPr wrap="square">
            <a:spAutoFit/>
          </a:bodyPr>
          <a:lstStyle/>
          <a:p>
            <a:pPr algn="l" fontAlgn="base"/>
            <a:r>
              <a:rPr lang="en-US" sz="2200" b="1" dirty="0">
                <a:solidFill>
                  <a:srgbClr val="303030"/>
                </a:solidFill>
              </a:rPr>
              <a:t>Top down Parser</a:t>
            </a:r>
          </a:p>
          <a:p>
            <a:pPr marL="342900" indent="-342900" algn="l" fontAlgn="base">
              <a:buFont typeface="Wingdings" panose="05000000000000000000" pitchFamily="2" charset="2"/>
              <a:buChar char="§"/>
            </a:pPr>
            <a:r>
              <a:rPr lang="en-US" sz="2200" dirty="0">
                <a:solidFill>
                  <a:srgbClr val="303030"/>
                </a:solidFill>
              </a:rPr>
              <a:t>Top-down parser is the parser which generates parse for the given input string with the help of grammar productions by expanding the non-terminals i.e. it starts from the start symbol and ends on the terminals.</a:t>
            </a:r>
          </a:p>
          <a:p>
            <a:pPr marL="342900" indent="-342900" algn="l" fontAlgn="base">
              <a:buFont typeface="Wingdings" panose="05000000000000000000" pitchFamily="2" charset="2"/>
              <a:buChar char="§"/>
            </a:pPr>
            <a:r>
              <a:rPr lang="en-US" sz="2200" dirty="0">
                <a:solidFill>
                  <a:srgbClr val="303030"/>
                </a:solidFill>
              </a:rPr>
              <a:t>It uses left most derivation. </a:t>
            </a:r>
          </a:p>
          <a:p>
            <a:pPr algn="l" fontAlgn="base"/>
            <a:endParaRPr lang="en-US" sz="2200" dirty="0">
              <a:solidFill>
                <a:srgbClr val="303030"/>
              </a:solidFill>
            </a:endParaRPr>
          </a:p>
          <a:p>
            <a:pPr algn="l" fontAlgn="base"/>
            <a:r>
              <a:rPr lang="en-US" sz="2200" dirty="0">
                <a:solidFill>
                  <a:srgbClr val="303030"/>
                </a:solidFill>
              </a:rPr>
              <a:t>Further Top-down parser is classified into 2 types: </a:t>
            </a:r>
          </a:p>
          <a:p>
            <a:pPr marL="457200" indent="-457200" algn="l" fontAlgn="base">
              <a:buFont typeface="+mj-lt"/>
              <a:buAutoNum type="arabicPeriod"/>
            </a:pPr>
            <a:r>
              <a:rPr lang="en-US" sz="2200" b="1" dirty="0">
                <a:solidFill>
                  <a:srgbClr val="303030"/>
                </a:solidFill>
              </a:rPr>
              <a:t>Recursive descent parser</a:t>
            </a:r>
          </a:p>
          <a:p>
            <a:pPr marL="457200" indent="-457200" algn="l" fontAlgn="base">
              <a:buFont typeface="+mj-lt"/>
              <a:buAutoNum type="arabicPeriod"/>
            </a:pPr>
            <a:r>
              <a:rPr lang="en-US" sz="2200" b="1" dirty="0">
                <a:solidFill>
                  <a:srgbClr val="303030"/>
                </a:solidFill>
              </a:rPr>
              <a:t>Non-recursive Predictive parser (LL(1))</a:t>
            </a:r>
            <a:endParaRPr lang="en-US" sz="2200" b="1" i="0" dirty="0">
              <a:solidFill>
                <a:srgbClr val="303030"/>
              </a:solidFill>
              <a:effectLst/>
            </a:endParaRPr>
          </a:p>
        </p:txBody>
      </p:sp>
    </p:spTree>
    <p:extLst>
      <p:ext uri="{BB962C8B-B14F-4D97-AF65-F5344CB8AC3E}">
        <p14:creationId xmlns:p14="http://schemas.microsoft.com/office/powerpoint/2010/main" val="24991314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Top Down Parser</a:t>
            </a:r>
          </a:p>
        </p:txBody>
      </p:sp>
      <p:sp>
        <p:nvSpPr>
          <p:cNvPr id="5" name="TextBox 4">
            <a:extLst>
              <a:ext uri="{FF2B5EF4-FFF2-40B4-BE49-F238E27FC236}">
                <a16:creationId xmlns:a16="http://schemas.microsoft.com/office/drawing/2014/main" id="{1CCC12AA-C93E-46CD-A47B-48C1D1FC5810}"/>
              </a:ext>
            </a:extLst>
          </p:cNvPr>
          <p:cNvSpPr txBox="1"/>
          <p:nvPr/>
        </p:nvSpPr>
        <p:spPr>
          <a:xfrm>
            <a:off x="1097280" y="1846346"/>
            <a:ext cx="10135496" cy="3477875"/>
          </a:xfrm>
          <a:prstGeom prst="rect">
            <a:avLst/>
          </a:prstGeom>
          <a:noFill/>
        </p:spPr>
        <p:txBody>
          <a:bodyPr wrap="square">
            <a:spAutoFit/>
          </a:bodyPr>
          <a:lstStyle/>
          <a:p>
            <a:pPr algn="l"/>
            <a:r>
              <a:rPr lang="en-US" sz="2200" dirty="0">
                <a:solidFill>
                  <a:srgbClr val="303030"/>
                </a:solidFill>
              </a:rPr>
              <a:t>The sequence of parse trees for the input </a:t>
            </a:r>
          </a:p>
          <a:p>
            <a:pPr algn="ctr"/>
            <a:r>
              <a:rPr lang="en-US" sz="2200" dirty="0">
                <a:solidFill>
                  <a:srgbClr val="303030"/>
                </a:solidFill>
              </a:rPr>
              <a:t>id + id * id</a:t>
            </a:r>
          </a:p>
          <a:p>
            <a:pPr algn="l"/>
            <a:r>
              <a:rPr lang="en-US" sz="2200" dirty="0">
                <a:solidFill>
                  <a:srgbClr val="303030"/>
                </a:solidFill>
              </a:rPr>
              <a:t>is a top-down parse according to grammar, repeated here:</a:t>
            </a:r>
          </a:p>
          <a:p>
            <a:pPr algn="l"/>
            <a:r>
              <a:rPr lang="en-US" sz="2200" dirty="0">
                <a:solidFill>
                  <a:srgbClr val="303030"/>
                </a:solidFill>
              </a:rPr>
              <a:t>E → T E'</a:t>
            </a:r>
          </a:p>
          <a:p>
            <a:pPr algn="l" fontAlgn="base"/>
            <a:r>
              <a:rPr lang="en-US" sz="2200" dirty="0">
                <a:solidFill>
                  <a:srgbClr val="303030"/>
                </a:solidFill>
              </a:rPr>
              <a:t>E' → + T E’ </a:t>
            </a:r>
            <a:r>
              <a:rPr lang="en-US" sz="2200" dirty="0">
                <a:solidFill>
                  <a:srgbClr val="000000"/>
                </a:solidFill>
                <a:cs typeface="Arial" panose="020B0604020202020204" pitchFamily="34" charset="0"/>
              </a:rPr>
              <a:t>| </a:t>
            </a:r>
            <a:r>
              <a:rPr lang="en-US" sz="2200" b="0" i="0" dirty="0">
                <a:solidFill>
                  <a:srgbClr val="303030"/>
                </a:solidFill>
                <a:effectLst/>
              </a:rPr>
              <a:t>∈</a:t>
            </a:r>
          </a:p>
          <a:p>
            <a:pPr algn="l"/>
            <a:r>
              <a:rPr lang="en-US" sz="2200" dirty="0">
                <a:solidFill>
                  <a:srgbClr val="303030"/>
                </a:solidFill>
              </a:rPr>
              <a:t>T → F T'</a:t>
            </a:r>
          </a:p>
          <a:p>
            <a:pPr algn="l" fontAlgn="base"/>
            <a:r>
              <a:rPr lang="nn-NO" sz="2200" dirty="0">
                <a:solidFill>
                  <a:srgbClr val="303030"/>
                </a:solidFill>
              </a:rPr>
              <a:t>T' </a:t>
            </a:r>
            <a:r>
              <a:rPr lang="en-US" sz="2200" dirty="0">
                <a:solidFill>
                  <a:srgbClr val="303030"/>
                </a:solidFill>
              </a:rPr>
              <a:t>→</a:t>
            </a:r>
            <a:r>
              <a:rPr lang="nn-NO" sz="2200" dirty="0">
                <a:solidFill>
                  <a:srgbClr val="303030"/>
                </a:solidFill>
              </a:rPr>
              <a:t> * F T</a:t>
            </a:r>
            <a:r>
              <a:rPr lang="en-US" sz="2200" dirty="0">
                <a:solidFill>
                  <a:srgbClr val="303030"/>
                </a:solidFill>
              </a:rPr>
              <a:t>'</a:t>
            </a:r>
            <a:r>
              <a:rPr lang="nn-NO" sz="2200" dirty="0">
                <a:solidFill>
                  <a:srgbClr val="303030"/>
                </a:solidFill>
              </a:rPr>
              <a:t> </a:t>
            </a:r>
            <a:r>
              <a:rPr lang="en-US" sz="2200" dirty="0">
                <a:solidFill>
                  <a:srgbClr val="000000"/>
                </a:solidFill>
                <a:cs typeface="Arial" panose="020B0604020202020204" pitchFamily="34" charset="0"/>
              </a:rPr>
              <a:t>|</a:t>
            </a:r>
            <a:r>
              <a:rPr lang="nn-NO" sz="2200" dirty="0">
                <a:solidFill>
                  <a:srgbClr val="303030"/>
                </a:solidFill>
              </a:rPr>
              <a:t> </a:t>
            </a:r>
            <a:r>
              <a:rPr lang="en-US" sz="2200" b="0" i="0" dirty="0">
                <a:solidFill>
                  <a:srgbClr val="303030"/>
                </a:solidFill>
                <a:effectLst/>
              </a:rPr>
              <a:t>∈</a:t>
            </a:r>
          </a:p>
          <a:p>
            <a:pPr algn="l"/>
            <a:r>
              <a:rPr lang="en-US" sz="2200" dirty="0">
                <a:solidFill>
                  <a:srgbClr val="303030"/>
                </a:solidFill>
              </a:rPr>
              <a:t>F → ( E ) </a:t>
            </a:r>
            <a:r>
              <a:rPr lang="en-US" sz="2200" dirty="0">
                <a:solidFill>
                  <a:srgbClr val="000000"/>
                </a:solidFill>
                <a:cs typeface="Arial" panose="020B0604020202020204" pitchFamily="34" charset="0"/>
              </a:rPr>
              <a:t>|</a:t>
            </a:r>
            <a:r>
              <a:rPr lang="en-US" sz="2200" dirty="0">
                <a:solidFill>
                  <a:srgbClr val="303030"/>
                </a:solidFill>
              </a:rPr>
              <a:t> id</a:t>
            </a:r>
          </a:p>
          <a:p>
            <a:pPr algn="l"/>
            <a:endParaRPr lang="en-US" sz="2200" dirty="0">
              <a:solidFill>
                <a:srgbClr val="303030"/>
              </a:solidFill>
            </a:endParaRPr>
          </a:p>
          <a:p>
            <a:pPr algn="l"/>
            <a:r>
              <a:rPr lang="en-US" sz="2200" dirty="0">
                <a:solidFill>
                  <a:srgbClr val="303030"/>
                </a:solidFill>
              </a:rPr>
              <a:t>This sequence of trees corresponds to a leftmost derivation</a:t>
            </a:r>
          </a:p>
        </p:txBody>
      </p:sp>
    </p:spTree>
    <p:extLst>
      <p:ext uri="{BB962C8B-B14F-4D97-AF65-F5344CB8AC3E}">
        <p14:creationId xmlns:p14="http://schemas.microsoft.com/office/powerpoint/2010/main" val="2798437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Top Down Parser</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buFont typeface="Wingdings" panose="05000000000000000000" pitchFamily="2" charset="2"/>
              <a:buChar char="§"/>
            </a:pPr>
            <a:r>
              <a:rPr lang="en-US" sz="1800" b="0" i="0" u="none" strike="noStrike" baseline="0" dirty="0">
                <a:latin typeface="Times New Roman" panose="02020603050405020304" pitchFamily="18" charset="0"/>
              </a:rPr>
              <a:t> </a:t>
            </a:r>
            <a:r>
              <a:rPr lang="en-US" sz="2200" b="0" i="0" u="none" strike="noStrike" baseline="0" dirty="0"/>
              <a:t>Top-down parse for </a:t>
            </a:r>
            <a:r>
              <a:rPr lang="en-US" sz="2200" b="1" i="0" u="none" strike="noStrike" baseline="0" dirty="0"/>
              <a:t>id + id * id</a:t>
            </a:r>
            <a:endParaRPr lang="en-US" sz="2200" b="1" dirty="0">
              <a:solidFill>
                <a:srgbClr val="000000"/>
              </a:solidFill>
              <a:cs typeface="Arial" panose="020B0604020202020204" pitchFamily="34" charset="0"/>
            </a:endParaRPr>
          </a:p>
        </p:txBody>
      </p:sp>
      <p:pic>
        <p:nvPicPr>
          <p:cNvPr id="5" name="Picture 4">
            <a:extLst>
              <a:ext uri="{FF2B5EF4-FFF2-40B4-BE49-F238E27FC236}">
                <a16:creationId xmlns:a16="http://schemas.microsoft.com/office/drawing/2014/main" id="{517B2F7C-B104-4A2F-9490-DAEC143E1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5639" y="1791150"/>
            <a:ext cx="4314549" cy="4533784"/>
          </a:xfrm>
          <a:prstGeom prst="rect">
            <a:avLst/>
          </a:prstGeom>
        </p:spPr>
      </p:pic>
    </p:spTree>
    <p:extLst>
      <p:ext uri="{BB962C8B-B14F-4D97-AF65-F5344CB8AC3E}">
        <p14:creationId xmlns:p14="http://schemas.microsoft.com/office/powerpoint/2010/main" val="2817380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Recursive descent Parser</a:t>
            </a:r>
          </a:p>
        </p:txBody>
      </p:sp>
      <p:sp>
        <p:nvSpPr>
          <p:cNvPr id="5" name="TextBox 4">
            <a:extLst>
              <a:ext uri="{FF2B5EF4-FFF2-40B4-BE49-F238E27FC236}">
                <a16:creationId xmlns:a16="http://schemas.microsoft.com/office/drawing/2014/main" id="{1CCC12AA-C93E-46CD-A47B-48C1D1FC5810}"/>
              </a:ext>
            </a:extLst>
          </p:cNvPr>
          <p:cNvSpPr txBox="1"/>
          <p:nvPr/>
        </p:nvSpPr>
        <p:spPr>
          <a:xfrm>
            <a:off x="1097280" y="1846346"/>
            <a:ext cx="10135496" cy="3816429"/>
          </a:xfrm>
          <a:prstGeom prst="rect">
            <a:avLst/>
          </a:prstGeom>
          <a:noFill/>
        </p:spPr>
        <p:txBody>
          <a:bodyPr wrap="square">
            <a:spAutoFit/>
          </a:bodyPr>
          <a:lstStyle/>
          <a:p>
            <a:pPr marL="342900" indent="-342900" algn="just" fontAlgn="base">
              <a:buFont typeface="Wingdings" panose="05000000000000000000" pitchFamily="2" charset="2"/>
              <a:buChar char="§"/>
            </a:pPr>
            <a:r>
              <a:rPr lang="en-US" sz="2200" dirty="0">
                <a:solidFill>
                  <a:srgbClr val="303030"/>
                </a:solidFill>
              </a:rPr>
              <a:t>Recursive descent is a top-down parsing technique that constructs the parse tree from the top and the input is read from left to right.</a:t>
            </a:r>
          </a:p>
          <a:p>
            <a:pPr marL="342900" indent="-342900" algn="just" fontAlgn="base">
              <a:buFont typeface="Wingdings" panose="05000000000000000000" pitchFamily="2" charset="2"/>
              <a:buChar char="§"/>
            </a:pPr>
            <a:endParaRPr lang="en-US" sz="2200" dirty="0">
              <a:solidFill>
                <a:srgbClr val="303030"/>
              </a:solidFill>
            </a:endParaRPr>
          </a:p>
          <a:p>
            <a:pPr marL="342900" indent="-342900" algn="just" fontAlgn="base">
              <a:buFont typeface="Wingdings" panose="05000000000000000000" pitchFamily="2" charset="2"/>
              <a:buChar char="§"/>
            </a:pPr>
            <a:r>
              <a:rPr lang="en-US" sz="2200" dirty="0">
                <a:solidFill>
                  <a:srgbClr val="303030"/>
                </a:solidFill>
              </a:rPr>
              <a:t>This parsing technique recursively parses the input to make a parse tree, which may or may not require back-tracking.</a:t>
            </a:r>
          </a:p>
          <a:p>
            <a:pPr marL="342900" indent="-342900" algn="just" fontAlgn="base">
              <a:buFont typeface="Wingdings" panose="05000000000000000000" pitchFamily="2" charset="2"/>
              <a:buChar char="§"/>
            </a:pPr>
            <a:endParaRPr lang="en-US" sz="2200" dirty="0">
              <a:solidFill>
                <a:srgbClr val="303030"/>
              </a:solidFill>
            </a:endParaRPr>
          </a:p>
          <a:p>
            <a:pPr algn="l"/>
            <a:r>
              <a:rPr lang="en-US" sz="2200" b="1" dirty="0">
                <a:solidFill>
                  <a:srgbClr val="303030"/>
                </a:solidFill>
              </a:rPr>
              <a:t>Back-tracking</a:t>
            </a:r>
          </a:p>
          <a:p>
            <a:pPr marL="342900" indent="-342900" algn="l">
              <a:buFont typeface="Wingdings" panose="05000000000000000000" pitchFamily="2" charset="2"/>
              <a:buChar char="§"/>
            </a:pPr>
            <a:r>
              <a:rPr lang="en-US" sz="2200" dirty="0">
                <a:solidFill>
                  <a:srgbClr val="303030"/>
                </a:solidFill>
              </a:rPr>
              <a:t>Top- down parsers start from the root node (start symbol) and match the input string against the production rules to replace them (if matched).</a:t>
            </a:r>
          </a:p>
          <a:p>
            <a:pPr marL="342900" indent="-342900" algn="just" fontAlgn="base">
              <a:buFont typeface="Wingdings" panose="05000000000000000000" pitchFamily="2" charset="2"/>
              <a:buChar char="§"/>
            </a:pPr>
            <a:endParaRPr lang="en-US" sz="2200" dirty="0">
              <a:solidFill>
                <a:srgbClr val="303030"/>
              </a:solidFill>
            </a:endParaRPr>
          </a:p>
          <a:p>
            <a:pPr algn="just" fontAlgn="base"/>
            <a:endParaRPr lang="en-US" sz="2200" b="0" i="0" dirty="0">
              <a:solidFill>
                <a:srgbClr val="303030"/>
              </a:solidFill>
              <a:effectLst/>
            </a:endParaRPr>
          </a:p>
        </p:txBody>
      </p:sp>
    </p:spTree>
    <p:extLst>
      <p:ext uri="{BB962C8B-B14F-4D97-AF65-F5344CB8AC3E}">
        <p14:creationId xmlns:p14="http://schemas.microsoft.com/office/powerpoint/2010/main" val="2569120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Recursive descent Parser</a:t>
            </a:r>
          </a:p>
        </p:txBody>
      </p:sp>
      <p:sp>
        <p:nvSpPr>
          <p:cNvPr id="5" name="TextBox 4">
            <a:extLst>
              <a:ext uri="{FF2B5EF4-FFF2-40B4-BE49-F238E27FC236}">
                <a16:creationId xmlns:a16="http://schemas.microsoft.com/office/drawing/2014/main" id="{1CCC12AA-C93E-46CD-A47B-48C1D1FC5810}"/>
              </a:ext>
            </a:extLst>
          </p:cNvPr>
          <p:cNvSpPr txBox="1"/>
          <p:nvPr/>
        </p:nvSpPr>
        <p:spPr>
          <a:xfrm>
            <a:off x="1097280" y="1846346"/>
            <a:ext cx="10135496" cy="3816429"/>
          </a:xfrm>
          <a:prstGeom prst="rect">
            <a:avLst/>
          </a:prstGeom>
          <a:noFill/>
        </p:spPr>
        <p:txBody>
          <a:bodyPr wrap="square">
            <a:spAutoFit/>
          </a:bodyPr>
          <a:lstStyle/>
          <a:p>
            <a:pPr marL="342900" indent="-342900" algn="just" fontAlgn="base">
              <a:buFont typeface="Wingdings" panose="05000000000000000000" pitchFamily="2" charset="2"/>
              <a:buChar char="§"/>
            </a:pPr>
            <a:r>
              <a:rPr lang="en-US" sz="2200" dirty="0">
                <a:solidFill>
                  <a:srgbClr val="303030"/>
                </a:solidFill>
              </a:rPr>
              <a:t>Consider the grammar</a:t>
            </a:r>
          </a:p>
          <a:p>
            <a:pPr algn="ctr" fontAlgn="base"/>
            <a:r>
              <a:rPr lang="en-US" sz="2200" dirty="0">
                <a:solidFill>
                  <a:srgbClr val="303030"/>
                </a:solidFill>
              </a:rPr>
              <a:t>S → c A d</a:t>
            </a:r>
          </a:p>
          <a:p>
            <a:pPr algn="ctr" fontAlgn="base"/>
            <a:r>
              <a:rPr lang="en-US" sz="2200" dirty="0">
                <a:solidFill>
                  <a:srgbClr val="303030"/>
                </a:solidFill>
              </a:rPr>
              <a:t>A → ab | a</a:t>
            </a:r>
          </a:p>
          <a:p>
            <a:pPr algn="l"/>
            <a:endParaRPr lang="en-US" sz="2200" dirty="0">
              <a:solidFill>
                <a:srgbClr val="303030"/>
              </a:solidFill>
            </a:endParaRPr>
          </a:p>
          <a:p>
            <a:pPr marL="342900" indent="-342900" algn="just">
              <a:buFont typeface="Wingdings" panose="05000000000000000000" pitchFamily="2" charset="2"/>
              <a:buChar char="§"/>
            </a:pPr>
            <a:r>
              <a:rPr lang="en-US" sz="2200" dirty="0">
                <a:solidFill>
                  <a:srgbClr val="303030"/>
                </a:solidFill>
              </a:rPr>
              <a:t>To construct a parse tree top-down for the input string </a:t>
            </a:r>
            <a:r>
              <a:rPr lang="en-US" sz="2200" b="1" dirty="0">
                <a:solidFill>
                  <a:srgbClr val="303030"/>
                </a:solidFill>
              </a:rPr>
              <a:t>w = cad</a:t>
            </a:r>
            <a:r>
              <a:rPr lang="en-US" sz="2200" dirty="0">
                <a:solidFill>
                  <a:srgbClr val="303030"/>
                </a:solidFill>
              </a:rPr>
              <a:t>, </a:t>
            </a:r>
          </a:p>
          <a:p>
            <a:pPr marL="342900" indent="-342900" algn="just">
              <a:buFont typeface="Wingdings" panose="05000000000000000000" pitchFamily="2" charset="2"/>
              <a:buChar char="§"/>
            </a:pPr>
            <a:r>
              <a:rPr lang="en-US" sz="2200" dirty="0">
                <a:solidFill>
                  <a:srgbClr val="303030"/>
                </a:solidFill>
              </a:rPr>
              <a:t>begin with a tree consisting of a single node labeled S, and the input pointer pointing to c, the first symbol of w. </a:t>
            </a:r>
          </a:p>
          <a:p>
            <a:pPr marL="342900" indent="-342900" algn="just">
              <a:buFont typeface="Wingdings" panose="05000000000000000000" pitchFamily="2" charset="2"/>
              <a:buChar char="§"/>
            </a:pPr>
            <a:r>
              <a:rPr lang="en-US" sz="2200" dirty="0">
                <a:solidFill>
                  <a:srgbClr val="303030"/>
                </a:solidFill>
              </a:rPr>
              <a:t>S has only one production, so we use it to expand S and obtain the tree.</a:t>
            </a:r>
          </a:p>
          <a:p>
            <a:pPr marL="342900" indent="-342900" algn="just">
              <a:buFont typeface="Wingdings" panose="05000000000000000000" pitchFamily="2" charset="2"/>
              <a:buChar char="§"/>
            </a:pPr>
            <a:r>
              <a:rPr lang="en-US" sz="2200" dirty="0">
                <a:solidFill>
                  <a:srgbClr val="303030"/>
                </a:solidFill>
              </a:rPr>
              <a:t>The leftmost leaf, labeled c, matches the first symbol of input w, so we advance the input pointer to a, the second symbol of w, and consider the next leaf, labeled A.</a:t>
            </a:r>
          </a:p>
          <a:p>
            <a:pPr algn="just" fontAlgn="base"/>
            <a:endParaRPr lang="en-US" sz="2200" b="0" i="0" dirty="0">
              <a:solidFill>
                <a:srgbClr val="303030"/>
              </a:solidFill>
              <a:effectLst/>
            </a:endParaRPr>
          </a:p>
        </p:txBody>
      </p:sp>
    </p:spTree>
    <p:extLst>
      <p:ext uri="{BB962C8B-B14F-4D97-AF65-F5344CB8AC3E}">
        <p14:creationId xmlns:p14="http://schemas.microsoft.com/office/powerpoint/2010/main" val="2438272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Recursive descent Parser</a:t>
            </a:r>
          </a:p>
        </p:txBody>
      </p:sp>
      <p:sp>
        <p:nvSpPr>
          <p:cNvPr id="5" name="TextBox 4">
            <a:extLst>
              <a:ext uri="{FF2B5EF4-FFF2-40B4-BE49-F238E27FC236}">
                <a16:creationId xmlns:a16="http://schemas.microsoft.com/office/drawing/2014/main" id="{1CCC12AA-C93E-46CD-A47B-48C1D1FC5810}"/>
              </a:ext>
            </a:extLst>
          </p:cNvPr>
          <p:cNvSpPr txBox="1"/>
          <p:nvPr/>
        </p:nvSpPr>
        <p:spPr>
          <a:xfrm>
            <a:off x="1097280" y="1846346"/>
            <a:ext cx="10135496" cy="1107996"/>
          </a:xfrm>
          <a:prstGeom prst="rect">
            <a:avLst/>
          </a:prstGeom>
          <a:noFill/>
        </p:spPr>
        <p:txBody>
          <a:bodyPr wrap="square">
            <a:spAutoFit/>
          </a:bodyPr>
          <a:lstStyle/>
          <a:p>
            <a:pPr marL="342900" indent="-342900" algn="just">
              <a:buFont typeface="Wingdings" panose="05000000000000000000" pitchFamily="2" charset="2"/>
              <a:buChar char="§"/>
            </a:pPr>
            <a:r>
              <a:rPr lang="en-US" sz="2200" dirty="0">
                <a:solidFill>
                  <a:srgbClr val="303030"/>
                </a:solidFill>
              </a:rPr>
              <a:t>The leftmost leaf, labeled c, matches the first symbol of input w, so we advance the input pointer to a, the second symbol of w, and consider the next leaf, labeled A.</a:t>
            </a:r>
          </a:p>
          <a:p>
            <a:pPr algn="just" fontAlgn="base"/>
            <a:endParaRPr lang="en-US" sz="2200" b="0" i="0" dirty="0">
              <a:solidFill>
                <a:srgbClr val="303030"/>
              </a:solidFill>
              <a:effectLst/>
            </a:endParaRPr>
          </a:p>
        </p:txBody>
      </p:sp>
      <p:pic>
        <p:nvPicPr>
          <p:cNvPr id="6" name="Picture 5">
            <a:extLst>
              <a:ext uri="{FF2B5EF4-FFF2-40B4-BE49-F238E27FC236}">
                <a16:creationId xmlns:a16="http://schemas.microsoft.com/office/drawing/2014/main" id="{C7BC80F7-4609-4D5E-816E-136F18685699}"/>
              </a:ext>
            </a:extLst>
          </p:cNvPr>
          <p:cNvPicPr>
            <a:picLocks noChangeAspect="1"/>
          </p:cNvPicPr>
          <p:nvPr/>
        </p:nvPicPr>
        <p:blipFill>
          <a:blip r:embed="rId2"/>
          <a:stretch>
            <a:fillRect/>
          </a:stretch>
        </p:blipFill>
        <p:spPr>
          <a:xfrm>
            <a:off x="3829088" y="2711025"/>
            <a:ext cx="4282811" cy="2385267"/>
          </a:xfrm>
          <a:prstGeom prst="rect">
            <a:avLst/>
          </a:prstGeom>
        </p:spPr>
      </p:pic>
    </p:spTree>
    <p:extLst>
      <p:ext uri="{BB962C8B-B14F-4D97-AF65-F5344CB8AC3E}">
        <p14:creationId xmlns:p14="http://schemas.microsoft.com/office/powerpoint/2010/main" val="560467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Recursive descent Parser</a:t>
            </a:r>
          </a:p>
        </p:txBody>
      </p:sp>
      <p:sp>
        <p:nvSpPr>
          <p:cNvPr id="5" name="TextBox 4">
            <a:extLst>
              <a:ext uri="{FF2B5EF4-FFF2-40B4-BE49-F238E27FC236}">
                <a16:creationId xmlns:a16="http://schemas.microsoft.com/office/drawing/2014/main" id="{1CCC12AA-C93E-46CD-A47B-48C1D1FC5810}"/>
              </a:ext>
            </a:extLst>
          </p:cNvPr>
          <p:cNvSpPr txBox="1"/>
          <p:nvPr/>
        </p:nvSpPr>
        <p:spPr>
          <a:xfrm>
            <a:off x="1047079" y="1819452"/>
            <a:ext cx="10135496" cy="2800767"/>
          </a:xfrm>
          <a:prstGeom prst="rect">
            <a:avLst/>
          </a:prstGeom>
          <a:noFill/>
        </p:spPr>
        <p:txBody>
          <a:bodyPr wrap="square">
            <a:spAutoFit/>
          </a:bodyPr>
          <a:lstStyle/>
          <a:p>
            <a:pPr marL="342900" indent="-342900" algn="just">
              <a:buFont typeface="Wingdings" panose="05000000000000000000" pitchFamily="2" charset="2"/>
              <a:buChar char="§"/>
            </a:pPr>
            <a:r>
              <a:rPr lang="en-US" sz="2200" dirty="0">
                <a:solidFill>
                  <a:srgbClr val="303030"/>
                </a:solidFill>
              </a:rPr>
              <a:t>Now, we expand A using the first alternative A → a b to obtain the tree. </a:t>
            </a:r>
          </a:p>
          <a:p>
            <a:pPr marL="342900" indent="-342900" algn="just">
              <a:buFont typeface="Wingdings" panose="05000000000000000000" pitchFamily="2" charset="2"/>
              <a:buChar char="§"/>
            </a:pPr>
            <a:r>
              <a:rPr lang="en-US" sz="2200" dirty="0">
                <a:solidFill>
                  <a:srgbClr val="303030"/>
                </a:solidFill>
              </a:rPr>
              <a:t>We have a match for the second input symbol, a, so we advance the input pointer to d, the third input symbol, and compare d against the next leaf, labeled b. </a:t>
            </a:r>
          </a:p>
          <a:p>
            <a:pPr marL="342900" indent="-342900" algn="just">
              <a:buFont typeface="Wingdings" panose="05000000000000000000" pitchFamily="2" charset="2"/>
              <a:buChar char="§"/>
            </a:pPr>
            <a:r>
              <a:rPr lang="en-US" sz="2200" dirty="0">
                <a:solidFill>
                  <a:srgbClr val="303030"/>
                </a:solidFill>
              </a:rPr>
              <a:t>Since b does not match d, we report failure and go </a:t>
            </a:r>
          </a:p>
          <a:p>
            <a:pPr algn="just"/>
            <a:r>
              <a:rPr lang="en-US" sz="2200" dirty="0">
                <a:solidFill>
                  <a:srgbClr val="303030"/>
                </a:solidFill>
              </a:rPr>
              <a:t>back to A to see whether there is another alternative </a:t>
            </a:r>
          </a:p>
          <a:p>
            <a:pPr algn="just"/>
            <a:r>
              <a:rPr lang="en-US" sz="2200" dirty="0">
                <a:solidFill>
                  <a:srgbClr val="303030"/>
                </a:solidFill>
              </a:rPr>
              <a:t>for A that has not been tried, but that might produce </a:t>
            </a:r>
          </a:p>
          <a:p>
            <a:pPr algn="just"/>
            <a:r>
              <a:rPr lang="en-US" sz="2200" dirty="0">
                <a:solidFill>
                  <a:srgbClr val="303030"/>
                </a:solidFill>
              </a:rPr>
              <a:t>a match.</a:t>
            </a:r>
          </a:p>
          <a:p>
            <a:pPr algn="just" fontAlgn="base"/>
            <a:endParaRPr lang="en-US" sz="2200" b="0" i="0" dirty="0">
              <a:solidFill>
                <a:srgbClr val="303030"/>
              </a:solidFill>
              <a:effectLst/>
            </a:endParaRPr>
          </a:p>
        </p:txBody>
      </p:sp>
      <p:pic>
        <p:nvPicPr>
          <p:cNvPr id="9" name="Picture 8">
            <a:extLst>
              <a:ext uri="{FF2B5EF4-FFF2-40B4-BE49-F238E27FC236}">
                <a16:creationId xmlns:a16="http://schemas.microsoft.com/office/drawing/2014/main" id="{0AB1A7E7-1D2E-4C26-91CC-A3BDC161B402}"/>
              </a:ext>
            </a:extLst>
          </p:cNvPr>
          <p:cNvPicPr>
            <a:picLocks noChangeAspect="1"/>
          </p:cNvPicPr>
          <p:nvPr/>
        </p:nvPicPr>
        <p:blipFill>
          <a:blip r:embed="rId2"/>
          <a:stretch>
            <a:fillRect/>
          </a:stretch>
        </p:blipFill>
        <p:spPr>
          <a:xfrm>
            <a:off x="7488029" y="2854387"/>
            <a:ext cx="3864200" cy="3053528"/>
          </a:xfrm>
          <a:prstGeom prst="rect">
            <a:avLst/>
          </a:prstGeom>
        </p:spPr>
      </p:pic>
    </p:spTree>
    <p:extLst>
      <p:ext uri="{BB962C8B-B14F-4D97-AF65-F5344CB8AC3E}">
        <p14:creationId xmlns:p14="http://schemas.microsoft.com/office/powerpoint/2010/main" val="36887268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Recursive descent Parser</a:t>
            </a:r>
          </a:p>
        </p:txBody>
      </p:sp>
      <p:sp>
        <p:nvSpPr>
          <p:cNvPr id="5" name="TextBox 4">
            <a:extLst>
              <a:ext uri="{FF2B5EF4-FFF2-40B4-BE49-F238E27FC236}">
                <a16:creationId xmlns:a16="http://schemas.microsoft.com/office/drawing/2014/main" id="{1CCC12AA-C93E-46CD-A47B-48C1D1FC5810}"/>
              </a:ext>
            </a:extLst>
          </p:cNvPr>
          <p:cNvSpPr txBox="1"/>
          <p:nvPr/>
        </p:nvSpPr>
        <p:spPr>
          <a:xfrm>
            <a:off x="1047079" y="1819452"/>
            <a:ext cx="10135496" cy="1446550"/>
          </a:xfrm>
          <a:prstGeom prst="rect">
            <a:avLst/>
          </a:prstGeom>
          <a:noFill/>
        </p:spPr>
        <p:txBody>
          <a:bodyPr wrap="square">
            <a:spAutoFit/>
          </a:bodyPr>
          <a:lstStyle/>
          <a:p>
            <a:pPr marL="342900" indent="-342900" algn="just">
              <a:buFont typeface="Wingdings" panose="05000000000000000000" pitchFamily="2" charset="2"/>
              <a:buChar char="§"/>
            </a:pPr>
            <a:r>
              <a:rPr lang="en-US" sz="2200" dirty="0">
                <a:solidFill>
                  <a:srgbClr val="303030"/>
                </a:solidFill>
              </a:rPr>
              <a:t>The second alternative for A produces the tree. The leaf </a:t>
            </a:r>
            <a:r>
              <a:rPr lang="en-US" sz="2200" b="1" dirty="0">
                <a:solidFill>
                  <a:srgbClr val="303030"/>
                </a:solidFill>
              </a:rPr>
              <a:t>a</a:t>
            </a:r>
            <a:r>
              <a:rPr lang="en-US" sz="2200" dirty="0">
                <a:solidFill>
                  <a:srgbClr val="303030"/>
                </a:solidFill>
              </a:rPr>
              <a:t> matches the second symbol of w and the leaf d matches the third symbol.</a:t>
            </a:r>
          </a:p>
          <a:p>
            <a:pPr marL="342900" indent="-342900" algn="just">
              <a:buFont typeface="Wingdings" panose="05000000000000000000" pitchFamily="2" charset="2"/>
              <a:buChar char="§"/>
            </a:pPr>
            <a:r>
              <a:rPr lang="en-US" sz="2200" dirty="0">
                <a:solidFill>
                  <a:srgbClr val="303030"/>
                </a:solidFill>
              </a:rPr>
              <a:t>Since we have produced a parse tree for w, we halt and announce successful completion of parsing.</a:t>
            </a:r>
          </a:p>
        </p:txBody>
      </p:sp>
      <p:pic>
        <p:nvPicPr>
          <p:cNvPr id="4" name="Picture 3">
            <a:extLst>
              <a:ext uri="{FF2B5EF4-FFF2-40B4-BE49-F238E27FC236}">
                <a16:creationId xmlns:a16="http://schemas.microsoft.com/office/drawing/2014/main" id="{924D4B99-7277-4EA1-8898-3C645CAC4B8B}"/>
              </a:ext>
            </a:extLst>
          </p:cNvPr>
          <p:cNvPicPr>
            <a:picLocks noChangeAspect="1"/>
          </p:cNvPicPr>
          <p:nvPr/>
        </p:nvPicPr>
        <p:blipFill>
          <a:blip r:embed="rId2"/>
          <a:stretch>
            <a:fillRect/>
          </a:stretch>
        </p:blipFill>
        <p:spPr>
          <a:xfrm>
            <a:off x="4536141" y="3012549"/>
            <a:ext cx="3549985" cy="2923885"/>
          </a:xfrm>
          <a:prstGeom prst="rect">
            <a:avLst/>
          </a:prstGeom>
        </p:spPr>
      </p:pic>
    </p:spTree>
    <p:extLst>
      <p:ext uri="{BB962C8B-B14F-4D97-AF65-F5344CB8AC3E}">
        <p14:creationId xmlns:p14="http://schemas.microsoft.com/office/powerpoint/2010/main" val="17260600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Recursive descent Parser</a:t>
            </a:r>
          </a:p>
        </p:txBody>
      </p:sp>
      <p:sp>
        <p:nvSpPr>
          <p:cNvPr id="5" name="TextBox 4">
            <a:extLst>
              <a:ext uri="{FF2B5EF4-FFF2-40B4-BE49-F238E27FC236}">
                <a16:creationId xmlns:a16="http://schemas.microsoft.com/office/drawing/2014/main" id="{1CCC12AA-C93E-46CD-A47B-48C1D1FC5810}"/>
              </a:ext>
            </a:extLst>
          </p:cNvPr>
          <p:cNvSpPr txBox="1"/>
          <p:nvPr/>
        </p:nvSpPr>
        <p:spPr>
          <a:xfrm>
            <a:off x="1047079" y="1819452"/>
            <a:ext cx="10135496" cy="2800767"/>
          </a:xfrm>
          <a:prstGeom prst="rect">
            <a:avLst/>
          </a:prstGeom>
          <a:noFill/>
        </p:spPr>
        <p:txBody>
          <a:bodyPr wrap="square">
            <a:spAutoFit/>
          </a:bodyPr>
          <a:lstStyle/>
          <a:p>
            <a:pPr marL="342900" indent="-342900" algn="just">
              <a:buFont typeface="Wingdings" panose="05000000000000000000" pitchFamily="2" charset="2"/>
              <a:buChar char="§"/>
            </a:pPr>
            <a:r>
              <a:rPr lang="en-US" sz="2200" b="1" dirty="0">
                <a:solidFill>
                  <a:srgbClr val="303030"/>
                </a:solidFill>
              </a:rPr>
              <a:t>Class Activity</a:t>
            </a:r>
          </a:p>
          <a:p>
            <a:pPr marL="342900" indent="-342900" algn="just">
              <a:buFont typeface="Wingdings" panose="05000000000000000000" pitchFamily="2" charset="2"/>
              <a:buChar char="§"/>
            </a:pPr>
            <a:endParaRPr lang="en-US" sz="2200" dirty="0">
              <a:solidFill>
                <a:srgbClr val="303030"/>
              </a:solidFill>
            </a:endParaRPr>
          </a:p>
          <a:p>
            <a:pPr algn="just"/>
            <a:r>
              <a:rPr lang="en-US" sz="2200" dirty="0">
                <a:solidFill>
                  <a:srgbClr val="303030"/>
                </a:solidFill>
              </a:rPr>
              <a:t>A → </a:t>
            </a:r>
            <a:r>
              <a:rPr lang="en-US" sz="2200" dirty="0" err="1">
                <a:solidFill>
                  <a:srgbClr val="303030"/>
                </a:solidFill>
              </a:rPr>
              <a:t>abC</a:t>
            </a:r>
            <a:r>
              <a:rPr lang="en-US" sz="2200" dirty="0">
                <a:solidFill>
                  <a:srgbClr val="303030"/>
                </a:solidFill>
              </a:rPr>
              <a:t> | </a:t>
            </a:r>
            <a:r>
              <a:rPr lang="en-US" sz="2200" dirty="0" err="1">
                <a:solidFill>
                  <a:srgbClr val="303030"/>
                </a:solidFill>
              </a:rPr>
              <a:t>aBd</a:t>
            </a:r>
            <a:r>
              <a:rPr lang="en-US" sz="2200" dirty="0">
                <a:solidFill>
                  <a:srgbClr val="303030"/>
                </a:solidFill>
              </a:rPr>
              <a:t> | </a:t>
            </a:r>
            <a:r>
              <a:rPr lang="en-US" sz="2200" dirty="0" err="1">
                <a:solidFill>
                  <a:srgbClr val="303030"/>
                </a:solidFill>
              </a:rPr>
              <a:t>aAD</a:t>
            </a:r>
            <a:endParaRPr lang="en-US" sz="2200" dirty="0">
              <a:solidFill>
                <a:srgbClr val="303030"/>
              </a:solidFill>
            </a:endParaRPr>
          </a:p>
          <a:p>
            <a:pPr algn="just"/>
            <a:r>
              <a:rPr lang="en-US" sz="2200" dirty="0">
                <a:solidFill>
                  <a:srgbClr val="303030"/>
                </a:solidFill>
              </a:rPr>
              <a:t>B → </a:t>
            </a:r>
            <a:r>
              <a:rPr lang="en-US" sz="2200" dirty="0" err="1">
                <a:solidFill>
                  <a:srgbClr val="303030"/>
                </a:solidFill>
              </a:rPr>
              <a:t>bB</a:t>
            </a:r>
            <a:r>
              <a:rPr lang="en-US" sz="2200" dirty="0">
                <a:solidFill>
                  <a:srgbClr val="303030"/>
                </a:solidFill>
              </a:rPr>
              <a:t> | </a:t>
            </a:r>
            <a:r>
              <a:rPr lang="en-US" sz="2200" b="0" i="0" dirty="0">
                <a:solidFill>
                  <a:srgbClr val="303030"/>
                </a:solidFill>
                <a:effectLst/>
              </a:rPr>
              <a:t>∈</a:t>
            </a:r>
            <a:endParaRPr lang="en-US" sz="2200" dirty="0">
              <a:solidFill>
                <a:srgbClr val="303030"/>
              </a:solidFill>
            </a:endParaRPr>
          </a:p>
          <a:p>
            <a:pPr algn="just"/>
            <a:r>
              <a:rPr lang="en-US" sz="2200" dirty="0">
                <a:solidFill>
                  <a:srgbClr val="303030"/>
                </a:solidFill>
              </a:rPr>
              <a:t>C → d | </a:t>
            </a:r>
            <a:r>
              <a:rPr lang="en-US" sz="2200" b="0" i="0" dirty="0">
                <a:solidFill>
                  <a:srgbClr val="303030"/>
                </a:solidFill>
                <a:effectLst/>
              </a:rPr>
              <a:t>∈</a:t>
            </a:r>
            <a:endParaRPr lang="en-US" sz="2200" dirty="0">
              <a:solidFill>
                <a:srgbClr val="303030"/>
              </a:solidFill>
            </a:endParaRPr>
          </a:p>
          <a:p>
            <a:pPr algn="just"/>
            <a:r>
              <a:rPr lang="en-US" sz="2200" dirty="0">
                <a:solidFill>
                  <a:srgbClr val="303030"/>
                </a:solidFill>
              </a:rPr>
              <a:t>D → a | b / </a:t>
            </a:r>
            <a:r>
              <a:rPr lang="en-US" sz="2200" b="0" i="0" dirty="0">
                <a:solidFill>
                  <a:srgbClr val="303030"/>
                </a:solidFill>
                <a:effectLst/>
              </a:rPr>
              <a:t>∈</a:t>
            </a:r>
          </a:p>
          <a:p>
            <a:pPr marL="342900" indent="-342900" algn="just">
              <a:buFont typeface="Wingdings" panose="05000000000000000000" pitchFamily="2" charset="2"/>
              <a:buChar char="§"/>
            </a:pPr>
            <a:endParaRPr lang="en-US" sz="2200" dirty="0">
              <a:solidFill>
                <a:srgbClr val="303030"/>
              </a:solidFill>
            </a:endParaRPr>
          </a:p>
          <a:p>
            <a:pPr algn="ctr"/>
            <a:r>
              <a:rPr lang="en-US" sz="2200" b="1" dirty="0">
                <a:solidFill>
                  <a:srgbClr val="303030"/>
                </a:solidFill>
              </a:rPr>
              <a:t>Input string w = </a:t>
            </a:r>
            <a:r>
              <a:rPr lang="en-US" sz="2200" b="1" dirty="0" err="1">
                <a:solidFill>
                  <a:srgbClr val="303030"/>
                </a:solidFill>
              </a:rPr>
              <a:t>aaba</a:t>
            </a:r>
            <a:endParaRPr lang="en-US" sz="2200" b="1" dirty="0">
              <a:solidFill>
                <a:srgbClr val="303030"/>
              </a:solidFill>
            </a:endParaRPr>
          </a:p>
        </p:txBody>
      </p:sp>
    </p:spTree>
    <p:extLst>
      <p:ext uri="{BB962C8B-B14F-4D97-AF65-F5344CB8AC3E}">
        <p14:creationId xmlns:p14="http://schemas.microsoft.com/office/powerpoint/2010/main" val="355010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xfrm>
            <a:off x="1097280" y="239950"/>
            <a:ext cx="10058400" cy="1450757"/>
          </a:xfrm>
          <a:noFill/>
        </p:spPr>
        <p:txBody>
          <a:bodyPr>
            <a:normAutofit/>
          </a:bodyPr>
          <a:lstStyle/>
          <a:p>
            <a:r>
              <a:rPr lang="en-US" sz="3200" b="1" dirty="0">
                <a:latin typeface="Arial" panose="020B0604020202020204" pitchFamily="34" charset="0"/>
                <a:cs typeface="Arial" panose="020B0604020202020204" pitchFamily="34" charset="0"/>
              </a:rPr>
              <a:t>Syntax Error Handling</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t>
            </a:r>
            <a:r>
              <a:rPr lang="en-US" sz="2200" b="1" dirty="0">
                <a:solidFill>
                  <a:srgbClr val="000000"/>
                </a:solidFill>
                <a:latin typeface="Calibri" panose="020F0502020204030204" pitchFamily="34" charset="0"/>
                <a:cs typeface="Arial" panose="020B0604020202020204" pitchFamily="34" charset="0"/>
              </a:rPr>
              <a:t>Lexical errors </a:t>
            </a:r>
            <a:r>
              <a:rPr lang="en-US" sz="2200" dirty="0">
                <a:solidFill>
                  <a:srgbClr val="000000"/>
                </a:solidFill>
                <a:latin typeface="Calibri" panose="020F0502020204030204" pitchFamily="34" charset="0"/>
                <a:cs typeface="Arial" panose="020B0604020202020204" pitchFamily="34" charset="0"/>
              </a:rPr>
              <a:t>include misspellings of identifiers, keywords, or operators - e.g., the use of an identifier </a:t>
            </a:r>
            <a:r>
              <a:rPr lang="en-US" sz="2200" dirty="0" err="1">
                <a:solidFill>
                  <a:srgbClr val="000000"/>
                </a:solidFill>
                <a:latin typeface="Calibri" panose="020F0502020204030204" pitchFamily="34" charset="0"/>
                <a:cs typeface="Arial" panose="020B0604020202020204" pitchFamily="34" charset="0"/>
              </a:rPr>
              <a:t>elipsesize</a:t>
            </a:r>
            <a:r>
              <a:rPr lang="en-US" sz="2200" dirty="0">
                <a:solidFill>
                  <a:srgbClr val="000000"/>
                </a:solidFill>
                <a:latin typeface="Calibri" panose="020F0502020204030204" pitchFamily="34" charset="0"/>
                <a:cs typeface="Arial" panose="020B0604020202020204" pitchFamily="34" charset="0"/>
              </a:rPr>
              <a:t> instead of </a:t>
            </a:r>
            <a:r>
              <a:rPr lang="en-US" sz="2200" dirty="0" err="1">
                <a:solidFill>
                  <a:srgbClr val="000000"/>
                </a:solidFill>
                <a:latin typeface="Calibri" panose="020F0502020204030204" pitchFamily="34" charset="0"/>
                <a:cs typeface="Arial" panose="020B0604020202020204" pitchFamily="34" charset="0"/>
              </a:rPr>
              <a:t>ellipsesize</a:t>
            </a:r>
            <a:r>
              <a:rPr lang="en-US" sz="2200" dirty="0">
                <a:solidFill>
                  <a:srgbClr val="000000"/>
                </a:solidFill>
                <a:latin typeface="Calibri" panose="020F0502020204030204" pitchFamily="34" charset="0"/>
                <a:cs typeface="Arial" panose="020B0604020202020204" pitchFamily="34" charset="0"/>
              </a:rPr>
              <a:t> – and missing quotes around text intended as a string.</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t>
            </a:r>
            <a:r>
              <a:rPr lang="en-US" sz="2200" b="1" dirty="0">
                <a:solidFill>
                  <a:srgbClr val="000000"/>
                </a:solidFill>
                <a:latin typeface="Calibri" panose="020F0502020204030204" pitchFamily="34" charset="0"/>
                <a:cs typeface="Arial" panose="020B0604020202020204" pitchFamily="34" charset="0"/>
              </a:rPr>
              <a:t>Semantic errors </a:t>
            </a:r>
            <a:r>
              <a:rPr lang="en-US" sz="2200" dirty="0">
                <a:solidFill>
                  <a:srgbClr val="000000"/>
                </a:solidFill>
                <a:latin typeface="Calibri" panose="020F0502020204030204" pitchFamily="34" charset="0"/>
                <a:cs typeface="Arial" panose="020B0604020202020204" pitchFamily="34" charset="0"/>
              </a:rPr>
              <a:t>include type mismatches between operators and operands.</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t>
            </a:r>
            <a:r>
              <a:rPr lang="en-US" sz="2200" b="1" dirty="0">
                <a:solidFill>
                  <a:srgbClr val="000000"/>
                </a:solidFill>
                <a:latin typeface="Calibri" panose="020F0502020204030204" pitchFamily="34" charset="0"/>
                <a:cs typeface="Arial" panose="020B0604020202020204" pitchFamily="34" charset="0"/>
              </a:rPr>
              <a:t>Syntactic errors</a:t>
            </a:r>
            <a:r>
              <a:rPr lang="en-US" sz="2200" dirty="0">
                <a:solidFill>
                  <a:srgbClr val="000000"/>
                </a:solidFill>
                <a:latin typeface="Calibri" panose="020F0502020204030204" pitchFamily="34" charset="0"/>
                <a:cs typeface="Arial" panose="020B0604020202020204" pitchFamily="34" charset="0"/>
              </a:rPr>
              <a:t> include misplaced semicolons or extra or missing braces; that is, </a:t>
            </a:r>
            <a:br>
              <a:rPr lang="en-US" sz="2200" dirty="0">
                <a:solidFill>
                  <a:srgbClr val="000000"/>
                </a:solidFill>
                <a:latin typeface="Calibri" panose="020F0502020204030204" pitchFamily="34" charset="0"/>
                <a:cs typeface="Arial" panose="020B0604020202020204" pitchFamily="34" charset="0"/>
              </a:rPr>
            </a:br>
            <a:r>
              <a:rPr lang="en-US" sz="2200" dirty="0">
                <a:solidFill>
                  <a:srgbClr val="000000"/>
                </a:solidFill>
                <a:latin typeface="Calibri" panose="020F0502020204030204" pitchFamily="34" charset="0"/>
                <a:cs typeface="Arial" panose="020B0604020202020204" pitchFamily="34" charset="0"/>
              </a:rPr>
              <a:t>'((" or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t>
            </a:r>
            <a:r>
              <a:rPr lang="en-US" sz="2200" b="1" dirty="0">
                <a:solidFill>
                  <a:srgbClr val="000000"/>
                </a:solidFill>
                <a:latin typeface="Calibri" panose="020F0502020204030204" pitchFamily="34" charset="0"/>
                <a:cs typeface="Arial" panose="020B0604020202020204" pitchFamily="34" charset="0"/>
              </a:rPr>
              <a:t>Logical errors</a:t>
            </a:r>
            <a:r>
              <a:rPr lang="en-US" sz="2200" dirty="0">
                <a:solidFill>
                  <a:srgbClr val="000000"/>
                </a:solidFill>
                <a:latin typeface="Calibri" panose="020F0502020204030204" pitchFamily="34" charset="0"/>
                <a:cs typeface="Arial" panose="020B0604020202020204" pitchFamily="34" charset="0"/>
              </a:rPr>
              <a:t> can be anything from incorrect reasoning on the part of the programmer to the use in a C program of the assignment operator = instead of the comparison operator ==</a:t>
            </a:r>
          </a:p>
        </p:txBody>
      </p:sp>
    </p:spTree>
    <p:extLst>
      <p:ext uri="{BB962C8B-B14F-4D97-AF65-F5344CB8AC3E}">
        <p14:creationId xmlns:p14="http://schemas.microsoft.com/office/powerpoint/2010/main" val="3862952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and FOLLOW</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Autofit/>
          </a:bodyPr>
          <a:lstStyle/>
          <a:p>
            <a:pPr algn="just">
              <a:buFont typeface="Wingdings" panose="05000000000000000000" pitchFamily="2" charset="2"/>
              <a:buChar char="§"/>
            </a:pPr>
            <a:r>
              <a:rPr lang="en-US" sz="2200" b="0" i="0" u="none" strike="noStrike" baseline="0" dirty="0"/>
              <a:t> </a:t>
            </a:r>
            <a:r>
              <a:rPr lang="en-US" sz="2200" dirty="0"/>
              <a:t>The construction of both top-down and bottom-up parsers is aided by two functions, FIRST and FOLLOW</a:t>
            </a:r>
          </a:p>
          <a:p>
            <a:pPr algn="just">
              <a:buFont typeface="Wingdings" panose="05000000000000000000" pitchFamily="2" charset="2"/>
              <a:buChar char="§"/>
            </a:pPr>
            <a:r>
              <a:rPr lang="en-US" sz="2200" dirty="0"/>
              <a:t> An important part of parser table construction is to create first and follow sets. These sets can provide the actual position of any terminal in the derivation.</a:t>
            </a:r>
          </a:p>
        </p:txBody>
      </p:sp>
    </p:spTree>
    <p:extLst>
      <p:ext uri="{BB962C8B-B14F-4D97-AF65-F5344CB8AC3E}">
        <p14:creationId xmlns:p14="http://schemas.microsoft.com/office/powerpoint/2010/main" val="483600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Set</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200" dirty="0"/>
              <a:t> This set is created to know what terminal symbol is derived in the first position by a non-terminal. For example,</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200" dirty="0"/>
              <a:t>α → t β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200" dirty="0"/>
              <a:t>That is α derives t (terminal) in the very first position. So FIRST(α) = {t}. </a:t>
            </a:r>
          </a:p>
          <a:p>
            <a:pPr marL="0" indent="0" algn="l" fontAlgn="base">
              <a:buNone/>
            </a:pPr>
            <a:r>
              <a:rPr lang="en-US" sz="2200" dirty="0"/>
              <a:t>Consider the production rule-</a:t>
            </a:r>
          </a:p>
          <a:p>
            <a:pPr algn="ctr" fontAlgn="base"/>
            <a:r>
              <a:rPr lang="en-US" sz="2200" dirty="0"/>
              <a:t>A → </a:t>
            </a:r>
            <a:r>
              <a:rPr lang="en-US" sz="2200" dirty="0" err="1"/>
              <a:t>abc</a:t>
            </a:r>
            <a:r>
              <a:rPr lang="en-US" sz="2200" dirty="0"/>
              <a:t> / def / </a:t>
            </a:r>
            <a:r>
              <a:rPr lang="en-US" sz="2200" dirty="0" err="1"/>
              <a:t>ghi</a:t>
            </a:r>
            <a:endParaRPr lang="en-US" sz="2200" dirty="0"/>
          </a:p>
          <a:p>
            <a:pPr algn="l" fontAlgn="base"/>
            <a:r>
              <a:rPr lang="en-US" sz="2200" dirty="0"/>
              <a:t>Then, we have-</a:t>
            </a:r>
          </a:p>
          <a:p>
            <a:pPr algn="ctr" fontAlgn="base"/>
            <a:r>
              <a:rPr lang="en-US" sz="2200" dirty="0"/>
              <a:t>First(A) = { a , d , g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200" dirty="0"/>
          </a:p>
          <a:p>
            <a:pPr algn="just">
              <a:buFont typeface="Wingdings" panose="05000000000000000000" pitchFamily="2" charset="2"/>
              <a:buChar char="§"/>
            </a:pPr>
            <a:endParaRPr lang="en-US" sz="2200" dirty="0"/>
          </a:p>
        </p:txBody>
      </p:sp>
    </p:spTree>
    <p:extLst>
      <p:ext uri="{BB962C8B-B14F-4D97-AF65-F5344CB8AC3E}">
        <p14:creationId xmlns:p14="http://schemas.microsoft.com/office/powerpoint/2010/main" val="34863142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FOLLOW Set</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Autofit/>
          </a:bodyPr>
          <a:lstStyle/>
          <a:p>
            <a:pPr algn="just">
              <a:buFont typeface="Wingdings" panose="05000000000000000000" pitchFamily="2" charset="2"/>
              <a:buChar char="§"/>
            </a:pPr>
            <a:r>
              <a:rPr lang="en-US" altLang="en-US" sz="2200" dirty="0"/>
              <a:t> </a:t>
            </a:r>
            <a:r>
              <a:rPr lang="en-US" sz="2200" dirty="0"/>
              <a:t>Define FOLLOW(A) for nonterminal A, to be the set of terminals a that can appear immediately to the right of A.</a:t>
            </a:r>
          </a:p>
          <a:p>
            <a:pPr marL="0" indent="0" algn="ctr">
              <a:buNone/>
            </a:pPr>
            <a:r>
              <a:rPr lang="en-US" sz="2200" dirty="0"/>
              <a:t>S → </a:t>
            </a:r>
            <a:r>
              <a:rPr lang="en-US" sz="2200" dirty="0" err="1"/>
              <a:t>Aab</a:t>
            </a:r>
            <a:endParaRPr lang="en-US" sz="2200" dirty="0"/>
          </a:p>
          <a:p>
            <a:pPr marL="0" indent="0" algn="just">
              <a:buNone/>
            </a:pPr>
            <a:r>
              <a:rPr lang="en-US" sz="2200" dirty="0"/>
              <a:t>FOLLOW(A) = ab</a:t>
            </a:r>
          </a:p>
          <a:p>
            <a:pPr marL="0" indent="0" algn="just">
              <a:buNone/>
            </a:pPr>
            <a:r>
              <a:rPr lang="en-US" sz="2200" dirty="0"/>
              <a:t>1: For the start symbol S, place $ in Follow(S).</a:t>
            </a:r>
          </a:p>
          <a:p>
            <a:pPr marL="0" indent="0" algn="l" fontAlgn="base">
              <a:buNone/>
            </a:pPr>
            <a:r>
              <a:rPr lang="en-US" sz="2200" dirty="0"/>
              <a:t>2: For any production rule A → αB,</a:t>
            </a:r>
          </a:p>
          <a:p>
            <a:pPr algn="ctr" fontAlgn="base"/>
            <a:r>
              <a:rPr lang="en-US" sz="2200" dirty="0"/>
              <a:t>Follow(B) = Follow(A)</a:t>
            </a:r>
          </a:p>
          <a:p>
            <a:pPr marL="0" indent="0" algn="just">
              <a:buNone/>
            </a:pPr>
            <a:endParaRPr lang="en-US" sz="2200" dirty="0"/>
          </a:p>
        </p:txBody>
      </p:sp>
    </p:spTree>
    <p:extLst>
      <p:ext uri="{BB962C8B-B14F-4D97-AF65-F5344CB8AC3E}">
        <p14:creationId xmlns:p14="http://schemas.microsoft.com/office/powerpoint/2010/main" val="41674679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and FOLLOW – Example 1</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Autofit/>
          </a:bodyPr>
          <a:lstStyle/>
          <a:p>
            <a:pPr algn="l" fontAlgn="base"/>
            <a:r>
              <a:rPr lang="en-US" sz="2000" b="1" i="0" u="sng" dirty="0">
                <a:solidFill>
                  <a:srgbClr val="303030"/>
                </a:solidFill>
                <a:effectLst/>
                <a:latin typeface="roboto condensed" panose="02000000000000000000" pitchFamily="2" charset="0"/>
              </a:rPr>
              <a:t>Problem-01:</a:t>
            </a:r>
            <a:endParaRPr lang="en-US" sz="2000" b="0" i="0" dirty="0">
              <a:solidFill>
                <a:srgbClr val="303030"/>
              </a:solidFill>
              <a:effectLst/>
              <a:latin typeface="Arimo"/>
            </a:endParaRPr>
          </a:p>
          <a:p>
            <a:pPr algn="l" fontAlgn="base"/>
            <a:r>
              <a:rPr lang="en-US" sz="2000" b="0" i="0" dirty="0">
                <a:solidFill>
                  <a:srgbClr val="303030"/>
                </a:solidFill>
                <a:effectLst/>
                <a:latin typeface="Arimo"/>
              </a:rPr>
              <a:t>Calculate the first and follow functions for the given grammar-</a:t>
            </a:r>
          </a:p>
          <a:p>
            <a:pPr algn="l" fontAlgn="base"/>
            <a:r>
              <a:rPr lang="en-US" sz="2000" b="0" i="0" dirty="0">
                <a:solidFill>
                  <a:srgbClr val="303030"/>
                </a:solidFill>
                <a:effectLst/>
                <a:latin typeface="Arimo"/>
              </a:rPr>
              <a:t> </a:t>
            </a:r>
          </a:p>
          <a:p>
            <a:pPr algn="ctr" fontAlgn="base"/>
            <a:r>
              <a:rPr lang="en-US" sz="2000" b="0" i="0" dirty="0">
                <a:solidFill>
                  <a:srgbClr val="303030"/>
                </a:solidFill>
                <a:effectLst/>
                <a:latin typeface="Arimo"/>
              </a:rPr>
              <a:t>S → </a:t>
            </a:r>
            <a:r>
              <a:rPr lang="en-US" sz="2000" b="0" i="0" dirty="0" err="1">
                <a:solidFill>
                  <a:srgbClr val="303030"/>
                </a:solidFill>
                <a:effectLst/>
                <a:latin typeface="Arimo"/>
              </a:rPr>
              <a:t>aBDh</a:t>
            </a:r>
            <a:endParaRPr lang="en-US" sz="2000" b="0" i="0" dirty="0">
              <a:solidFill>
                <a:srgbClr val="303030"/>
              </a:solidFill>
              <a:effectLst/>
              <a:latin typeface="Arimo"/>
            </a:endParaRPr>
          </a:p>
          <a:p>
            <a:pPr algn="ctr" fontAlgn="base"/>
            <a:r>
              <a:rPr lang="en-US" sz="2000" b="0" i="0" dirty="0">
                <a:solidFill>
                  <a:srgbClr val="303030"/>
                </a:solidFill>
                <a:effectLst/>
                <a:latin typeface="Arimo"/>
              </a:rPr>
              <a:t>B → </a:t>
            </a:r>
            <a:r>
              <a:rPr lang="en-US" sz="2000" b="0" i="0" dirty="0" err="1">
                <a:solidFill>
                  <a:srgbClr val="303030"/>
                </a:solidFill>
                <a:effectLst/>
                <a:latin typeface="Arimo"/>
              </a:rPr>
              <a:t>cC</a:t>
            </a:r>
            <a:endParaRPr lang="en-US" sz="2000" b="0" i="0" dirty="0">
              <a:solidFill>
                <a:srgbClr val="303030"/>
              </a:solidFill>
              <a:effectLst/>
              <a:latin typeface="Arimo"/>
            </a:endParaRPr>
          </a:p>
          <a:p>
            <a:pPr algn="ctr" fontAlgn="base"/>
            <a:r>
              <a:rPr lang="en-US" sz="2000" b="0" i="0" dirty="0">
                <a:solidFill>
                  <a:srgbClr val="303030"/>
                </a:solidFill>
                <a:effectLst/>
                <a:latin typeface="Arimo"/>
              </a:rPr>
              <a:t>C → </a:t>
            </a:r>
            <a:r>
              <a:rPr lang="en-US" sz="2000" b="0" i="0" dirty="0" err="1">
                <a:solidFill>
                  <a:srgbClr val="303030"/>
                </a:solidFill>
                <a:effectLst/>
                <a:latin typeface="Arimo"/>
              </a:rPr>
              <a:t>bC</a:t>
            </a:r>
            <a:r>
              <a:rPr lang="en-US" sz="2000" b="0" i="0" dirty="0">
                <a:solidFill>
                  <a:srgbClr val="303030"/>
                </a:solidFill>
                <a:effectLst/>
                <a:latin typeface="Arimo"/>
              </a:rPr>
              <a:t> </a:t>
            </a:r>
            <a:r>
              <a:rPr lang="en-US" sz="2000" dirty="0">
                <a:solidFill>
                  <a:srgbClr val="000000"/>
                </a:solidFill>
                <a:cs typeface="Arial" panose="020B0604020202020204" pitchFamily="34" charset="0"/>
              </a:rPr>
              <a:t>|</a:t>
            </a:r>
            <a:r>
              <a:rPr lang="en-US" sz="2000" b="0" i="0" dirty="0">
                <a:solidFill>
                  <a:srgbClr val="303030"/>
                </a:solidFill>
                <a:effectLst/>
                <a:latin typeface="Arimo"/>
              </a:rPr>
              <a:t> ∈</a:t>
            </a:r>
          </a:p>
          <a:p>
            <a:pPr algn="ctr" fontAlgn="base"/>
            <a:r>
              <a:rPr lang="en-US" sz="2000" b="0" i="0" dirty="0">
                <a:solidFill>
                  <a:srgbClr val="303030"/>
                </a:solidFill>
                <a:effectLst/>
                <a:latin typeface="Arimo"/>
              </a:rPr>
              <a:t>D → EF</a:t>
            </a:r>
          </a:p>
          <a:p>
            <a:pPr algn="ctr" fontAlgn="base"/>
            <a:r>
              <a:rPr lang="en-US" sz="2000" b="0" i="0" dirty="0">
                <a:solidFill>
                  <a:srgbClr val="303030"/>
                </a:solidFill>
                <a:effectLst/>
                <a:latin typeface="Arimo"/>
              </a:rPr>
              <a:t>E → g </a:t>
            </a:r>
            <a:r>
              <a:rPr lang="en-US" sz="2000" dirty="0">
                <a:solidFill>
                  <a:srgbClr val="000000"/>
                </a:solidFill>
                <a:cs typeface="Arial" panose="020B0604020202020204" pitchFamily="34" charset="0"/>
              </a:rPr>
              <a:t>|</a:t>
            </a:r>
            <a:r>
              <a:rPr lang="en-US" sz="2000" b="0" i="0" dirty="0">
                <a:solidFill>
                  <a:srgbClr val="303030"/>
                </a:solidFill>
                <a:effectLst/>
                <a:latin typeface="Arimo"/>
              </a:rPr>
              <a:t> ∈</a:t>
            </a:r>
          </a:p>
          <a:p>
            <a:pPr algn="ctr" fontAlgn="base"/>
            <a:r>
              <a:rPr lang="en-US" sz="2000" b="0" i="0" dirty="0">
                <a:solidFill>
                  <a:srgbClr val="303030"/>
                </a:solidFill>
                <a:effectLst/>
                <a:latin typeface="Arimo"/>
              </a:rPr>
              <a:t>F → f </a:t>
            </a:r>
            <a:r>
              <a:rPr lang="en-US" sz="2000" dirty="0">
                <a:solidFill>
                  <a:srgbClr val="000000"/>
                </a:solidFill>
                <a:cs typeface="Arial" panose="020B0604020202020204" pitchFamily="34" charset="0"/>
              </a:rPr>
              <a:t>|</a:t>
            </a:r>
            <a:r>
              <a:rPr lang="en-US" sz="2000" b="0" i="0" dirty="0">
                <a:solidFill>
                  <a:srgbClr val="303030"/>
                </a:solidFill>
                <a:effectLst/>
                <a:latin typeface="Arimo"/>
              </a:rPr>
              <a:t> ∈</a:t>
            </a:r>
          </a:p>
          <a:p>
            <a:pPr marL="0" indent="0" algn="just">
              <a:buNone/>
            </a:pPr>
            <a:endParaRPr lang="en-US" sz="2200" dirty="0"/>
          </a:p>
        </p:txBody>
      </p:sp>
    </p:spTree>
    <p:extLst>
      <p:ext uri="{BB962C8B-B14F-4D97-AF65-F5344CB8AC3E}">
        <p14:creationId xmlns:p14="http://schemas.microsoft.com/office/powerpoint/2010/main" val="15773755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and FOLLOW – Example 1</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737360"/>
            <a:ext cx="10058400" cy="4620381"/>
          </a:xfrm>
        </p:spPr>
        <p:txBody>
          <a:bodyPr>
            <a:noAutofit/>
          </a:bodyPr>
          <a:lstStyle/>
          <a:p>
            <a:pPr algn="l" fontAlgn="base"/>
            <a:r>
              <a:rPr lang="en-US" sz="2000" b="1" i="0" u="sng" dirty="0">
                <a:solidFill>
                  <a:srgbClr val="303030"/>
                </a:solidFill>
                <a:effectLst/>
                <a:latin typeface="roboto condensed" panose="02000000000000000000" pitchFamily="2" charset="0"/>
              </a:rPr>
              <a:t>Solution-01:</a:t>
            </a:r>
            <a:endParaRPr lang="en-US" sz="2000" b="0" i="0" dirty="0">
              <a:solidFill>
                <a:srgbClr val="303030"/>
              </a:solidFill>
              <a:effectLst/>
              <a:latin typeface="Arimo"/>
            </a:endParaRPr>
          </a:p>
          <a:p>
            <a:pPr algn="l" fontAlgn="base"/>
            <a:r>
              <a:rPr lang="en-US" b="1" i="0" u="sng" dirty="0">
                <a:solidFill>
                  <a:srgbClr val="303030"/>
                </a:solidFill>
                <a:effectLst/>
                <a:latin typeface="roboto condensed" panose="02000000000000000000" pitchFamily="2" charset="0"/>
              </a:rPr>
              <a:t>First Functions-</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First(S) = { a }</a:t>
            </a:r>
          </a:p>
          <a:p>
            <a:pPr algn="l" fontAlgn="base">
              <a:buFont typeface="Arial" panose="020B0604020202020204" pitchFamily="34" charset="0"/>
              <a:buChar char="•"/>
            </a:pPr>
            <a:r>
              <a:rPr lang="en-US" b="0" i="0" dirty="0">
                <a:solidFill>
                  <a:srgbClr val="303030"/>
                </a:solidFill>
                <a:effectLst/>
                <a:latin typeface="Arimo"/>
              </a:rPr>
              <a:t>First(B) = { c }</a:t>
            </a:r>
          </a:p>
          <a:p>
            <a:pPr algn="l" fontAlgn="base">
              <a:buFont typeface="Arial" panose="020B0604020202020204" pitchFamily="34" charset="0"/>
              <a:buChar char="•"/>
            </a:pPr>
            <a:r>
              <a:rPr lang="en-US" b="0" i="0" dirty="0">
                <a:solidFill>
                  <a:srgbClr val="303030"/>
                </a:solidFill>
                <a:effectLst/>
                <a:latin typeface="Arimo"/>
              </a:rPr>
              <a:t>First(C) = { b , ∈ }</a:t>
            </a:r>
          </a:p>
          <a:p>
            <a:pPr algn="l" fontAlgn="base">
              <a:buFont typeface="Arial" panose="020B0604020202020204" pitchFamily="34" charset="0"/>
              <a:buChar char="•"/>
            </a:pPr>
            <a:r>
              <a:rPr lang="en-US" b="0" i="0" dirty="0">
                <a:solidFill>
                  <a:srgbClr val="303030"/>
                </a:solidFill>
                <a:effectLst/>
                <a:latin typeface="Arimo"/>
              </a:rPr>
              <a:t>First(D) = { g , f , ∈ }</a:t>
            </a:r>
          </a:p>
          <a:p>
            <a:pPr algn="l" fontAlgn="base">
              <a:buFont typeface="Arial" panose="020B0604020202020204" pitchFamily="34" charset="0"/>
              <a:buChar char="•"/>
            </a:pPr>
            <a:r>
              <a:rPr lang="en-US" b="0" i="0" dirty="0">
                <a:solidFill>
                  <a:srgbClr val="303030"/>
                </a:solidFill>
                <a:effectLst/>
                <a:latin typeface="Arimo"/>
              </a:rPr>
              <a:t>First(E) = { g , ∈ }</a:t>
            </a:r>
          </a:p>
          <a:p>
            <a:pPr algn="l" fontAlgn="base">
              <a:buFont typeface="Arial" panose="020B0604020202020204" pitchFamily="34" charset="0"/>
              <a:buChar char="•"/>
            </a:pPr>
            <a:r>
              <a:rPr lang="en-US" b="0" i="0" dirty="0">
                <a:solidFill>
                  <a:srgbClr val="303030"/>
                </a:solidFill>
                <a:effectLst/>
                <a:latin typeface="Arimo"/>
              </a:rPr>
              <a:t>First(F) = { f , ∈ }</a:t>
            </a:r>
          </a:p>
          <a:p>
            <a:pPr marL="0" indent="0" algn="just">
              <a:buNone/>
            </a:pPr>
            <a:endParaRPr lang="en-US" sz="2200" dirty="0"/>
          </a:p>
        </p:txBody>
      </p:sp>
      <p:sp>
        <p:nvSpPr>
          <p:cNvPr id="4" name="Content Placeholder 2">
            <a:extLst>
              <a:ext uri="{FF2B5EF4-FFF2-40B4-BE49-F238E27FC236}">
                <a16:creationId xmlns:a16="http://schemas.microsoft.com/office/drawing/2014/main" id="{7DF942CB-7085-40FF-862D-B2E3C1EEE965}"/>
              </a:ext>
            </a:extLst>
          </p:cNvPr>
          <p:cNvSpPr txBox="1">
            <a:spLocks/>
          </p:cNvSpPr>
          <p:nvPr/>
        </p:nvSpPr>
        <p:spPr>
          <a:xfrm>
            <a:off x="6029661" y="2202029"/>
            <a:ext cx="5627716" cy="42256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fontAlgn="base"/>
            <a:r>
              <a:rPr lang="en-US" b="1" i="0" u="sng" dirty="0">
                <a:solidFill>
                  <a:srgbClr val="303030"/>
                </a:solidFill>
                <a:effectLst/>
                <a:latin typeface="roboto condensed" panose="02000000000000000000" pitchFamily="2" charset="0"/>
              </a:rPr>
              <a:t>Follow Functions-</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Follow(S) = { $ }</a:t>
            </a:r>
          </a:p>
          <a:p>
            <a:pPr algn="l" fontAlgn="base">
              <a:buFont typeface="Arial" panose="020B0604020202020204" pitchFamily="34" charset="0"/>
              <a:buChar char="•"/>
            </a:pPr>
            <a:r>
              <a:rPr lang="en-US" b="0" i="0" dirty="0">
                <a:solidFill>
                  <a:srgbClr val="303030"/>
                </a:solidFill>
                <a:effectLst/>
                <a:latin typeface="Arimo"/>
              </a:rPr>
              <a:t>Follow(B) = { g , f , h }</a:t>
            </a:r>
          </a:p>
          <a:p>
            <a:pPr algn="l" fontAlgn="base">
              <a:buFont typeface="Arial" panose="020B0604020202020204" pitchFamily="34" charset="0"/>
              <a:buChar char="•"/>
            </a:pPr>
            <a:r>
              <a:rPr lang="en-US" b="0" i="0" dirty="0">
                <a:solidFill>
                  <a:srgbClr val="303030"/>
                </a:solidFill>
                <a:effectLst/>
                <a:latin typeface="Arimo"/>
              </a:rPr>
              <a:t>Follow(C) = { g , f , h }</a:t>
            </a:r>
          </a:p>
          <a:p>
            <a:pPr algn="l" fontAlgn="base">
              <a:buFont typeface="Arial" panose="020B0604020202020204" pitchFamily="34" charset="0"/>
              <a:buChar char="•"/>
            </a:pPr>
            <a:r>
              <a:rPr lang="en-US" b="0" i="0" dirty="0">
                <a:solidFill>
                  <a:srgbClr val="303030"/>
                </a:solidFill>
                <a:effectLst/>
                <a:latin typeface="Arimo"/>
              </a:rPr>
              <a:t>Follow(D) = First(h) = { h }</a:t>
            </a:r>
          </a:p>
          <a:p>
            <a:pPr algn="l" fontAlgn="base">
              <a:buFont typeface="Arial" panose="020B0604020202020204" pitchFamily="34" charset="0"/>
              <a:buChar char="•"/>
            </a:pPr>
            <a:r>
              <a:rPr lang="en-US" b="0" i="0" dirty="0">
                <a:solidFill>
                  <a:srgbClr val="303030"/>
                </a:solidFill>
                <a:effectLst/>
                <a:latin typeface="Arimo"/>
              </a:rPr>
              <a:t>Follow(E) = { f , h }</a:t>
            </a:r>
          </a:p>
          <a:p>
            <a:pPr algn="l" fontAlgn="base">
              <a:buFont typeface="Arial" panose="020B0604020202020204" pitchFamily="34" charset="0"/>
              <a:buChar char="•"/>
            </a:pPr>
            <a:r>
              <a:rPr lang="en-US" b="0" i="0" dirty="0">
                <a:solidFill>
                  <a:srgbClr val="303030"/>
                </a:solidFill>
                <a:effectLst/>
                <a:latin typeface="Arimo"/>
              </a:rPr>
              <a:t>Follow(F) = Follow(D) = { h }</a:t>
            </a:r>
          </a:p>
        </p:txBody>
      </p:sp>
    </p:spTree>
    <p:extLst>
      <p:ext uri="{BB962C8B-B14F-4D97-AF65-F5344CB8AC3E}">
        <p14:creationId xmlns:p14="http://schemas.microsoft.com/office/powerpoint/2010/main" val="1633682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and FOLLOW – Example 2</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Autofit/>
          </a:bodyPr>
          <a:lstStyle/>
          <a:p>
            <a:pPr algn="l" fontAlgn="base"/>
            <a:r>
              <a:rPr lang="en-US" sz="2000" b="1" i="0" u="sng" dirty="0">
                <a:solidFill>
                  <a:srgbClr val="303030"/>
                </a:solidFill>
                <a:effectLst/>
                <a:latin typeface="roboto condensed" panose="02000000000000000000" pitchFamily="2" charset="0"/>
              </a:rPr>
              <a:t>Problem-02:</a:t>
            </a:r>
            <a:endParaRPr lang="en-US" sz="2000" b="0" i="0" dirty="0">
              <a:solidFill>
                <a:srgbClr val="303030"/>
              </a:solidFill>
              <a:effectLst/>
              <a:latin typeface="Arimo"/>
            </a:endParaRPr>
          </a:p>
          <a:p>
            <a:pPr algn="l" fontAlgn="base"/>
            <a:r>
              <a:rPr lang="en-US" sz="2000" b="0" i="0" dirty="0">
                <a:solidFill>
                  <a:srgbClr val="303030"/>
                </a:solidFill>
                <a:effectLst/>
                <a:latin typeface="Arimo"/>
              </a:rPr>
              <a:t>Calculate the first and follow functions for the given grammar-</a:t>
            </a:r>
          </a:p>
          <a:p>
            <a:pPr algn="l" fontAlgn="base"/>
            <a:r>
              <a:rPr lang="en-US" sz="2000" b="0" i="0" dirty="0">
                <a:solidFill>
                  <a:srgbClr val="303030"/>
                </a:solidFill>
                <a:effectLst/>
                <a:latin typeface="Arimo"/>
              </a:rPr>
              <a:t> </a:t>
            </a:r>
          </a:p>
          <a:p>
            <a:pPr algn="ctr" fontAlgn="base"/>
            <a:r>
              <a:rPr lang="en-US" sz="2000" b="0" i="0" dirty="0">
                <a:solidFill>
                  <a:srgbClr val="303030"/>
                </a:solidFill>
                <a:effectLst/>
                <a:latin typeface="Arimo"/>
              </a:rPr>
              <a:t>S → Bb </a:t>
            </a:r>
            <a:r>
              <a:rPr lang="en-US" sz="2000" dirty="0">
                <a:solidFill>
                  <a:srgbClr val="000000"/>
                </a:solidFill>
                <a:cs typeface="Arial" panose="020B0604020202020204" pitchFamily="34" charset="0"/>
              </a:rPr>
              <a:t>|</a:t>
            </a:r>
            <a:r>
              <a:rPr lang="en-US" sz="2000" b="0" i="0" dirty="0">
                <a:solidFill>
                  <a:srgbClr val="303030"/>
                </a:solidFill>
                <a:effectLst/>
                <a:latin typeface="Arimo"/>
              </a:rPr>
              <a:t> Cd</a:t>
            </a:r>
          </a:p>
          <a:p>
            <a:pPr algn="ctr" fontAlgn="base"/>
            <a:r>
              <a:rPr lang="en-US" dirty="0">
                <a:solidFill>
                  <a:srgbClr val="303030"/>
                </a:solidFill>
                <a:latin typeface="Arimo"/>
              </a:rPr>
              <a:t>B → a B | ∈</a:t>
            </a:r>
          </a:p>
          <a:p>
            <a:pPr algn="ctr" fontAlgn="base"/>
            <a:r>
              <a:rPr lang="en-US" dirty="0">
                <a:solidFill>
                  <a:srgbClr val="303030"/>
                </a:solidFill>
                <a:latin typeface="Arimo"/>
              </a:rPr>
              <a:t>C → c </a:t>
            </a:r>
            <a:r>
              <a:rPr lang="en-US" dirty="0" err="1">
                <a:solidFill>
                  <a:srgbClr val="303030"/>
                </a:solidFill>
                <a:latin typeface="Arimo"/>
              </a:rPr>
              <a:t>C</a:t>
            </a:r>
            <a:r>
              <a:rPr lang="en-US" dirty="0">
                <a:solidFill>
                  <a:srgbClr val="303030"/>
                </a:solidFill>
                <a:latin typeface="Arimo"/>
              </a:rPr>
              <a:t> | ∈</a:t>
            </a:r>
          </a:p>
          <a:p>
            <a:pPr marL="0" indent="0" algn="just">
              <a:buNone/>
            </a:pPr>
            <a:endParaRPr lang="en-US" sz="2200" dirty="0"/>
          </a:p>
        </p:txBody>
      </p:sp>
    </p:spTree>
    <p:extLst>
      <p:ext uri="{BB962C8B-B14F-4D97-AF65-F5344CB8AC3E}">
        <p14:creationId xmlns:p14="http://schemas.microsoft.com/office/powerpoint/2010/main" val="27124996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and FOLLOW – Example 2</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737360"/>
            <a:ext cx="10058400" cy="4620381"/>
          </a:xfrm>
        </p:spPr>
        <p:txBody>
          <a:bodyPr>
            <a:noAutofit/>
          </a:bodyPr>
          <a:lstStyle/>
          <a:p>
            <a:pPr algn="l" fontAlgn="base"/>
            <a:r>
              <a:rPr lang="en-US" sz="2000" b="1" i="0" u="sng" dirty="0">
                <a:solidFill>
                  <a:srgbClr val="303030"/>
                </a:solidFill>
                <a:effectLst/>
                <a:latin typeface="roboto condensed" panose="02000000000000000000" pitchFamily="2" charset="0"/>
              </a:rPr>
              <a:t>Solution-02:</a:t>
            </a:r>
            <a:endParaRPr lang="en-US" sz="2000" b="0" i="0" dirty="0">
              <a:solidFill>
                <a:srgbClr val="303030"/>
              </a:solidFill>
              <a:effectLst/>
              <a:latin typeface="Arimo"/>
            </a:endParaRPr>
          </a:p>
          <a:p>
            <a:pPr algn="l" fontAlgn="base"/>
            <a:r>
              <a:rPr lang="en-US" b="1" i="0" u="sng" dirty="0">
                <a:solidFill>
                  <a:srgbClr val="303030"/>
                </a:solidFill>
                <a:effectLst/>
                <a:latin typeface="roboto condensed" panose="02000000000000000000" pitchFamily="2" charset="0"/>
              </a:rPr>
              <a:t>First Functions-</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First(S) = { a, b, c, d }</a:t>
            </a:r>
          </a:p>
          <a:p>
            <a:pPr algn="l" fontAlgn="base">
              <a:buFont typeface="Arial" panose="020B0604020202020204" pitchFamily="34" charset="0"/>
              <a:buChar char="•"/>
            </a:pPr>
            <a:r>
              <a:rPr lang="en-US" b="0" i="0" dirty="0">
                <a:solidFill>
                  <a:srgbClr val="303030"/>
                </a:solidFill>
                <a:effectLst/>
                <a:latin typeface="Arimo"/>
              </a:rPr>
              <a:t>First(B) = { a , ∈ }</a:t>
            </a:r>
          </a:p>
          <a:p>
            <a:pPr algn="l" fontAlgn="base">
              <a:buFont typeface="Arial" panose="020B0604020202020204" pitchFamily="34" charset="0"/>
              <a:buChar char="•"/>
            </a:pPr>
            <a:r>
              <a:rPr lang="en-US" b="0" i="0" dirty="0">
                <a:solidFill>
                  <a:srgbClr val="303030"/>
                </a:solidFill>
                <a:effectLst/>
                <a:latin typeface="Arimo"/>
              </a:rPr>
              <a:t>First(C) = { c , ∈ }</a:t>
            </a:r>
            <a:endParaRPr lang="en-US" sz="2200" dirty="0"/>
          </a:p>
        </p:txBody>
      </p:sp>
      <p:sp>
        <p:nvSpPr>
          <p:cNvPr id="4" name="Content Placeholder 2">
            <a:extLst>
              <a:ext uri="{FF2B5EF4-FFF2-40B4-BE49-F238E27FC236}">
                <a16:creationId xmlns:a16="http://schemas.microsoft.com/office/drawing/2014/main" id="{7DF942CB-7085-40FF-862D-B2E3C1EEE965}"/>
              </a:ext>
            </a:extLst>
          </p:cNvPr>
          <p:cNvSpPr txBox="1">
            <a:spLocks/>
          </p:cNvSpPr>
          <p:nvPr/>
        </p:nvSpPr>
        <p:spPr>
          <a:xfrm>
            <a:off x="6029661" y="2202029"/>
            <a:ext cx="5627716" cy="42256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fontAlgn="base"/>
            <a:r>
              <a:rPr lang="en-US" b="1" i="0" u="sng" dirty="0">
                <a:solidFill>
                  <a:srgbClr val="303030"/>
                </a:solidFill>
                <a:effectLst/>
                <a:latin typeface="roboto condensed" panose="02000000000000000000" pitchFamily="2" charset="0"/>
              </a:rPr>
              <a:t>Follow Functions-</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Follow(S) = { $ }</a:t>
            </a:r>
          </a:p>
          <a:p>
            <a:pPr algn="l" fontAlgn="base">
              <a:buFont typeface="Arial" panose="020B0604020202020204" pitchFamily="34" charset="0"/>
              <a:buChar char="•"/>
            </a:pPr>
            <a:r>
              <a:rPr lang="en-US" b="0" i="0" dirty="0">
                <a:solidFill>
                  <a:srgbClr val="303030"/>
                </a:solidFill>
                <a:effectLst/>
                <a:latin typeface="Arimo"/>
              </a:rPr>
              <a:t>Follow(B) = { b }</a:t>
            </a:r>
          </a:p>
          <a:p>
            <a:pPr algn="l" fontAlgn="base">
              <a:buFont typeface="Arial" panose="020B0604020202020204" pitchFamily="34" charset="0"/>
              <a:buChar char="•"/>
            </a:pPr>
            <a:r>
              <a:rPr lang="en-US" b="0" i="0" dirty="0">
                <a:solidFill>
                  <a:srgbClr val="303030"/>
                </a:solidFill>
                <a:effectLst/>
                <a:latin typeface="Arimo"/>
              </a:rPr>
              <a:t>Follow(C) = { d }</a:t>
            </a:r>
          </a:p>
        </p:txBody>
      </p:sp>
    </p:spTree>
    <p:extLst>
      <p:ext uri="{BB962C8B-B14F-4D97-AF65-F5344CB8AC3E}">
        <p14:creationId xmlns:p14="http://schemas.microsoft.com/office/powerpoint/2010/main" val="33342821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and FOLLOW – Example 3</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Autofit/>
          </a:bodyPr>
          <a:lstStyle/>
          <a:p>
            <a:pPr algn="l" fontAlgn="base"/>
            <a:r>
              <a:rPr lang="en-US" sz="2000" b="1" i="0" u="sng" dirty="0">
                <a:solidFill>
                  <a:srgbClr val="303030"/>
                </a:solidFill>
                <a:effectLst/>
                <a:latin typeface="roboto condensed" panose="02000000000000000000" pitchFamily="2" charset="0"/>
              </a:rPr>
              <a:t>Problem-03:</a:t>
            </a:r>
            <a:endParaRPr lang="en-US" sz="2000" b="0" i="0" dirty="0">
              <a:solidFill>
                <a:srgbClr val="303030"/>
              </a:solidFill>
              <a:effectLst/>
              <a:latin typeface="Arimo"/>
            </a:endParaRPr>
          </a:p>
          <a:p>
            <a:pPr algn="l" fontAlgn="base"/>
            <a:r>
              <a:rPr lang="en-US" sz="2000" b="0" i="0" dirty="0">
                <a:solidFill>
                  <a:srgbClr val="303030"/>
                </a:solidFill>
                <a:effectLst/>
                <a:latin typeface="Arimo"/>
              </a:rPr>
              <a:t>Calculate the first and follow functions for the given grammar-</a:t>
            </a:r>
          </a:p>
          <a:p>
            <a:pPr algn="l" fontAlgn="base"/>
            <a:r>
              <a:rPr lang="en-US" sz="2000" b="0" i="0" dirty="0">
                <a:solidFill>
                  <a:srgbClr val="303030"/>
                </a:solidFill>
                <a:effectLst/>
                <a:latin typeface="Arimo"/>
              </a:rPr>
              <a:t> </a:t>
            </a:r>
          </a:p>
          <a:p>
            <a:pPr algn="ctr" fontAlgn="base"/>
            <a:r>
              <a:rPr lang="en-US" sz="2000" b="0" i="0" dirty="0">
                <a:solidFill>
                  <a:srgbClr val="303030"/>
                </a:solidFill>
                <a:effectLst/>
                <a:latin typeface="Arimo"/>
              </a:rPr>
              <a:t>S → ABCDE</a:t>
            </a:r>
          </a:p>
          <a:p>
            <a:pPr algn="ctr" fontAlgn="base"/>
            <a:r>
              <a:rPr lang="en-US" dirty="0">
                <a:solidFill>
                  <a:srgbClr val="303030"/>
                </a:solidFill>
                <a:latin typeface="Arimo"/>
              </a:rPr>
              <a:t>A</a:t>
            </a:r>
            <a:r>
              <a:rPr lang="en-US" sz="2000" b="0" i="0" dirty="0">
                <a:solidFill>
                  <a:srgbClr val="303030"/>
                </a:solidFill>
                <a:effectLst/>
                <a:latin typeface="Arimo"/>
              </a:rPr>
              <a:t> → </a:t>
            </a:r>
            <a:r>
              <a:rPr lang="en-US" dirty="0">
                <a:solidFill>
                  <a:srgbClr val="303030"/>
                </a:solidFill>
                <a:latin typeface="Arimo"/>
              </a:rPr>
              <a:t>a </a:t>
            </a:r>
            <a:r>
              <a:rPr lang="en-US" sz="2000" dirty="0">
                <a:solidFill>
                  <a:srgbClr val="000000"/>
                </a:solidFill>
                <a:cs typeface="Arial" panose="020B0604020202020204" pitchFamily="34" charset="0"/>
              </a:rPr>
              <a:t>|</a:t>
            </a:r>
            <a:r>
              <a:rPr lang="en-US" sz="2000" b="0" i="0" dirty="0">
                <a:solidFill>
                  <a:srgbClr val="303030"/>
                </a:solidFill>
                <a:effectLst/>
                <a:latin typeface="Arimo"/>
              </a:rPr>
              <a:t> ∈</a:t>
            </a:r>
          </a:p>
          <a:p>
            <a:pPr algn="ctr" fontAlgn="base"/>
            <a:r>
              <a:rPr lang="en-US" dirty="0">
                <a:solidFill>
                  <a:srgbClr val="303030"/>
                </a:solidFill>
                <a:latin typeface="Arimo"/>
              </a:rPr>
              <a:t>B</a:t>
            </a:r>
            <a:r>
              <a:rPr lang="en-US" sz="2000" b="0" i="0" dirty="0">
                <a:solidFill>
                  <a:srgbClr val="303030"/>
                </a:solidFill>
                <a:effectLst/>
                <a:latin typeface="Arimo"/>
              </a:rPr>
              <a:t> → b </a:t>
            </a:r>
            <a:r>
              <a:rPr lang="en-US" sz="2000" dirty="0">
                <a:solidFill>
                  <a:srgbClr val="000000"/>
                </a:solidFill>
                <a:cs typeface="Arial" panose="020B0604020202020204" pitchFamily="34" charset="0"/>
              </a:rPr>
              <a:t>|</a:t>
            </a:r>
            <a:r>
              <a:rPr lang="en-US" sz="2000" b="0" i="0" dirty="0">
                <a:solidFill>
                  <a:srgbClr val="303030"/>
                </a:solidFill>
                <a:effectLst/>
                <a:latin typeface="Arimo"/>
              </a:rPr>
              <a:t> ∈</a:t>
            </a:r>
          </a:p>
          <a:p>
            <a:pPr algn="ctr" fontAlgn="base"/>
            <a:r>
              <a:rPr lang="en-US" dirty="0">
                <a:solidFill>
                  <a:srgbClr val="303030"/>
                </a:solidFill>
                <a:latin typeface="Arimo"/>
              </a:rPr>
              <a:t>C</a:t>
            </a:r>
            <a:r>
              <a:rPr lang="en-US" sz="2000" b="0" i="0" dirty="0">
                <a:solidFill>
                  <a:srgbClr val="303030"/>
                </a:solidFill>
                <a:effectLst/>
                <a:latin typeface="Arimo"/>
              </a:rPr>
              <a:t> → c</a:t>
            </a:r>
          </a:p>
          <a:p>
            <a:pPr algn="ctr" fontAlgn="base"/>
            <a:r>
              <a:rPr lang="en-US" dirty="0">
                <a:solidFill>
                  <a:srgbClr val="303030"/>
                </a:solidFill>
                <a:latin typeface="Arimo"/>
              </a:rPr>
              <a:t>D</a:t>
            </a:r>
            <a:r>
              <a:rPr lang="en-US" sz="2000" b="0" i="0" dirty="0">
                <a:solidFill>
                  <a:srgbClr val="303030"/>
                </a:solidFill>
                <a:effectLst/>
                <a:latin typeface="Arimo"/>
              </a:rPr>
              <a:t> → d </a:t>
            </a:r>
            <a:r>
              <a:rPr lang="en-US" sz="2000" dirty="0">
                <a:solidFill>
                  <a:srgbClr val="000000"/>
                </a:solidFill>
                <a:cs typeface="Arial" panose="020B0604020202020204" pitchFamily="34" charset="0"/>
              </a:rPr>
              <a:t>|</a:t>
            </a:r>
            <a:r>
              <a:rPr lang="en-US" sz="2000" b="0" i="0" dirty="0">
                <a:solidFill>
                  <a:srgbClr val="303030"/>
                </a:solidFill>
                <a:effectLst/>
                <a:latin typeface="Arimo"/>
              </a:rPr>
              <a:t> ∈</a:t>
            </a:r>
          </a:p>
          <a:p>
            <a:pPr algn="ctr" fontAlgn="base"/>
            <a:r>
              <a:rPr lang="en-US" dirty="0">
                <a:solidFill>
                  <a:srgbClr val="303030"/>
                </a:solidFill>
                <a:latin typeface="Arimo"/>
              </a:rPr>
              <a:t>E</a:t>
            </a:r>
            <a:r>
              <a:rPr lang="en-US" sz="2000" b="0" i="0" dirty="0">
                <a:solidFill>
                  <a:srgbClr val="303030"/>
                </a:solidFill>
                <a:effectLst/>
                <a:latin typeface="Arimo"/>
              </a:rPr>
              <a:t> → e </a:t>
            </a:r>
            <a:r>
              <a:rPr lang="en-US" sz="2000" dirty="0">
                <a:solidFill>
                  <a:srgbClr val="000000"/>
                </a:solidFill>
                <a:cs typeface="Arial" panose="020B0604020202020204" pitchFamily="34" charset="0"/>
              </a:rPr>
              <a:t>|</a:t>
            </a:r>
            <a:r>
              <a:rPr lang="en-US" sz="2000" b="0" i="0" dirty="0">
                <a:solidFill>
                  <a:srgbClr val="303030"/>
                </a:solidFill>
                <a:effectLst/>
                <a:latin typeface="Arimo"/>
              </a:rPr>
              <a:t> ∈</a:t>
            </a:r>
          </a:p>
          <a:p>
            <a:pPr marL="0" indent="0" algn="just">
              <a:buNone/>
            </a:pPr>
            <a:endParaRPr lang="en-US" sz="2200" dirty="0"/>
          </a:p>
        </p:txBody>
      </p:sp>
    </p:spTree>
    <p:extLst>
      <p:ext uri="{BB962C8B-B14F-4D97-AF65-F5344CB8AC3E}">
        <p14:creationId xmlns:p14="http://schemas.microsoft.com/office/powerpoint/2010/main" val="24124533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and FOLLOW – Example 3</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737360"/>
            <a:ext cx="10058400" cy="4620381"/>
          </a:xfrm>
        </p:spPr>
        <p:txBody>
          <a:bodyPr>
            <a:noAutofit/>
          </a:bodyPr>
          <a:lstStyle/>
          <a:p>
            <a:pPr algn="l" fontAlgn="base"/>
            <a:r>
              <a:rPr lang="en-US" sz="2000" b="1" i="0" u="sng" dirty="0">
                <a:solidFill>
                  <a:srgbClr val="303030"/>
                </a:solidFill>
                <a:effectLst/>
                <a:latin typeface="roboto condensed" panose="02000000000000000000" pitchFamily="2" charset="0"/>
              </a:rPr>
              <a:t>Solution-03:</a:t>
            </a:r>
            <a:endParaRPr lang="en-US" sz="2000" b="0" i="0" dirty="0">
              <a:solidFill>
                <a:srgbClr val="303030"/>
              </a:solidFill>
              <a:effectLst/>
              <a:latin typeface="Arimo"/>
            </a:endParaRPr>
          </a:p>
          <a:p>
            <a:pPr algn="l" fontAlgn="base"/>
            <a:r>
              <a:rPr lang="en-US" b="1" i="0" u="sng" dirty="0">
                <a:solidFill>
                  <a:srgbClr val="303030"/>
                </a:solidFill>
                <a:effectLst/>
                <a:latin typeface="roboto condensed" panose="02000000000000000000" pitchFamily="2" charset="0"/>
              </a:rPr>
              <a:t>First Functions-</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First(S) = { a, b, c }</a:t>
            </a:r>
          </a:p>
          <a:p>
            <a:pPr algn="l" fontAlgn="base">
              <a:buFont typeface="Arial" panose="020B0604020202020204" pitchFamily="34" charset="0"/>
              <a:buChar char="•"/>
            </a:pPr>
            <a:r>
              <a:rPr lang="en-US" b="0" i="0" dirty="0">
                <a:solidFill>
                  <a:srgbClr val="303030"/>
                </a:solidFill>
                <a:effectLst/>
                <a:latin typeface="Arimo"/>
              </a:rPr>
              <a:t>First(A) = { a , ∈ }</a:t>
            </a:r>
          </a:p>
          <a:p>
            <a:pPr algn="l" fontAlgn="base">
              <a:buFont typeface="Arial" panose="020B0604020202020204" pitchFamily="34" charset="0"/>
              <a:buChar char="•"/>
            </a:pPr>
            <a:r>
              <a:rPr lang="en-US" b="0" i="0" dirty="0">
                <a:solidFill>
                  <a:srgbClr val="303030"/>
                </a:solidFill>
                <a:effectLst/>
                <a:latin typeface="Arimo"/>
              </a:rPr>
              <a:t>First(B) = { b , ∈ }</a:t>
            </a:r>
          </a:p>
          <a:p>
            <a:pPr algn="l" fontAlgn="base">
              <a:buFont typeface="Arial" panose="020B0604020202020204" pitchFamily="34" charset="0"/>
              <a:buChar char="•"/>
            </a:pPr>
            <a:r>
              <a:rPr lang="en-US" b="0" i="0" dirty="0">
                <a:solidFill>
                  <a:srgbClr val="303030"/>
                </a:solidFill>
                <a:effectLst/>
                <a:latin typeface="Arimo"/>
              </a:rPr>
              <a:t>First(C) = { c }</a:t>
            </a:r>
          </a:p>
          <a:p>
            <a:pPr algn="l" fontAlgn="base">
              <a:buFont typeface="Arial" panose="020B0604020202020204" pitchFamily="34" charset="0"/>
              <a:buChar char="•"/>
            </a:pPr>
            <a:r>
              <a:rPr lang="en-US" b="0" i="0" dirty="0">
                <a:solidFill>
                  <a:srgbClr val="303030"/>
                </a:solidFill>
                <a:effectLst/>
                <a:latin typeface="Arimo"/>
              </a:rPr>
              <a:t>First(D) = { d , ∈ }</a:t>
            </a:r>
          </a:p>
          <a:p>
            <a:pPr algn="l" fontAlgn="base">
              <a:buFont typeface="Arial" panose="020B0604020202020204" pitchFamily="34" charset="0"/>
              <a:buChar char="•"/>
            </a:pPr>
            <a:r>
              <a:rPr lang="en-US" b="0" i="0" dirty="0">
                <a:solidFill>
                  <a:srgbClr val="303030"/>
                </a:solidFill>
                <a:effectLst/>
                <a:latin typeface="Arimo"/>
              </a:rPr>
              <a:t>First(E) = { e , ∈ }</a:t>
            </a:r>
          </a:p>
          <a:p>
            <a:pPr marL="0" indent="0" algn="just">
              <a:buNone/>
            </a:pPr>
            <a:endParaRPr lang="en-US" sz="2200" dirty="0"/>
          </a:p>
        </p:txBody>
      </p:sp>
      <p:sp>
        <p:nvSpPr>
          <p:cNvPr id="4" name="Content Placeholder 2">
            <a:extLst>
              <a:ext uri="{FF2B5EF4-FFF2-40B4-BE49-F238E27FC236}">
                <a16:creationId xmlns:a16="http://schemas.microsoft.com/office/drawing/2014/main" id="{7DF942CB-7085-40FF-862D-B2E3C1EEE965}"/>
              </a:ext>
            </a:extLst>
          </p:cNvPr>
          <p:cNvSpPr txBox="1">
            <a:spLocks/>
          </p:cNvSpPr>
          <p:nvPr/>
        </p:nvSpPr>
        <p:spPr>
          <a:xfrm>
            <a:off x="6029661" y="2202029"/>
            <a:ext cx="5627716" cy="42256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fontAlgn="base"/>
            <a:r>
              <a:rPr lang="en-US" b="1" i="0" u="sng" dirty="0">
                <a:solidFill>
                  <a:srgbClr val="303030"/>
                </a:solidFill>
                <a:effectLst/>
                <a:latin typeface="roboto condensed" panose="02000000000000000000" pitchFamily="2" charset="0"/>
              </a:rPr>
              <a:t>Follow Functions-</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Follow(S) = { $ }</a:t>
            </a:r>
          </a:p>
          <a:p>
            <a:pPr algn="l" fontAlgn="base">
              <a:buFont typeface="Arial" panose="020B0604020202020204" pitchFamily="34" charset="0"/>
              <a:buChar char="•"/>
            </a:pPr>
            <a:r>
              <a:rPr lang="en-US" b="0" i="0" dirty="0">
                <a:solidFill>
                  <a:srgbClr val="303030"/>
                </a:solidFill>
                <a:effectLst/>
                <a:latin typeface="Arimo"/>
              </a:rPr>
              <a:t>Follow(A) = { b , c }</a:t>
            </a:r>
          </a:p>
          <a:p>
            <a:pPr algn="l" fontAlgn="base">
              <a:buFont typeface="Arial" panose="020B0604020202020204" pitchFamily="34" charset="0"/>
              <a:buChar char="•"/>
            </a:pPr>
            <a:r>
              <a:rPr lang="en-US" b="0" i="0" dirty="0">
                <a:solidFill>
                  <a:srgbClr val="303030"/>
                </a:solidFill>
                <a:effectLst/>
                <a:latin typeface="Arimo"/>
              </a:rPr>
              <a:t>Follow(B) = { c }</a:t>
            </a:r>
          </a:p>
          <a:p>
            <a:pPr algn="l" fontAlgn="base">
              <a:buFont typeface="Arial" panose="020B0604020202020204" pitchFamily="34" charset="0"/>
              <a:buChar char="•"/>
            </a:pPr>
            <a:r>
              <a:rPr lang="en-US" b="0" i="0" dirty="0">
                <a:solidFill>
                  <a:srgbClr val="303030"/>
                </a:solidFill>
                <a:effectLst/>
                <a:latin typeface="Arimo"/>
              </a:rPr>
              <a:t>Follow(C) = { d , e, $ }</a:t>
            </a:r>
          </a:p>
          <a:p>
            <a:pPr algn="l" fontAlgn="base">
              <a:buFont typeface="Arial" panose="020B0604020202020204" pitchFamily="34" charset="0"/>
              <a:buChar char="•"/>
            </a:pPr>
            <a:r>
              <a:rPr lang="en-US" b="0" i="0" dirty="0">
                <a:solidFill>
                  <a:srgbClr val="303030"/>
                </a:solidFill>
                <a:effectLst/>
                <a:latin typeface="Arimo"/>
              </a:rPr>
              <a:t>Follow(D) = { e , $ }</a:t>
            </a:r>
          </a:p>
          <a:p>
            <a:pPr algn="l" fontAlgn="base">
              <a:buFont typeface="Arial" panose="020B0604020202020204" pitchFamily="34" charset="0"/>
              <a:buChar char="•"/>
            </a:pPr>
            <a:r>
              <a:rPr lang="en-US" b="0" i="0" dirty="0">
                <a:solidFill>
                  <a:srgbClr val="303030"/>
                </a:solidFill>
                <a:effectLst/>
                <a:latin typeface="Arimo"/>
              </a:rPr>
              <a:t>Follow(</a:t>
            </a:r>
            <a:r>
              <a:rPr lang="en-US" dirty="0">
                <a:solidFill>
                  <a:srgbClr val="303030"/>
                </a:solidFill>
                <a:latin typeface="Arimo"/>
              </a:rPr>
              <a:t>E</a:t>
            </a:r>
            <a:r>
              <a:rPr lang="en-US" b="0" i="0" dirty="0">
                <a:solidFill>
                  <a:srgbClr val="303030"/>
                </a:solidFill>
                <a:effectLst/>
                <a:latin typeface="Arimo"/>
              </a:rPr>
              <a:t>) = { $ }</a:t>
            </a:r>
          </a:p>
        </p:txBody>
      </p:sp>
    </p:spTree>
    <p:extLst>
      <p:ext uri="{BB962C8B-B14F-4D97-AF65-F5344CB8AC3E}">
        <p14:creationId xmlns:p14="http://schemas.microsoft.com/office/powerpoint/2010/main" val="36051560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and FOLLOW – Example 4</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Autofit/>
          </a:bodyPr>
          <a:lstStyle/>
          <a:p>
            <a:pPr algn="l" fontAlgn="base"/>
            <a:r>
              <a:rPr lang="en-US" sz="2000" b="1" i="0" u="sng" dirty="0">
                <a:solidFill>
                  <a:srgbClr val="303030"/>
                </a:solidFill>
                <a:effectLst/>
                <a:latin typeface="roboto condensed" panose="02000000000000000000" pitchFamily="2" charset="0"/>
              </a:rPr>
              <a:t>Problem-04:</a:t>
            </a:r>
            <a:endParaRPr lang="en-US" sz="2000" b="0" i="0" dirty="0">
              <a:solidFill>
                <a:srgbClr val="303030"/>
              </a:solidFill>
              <a:effectLst/>
              <a:latin typeface="Arimo"/>
            </a:endParaRPr>
          </a:p>
          <a:p>
            <a:pPr algn="l" fontAlgn="base"/>
            <a:r>
              <a:rPr lang="en-US" sz="2000" b="0" i="0" dirty="0">
                <a:solidFill>
                  <a:srgbClr val="303030"/>
                </a:solidFill>
                <a:effectLst/>
                <a:latin typeface="Arimo"/>
              </a:rPr>
              <a:t>Calculate the first and follow functions for the given grammar-</a:t>
            </a:r>
          </a:p>
          <a:p>
            <a:pPr algn="l" fontAlgn="base"/>
            <a:r>
              <a:rPr lang="en-US" sz="2000" b="0" i="0" dirty="0">
                <a:solidFill>
                  <a:srgbClr val="303030"/>
                </a:solidFill>
                <a:effectLst/>
                <a:latin typeface="Arimo"/>
              </a:rPr>
              <a:t> </a:t>
            </a:r>
          </a:p>
          <a:p>
            <a:pPr algn="ctr" fontAlgn="base"/>
            <a:r>
              <a:rPr lang="en-US" b="0" i="0" dirty="0">
                <a:solidFill>
                  <a:srgbClr val="303030"/>
                </a:solidFill>
                <a:effectLst/>
                <a:latin typeface="Arimo"/>
              </a:rPr>
              <a:t>E → E + T </a:t>
            </a:r>
            <a:r>
              <a:rPr lang="en-US" sz="2000" dirty="0">
                <a:solidFill>
                  <a:srgbClr val="000000"/>
                </a:solidFill>
                <a:cs typeface="Arial" panose="020B0604020202020204" pitchFamily="34" charset="0"/>
              </a:rPr>
              <a:t>|</a:t>
            </a:r>
            <a:r>
              <a:rPr lang="en-US" b="0" i="0" dirty="0">
                <a:solidFill>
                  <a:srgbClr val="303030"/>
                </a:solidFill>
                <a:effectLst/>
                <a:latin typeface="Arimo"/>
              </a:rPr>
              <a:t> T</a:t>
            </a:r>
          </a:p>
          <a:p>
            <a:pPr algn="ctr" fontAlgn="base"/>
            <a:r>
              <a:rPr lang="en-US" b="0" i="0" dirty="0">
                <a:solidFill>
                  <a:srgbClr val="303030"/>
                </a:solidFill>
                <a:effectLst/>
                <a:latin typeface="Arimo"/>
              </a:rPr>
              <a:t>T → T x F </a:t>
            </a:r>
            <a:r>
              <a:rPr lang="en-US" sz="2000" dirty="0">
                <a:solidFill>
                  <a:srgbClr val="000000"/>
                </a:solidFill>
                <a:cs typeface="Arial" panose="020B0604020202020204" pitchFamily="34" charset="0"/>
              </a:rPr>
              <a:t>|</a:t>
            </a:r>
            <a:r>
              <a:rPr lang="en-US" b="0" i="0" dirty="0">
                <a:solidFill>
                  <a:srgbClr val="303030"/>
                </a:solidFill>
                <a:effectLst/>
                <a:latin typeface="Arimo"/>
              </a:rPr>
              <a:t> F</a:t>
            </a:r>
          </a:p>
          <a:p>
            <a:pPr algn="ctr" fontAlgn="base"/>
            <a:r>
              <a:rPr lang="en-US" b="0" i="0" dirty="0">
                <a:solidFill>
                  <a:srgbClr val="303030"/>
                </a:solidFill>
                <a:effectLst/>
                <a:latin typeface="Arimo"/>
              </a:rPr>
              <a:t>F → (E) </a:t>
            </a:r>
            <a:r>
              <a:rPr lang="en-US" sz="2000" dirty="0">
                <a:solidFill>
                  <a:srgbClr val="000000"/>
                </a:solidFill>
                <a:cs typeface="Arial" panose="020B0604020202020204" pitchFamily="34" charset="0"/>
              </a:rPr>
              <a:t>|</a:t>
            </a:r>
            <a:r>
              <a:rPr lang="en-US" b="0" i="0" dirty="0">
                <a:solidFill>
                  <a:srgbClr val="303030"/>
                </a:solidFill>
                <a:effectLst/>
                <a:latin typeface="Arimo"/>
              </a:rPr>
              <a:t> id</a:t>
            </a:r>
          </a:p>
          <a:p>
            <a:pPr marL="0" indent="0" algn="just">
              <a:buNone/>
            </a:pPr>
            <a:endParaRPr lang="en-US" sz="2200" dirty="0"/>
          </a:p>
        </p:txBody>
      </p:sp>
    </p:spTree>
    <p:extLst>
      <p:ext uri="{BB962C8B-B14F-4D97-AF65-F5344CB8AC3E}">
        <p14:creationId xmlns:p14="http://schemas.microsoft.com/office/powerpoint/2010/main" val="390528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Error-Recovery Strategies</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Once an error is detected, how should the parser recover?</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t>
            </a:r>
            <a:r>
              <a:rPr lang="en-US" sz="2200" b="1" dirty="0">
                <a:solidFill>
                  <a:srgbClr val="000000"/>
                </a:solidFill>
                <a:latin typeface="Calibri" panose="020F0502020204030204" pitchFamily="34" charset="0"/>
                <a:cs typeface="Arial" panose="020B0604020202020204" pitchFamily="34" charset="0"/>
              </a:rPr>
              <a:t>Panic-Mode Recovery</a:t>
            </a:r>
          </a:p>
          <a:p>
            <a:pPr lvl="1" algn="just">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The parser discards input symbols one at a time until one of a designated set of synchronizing tokens is found. The synchronizing tokens are usually delimiters, such as semicolon or }</a:t>
            </a:r>
          </a:p>
          <a:p>
            <a:pPr algn="just">
              <a:buFont typeface="Wingdings" panose="05000000000000000000" pitchFamily="2" charset="2"/>
              <a:buChar char="§"/>
            </a:pPr>
            <a:r>
              <a:rPr lang="en-US" sz="2200" b="1" dirty="0">
                <a:solidFill>
                  <a:srgbClr val="000000"/>
                </a:solidFill>
                <a:latin typeface="Calibri" panose="020F0502020204030204" pitchFamily="34" charset="0"/>
                <a:cs typeface="Arial" panose="020B0604020202020204" pitchFamily="34" charset="0"/>
              </a:rPr>
              <a:t> Phrase-Level Recovery:</a:t>
            </a:r>
          </a:p>
          <a:p>
            <a:pPr lvl="1" algn="just">
              <a:buFont typeface="Wingdings" panose="05000000000000000000" pitchFamily="2" charset="2"/>
              <a:buChar char="§"/>
            </a:pPr>
            <a:r>
              <a:rPr lang="en-US" dirty="0">
                <a:solidFill>
                  <a:srgbClr val="000000"/>
                </a:solidFill>
                <a:latin typeface="Calibri" panose="020F0502020204030204" pitchFamily="34" charset="0"/>
                <a:cs typeface="Arial" panose="020B0604020202020204" pitchFamily="34" charset="0"/>
              </a:rPr>
              <a:t>A typical local correction is to replace a comma by a semicolon, delete an extraneous semicolon, or insert a missing semicolon. Its major drawback is the difficulty it has in coping with situations in which the actual error has occurred before the point of detection.</a:t>
            </a:r>
          </a:p>
        </p:txBody>
      </p:sp>
    </p:spTree>
    <p:extLst>
      <p:ext uri="{BB962C8B-B14F-4D97-AF65-F5344CB8AC3E}">
        <p14:creationId xmlns:p14="http://schemas.microsoft.com/office/powerpoint/2010/main" val="8223617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and FOLLOW – Example 4</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737360"/>
            <a:ext cx="10058400" cy="4620381"/>
          </a:xfrm>
        </p:spPr>
        <p:txBody>
          <a:bodyPr>
            <a:noAutofit/>
          </a:bodyPr>
          <a:lstStyle/>
          <a:p>
            <a:pPr algn="l" fontAlgn="base"/>
            <a:r>
              <a:rPr lang="en-US" sz="2000" b="1" i="0" u="sng" dirty="0">
                <a:solidFill>
                  <a:srgbClr val="303030"/>
                </a:solidFill>
                <a:effectLst/>
                <a:latin typeface="roboto condensed" panose="02000000000000000000" pitchFamily="2" charset="0"/>
              </a:rPr>
              <a:t>Solution-04:</a:t>
            </a:r>
            <a:endParaRPr lang="en-US" sz="2000" b="0" i="0" dirty="0">
              <a:solidFill>
                <a:srgbClr val="303030"/>
              </a:solidFill>
              <a:effectLst/>
              <a:latin typeface="Arimo"/>
            </a:endParaRPr>
          </a:p>
          <a:p>
            <a:pPr algn="l" fontAlgn="base">
              <a:buFont typeface="Wingdings" panose="05000000000000000000" pitchFamily="2" charset="2"/>
              <a:buChar char="§"/>
            </a:pPr>
            <a:r>
              <a:rPr lang="en-US" b="0" i="0" dirty="0">
                <a:solidFill>
                  <a:srgbClr val="303030"/>
                </a:solidFill>
                <a:effectLst/>
                <a:latin typeface="Arimo"/>
              </a:rPr>
              <a:t> The given grammar is left recursive. So, we first remove left recursion from the given grammar.</a:t>
            </a:r>
          </a:p>
          <a:p>
            <a:pPr algn="l" fontAlgn="base">
              <a:buFont typeface="Wingdings" panose="05000000000000000000" pitchFamily="2" charset="2"/>
              <a:buChar char="§"/>
            </a:pPr>
            <a:r>
              <a:rPr lang="en-US" dirty="0">
                <a:solidFill>
                  <a:srgbClr val="303030"/>
                </a:solidFill>
                <a:latin typeface="Arimo"/>
              </a:rPr>
              <a:t> </a:t>
            </a:r>
            <a:r>
              <a:rPr lang="en-US" b="0" i="0" dirty="0">
                <a:solidFill>
                  <a:srgbClr val="303030"/>
                </a:solidFill>
                <a:effectLst/>
                <a:latin typeface="Arimo"/>
              </a:rPr>
              <a:t>After eliminating left recursion, we get the following grammar-</a:t>
            </a:r>
          </a:p>
          <a:p>
            <a:pPr algn="ctr" fontAlgn="base"/>
            <a:r>
              <a:rPr lang="en-US" b="0" i="0" dirty="0">
                <a:solidFill>
                  <a:srgbClr val="303030"/>
                </a:solidFill>
                <a:effectLst/>
                <a:latin typeface="Arimo"/>
              </a:rPr>
              <a:t>E → TE’</a:t>
            </a:r>
          </a:p>
          <a:p>
            <a:pPr algn="ctr" fontAlgn="base"/>
            <a:r>
              <a:rPr lang="en-US" b="0" i="0" dirty="0">
                <a:solidFill>
                  <a:srgbClr val="303030"/>
                </a:solidFill>
                <a:effectLst/>
                <a:latin typeface="Arimo"/>
              </a:rPr>
              <a:t>E’ → + TE’ </a:t>
            </a:r>
            <a:r>
              <a:rPr lang="en-US" sz="2000" dirty="0">
                <a:solidFill>
                  <a:srgbClr val="000000"/>
                </a:solidFill>
                <a:cs typeface="Arial" panose="020B0604020202020204" pitchFamily="34" charset="0"/>
              </a:rPr>
              <a:t>|</a:t>
            </a:r>
            <a:r>
              <a:rPr lang="en-US" b="0" i="0" dirty="0">
                <a:solidFill>
                  <a:srgbClr val="303030"/>
                </a:solidFill>
                <a:effectLst/>
                <a:latin typeface="Arimo"/>
              </a:rPr>
              <a:t> ∈</a:t>
            </a:r>
          </a:p>
          <a:p>
            <a:pPr algn="ctr" fontAlgn="base"/>
            <a:r>
              <a:rPr lang="en-US" b="0" i="0" dirty="0">
                <a:solidFill>
                  <a:srgbClr val="303030"/>
                </a:solidFill>
                <a:effectLst/>
                <a:latin typeface="Arimo"/>
              </a:rPr>
              <a:t>T → FT’</a:t>
            </a:r>
          </a:p>
          <a:p>
            <a:pPr algn="ctr" fontAlgn="base"/>
            <a:r>
              <a:rPr lang="en-US" b="0" i="0" dirty="0">
                <a:solidFill>
                  <a:srgbClr val="303030"/>
                </a:solidFill>
                <a:effectLst/>
                <a:latin typeface="Arimo"/>
              </a:rPr>
              <a:t>T’ → x FT’ </a:t>
            </a:r>
            <a:r>
              <a:rPr lang="en-US" sz="2000" dirty="0">
                <a:solidFill>
                  <a:srgbClr val="000000"/>
                </a:solidFill>
                <a:cs typeface="Arial" panose="020B0604020202020204" pitchFamily="34" charset="0"/>
              </a:rPr>
              <a:t>|</a:t>
            </a:r>
            <a:r>
              <a:rPr lang="en-US" b="0" i="0" dirty="0">
                <a:solidFill>
                  <a:srgbClr val="303030"/>
                </a:solidFill>
                <a:effectLst/>
                <a:latin typeface="Arimo"/>
              </a:rPr>
              <a:t> ∈</a:t>
            </a:r>
          </a:p>
          <a:p>
            <a:pPr algn="ctr" fontAlgn="base"/>
            <a:r>
              <a:rPr lang="en-US" b="0" i="0" dirty="0">
                <a:solidFill>
                  <a:srgbClr val="303030"/>
                </a:solidFill>
                <a:effectLst/>
                <a:latin typeface="Arimo"/>
              </a:rPr>
              <a:t>F → (E) </a:t>
            </a:r>
            <a:r>
              <a:rPr lang="en-US" sz="2000" dirty="0">
                <a:solidFill>
                  <a:srgbClr val="000000"/>
                </a:solidFill>
                <a:cs typeface="Arial" panose="020B0604020202020204" pitchFamily="34" charset="0"/>
              </a:rPr>
              <a:t>|</a:t>
            </a:r>
            <a:r>
              <a:rPr lang="en-US" b="0" i="0" dirty="0">
                <a:solidFill>
                  <a:srgbClr val="303030"/>
                </a:solidFill>
                <a:effectLst/>
                <a:latin typeface="Arimo"/>
              </a:rPr>
              <a:t> id </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Now, the first and follow functions are as follows-</a:t>
            </a:r>
          </a:p>
          <a:p>
            <a:pPr marL="0" indent="0" algn="just">
              <a:buNone/>
            </a:pPr>
            <a:endParaRPr lang="en-US" sz="2200" dirty="0"/>
          </a:p>
        </p:txBody>
      </p:sp>
    </p:spTree>
    <p:extLst>
      <p:ext uri="{BB962C8B-B14F-4D97-AF65-F5344CB8AC3E}">
        <p14:creationId xmlns:p14="http://schemas.microsoft.com/office/powerpoint/2010/main" val="20871101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and FOLLOW – Example 4</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737360"/>
            <a:ext cx="10058400" cy="4620381"/>
          </a:xfrm>
        </p:spPr>
        <p:txBody>
          <a:bodyPr>
            <a:noAutofit/>
          </a:bodyPr>
          <a:lstStyle/>
          <a:p>
            <a:pPr algn="l" fontAlgn="base"/>
            <a:r>
              <a:rPr lang="en-US" sz="2000" b="1" i="0" u="sng" dirty="0">
                <a:solidFill>
                  <a:srgbClr val="303030"/>
                </a:solidFill>
                <a:effectLst/>
                <a:latin typeface="roboto condensed" panose="02000000000000000000" pitchFamily="2" charset="0"/>
              </a:rPr>
              <a:t>Solution-04:</a:t>
            </a:r>
            <a:endParaRPr lang="en-US" sz="2000" b="0" i="0" dirty="0">
              <a:solidFill>
                <a:srgbClr val="303030"/>
              </a:solidFill>
              <a:effectLst/>
              <a:latin typeface="Arimo"/>
            </a:endParaRPr>
          </a:p>
          <a:p>
            <a:pPr algn="l" fontAlgn="base"/>
            <a:r>
              <a:rPr lang="en-US" b="1" i="0" u="sng" dirty="0">
                <a:solidFill>
                  <a:srgbClr val="303030"/>
                </a:solidFill>
                <a:effectLst/>
                <a:latin typeface="roboto condensed" panose="02000000000000000000" pitchFamily="2" charset="0"/>
              </a:rPr>
              <a:t>First Functions-</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First(E) = First(T) = First(F) = { ( , id }</a:t>
            </a:r>
          </a:p>
          <a:p>
            <a:pPr algn="l" fontAlgn="base">
              <a:buFont typeface="Arial" panose="020B0604020202020204" pitchFamily="34" charset="0"/>
              <a:buChar char="•"/>
            </a:pPr>
            <a:r>
              <a:rPr lang="en-US" b="0" i="0" dirty="0">
                <a:solidFill>
                  <a:srgbClr val="303030"/>
                </a:solidFill>
                <a:effectLst/>
                <a:latin typeface="Arimo"/>
              </a:rPr>
              <a:t>First(E’) = { + , ∈ }</a:t>
            </a:r>
          </a:p>
          <a:p>
            <a:pPr algn="l" fontAlgn="base">
              <a:buFont typeface="Arial" panose="020B0604020202020204" pitchFamily="34" charset="0"/>
              <a:buChar char="•"/>
            </a:pPr>
            <a:r>
              <a:rPr lang="en-US" b="0" i="0" dirty="0">
                <a:solidFill>
                  <a:srgbClr val="303030"/>
                </a:solidFill>
                <a:effectLst/>
                <a:latin typeface="Arimo"/>
              </a:rPr>
              <a:t>First(T) = First(F) = { ( , id }</a:t>
            </a:r>
          </a:p>
          <a:p>
            <a:pPr algn="l" fontAlgn="base">
              <a:buFont typeface="Arial" panose="020B0604020202020204" pitchFamily="34" charset="0"/>
              <a:buChar char="•"/>
            </a:pPr>
            <a:r>
              <a:rPr lang="en-US" b="0" i="0" dirty="0">
                <a:solidFill>
                  <a:srgbClr val="303030"/>
                </a:solidFill>
                <a:effectLst/>
                <a:latin typeface="Arimo"/>
              </a:rPr>
              <a:t>First(T’) = { x , ∈ }</a:t>
            </a:r>
          </a:p>
          <a:p>
            <a:pPr algn="l" fontAlgn="base">
              <a:buFont typeface="Arial" panose="020B0604020202020204" pitchFamily="34" charset="0"/>
              <a:buChar char="•"/>
            </a:pPr>
            <a:r>
              <a:rPr lang="en-US" b="0" i="0" dirty="0">
                <a:solidFill>
                  <a:srgbClr val="303030"/>
                </a:solidFill>
                <a:effectLst/>
                <a:latin typeface="Arimo"/>
              </a:rPr>
              <a:t>First(F) = { ( , id }</a:t>
            </a:r>
          </a:p>
          <a:p>
            <a:pPr marL="0" indent="0" algn="just">
              <a:buNone/>
            </a:pPr>
            <a:endParaRPr lang="en-US" sz="2200" dirty="0"/>
          </a:p>
        </p:txBody>
      </p:sp>
      <p:sp>
        <p:nvSpPr>
          <p:cNvPr id="4" name="Content Placeholder 2">
            <a:extLst>
              <a:ext uri="{FF2B5EF4-FFF2-40B4-BE49-F238E27FC236}">
                <a16:creationId xmlns:a16="http://schemas.microsoft.com/office/drawing/2014/main" id="{7DF942CB-7085-40FF-862D-B2E3C1EEE965}"/>
              </a:ext>
            </a:extLst>
          </p:cNvPr>
          <p:cNvSpPr txBox="1">
            <a:spLocks/>
          </p:cNvSpPr>
          <p:nvPr/>
        </p:nvSpPr>
        <p:spPr>
          <a:xfrm>
            <a:off x="6029661" y="2202029"/>
            <a:ext cx="5627716" cy="42256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fontAlgn="base"/>
            <a:r>
              <a:rPr lang="en-US" b="1" i="0" u="sng" dirty="0">
                <a:solidFill>
                  <a:srgbClr val="303030"/>
                </a:solidFill>
                <a:effectLst/>
                <a:latin typeface="roboto condensed" panose="02000000000000000000" pitchFamily="2" charset="0"/>
              </a:rPr>
              <a:t>Follow Functions-</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Follow(E) = { $ , ) }</a:t>
            </a:r>
          </a:p>
          <a:p>
            <a:pPr algn="l" fontAlgn="base">
              <a:buFont typeface="Arial" panose="020B0604020202020204" pitchFamily="34" charset="0"/>
              <a:buChar char="•"/>
            </a:pPr>
            <a:r>
              <a:rPr lang="en-US" b="0" i="0" dirty="0">
                <a:solidFill>
                  <a:srgbClr val="303030"/>
                </a:solidFill>
                <a:effectLst/>
                <a:latin typeface="Arimo"/>
              </a:rPr>
              <a:t>Follow(E’) = Follow(E) = { $ , ) }</a:t>
            </a:r>
          </a:p>
          <a:p>
            <a:pPr algn="l" fontAlgn="base">
              <a:buFont typeface="Arial" panose="020B0604020202020204" pitchFamily="34" charset="0"/>
              <a:buChar char="•"/>
            </a:pPr>
            <a:r>
              <a:rPr lang="en-US" b="0" i="0" dirty="0">
                <a:solidFill>
                  <a:srgbClr val="303030"/>
                </a:solidFill>
                <a:effectLst/>
                <a:latin typeface="Arimo"/>
              </a:rPr>
              <a:t>Follow(T) = { First(E’) – ∈ } ∪ Follow(E) ∪ Follow(E’) = { + , $ , ) }</a:t>
            </a:r>
          </a:p>
          <a:p>
            <a:pPr algn="l" fontAlgn="base">
              <a:buFont typeface="Arial" panose="020B0604020202020204" pitchFamily="34" charset="0"/>
              <a:buChar char="•"/>
            </a:pPr>
            <a:r>
              <a:rPr lang="en-US" b="0" i="0" dirty="0">
                <a:solidFill>
                  <a:srgbClr val="303030"/>
                </a:solidFill>
                <a:effectLst/>
                <a:latin typeface="Arimo"/>
              </a:rPr>
              <a:t>Follow(T’) = Follow(T) = { + , $ , ) }</a:t>
            </a:r>
          </a:p>
          <a:p>
            <a:pPr algn="l" fontAlgn="base">
              <a:buFont typeface="Arial" panose="020B0604020202020204" pitchFamily="34" charset="0"/>
              <a:buChar char="•"/>
            </a:pPr>
            <a:r>
              <a:rPr lang="en-US" b="0" i="0" dirty="0">
                <a:solidFill>
                  <a:srgbClr val="303030"/>
                </a:solidFill>
                <a:effectLst/>
                <a:latin typeface="Arimo"/>
              </a:rPr>
              <a:t>Follow(F) = { First(T’) – ∈ } ∪ Follow(T) ∪ Follow(T’) = { x , + , $ , ) }</a:t>
            </a:r>
          </a:p>
        </p:txBody>
      </p:sp>
    </p:spTree>
    <p:extLst>
      <p:ext uri="{BB962C8B-B14F-4D97-AF65-F5344CB8AC3E}">
        <p14:creationId xmlns:p14="http://schemas.microsoft.com/office/powerpoint/2010/main" val="33329405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and FOLLOW – Example 5</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Autofit/>
          </a:bodyPr>
          <a:lstStyle/>
          <a:p>
            <a:pPr algn="l" fontAlgn="base"/>
            <a:r>
              <a:rPr lang="en-US" sz="2000" b="1" i="0" u="sng" dirty="0">
                <a:solidFill>
                  <a:srgbClr val="303030"/>
                </a:solidFill>
                <a:effectLst/>
                <a:latin typeface="roboto condensed" panose="02000000000000000000" pitchFamily="2" charset="0"/>
              </a:rPr>
              <a:t>Problem-05:</a:t>
            </a:r>
            <a:endParaRPr lang="en-US" sz="2000" b="0" i="0" dirty="0">
              <a:solidFill>
                <a:srgbClr val="303030"/>
              </a:solidFill>
              <a:effectLst/>
              <a:latin typeface="Arimo"/>
            </a:endParaRPr>
          </a:p>
          <a:p>
            <a:pPr algn="l" fontAlgn="base"/>
            <a:r>
              <a:rPr lang="en-US" sz="2000" b="0" i="0" dirty="0">
                <a:solidFill>
                  <a:srgbClr val="303030"/>
                </a:solidFill>
                <a:effectLst/>
                <a:latin typeface="Arimo"/>
              </a:rPr>
              <a:t>Calculate the first and follow functions for the given grammar-</a:t>
            </a:r>
          </a:p>
          <a:p>
            <a:pPr algn="l" fontAlgn="base"/>
            <a:r>
              <a:rPr lang="en-US" sz="2000" b="0" i="0" dirty="0">
                <a:solidFill>
                  <a:srgbClr val="303030"/>
                </a:solidFill>
                <a:effectLst/>
                <a:latin typeface="Arimo"/>
              </a:rPr>
              <a:t> </a:t>
            </a:r>
          </a:p>
          <a:p>
            <a:pPr algn="ctr" fontAlgn="base"/>
            <a:r>
              <a:rPr lang="en-US" b="0" i="0" dirty="0">
                <a:solidFill>
                  <a:srgbClr val="303030"/>
                </a:solidFill>
                <a:effectLst/>
                <a:latin typeface="Arimo"/>
              </a:rPr>
              <a:t>S → A</a:t>
            </a:r>
          </a:p>
          <a:p>
            <a:pPr algn="ctr" fontAlgn="base"/>
            <a:r>
              <a:rPr lang="en-US" b="0" i="0" dirty="0">
                <a:solidFill>
                  <a:srgbClr val="303030"/>
                </a:solidFill>
                <a:effectLst/>
                <a:latin typeface="Arimo"/>
              </a:rPr>
              <a:t>A → </a:t>
            </a:r>
            <a:r>
              <a:rPr lang="en-US" b="0" i="0" dirty="0" err="1">
                <a:solidFill>
                  <a:srgbClr val="303030"/>
                </a:solidFill>
                <a:effectLst/>
                <a:latin typeface="Arimo"/>
              </a:rPr>
              <a:t>aB</a:t>
            </a:r>
            <a:r>
              <a:rPr lang="en-US" b="0" i="0" dirty="0">
                <a:solidFill>
                  <a:srgbClr val="303030"/>
                </a:solidFill>
                <a:effectLst/>
                <a:latin typeface="Arimo"/>
              </a:rPr>
              <a:t> </a:t>
            </a:r>
            <a:r>
              <a:rPr lang="en-US" sz="2000" dirty="0">
                <a:solidFill>
                  <a:srgbClr val="000000"/>
                </a:solidFill>
                <a:cs typeface="Arial" panose="020B0604020202020204" pitchFamily="34" charset="0"/>
              </a:rPr>
              <a:t>|</a:t>
            </a:r>
            <a:r>
              <a:rPr lang="en-US" b="0" i="0" dirty="0">
                <a:solidFill>
                  <a:srgbClr val="303030"/>
                </a:solidFill>
                <a:effectLst/>
                <a:latin typeface="Arimo"/>
              </a:rPr>
              <a:t> Ad</a:t>
            </a:r>
          </a:p>
          <a:p>
            <a:pPr algn="ctr" fontAlgn="base"/>
            <a:r>
              <a:rPr lang="en-US" b="0" i="0" dirty="0">
                <a:solidFill>
                  <a:srgbClr val="303030"/>
                </a:solidFill>
                <a:effectLst/>
                <a:latin typeface="Arimo"/>
              </a:rPr>
              <a:t>B → b</a:t>
            </a:r>
          </a:p>
          <a:p>
            <a:pPr algn="ctr" fontAlgn="base"/>
            <a:r>
              <a:rPr lang="en-US" b="0" i="0" dirty="0">
                <a:solidFill>
                  <a:srgbClr val="303030"/>
                </a:solidFill>
                <a:effectLst/>
                <a:latin typeface="Arimo"/>
              </a:rPr>
              <a:t>C → g</a:t>
            </a:r>
          </a:p>
          <a:p>
            <a:pPr marL="0" indent="0" algn="just">
              <a:buNone/>
            </a:pPr>
            <a:endParaRPr lang="en-US" sz="2200" dirty="0"/>
          </a:p>
        </p:txBody>
      </p:sp>
    </p:spTree>
    <p:extLst>
      <p:ext uri="{BB962C8B-B14F-4D97-AF65-F5344CB8AC3E}">
        <p14:creationId xmlns:p14="http://schemas.microsoft.com/office/powerpoint/2010/main" val="19428363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and FOLLOW – Example 5</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737360"/>
            <a:ext cx="10058400" cy="4620381"/>
          </a:xfrm>
        </p:spPr>
        <p:txBody>
          <a:bodyPr>
            <a:noAutofit/>
          </a:bodyPr>
          <a:lstStyle/>
          <a:p>
            <a:pPr algn="l" fontAlgn="base"/>
            <a:r>
              <a:rPr lang="en-US" sz="2000" b="1" i="0" u="sng" dirty="0">
                <a:solidFill>
                  <a:srgbClr val="303030"/>
                </a:solidFill>
                <a:effectLst/>
                <a:latin typeface="roboto condensed" panose="02000000000000000000" pitchFamily="2" charset="0"/>
              </a:rPr>
              <a:t>Solution-05:</a:t>
            </a:r>
            <a:endParaRPr lang="en-US" sz="2000" b="0" i="0" dirty="0">
              <a:solidFill>
                <a:srgbClr val="303030"/>
              </a:solidFill>
              <a:effectLst/>
              <a:latin typeface="Arimo"/>
            </a:endParaRPr>
          </a:p>
          <a:p>
            <a:pPr algn="l" fontAlgn="base">
              <a:buFont typeface="Wingdings" panose="05000000000000000000" pitchFamily="2" charset="2"/>
              <a:buChar char="§"/>
            </a:pPr>
            <a:r>
              <a:rPr lang="en-US" b="0" i="0" dirty="0">
                <a:solidFill>
                  <a:srgbClr val="303030"/>
                </a:solidFill>
                <a:effectLst/>
                <a:latin typeface="Arimo"/>
              </a:rPr>
              <a:t> The given grammar is left recursive. So, we first remove left recursion from the given grammar.</a:t>
            </a:r>
          </a:p>
          <a:p>
            <a:pPr algn="l" fontAlgn="base">
              <a:buFont typeface="Wingdings" panose="05000000000000000000" pitchFamily="2" charset="2"/>
              <a:buChar char="§"/>
            </a:pPr>
            <a:r>
              <a:rPr lang="en-US" dirty="0">
                <a:solidFill>
                  <a:srgbClr val="303030"/>
                </a:solidFill>
                <a:latin typeface="Arimo"/>
              </a:rPr>
              <a:t> </a:t>
            </a:r>
            <a:r>
              <a:rPr lang="en-US" b="0" i="0" dirty="0">
                <a:solidFill>
                  <a:srgbClr val="303030"/>
                </a:solidFill>
                <a:effectLst/>
                <a:latin typeface="Arimo"/>
              </a:rPr>
              <a:t>After eliminating left recursion, we get the following grammar-</a:t>
            </a:r>
          </a:p>
          <a:p>
            <a:pPr algn="ctr" fontAlgn="base"/>
            <a:r>
              <a:rPr lang="pt-BR" b="0" i="0" dirty="0">
                <a:solidFill>
                  <a:srgbClr val="303030"/>
                </a:solidFill>
                <a:effectLst/>
                <a:latin typeface="Arimo"/>
              </a:rPr>
              <a:t>S → A</a:t>
            </a:r>
          </a:p>
          <a:p>
            <a:pPr algn="ctr" fontAlgn="base"/>
            <a:r>
              <a:rPr lang="pt-BR" b="0" i="0" dirty="0">
                <a:solidFill>
                  <a:srgbClr val="303030"/>
                </a:solidFill>
                <a:effectLst/>
                <a:latin typeface="Arimo"/>
              </a:rPr>
              <a:t>A → aBA’</a:t>
            </a:r>
          </a:p>
          <a:p>
            <a:pPr algn="ctr" fontAlgn="base"/>
            <a:r>
              <a:rPr lang="pt-BR" b="0" i="0" dirty="0">
                <a:solidFill>
                  <a:srgbClr val="303030"/>
                </a:solidFill>
                <a:effectLst/>
                <a:latin typeface="Arimo"/>
              </a:rPr>
              <a:t>A’ → dA’ </a:t>
            </a:r>
            <a:r>
              <a:rPr lang="en-US" sz="2000" dirty="0">
                <a:solidFill>
                  <a:srgbClr val="000000"/>
                </a:solidFill>
                <a:cs typeface="Arial" panose="020B0604020202020204" pitchFamily="34" charset="0"/>
              </a:rPr>
              <a:t>|</a:t>
            </a:r>
            <a:r>
              <a:rPr lang="pt-BR" b="0" i="0" dirty="0">
                <a:solidFill>
                  <a:srgbClr val="303030"/>
                </a:solidFill>
                <a:effectLst/>
                <a:latin typeface="Arimo"/>
              </a:rPr>
              <a:t> ∈</a:t>
            </a:r>
          </a:p>
          <a:p>
            <a:pPr algn="ctr" fontAlgn="base"/>
            <a:r>
              <a:rPr lang="pt-BR" b="0" i="0" dirty="0">
                <a:solidFill>
                  <a:srgbClr val="303030"/>
                </a:solidFill>
                <a:effectLst/>
                <a:latin typeface="Arimo"/>
              </a:rPr>
              <a:t>B → b</a:t>
            </a:r>
          </a:p>
          <a:p>
            <a:pPr algn="ctr" fontAlgn="base"/>
            <a:r>
              <a:rPr lang="pt-BR" b="0" i="0" dirty="0">
                <a:solidFill>
                  <a:srgbClr val="303030"/>
                </a:solidFill>
                <a:effectLst/>
                <a:latin typeface="Arimo"/>
              </a:rPr>
              <a:t>C → g</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Now, the first and follow functions are as follows-</a:t>
            </a:r>
          </a:p>
          <a:p>
            <a:pPr marL="0" indent="0" algn="just">
              <a:buNone/>
            </a:pPr>
            <a:endParaRPr lang="en-US" sz="2200" dirty="0"/>
          </a:p>
        </p:txBody>
      </p:sp>
    </p:spTree>
    <p:extLst>
      <p:ext uri="{BB962C8B-B14F-4D97-AF65-F5344CB8AC3E}">
        <p14:creationId xmlns:p14="http://schemas.microsoft.com/office/powerpoint/2010/main" val="12713693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FIRST and FOLLOW – Example 5</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737360"/>
            <a:ext cx="10058400" cy="4620381"/>
          </a:xfrm>
        </p:spPr>
        <p:txBody>
          <a:bodyPr>
            <a:noAutofit/>
          </a:bodyPr>
          <a:lstStyle/>
          <a:p>
            <a:pPr algn="l" fontAlgn="base"/>
            <a:r>
              <a:rPr lang="en-US" sz="2000" b="1" i="0" u="sng" dirty="0">
                <a:solidFill>
                  <a:srgbClr val="303030"/>
                </a:solidFill>
                <a:effectLst/>
                <a:latin typeface="roboto condensed" panose="02000000000000000000" pitchFamily="2" charset="0"/>
              </a:rPr>
              <a:t>Solution-05:</a:t>
            </a:r>
            <a:endParaRPr lang="en-US" sz="2000" b="0" i="0" dirty="0">
              <a:solidFill>
                <a:srgbClr val="303030"/>
              </a:solidFill>
              <a:effectLst/>
              <a:latin typeface="Arimo"/>
            </a:endParaRPr>
          </a:p>
          <a:p>
            <a:pPr algn="l" fontAlgn="base"/>
            <a:r>
              <a:rPr lang="en-US" b="1" i="0" u="sng" dirty="0">
                <a:solidFill>
                  <a:srgbClr val="303030"/>
                </a:solidFill>
                <a:effectLst/>
                <a:latin typeface="roboto condensed" panose="02000000000000000000" pitchFamily="2" charset="0"/>
              </a:rPr>
              <a:t>First Functions-</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First(S) = First(A) = { a }</a:t>
            </a:r>
          </a:p>
          <a:p>
            <a:pPr algn="l" fontAlgn="base">
              <a:buFont typeface="Arial" panose="020B0604020202020204" pitchFamily="34" charset="0"/>
              <a:buChar char="•"/>
            </a:pPr>
            <a:r>
              <a:rPr lang="en-US" b="0" i="0" dirty="0">
                <a:solidFill>
                  <a:srgbClr val="303030"/>
                </a:solidFill>
                <a:effectLst/>
                <a:latin typeface="Arimo"/>
              </a:rPr>
              <a:t>First(A) = { a }</a:t>
            </a:r>
          </a:p>
          <a:p>
            <a:pPr algn="l" fontAlgn="base">
              <a:buFont typeface="Arial" panose="020B0604020202020204" pitchFamily="34" charset="0"/>
              <a:buChar char="•"/>
            </a:pPr>
            <a:r>
              <a:rPr lang="en-US" b="0" i="0" dirty="0">
                <a:solidFill>
                  <a:srgbClr val="303030"/>
                </a:solidFill>
                <a:effectLst/>
                <a:latin typeface="Arimo"/>
              </a:rPr>
              <a:t>First(A’) = { d , ∈ }</a:t>
            </a:r>
          </a:p>
          <a:p>
            <a:pPr algn="l" fontAlgn="base">
              <a:buFont typeface="Arial" panose="020B0604020202020204" pitchFamily="34" charset="0"/>
              <a:buChar char="•"/>
            </a:pPr>
            <a:r>
              <a:rPr lang="en-US" b="0" i="0" dirty="0">
                <a:solidFill>
                  <a:srgbClr val="303030"/>
                </a:solidFill>
                <a:effectLst/>
                <a:latin typeface="Arimo"/>
              </a:rPr>
              <a:t>First(B) = { b }</a:t>
            </a:r>
          </a:p>
          <a:p>
            <a:pPr algn="l" fontAlgn="base">
              <a:buFont typeface="Arial" panose="020B0604020202020204" pitchFamily="34" charset="0"/>
              <a:buChar char="•"/>
            </a:pPr>
            <a:r>
              <a:rPr lang="en-US" b="0" i="0" dirty="0">
                <a:solidFill>
                  <a:srgbClr val="303030"/>
                </a:solidFill>
                <a:effectLst/>
                <a:latin typeface="Arimo"/>
              </a:rPr>
              <a:t>First(C) = { g }</a:t>
            </a:r>
          </a:p>
          <a:p>
            <a:pPr marL="0" indent="0" algn="just">
              <a:buNone/>
            </a:pPr>
            <a:endParaRPr lang="en-US" sz="2200" dirty="0"/>
          </a:p>
        </p:txBody>
      </p:sp>
      <p:sp>
        <p:nvSpPr>
          <p:cNvPr id="4" name="Content Placeholder 2">
            <a:extLst>
              <a:ext uri="{FF2B5EF4-FFF2-40B4-BE49-F238E27FC236}">
                <a16:creationId xmlns:a16="http://schemas.microsoft.com/office/drawing/2014/main" id="{7DF942CB-7085-40FF-862D-B2E3C1EEE965}"/>
              </a:ext>
            </a:extLst>
          </p:cNvPr>
          <p:cNvSpPr txBox="1">
            <a:spLocks/>
          </p:cNvSpPr>
          <p:nvPr/>
        </p:nvSpPr>
        <p:spPr>
          <a:xfrm>
            <a:off x="6029661" y="2202029"/>
            <a:ext cx="5627716" cy="42256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fontAlgn="base"/>
            <a:r>
              <a:rPr lang="en-US" b="1" i="0" u="sng" dirty="0">
                <a:solidFill>
                  <a:srgbClr val="303030"/>
                </a:solidFill>
                <a:effectLst/>
                <a:latin typeface="roboto condensed" panose="02000000000000000000" pitchFamily="2" charset="0"/>
              </a:rPr>
              <a:t>Follow Functions-</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Follow(S) = { $ }</a:t>
            </a:r>
          </a:p>
          <a:p>
            <a:pPr algn="l" fontAlgn="base">
              <a:buFont typeface="Arial" panose="020B0604020202020204" pitchFamily="34" charset="0"/>
              <a:buChar char="•"/>
            </a:pPr>
            <a:r>
              <a:rPr lang="en-US" b="0" i="0" dirty="0">
                <a:solidFill>
                  <a:srgbClr val="303030"/>
                </a:solidFill>
                <a:effectLst/>
                <a:latin typeface="Arimo"/>
              </a:rPr>
              <a:t>Follow(A) = Follow(S) = { $ }</a:t>
            </a:r>
          </a:p>
          <a:p>
            <a:pPr algn="l" fontAlgn="base">
              <a:buFont typeface="Arial" panose="020B0604020202020204" pitchFamily="34" charset="0"/>
              <a:buChar char="•"/>
            </a:pPr>
            <a:r>
              <a:rPr lang="en-US" b="0" i="0" dirty="0">
                <a:solidFill>
                  <a:srgbClr val="303030"/>
                </a:solidFill>
                <a:effectLst/>
                <a:latin typeface="Arimo"/>
              </a:rPr>
              <a:t>Follow(A’) = Follow(A) = { $ }</a:t>
            </a:r>
          </a:p>
          <a:p>
            <a:pPr algn="l" fontAlgn="base">
              <a:buFont typeface="Arial" panose="020B0604020202020204" pitchFamily="34" charset="0"/>
              <a:buChar char="•"/>
            </a:pPr>
            <a:r>
              <a:rPr lang="en-US" b="0" i="0" dirty="0">
                <a:solidFill>
                  <a:srgbClr val="303030"/>
                </a:solidFill>
                <a:effectLst/>
                <a:latin typeface="Arimo"/>
              </a:rPr>
              <a:t>Follow(B) = { First(A’) – ∈ } ∪ Follow(A) = { d , $ }</a:t>
            </a:r>
          </a:p>
          <a:p>
            <a:pPr algn="l" fontAlgn="base">
              <a:buFont typeface="Arial" panose="020B0604020202020204" pitchFamily="34" charset="0"/>
              <a:buChar char="•"/>
            </a:pPr>
            <a:r>
              <a:rPr lang="en-US" b="0" i="0" dirty="0">
                <a:solidFill>
                  <a:srgbClr val="303030"/>
                </a:solidFill>
                <a:effectLst/>
                <a:latin typeface="Arimo"/>
              </a:rPr>
              <a:t>Follow(C) </a:t>
            </a:r>
            <a:r>
              <a:rPr lang="en-US" b="0" i="0">
                <a:solidFill>
                  <a:srgbClr val="303030"/>
                </a:solidFill>
                <a:effectLst/>
                <a:latin typeface="Arimo"/>
              </a:rPr>
              <a:t>= </a:t>
            </a:r>
            <a:r>
              <a:rPr lang="en-US">
                <a:solidFill>
                  <a:srgbClr val="303030"/>
                </a:solidFill>
                <a:latin typeface="Arimo"/>
              </a:rPr>
              <a:t>NILL</a:t>
            </a:r>
            <a:endParaRPr lang="en-US" b="0" i="0" dirty="0">
              <a:solidFill>
                <a:srgbClr val="303030"/>
              </a:solidFill>
              <a:effectLst/>
              <a:latin typeface="Arimo"/>
            </a:endParaRPr>
          </a:p>
        </p:txBody>
      </p:sp>
    </p:spTree>
    <p:extLst>
      <p:ext uri="{BB962C8B-B14F-4D97-AF65-F5344CB8AC3E}">
        <p14:creationId xmlns:p14="http://schemas.microsoft.com/office/powerpoint/2010/main" val="31658268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Non-recursive Predictive Parser</a:t>
            </a:r>
            <a:br>
              <a:rPr lang="en-US" sz="3200" b="0" i="0" dirty="0">
                <a:solidFill>
                  <a:srgbClr val="303030"/>
                </a:solidFill>
                <a:effectLst/>
              </a:rPr>
            </a:br>
            <a:r>
              <a:rPr lang="en-US" sz="3200" b="1" dirty="0">
                <a:latin typeface="Arial" panose="020B0604020202020204" pitchFamily="34" charset="0"/>
                <a:cs typeface="Arial" panose="020B0604020202020204" pitchFamily="34" charset="0"/>
              </a:rPr>
              <a:t>Construction of LL(1) Parsing Table </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Autofit/>
          </a:bodyPr>
          <a:lstStyle/>
          <a:p>
            <a:pPr algn="just">
              <a:buFont typeface="Wingdings" panose="05000000000000000000" pitchFamily="2" charset="2"/>
              <a:buChar char="§"/>
            </a:pPr>
            <a:r>
              <a:rPr lang="en-US" sz="2200" dirty="0"/>
              <a:t> We are going to discuss Non-Recursive Descent which is also known as LL(1) Parser. </a:t>
            </a:r>
          </a:p>
          <a:p>
            <a:pPr marL="0" indent="0">
              <a:buNone/>
            </a:pPr>
            <a:r>
              <a:rPr lang="en-US" sz="2200" b="1" dirty="0"/>
              <a:t>LL(1) Parsing: </a:t>
            </a:r>
          </a:p>
          <a:p>
            <a:pPr algn="just">
              <a:buFont typeface="Wingdings" panose="05000000000000000000" pitchFamily="2" charset="2"/>
              <a:buChar char="§"/>
            </a:pPr>
            <a:r>
              <a:rPr lang="en-US" sz="2200" dirty="0"/>
              <a:t> Here the 1st L represents that the scanning of the Input will be done from Left to Right manner and </a:t>
            </a:r>
          </a:p>
          <a:p>
            <a:pPr algn="just">
              <a:buFont typeface="Wingdings" panose="05000000000000000000" pitchFamily="2" charset="2"/>
              <a:buChar char="§"/>
            </a:pPr>
            <a:r>
              <a:rPr lang="en-US" sz="2200" dirty="0"/>
              <a:t> The second L shows that in this parsing technique we are going to use Left most Derivation Tree. </a:t>
            </a:r>
          </a:p>
          <a:p>
            <a:pPr algn="just">
              <a:buFont typeface="Wingdings" panose="05000000000000000000" pitchFamily="2" charset="2"/>
              <a:buChar char="§"/>
            </a:pPr>
            <a:r>
              <a:rPr lang="en-US" sz="2200" dirty="0"/>
              <a:t> Finally, the 1 represents the number of look-ahead, which means how many symbols are you going to see when you want to make a decision</a:t>
            </a:r>
          </a:p>
        </p:txBody>
      </p:sp>
    </p:spTree>
    <p:extLst>
      <p:ext uri="{BB962C8B-B14F-4D97-AF65-F5344CB8AC3E}">
        <p14:creationId xmlns:p14="http://schemas.microsoft.com/office/powerpoint/2010/main" val="2829190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Non-recursive Predictive Parser</a:t>
            </a:r>
            <a:br>
              <a:rPr lang="en-US" sz="3200" b="0" i="0" dirty="0">
                <a:solidFill>
                  <a:srgbClr val="303030"/>
                </a:solidFill>
                <a:effectLst/>
              </a:rPr>
            </a:br>
            <a:r>
              <a:rPr lang="en-US" sz="3200" b="1" dirty="0">
                <a:latin typeface="Arial" panose="020B0604020202020204" pitchFamily="34" charset="0"/>
                <a:cs typeface="Arial" panose="020B0604020202020204" pitchFamily="34" charset="0"/>
              </a:rPr>
              <a:t>Algorithm to Construction of LL(1) Parsing Table </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Autofit/>
          </a:bodyPr>
          <a:lstStyle/>
          <a:p>
            <a:pPr algn="just" fontAlgn="base">
              <a:buFont typeface="Wingdings" panose="05000000000000000000" pitchFamily="2" charset="2"/>
              <a:buChar char="§"/>
            </a:pPr>
            <a:r>
              <a:rPr lang="en-US" sz="2200" dirty="0"/>
              <a:t> </a:t>
            </a:r>
            <a:r>
              <a:rPr lang="en-US" sz="2200" b="1" dirty="0">
                <a:solidFill>
                  <a:srgbClr val="00B050"/>
                </a:solidFill>
              </a:rPr>
              <a:t>Step 1:  </a:t>
            </a:r>
            <a:r>
              <a:rPr lang="en-US" sz="2200" dirty="0"/>
              <a:t>First check for </a:t>
            </a:r>
            <a:r>
              <a:rPr lang="en-US" sz="2200" b="1" dirty="0"/>
              <a:t>left recursion </a:t>
            </a:r>
            <a:r>
              <a:rPr lang="en-US" sz="2200" dirty="0"/>
              <a:t>in the grammar, if there is left recursion in the grammar remove that and go to step 2.</a:t>
            </a:r>
          </a:p>
          <a:p>
            <a:pPr algn="just" fontAlgn="base">
              <a:buFont typeface="Wingdings" panose="05000000000000000000" pitchFamily="2" charset="2"/>
              <a:buChar char="§"/>
            </a:pPr>
            <a:r>
              <a:rPr lang="en-US" sz="2200" dirty="0"/>
              <a:t> </a:t>
            </a:r>
            <a:r>
              <a:rPr lang="en-US" sz="2200" b="1" dirty="0">
                <a:solidFill>
                  <a:srgbClr val="00B050"/>
                </a:solidFill>
              </a:rPr>
              <a:t>Step 2: </a:t>
            </a:r>
            <a:r>
              <a:rPr lang="en-US" sz="2200" dirty="0"/>
              <a:t>Calculate </a:t>
            </a:r>
            <a:r>
              <a:rPr lang="en-US" sz="2200" b="1" dirty="0"/>
              <a:t>First() and Follow() </a:t>
            </a:r>
            <a:r>
              <a:rPr lang="en-US" sz="2200" dirty="0"/>
              <a:t>for all non-terminals.</a:t>
            </a:r>
          </a:p>
          <a:p>
            <a:pPr algn="just" fontAlgn="base">
              <a:buFont typeface="Wingdings" panose="05000000000000000000" pitchFamily="2" charset="2"/>
              <a:buChar char="§"/>
            </a:pPr>
            <a:r>
              <a:rPr lang="en-US" sz="2200" dirty="0"/>
              <a:t> </a:t>
            </a:r>
            <a:r>
              <a:rPr lang="en-US" sz="2200" b="1" dirty="0"/>
              <a:t>First(): </a:t>
            </a:r>
            <a:r>
              <a:rPr lang="en-US" sz="2200" dirty="0"/>
              <a:t>If there is a variable, and from that variable, if we try to drive all the strings then the beginning Terminal Symbol is called the First. </a:t>
            </a:r>
          </a:p>
          <a:p>
            <a:pPr algn="just" fontAlgn="base">
              <a:buFont typeface="Wingdings" panose="05000000000000000000" pitchFamily="2" charset="2"/>
              <a:buChar char="§"/>
            </a:pPr>
            <a:r>
              <a:rPr lang="en-US" sz="2200" dirty="0"/>
              <a:t> </a:t>
            </a:r>
            <a:r>
              <a:rPr lang="en-US" sz="2200" b="1" dirty="0"/>
              <a:t>Follow(): </a:t>
            </a:r>
            <a:r>
              <a:rPr lang="en-US" sz="2200" dirty="0"/>
              <a:t>What is the Terminal Symbol which follows a variable in the process of derivation. </a:t>
            </a:r>
          </a:p>
          <a:p>
            <a:pPr marL="0" indent="0" fontAlgn="base">
              <a:buNone/>
            </a:pPr>
            <a:endParaRPr lang="en-US" b="1" i="0" dirty="0">
              <a:solidFill>
                <a:srgbClr val="273239"/>
              </a:solidFill>
              <a:effectLst/>
              <a:latin typeface="urw-din"/>
            </a:endParaRPr>
          </a:p>
        </p:txBody>
      </p:sp>
    </p:spTree>
    <p:extLst>
      <p:ext uri="{BB962C8B-B14F-4D97-AF65-F5344CB8AC3E}">
        <p14:creationId xmlns:p14="http://schemas.microsoft.com/office/powerpoint/2010/main" val="27416729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Non-recursive Predictive Parser</a:t>
            </a:r>
            <a:br>
              <a:rPr lang="en-US" sz="3200" b="0" i="0" dirty="0">
                <a:solidFill>
                  <a:srgbClr val="303030"/>
                </a:solidFill>
                <a:effectLst/>
              </a:rPr>
            </a:br>
            <a:r>
              <a:rPr lang="en-US" sz="3200" b="1" dirty="0">
                <a:latin typeface="Arial" panose="020B0604020202020204" pitchFamily="34" charset="0"/>
                <a:cs typeface="Arial" panose="020B0604020202020204" pitchFamily="34" charset="0"/>
              </a:rPr>
              <a:t>Algorithm to Construction of LL(1) Parsing Table </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Autofit/>
          </a:bodyPr>
          <a:lstStyle/>
          <a:p>
            <a:pPr algn="just" fontAlgn="base">
              <a:buFont typeface="Wingdings" panose="05000000000000000000" pitchFamily="2" charset="2"/>
              <a:buChar char="§"/>
            </a:pPr>
            <a:r>
              <a:rPr lang="en-US" sz="2200" b="1" dirty="0">
                <a:solidFill>
                  <a:srgbClr val="00B050"/>
                </a:solidFill>
              </a:rPr>
              <a:t> Step 3: </a:t>
            </a:r>
            <a:r>
              <a:rPr lang="en-US" sz="2200" dirty="0"/>
              <a:t>For each production A –&gt; α. (A tends to alpha)</a:t>
            </a:r>
          </a:p>
          <a:p>
            <a:pPr lvl="1" fontAlgn="base">
              <a:buFont typeface="Wingdings" panose="05000000000000000000" pitchFamily="2" charset="2"/>
              <a:buChar char="§"/>
            </a:pPr>
            <a:r>
              <a:rPr lang="en-US" sz="2000" dirty="0"/>
              <a:t>Find First(α) and for each terminal in First(α), make entry A –&gt; α in the table.</a:t>
            </a:r>
          </a:p>
          <a:p>
            <a:pPr lvl="1" fontAlgn="base">
              <a:buFont typeface="Wingdings" panose="05000000000000000000" pitchFamily="2" charset="2"/>
              <a:buChar char="§"/>
            </a:pPr>
            <a:r>
              <a:rPr lang="en-US" sz="2200" dirty="0"/>
              <a:t>If First(α) contains ε (epsilon) as terminal than, find the Follow(A) and for each terminal in Follow(A), make entry A –&gt; α in the table.</a:t>
            </a:r>
          </a:p>
          <a:p>
            <a:pPr lvl="1" fontAlgn="base">
              <a:buFont typeface="Wingdings" panose="05000000000000000000" pitchFamily="2" charset="2"/>
              <a:buChar char="§"/>
            </a:pPr>
            <a:r>
              <a:rPr lang="en-US" sz="2200" dirty="0"/>
              <a:t>If the First(α) contains ε and Follow(A) contains $ as terminal, then make entry A –&gt; α in the table for the $.</a:t>
            </a:r>
          </a:p>
          <a:p>
            <a:pPr algn="l" fontAlgn="base">
              <a:buFont typeface="+mj-lt"/>
              <a:buAutoNum type="arabicPeriod"/>
            </a:pPr>
            <a:endParaRPr lang="en-US" b="1" i="0" dirty="0">
              <a:solidFill>
                <a:srgbClr val="273239"/>
              </a:solidFill>
              <a:effectLst/>
              <a:latin typeface="urw-din"/>
            </a:endParaRPr>
          </a:p>
        </p:txBody>
      </p:sp>
    </p:spTree>
    <p:extLst>
      <p:ext uri="{BB962C8B-B14F-4D97-AF65-F5344CB8AC3E}">
        <p14:creationId xmlns:p14="http://schemas.microsoft.com/office/powerpoint/2010/main" val="3611883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1</a:t>
            </a:r>
          </a:p>
        </p:txBody>
      </p:sp>
      <p:sp>
        <p:nvSpPr>
          <p:cNvPr id="5" name="Rectangle 2">
            <a:extLst>
              <a:ext uri="{FF2B5EF4-FFF2-40B4-BE49-F238E27FC236}">
                <a16:creationId xmlns:a16="http://schemas.microsoft.com/office/drawing/2014/main" id="{57140A97-7538-4ADE-82B6-629649350407}"/>
              </a:ext>
            </a:extLst>
          </p:cNvPr>
          <p:cNvSpPr>
            <a:spLocks noChangeArrowheads="1"/>
          </p:cNvSpPr>
          <p:nvPr/>
        </p:nvSpPr>
        <p:spPr bwMode="auto">
          <a:xfrm>
            <a:off x="4216998" y="2464621"/>
            <a:ext cx="5376542" cy="301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E --&gt; TE’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E' --&gt; +TE' | ε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T </a:t>
            </a:r>
            <a:r>
              <a:rPr lang="en-US" altLang="en-US" sz="3200">
                <a:solidFill>
                  <a:schemeClr val="tx1">
                    <a:lumMod val="75000"/>
                    <a:lumOff val="25000"/>
                  </a:schemeClr>
                </a:solidFill>
              </a:rPr>
              <a:t>--&gt; FT’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a:solidFill>
                  <a:schemeClr val="tx1">
                    <a:lumMod val="75000"/>
                    <a:lumOff val="25000"/>
                  </a:schemeClr>
                </a:solidFill>
              </a:rPr>
              <a:t>T</a:t>
            </a:r>
            <a:r>
              <a:rPr lang="en-US" altLang="en-US" sz="3200" dirty="0">
                <a:solidFill>
                  <a:schemeClr val="tx1">
                    <a:lumMod val="75000"/>
                    <a:lumOff val="25000"/>
                  </a:schemeClr>
                </a:solidFill>
              </a:rPr>
              <a:t>' --&gt; *FT' | ε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F --&gt; id | (E)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*ε denotes epsilon </a:t>
            </a:r>
          </a:p>
        </p:txBody>
      </p:sp>
    </p:spTree>
    <p:extLst>
      <p:ext uri="{BB962C8B-B14F-4D97-AF65-F5344CB8AC3E}">
        <p14:creationId xmlns:p14="http://schemas.microsoft.com/office/powerpoint/2010/main" val="1684067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1</a:t>
            </a:r>
          </a:p>
        </p:txBody>
      </p:sp>
      <p:graphicFrame>
        <p:nvGraphicFramePr>
          <p:cNvPr id="4" name="Table 3">
            <a:extLst>
              <a:ext uri="{FF2B5EF4-FFF2-40B4-BE49-F238E27FC236}">
                <a16:creationId xmlns:a16="http://schemas.microsoft.com/office/drawing/2014/main" id="{0759D53B-BAD0-408E-AA98-7DD8F07A2A48}"/>
              </a:ext>
            </a:extLst>
          </p:cNvPr>
          <p:cNvGraphicFramePr>
            <a:graphicFrameLocks noGrp="1"/>
          </p:cNvGraphicFramePr>
          <p:nvPr>
            <p:extLst>
              <p:ext uri="{D42A27DB-BD31-4B8C-83A1-F6EECF244321}">
                <p14:modId xmlns:p14="http://schemas.microsoft.com/office/powerpoint/2010/main" val="2172294933"/>
              </p:ext>
            </p:extLst>
          </p:nvPr>
        </p:nvGraphicFramePr>
        <p:xfrm>
          <a:off x="1066800" y="2220219"/>
          <a:ext cx="10058399" cy="3509264"/>
        </p:xfrm>
        <a:graphic>
          <a:graphicData uri="http://schemas.openxmlformats.org/drawingml/2006/table">
            <a:tbl>
              <a:tblPr bandRow="1">
                <a:tableStyleId>{B301B821-A1FF-4177-AEE7-76D212191A09}</a:tableStyleId>
              </a:tblPr>
              <a:tblGrid>
                <a:gridCol w="3524738">
                  <a:extLst>
                    <a:ext uri="{9D8B030D-6E8A-4147-A177-3AD203B41FA5}">
                      <a16:colId xmlns:a16="http://schemas.microsoft.com/office/drawing/2014/main" val="3758738391"/>
                    </a:ext>
                  </a:extLst>
                </a:gridCol>
                <a:gridCol w="3008923">
                  <a:extLst>
                    <a:ext uri="{9D8B030D-6E8A-4147-A177-3AD203B41FA5}">
                      <a16:colId xmlns:a16="http://schemas.microsoft.com/office/drawing/2014/main" val="1069900831"/>
                    </a:ext>
                  </a:extLst>
                </a:gridCol>
                <a:gridCol w="3524738">
                  <a:extLst>
                    <a:ext uri="{9D8B030D-6E8A-4147-A177-3AD203B41FA5}">
                      <a16:colId xmlns:a16="http://schemas.microsoft.com/office/drawing/2014/main" val="4123666011"/>
                    </a:ext>
                  </a:extLst>
                </a:gridCol>
              </a:tblGrid>
              <a:tr h="0">
                <a:tc>
                  <a:txBody>
                    <a:bodyPr/>
                    <a:lstStyle/>
                    <a:p>
                      <a:pPr marL="91440" indent="-91440" algn="ctr"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endParaRPr lang="en-US" sz="2200" b="1" kern="1200" dirty="0">
                        <a:solidFill>
                          <a:schemeClr val="tx1">
                            <a:lumMod val="75000"/>
                            <a:lumOff val="25000"/>
                          </a:schemeClr>
                        </a:solidFill>
                        <a:latin typeface="+mn-lt"/>
                        <a:ea typeface="+mn-ea"/>
                        <a:cs typeface="+mn-cs"/>
                      </a:endParaRPr>
                    </a:p>
                  </a:txBody>
                  <a:tcPr marL="76200" marR="76200" marT="76200" marB="76200" anchor="ctr"/>
                </a:tc>
                <a:tc>
                  <a:txBody>
                    <a:bodyPr/>
                    <a:lstStyle/>
                    <a:p>
                      <a:pPr marL="91440" marR="0" lvl="0" indent="-91440" algn="ctr"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tabLst/>
                        <a:defRPr/>
                      </a:pPr>
                      <a:r>
                        <a:rPr lang="en-US" sz="2200" b="1" kern="1200" dirty="0">
                          <a:solidFill>
                            <a:schemeClr val="tx1">
                              <a:lumMod val="75000"/>
                              <a:lumOff val="25000"/>
                            </a:schemeClr>
                          </a:solidFill>
                        </a:rPr>
                        <a:t>First</a:t>
                      </a:r>
                    </a:p>
                    <a:p>
                      <a:pPr marL="91440" indent="-91440" algn="ctr"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endParaRPr lang="en-US" sz="2200" b="1" kern="1200" dirty="0">
                        <a:solidFill>
                          <a:schemeClr val="tx1">
                            <a:lumMod val="75000"/>
                            <a:lumOff val="25000"/>
                          </a:schemeClr>
                        </a:solidFill>
                        <a:latin typeface="+mn-lt"/>
                        <a:ea typeface="+mn-ea"/>
                        <a:cs typeface="+mn-cs"/>
                      </a:endParaRPr>
                    </a:p>
                  </a:txBody>
                  <a:tcPr marL="76200" marR="76200" marT="76200" marB="76200" anchor="ctr"/>
                </a:tc>
                <a:tc>
                  <a:txBody>
                    <a:bodyPr/>
                    <a:lstStyle/>
                    <a:p>
                      <a:pPr marL="91440" indent="-91440" algn="ctr"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b="1" kern="1200" dirty="0">
                          <a:solidFill>
                            <a:schemeClr val="tx1">
                              <a:lumMod val="75000"/>
                              <a:lumOff val="25000"/>
                            </a:schemeClr>
                          </a:solidFill>
                        </a:rPr>
                        <a:t>Follow</a:t>
                      </a:r>
                      <a:endParaRPr lang="en-US" sz="2200" b="1" kern="1200" dirty="0">
                        <a:solidFill>
                          <a:schemeClr val="tx1">
                            <a:lumMod val="75000"/>
                            <a:lumOff val="25000"/>
                          </a:schemeClr>
                        </a:solidFill>
                        <a:latin typeface="+mn-lt"/>
                        <a:ea typeface="+mn-ea"/>
                        <a:cs typeface="+mn-cs"/>
                      </a:endParaRPr>
                    </a:p>
                  </a:txBody>
                  <a:tcPr/>
                </a:tc>
                <a:extLst>
                  <a:ext uri="{0D108BD9-81ED-4DB2-BD59-A6C34878D82A}">
                    <a16:rowId xmlns:a16="http://schemas.microsoft.com/office/drawing/2014/main" val="88252822"/>
                  </a:ext>
                </a:extLst>
              </a:tr>
              <a:tr h="0">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kern="1200" dirty="0">
                          <a:solidFill>
                            <a:schemeClr val="tx1">
                              <a:lumMod val="75000"/>
                              <a:lumOff val="25000"/>
                            </a:schemeClr>
                          </a:solidFill>
                        </a:rPr>
                        <a:t>E –&gt; TE’</a:t>
                      </a:r>
                      <a:endParaRPr lang="en-US" sz="2200" kern="1200" dirty="0">
                        <a:solidFill>
                          <a:schemeClr val="tx1">
                            <a:lumMod val="75000"/>
                            <a:lumOff val="25000"/>
                          </a:schemeClr>
                        </a:solidFill>
                        <a:latin typeface="+mn-lt"/>
                        <a:ea typeface="+mn-ea"/>
                        <a:cs typeface="+mn-cs"/>
                      </a:endParaRPr>
                    </a:p>
                  </a:txBody>
                  <a:tcPr anchor="ctr"/>
                </a:tc>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kern="1200" dirty="0">
                          <a:solidFill>
                            <a:schemeClr val="tx1">
                              <a:lumMod val="75000"/>
                              <a:lumOff val="25000"/>
                            </a:schemeClr>
                          </a:solidFill>
                        </a:rPr>
                        <a:t>{ id, ( }</a:t>
                      </a:r>
                      <a:endParaRPr lang="en-US" sz="2200" kern="1200" dirty="0">
                        <a:solidFill>
                          <a:schemeClr val="tx1">
                            <a:lumMod val="75000"/>
                            <a:lumOff val="25000"/>
                          </a:schemeClr>
                        </a:solidFill>
                        <a:latin typeface="+mn-lt"/>
                        <a:ea typeface="+mn-ea"/>
                        <a:cs typeface="+mn-cs"/>
                      </a:endParaRPr>
                    </a:p>
                  </a:txBody>
                  <a:tcPr marL="76200" marR="76200" marT="106680" marB="106680" anchor="ctr"/>
                </a:tc>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kern="1200" dirty="0">
                          <a:solidFill>
                            <a:schemeClr val="tx1">
                              <a:lumMod val="75000"/>
                              <a:lumOff val="25000"/>
                            </a:schemeClr>
                          </a:solidFill>
                        </a:rPr>
                        <a:t>{ $, ) }</a:t>
                      </a:r>
                      <a:endParaRPr lang="en-US" sz="2200" kern="1200" dirty="0">
                        <a:solidFill>
                          <a:schemeClr val="tx1">
                            <a:lumMod val="75000"/>
                            <a:lumOff val="25000"/>
                          </a:schemeClr>
                        </a:solidFill>
                        <a:latin typeface="+mn-lt"/>
                        <a:ea typeface="+mn-ea"/>
                        <a:cs typeface="+mn-cs"/>
                      </a:endParaRPr>
                    </a:p>
                  </a:txBody>
                  <a:tcPr marL="76200" marR="76200" marT="106680" marB="106680" anchor="ctr"/>
                </a:tc>
                <a:extLst>
                  <a:ext uri="{0D108BD9-81ED-4DB2-BD59-A6C34878D82A}">
                    <a16:rowId xmlns:a16="http://schemas.microsoft.com/office/drawing/2014/main" val="2101485497"/>
                  </a:ext>
                </a:extLst>
              </a:tr>
              <a:tr h="0">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kern="1200" dirty="0">
                          <a:solidFill>
                            <a:schemeClr val="tx1">
                              <a:lumMod val="75000"/>
                              <a:lumOff val="25000"/>
                            </a:schemeClr>
                          </a:solidFill>
                        </a:rPr>
                        <a:t>E’ –&gt; +TE’</a:t>
                      </a:r>
                      <a:r>
                        <a:rPr lang="en-US" sz="2400" dirty="0">
                          <a:solidFill>
                            <a:srgbClr val="000000"/>
                          </a:solidFill>
                          <a:cs typeface="Arial" panose="020B0604020202020204" pitchFamily="34" charset="0"/>
                        </a:rPr>
                        <a:t> |</a:t>
                      </a:r>
                      <a:r>
                        <a:rPr lang="el-GR" sz="2200" kern="1200" dirty="0">
                          <a:solidFill>
                            <a:schemeClr val="tx1">
                              <a:lumMod val="75000"/>
                              <a:lumOff val="25000"/>
                            </a:schemeClr>
                          </a:solidFill>
                        </a:rPr>
                        <a:t>ε</a:t>
                      </a:r>
                      <a:endParaRPr lang="el-GR" sz="2200" kern="1200" dirty="0">
                        <a:solidFill>
                          <a:schemeClr val="tx1">
                            <a:lumMod val="75000"/>
                            <a:lumOff val="25000"/>
                          </a:schemeClr>
                        </a:solidFill>
                        <a:latin typeface="+mn-lt"/>
                        <a:ea typeface="+mn-ea"/>
                        <a:cs typeface="+mn-cs"/>
                      </a:endParaRPr>
                    </a:p>
                  </a:txBody>
                  <a:tcPr anchor="ctr"/>
                </a:tc>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l-GR" sz="2200" kern="1200">
                          <a:solidFill>
                            <a:schemeClr val="tx1">
                              <a:lumMod val="75000"/>
                              <a:lumOff val="25000"/>
                            </a:schemeClr>
                          </a:solidFill>
                        </a:rPr>
                        <a:t>{ +, ε }</a:t>
                      </a:r>
                      <a:endParaRPr lang="el-GR" sz="2200" kern="1200">
                        <a:solidFill>
                          <a:schemeClr val="tx1">
                            <a:lumMod val="75000"/>
                            <a:lumOff val="25000"/>
                          </a:schemeClr>
                        </a:solidFill>
                        <a:latin typeface="+mn-lt"/>
                        <a:ea typeface="+mn-ea"/>
                        <a:cs typeface="+mn-cs"/>
                      </a:endParaRPr>
                    </a:p>
                  </a:txBody>
                  <a:tcPr marL="76200" marR="76200" marT="106680" marB="106680" anchor="ctr"/>
                </a:tc>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kern="1200" dirty="0">
                          <a:solidFill>
                            <a:schemeClr val="tx1">
                              <a:lumMod val="75000"/>
                              <a:lumOff val="25000"/>
                            </a:schemeClr>
                          </a:solidFill>
                        </a:rPr>
                        <a:t>{ $, ) }</a:t>
                      </a:r>
                      <a:endParaRPr lang="en-US" sz="2200" kern="1200" dirty="0">
                        <a:solidFill>
                          <a:schemeClr val="tx1">
                            <a:lumMod val="75000"/>
                            <a:lumOff val="25000"/>
                          </a:schemeClr>
                        </a:solidFill>
                        <a:latin typeface="+mn-lt"/>
                        <a:ea typeface="+mn-ea"/>
                        <a:cs typeface="+mn-cs"/>
                      </a:endParaRPr>
                    </a:p>
                  </a:txBody>
                  <a:tcPr marL="76200" marR="76200" marT="106680" marB="106680" anchor="ctr"/>
                </a:tc>
                <a:extLst>
                  <a:ext uri="{0D108BD9-81ED-4DB2-BD59-A6C34878D82A}">
                    <a16:rowId xmlns:a16="http://schemas.microsoft.com/office/drawing/2014/main" val="976551578"/>
                  </a:ext>
                </a:extLst>
              </a:tr>
              <a:tr h="0">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kern="1200" dirty="0">
                          <a:solidFill>
                            <a:schemeClr val="tx1">
                              <a:lumMod val="75000"/>
                              <a:lumOff val="25000"/>
                            </a:schemeClr>
                          </a:solidFill>
                        </a:rPr>
                        <a:t>T –&gt; FT’</a:t>
                      </a:r>
                      <a:endParaRPr lang="en-US" sz="2200" kern="1200" dirty="0">
                        <a:solidFill>
                          <a:schemeClr val="tx1">
                            <a:lumMod val="75000"/>
                            <a:lumOff val="25000"/>
                          </a:schemeClr>
                        </a:solidFill>
                        <a:latin typeface="+mn-lt"/>
                        <a:ea typeface="+mn-ea"/>
                        <a:cs typeface="+mn-cs"/>
                      </a:endParaRPr>
                    </a:p>
                  </a:txBody>
                  <a:tcPr anchor="ctr"/>
                </a:tc>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kern="1200">
                          <a:solidFill>
                            <a:schemeClr val="tx1">
                              <a:lumMod val="75000"/>
                              <a:lumOff val="25000"/>
                            </a:schemeClr>
                          </a:solidFill>
                        </a:rPr>
                        <a:t>{ id, ( }</a:t>
                      </a:r>
                      <a:endParaRPr lang="en-US" sz="2200" kern="1200">
                        <a:solidFill>
                          <a:schemeClr val="tx1">
                            <a:lumMod val="75000"/>
                            <a:lumOff val="25000"/>
                          </a:schemeClr>
                        </a:solidFill>
                        <a:latin typeface="+mn-lt"/>
                        <a:ea typeface="+mn-ea"/>
                        <a:cs typeface="+mn-cs"/>
                      </a:endParaRPr>
                    </a:p>
                  </a:txBody>
                  <a:tcPr marL="76200" marR="76200" marT="106680" marB="106680" anchor="ctr"/>
                </a:tc>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kern="1200">
                          <a:solidFill>
                            <a:schemeClr val="tx1">
                              <a:lumMod val="75000"/>
                              <a:lumOff val="25000"/>
                            </a:schemeClr>
                          </a:solidFill>
                        </a:rPr>
                        <a:t>{ +, $, ) }</a:t>
                      </a:r>
                      <a:endParaRPr lang="en-US" sz="2200" kern="1200">
                        <a:solidFill>
                          <a:schemeClr val="tx1">
                            <a:lumMod val="75000"/>
                            <a:lumOff val="25000"/>
                          </a:schemeClr>
                        </a:solidFill>
                        <a:latin typeface="+mn-lt"/>
                        <a:ea typeface="+mn-ea"/>
                        <a:cs typeface="+mn-cs"/>
                      </a:endParaRPr>
                    </a:p>
                  </a:txBody>
                  <a:tcPr marL="76200" marR="76200" marT="106680" marB="106680" anchor="ctr"/>
                </a:tc>
                <a:extLst>
                  <a:ext uri="{0D108BD9-81ED-4DB2-BD59-A6C34878D82A}">
                    <a16:rowId xmlns:a16="http://schemas.microsoft.com/office/drawing/2014/main" val="470549314"/>
                  </a:ext>
                </a:extLst>
              </a:tr>
              <a:tr h="0">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kern="1200" dirty="0">
                          <a:solidFill>
                            <a:schemeClr val="tx1">
                              <a:lumMod val="75000"/>
                              <a:lumOff val="25000"/>
                            </a:schemeClr>
                          </a:solidFill>
                        </a:rPr>
                        <a:t>T’ –&gt; *FT’</a:t>
                      </a:r>
                      <a:r>
                        <a:rPr lang="en-US" sz="2400" dirty="0">
                          <a:solidFill>
                            <a:srgbClr val="000000"/>
                          </a:solidFill>
                          <a:cs typeface="Arial" panose="020B0604020202020204" pitchFamily="34" charset="0"/>
                        </a:rPr>
                        <a:t> |</a:t>
                      </a:r>
                      <a:r>
                        <a:rPr lang="el-GR" sz="2200" kern="1200" dirty="0">
                          <a:solidFill>
                            <a:schemeClr val="tx1">
                              <a:lumMod val="75000"/>
                              <a:lumOff val="25000"/>
                            </a:schemeClr>
                          </a:solidFill>
                        </a:rPr>
                        <a:t>ε</a:t>
                      </a:r>
                      <a:endParaRPr lang="el-GR" sz="2200" kern="1200" dirty="0">
                        <a:solidFill>
                          <a:schemeClr val="tx1">
                            <a:lumMod val="75000"/>
                            <a:lumOff val="25000"/>
                          </a:schemeClr>
                        </a:solidFill>
                        <a:latin typeface="+mn-lt"/>
                        <a:ea typeface="+mn-ea"/>
                        <a:cs typeface="+mn-cs"/>
                      </a:endParaRPr>
                    </a:p>
                  </a:txBody>
                  <a:tcPr anchor="ctr"/>
                </a:tc>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l-GR" sz="2200" kern="1200">
                          <a:solidFill>
                            <a:schemeClr val="tx1">
                              <a:lumMod val="75000"/>
                              <a:lumOff val="25000"/>
                            </a:schemeClr>
                          </a:solidFill>
                        </a:rPr>
                        <a:t>{ *, ε }</a:t>
                      </a:r>
                      <a:endParaRPr lang="el-GR" sz="2200" kern="1200">
                        <a:solidFill>
                          <a:schemeClr val="tx1">
                            <a:lumMod val="75000"/>
                            <a:lumOff val="25000"/>
                          </a:schemeClr>
                        </a:solidFill>
                        <a:latin typeface="+mn-lt"/>
                        <a:ea typeface="+mn-ea"/>
                        <a:cs typeface="+mn-cs"/>
                      </a:endParaRPr>
                    </a:p>
                  </a:txBody>
                  <a:tcPr marL="76200" marR="76200" marT="106680" marB="106680" anchor="ctr"/>
                </a:tc>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kern="1200">
                          <a:solidFill>
                            <a:schemeClr val="tx1">
                              <a:lumMod val="75000"/>
                              <a:lumOff val="25000"/>
                            </a:schemeClr>
                          </a:solidFill>
                        </a:rPr>
                        <a:t>{ +, $, ) }</a:t>
                      </a:r>
                      <a:endParaRPr lang="en-US" sz="2200" kern="1200">
                        <a:solidFill>
                          <a:schemeClr val="tx1">
                            <a:lumMod val="75000"/>
                            <a:lumOff val="25000"/>
                          </a:schemeClr>
                        </a:solidFill>
                        <a:latin typeface="+mn-lt"/>
                        <a:ea typeface="+mn-ea"/>
                        <a:cs typeface="+mn-cs"/>
                      </a:endParaRPr>
                    </a:p>
                  </a:txBody>
                  <a:tcPr marL="76200" marR="76200" marT="106680" marB="106680" anchor="ctr"/>
                </a:tc>
                <a:extLst>
                  <a:ext uri="{0D108BD9-81ED-4DB2-BD59-A6C34878D82A}">
                    <a16:rowId xmlns:a16="http://schemas.microsoft.com/office/drawing/2014/main" val="1997787538"/>
                  </a:ext>
                </a:extLst>
              </a:tr>
              <a:tr h="0">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kern="1200" dirty="0">
                          <a:solidFill>
                            <a:schemeClr val="tx1">
                              <a:lumMod val="75000"/>
                              <a:lumOff val="25000"/>
                            </a:schemeClr>
                          </a:solidFill>
                        </a:rPr>
                        <a:t>F –&gt; id</a:t>
                      </a:r>
                      <a:r>
                        <a:rPr lang="en-US" sz="2400" dirty="0">
                          <a:solidFill>
                            <a:srgbClr val="000000"/>
                          </a:solidFill>
                          <a:cs typeface="Arial" panose="020B0604020202020204" pitchFamily="34" charset="0"/>
                        </a:rPr>
                        <a:t>| </a:t>
                      </a:r>
                      <a:r>
                        <a:rPr lang="en-US" sz="2200" kern="1200" dirty="0">
                          <a:solidFill>
                            <a:schemeClr val="tx1">
                              <a:lumMod val="75000"/>
                              <a:lumOff val="25000"/>
                            </a:schemeClr>
                          </a:solidFill>
                        </a:rPr>
                        <a:t>(E)</a:t>
                      </a:r>
                      <a:endParaRPr lang="en-US" sz="2200" kern="1200" dirty="0">
                        <a:solidFill>
                          <a:schemeClr val="tx1">
                            <a:lumMod val="75000"/>
                            <a:lumOff val="25000"/>
                          </a:schemeClr>
                        </a:solidFill>
                        <a:latin typeface="+mn-lt"/>
                        <a:ea typeface="+mn-ea"/>
                        <a:cs typeface="+mn-cs"/>
                      </a:endParaRPr>
                    </a:p>
                  </a:txBody>
                  <a:tcPr anchor="ctr"/>
                </a:tc>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kern="1200">
                          <a:solidFill>
                            <a:schemeClr val="tx1">
                              <a:lumMod val="75000"/>
                              <a:lumOff val="25000"/>
                            </a:schemeClr>
                          </a:solidFill>
                        </a:rPr>
                        <a:t>{ id, ( }</a:t>
                      </a:r>
                      <a:endParaRPr lang="en-US" sz="2200" kern="1200">
                        <a:solidFill>
                          <a:schemeClr val="tx1">
                            <a:lumMod val="75000"/>
                            <a:lumOff val="25000"/>
                          </a:schemeClr>
                        </a:solidFill>
                        <a:latin typeface="+mn-lt"/>
                        <a:ea typeface="+mn-ea"/>
                        <a:cs typeface="+mn-cs"/>
                      </a:endParaRPr>
                    </a:p>
                  </a:txBody>
                  <a:tcPr marL="76200" marR="76200" marT="106680" marB="106680" anchor="ctr"/>
                </a:tc>
                <a:tc>
                  <a:txBody>
                    <a:bodyPr/>
                    <a:lstStyle/>
                    <a:p>
                      <a:pPr marL="91440" indent="-9144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r>
                        <a:rPr lang="en-US" sz="2200" kern="1200" dirty="0">
                          <a:solidFill>
                            <a:schemeClr val="tx1">
                              <a:lumMod val="75000"/>
                              <a:lumOff val="25000"/>
                            </a:schemeClr>
                          </a:solidFill>
                        </a:rPr>
                        <a:t>{ *, +, $, ) }</a:t>
                      </a:r>
                      <a:endParaRPr lang="en-US" sz="2200" kern="1200" dirty="0">
                        <a:solidFill>
                          <a:schemeClr val="tx1">
                            <a:lumMod val="75000"/>
                            <a:lumOff val="25000"/>
                          </a:schemeClr>
                        </a:solidFill>
                        <a:latin typeface="+mn-lt"/>
                        <a:ea typeface="+mn-ea"/>
                        <a:cs typeface="+mn-cs"/>
                      </a:endParaRPr>
                    </a:p>
                  </a:txBody>
                  <a:tcPr marL="76200" marR="76200" marT="106680" marB="106680" anchor="ctr"/>
                </a:tc>
                <a:extLst>
                  <a:ext uri="{0D108BD9-81ED-4DB2-BD59-A6C34878D82A}">
                    <a16:rowId xmlns:a16="http://schemas.microsoft.com/office/drawing/2014/main" val="2181570047"/>
                  </a:ext>
                </a:extLst>
              </a:tr>
            </a:tbl>
          </a:graphicData>
        </a:graphic>
      </p:graphicFrame>
    </p:spTree>
    <p:extLst>
      <p:ext uri="{BB962C8B-B14F-4D97-AF65-F5344CB8AC3E}">
        <p14:creationId xmlns:p14="http://schemas.microsoft.com/office/powerpoint/2010/main" val="3932588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Context-Free Grammar</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Grammars describe the syntax of programming language constructs like expressions and statements.</a:t>
            </a:r>
          </a:p>
          <a:p>
            <a:pPr algn="ctr"/>
            <a:r>
              <a:rPr lang="en-US" sz="2200" dirty="0" err="1">
                <a:solidFill>
                  <a:srgbClr val="000000"/>
                </a:solidFill>
                <a:latin typeface="Calibri" panose="020F0502020204030204" pitchFamily="34" charset="0"/>
                <a:cs typeface="Arial" panose="020B0604020202020204" pitchFamily="34" charset="0"/>
              </a:rPr>
              <a:t>stmt</a:t>
            </a:r>
            <a:r>
              <a:rPr lang="en-US" sz="2200" dirty="0">
                <a:solidFill>
                  <a:srgbClr val="000000"/>
                </a:solidFill>
                <a:latin typeface="Calibri" panose="020F0502020204030204" pitchFamily="34" charset="0"/>
                <a:cs typeface="Arial" panose="020B0604020202020204" pitchFamily="34" charset="0"/>
              </a:rPr>
              <a:t> -&gt; if ( expr ) </a:t>
            </a:r>
            <a:r>
              <a:rPr lang="en-US" sz="2200" dirty="0" err="1">
                <a:solidFill>
                  <a:srgbClr val="000000"/>
                </a:solidFill>
                <a:latin typeface="Calibri" panose="020F0502020204030204" pitchFamily="34" charset="0"/>
                <a:cs typeface="Arial" panose="020B0604020202020204" pitchFamily="34" charset="0"/>
              </a:rPr>
              <a:t>stmt</a:t>
            </a:r>
            <a:r>
              <a:rPr lang="en-US" sz="2200" dirty="0">
                <a:solidFill>
                  <a:srgbClr val="000000"/>
                </a:solidFill>
                <a:latin typeface="Calibri" panose="020F0502020204030204" pitchFamily="34" charset="0"/>
                <a:cs typeface="Arial" panose="020B0604020202020204" pitchFamily="34" charset="0"/>
              </a:rPr>
              <a:t> else </a:t>
            </a:r>
            <a:r>
              <a:rPr lang="en-US" sz="2200" dirty="0" err="1">
                <a:solidFill>
                  <a:srgbClr val="000000"/>
                </a:solidFill>
                <a:latin typeface="Calibri" panose="020F0502020204030204" pitchFamily="34" charset="0"/>
                <a:cs typeface="Arial" panose="020B0604020202020204" pitchFamily="34" charset="0"/>
              </a:rPr>
              <a:t>stmt</a:t>
            </a:r>
            <a:endParaRPr lang="en-US" sz="2200" dirty="0">
              <a:solidFill>
                <a:srgbClr val="000000"/>
              </a:solidFill>
              <a:latin typeface="Calibri" panose="020F0502020204030204" pitchFamily="34" charset="0"/>
              <a:cs typeface="Arial" panose="020B0604020202020204" pitchFamily="34" charset="0"/>
            </a:endParaRP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Syntactic variable </a:t>
            </a:r>
            <a:r>
              <a:rPr lang="en-US" sz="2200" b="1" dirty="0" err="1">
                <a:solidFill>
                  <a:srgbClr val="000000"/>
                </a:solidFill>
                <a:latin typeface="Calibri" panose="020F0502020204030204" pitchFamily="34" charset="0"/>
                <a:cs typeface="Arial" panose="020B0604020202020204" pitchFamily="34" charset="0"/>
              </a:rPr>
              <a:t>stmt</a:t>
            </a:r>
            <a:r>
              <a:rPr lang="en-US" sz="2200" dirty="0">
                <a:solidFill>
                  <a:srgbClr val="000000"/>
                </a:solidFill>
                <a:latin typeface="Calibri" panose="020F0502020204030204" pitchFamily="34" charset="0"/>
                <a:cs typeface="Arial" panose="020B0604020202020204" pitchFamily="34" charset="0"/>
              </a:rPr>
              <a:t> to denote statements and variable </a:t>
            </a:r>
            <a:r>
              <a:rPr lang="en-US" sz="2200" b="1" dirty="0">
                <a:solidFill>
                  <a:srgbClr val="000000"/>
                </a:solidFill>
                <a:latin typeface="Calibri" panose="020F0502020204030204" pitchFamily="34" charset="0"/>
                <a:cs typeface="Arial" panose="020B0604020202020204" pitchFamily="34" charset="0"/>
              </a:rPr>
              <a:t>expr</a:t>
            </a:r>
            <a:r>
              <a:rPr lang="en-US" sz="2200" dirty="0">
                <a:solidFill>
                  <a:srgbClr val="000000"/>
                </a:solidFill>
                <a:latin typeface="Calibri" panose="020F0502020204030204" pitchFamily="34" charset="0"/>
                <a:cs typeface="Arial" panose="020B0604020202020204" pitchFamily="34" charset="0"/>
              </a:rPr>
              <a:t> to denote expressions, the </a:t>
            </a:r>
            <a:r>
              <a:rPr lang="en-US" sz="2200" b="1" dirty="0">
                <a:solidFill>
                  <a:srgbClr val="000000"/>
                </a:solidFill>
                <a:latin typeface="Calibri" panose="020F0502020204030204" pitchFamily="34" charset="0"/>
                <a:cs typeface="Arial" panose="020B0604020202020204" pitchFamily="34" charset="0"/>
              </a:rPr>
              <a:t>production</a:t>
            </a:r>
            <a:r>
              <a:rPr lang="en-US" sz="2200" dirty="0">
                <a:solidFill>
                  <a:srgbClr val="000000"/>
                </a:solidFill>
                <a:latin typeface="Calibri" panose="020F0502020204030204" pitchFamily="34" charset="0"/>
                <a:cs typeface="Arial" panose="020B0604020202020204" pitchFamily="34" charset="0"/>
              </a:rPr>
              <a:t> specifies the structure of this form of conditional statement.</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 language generated by a (context-free) grammar is called context free language.</a:t>
            </a:r>
          </a:p>
        </p:txBody>
      </p:sp>
    </p:spTree>
    <p:extLst>
      <p:ext uri="{BB962C8B-B14F-4D97-AF65-F5344CB8AC3E}">
        <p14:creationId xmlns:p14="http://schemas.microsoft.com/office/powerpoint/2010/main" val="21808281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1</a:t>
            </a:r>
          </a:p>
        </p:txBody>
      </p:sp>
      <p:pic>
        <p:nvPicPr>
          <p:cNvPr id="6" name="Picture 5">
            <a:extLst>
              <a:ext uri="{FF2B5EF4-FFF2-40B4-BE49-F238E27FC236}">
                <a16:creationId xmlns:a16="http://schemas.microsoft.com/office/drawing/2014/main" id="{91160957-E346-413B-85AE-C7FC60F34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306" y="1737360"/>
            <a:ext cx="7100480" cy="4610264"/>
          </a:xfrm>
          <a:prstGeom prst="rect">
            <a:avLst/>
          </a:prstGeom>
        </p:spPr>
      </p:pic>
    </p:spTree>
    <p:extLst>
      <p:ext uri="{BB962C8B-B14F-4D97-AF65-F5344CB8AC3E}">
        <p14:creationId xmlns:p14="http://schemas.microsoft.com/office/powerpoint/2010/main" val="20110804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2</a:t>
            </a:r>
          </a:p>
        </p:txBody>
      </p:sp>
      <p:sp>
        <p:nvSpPr>
          <p:cNvPr id="5" name="Rectangle 2">
            <a:extLst>
              <a:ext uri="{FF2B5EF4-FFF2-40B4-BE49-F238E27FC236}">
                <a16:creationId xmlns:a16="http://schemas.microsoft.com/office/drawing/2014/main" id="{57140A97-7538-4ADE-82B6-629649350407}"/>
              </a:ext>
            </a:extLst>
          </p:cNvPr>
          <p:cNvSpPr>
            <a:spLocks noChangeArrowheads="1"/>
          </p:cNvSpPr>
          <p:nvPr/>
        </p:nvSpPr>
        <p:spPr bwMode="auto">
          <a:xfrm>
            <a:off x="4216998" y="3203284"/>
            <a:ext cx="5376542" cy="154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S--&gt; (L) | 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L --&gt; S 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L' --&gt; ε | ,SL'</a:t>
            </a:r>
          </a:p>
        </p:txBody>
      </p:sp>
    </p:spTree>
    <p:extLst>
      <p:ext uri="{BB962C8B-B14F-4D97-AF65-F5344CB8AC3E}">
        <p14:creationId xmlns:p14="http://schemas.microsoft.com/office/powerpoint/2010/main" val="5923136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2</a:t>
            </a:r>
          </a:p>
        </p:txBody>
      </p:sp>
      <p:graphicFrame>
        <p:nvGraphicFramePr>
          <p:cNvPr id="4" name="Table 3">
            <a:extLst>
              <a:ext uri="{FF2B5EF4-FFF2-40B4-BE49-F238E27FC236}">
                <a16:creationId xmlns:a16="http://schemas.microsoft.com/office/drawing/2014/main" id="{0759D53B-BAD0-408E-AA98-7DD8F07A2A48}"/>
              </a:ext>
            </a:extLst>
          </p:cNvPr>
          <p:cNvGraphicFramePr>
            <a:graphicFrameLocks noGrp="1"/>
          </p:cNvGraphicFramePr>
          <p:nvPr>
            <p:extLst>
              <p:ext uri="{D42A27DB-BD31-4B8C-83A1-F6EECF244321}">
                <p14:modId xmlns:p14="http://schemas.microsoft.com/office/powerpoint/2010/main" val="364460860"/>
              </p:ext>
            </p:extLst>
          </p:nvPr>
        </p:nvGraphicFramePr>
        <p:xfrm>
          <a:off x="1066800" y="2220219"/>
          <a:ext cx="10058399" cy="2479040"/>
        </p:xfrm>
        <a:graphic>
          <a:graphicData uri="http://schemas.openxmlformats.org/drawingml/2006/table">
            <a:tbl>
              <a:tblPr bandRow="1">
                <a:tableStyleId>{B301B821-A1FF-4177-AEE7-76D212191A09}</a:tableStyleId>
              </a:tblPr>
              <a:tblGrid>
                <a:gridCol w="3524738">
                  <a:extLst>
                    <a:ext uri="{9D8B030D-6E8A-4147-A177-3AD203B41FA5}">
                      <a16:colId xmlns:a16="http://schemas.microsoft.com/office/drawing/2014/main" val="3758738391"/>
                    </a:ext>
                  </a:extLst>
                </a:gridCol>
                <a:gridCol w="3008923">
                  <a:extLst>
                    <a:ext uri="{9D8B030D-6E8A-4147-A177-3AD203B41FA5}">
                      <a16:colId xmlns:a16="http://schemas.microsoft.com/office/drawing/2014/main" val="1069900831"/>
                    </a:ext>
                  </a:extLst>
                </a:gridCol>
                <a:gridCol w="3524738">
                  <a:extLst>
                    <a:ext uri="{9D8B030D-6E8A-4147-A177-3AD203B41FA5}">
                      <a16:colId xmlns:a16="http://schemas.microsoft.com/office/drawing/2014/main" val="4123666011"/>
                    </a:ext>
                  </a:extLst>
                </a:gridCol>
              </a:tblGrid>
              <a:tr h="0">
                <a:tc>
                  <a:txBody>
                    <a:bodyPr/>
                    <a:lstStyle/>
                    <a:p>
                      <a:pPr marL="91440" indent="-91440" algn="ctr"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endParaRPr lang="en-US" sz="2200" b="1" kern="1200" dirty="0">
                        <a:solidFill>
                          <a:schemeClr val="tx1">
                            <a:lumMod val="75000"/>
                            <a:lumOff val="25000"/>
                          </a:schemeClr>
                        </a:solidFill>
                        <a:latin typeface="+mn-lt"/>
                        <a:ea typeface="+mn-ea"/>
                        <a:cs typeface="+mn-cs"/>
                      </a:endParaRPr>
                    </a:p>
                  </a:txBody>
                  <a:tcPr marL="76200" marR="76200" marT="76200" marB="76200" anchor="ctr"/>
                </a:tc>
                <a:tc>
                  <a:txBody>
                    <a:bodyPr/>
                    <a:lstStyle/>
                    <a:p>
                      <a:pPr marL="0" marR="0" lvl="0" indent="0" algn="ctr"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tabLst/>
                        <a:defRPr/>
                      </a:pPr>
                      <a:r>
                        <a:rPr lang="en-US" sz="2200" b="1" kern="1200" dirty="0">
                          <a:solidFill>
                            <a:schemeClr val="tx1">
                              <a:lumMod val="75000"/>
                              <a:lumOff val="25000"/>
                            </a:schemeClr>
                          </a:solidFill>
                        </a:rPr>
                        <a:t>First</a:t>
                      </a:r>
                    </a:p>
                    <a:p>
                      <a:pPr marL="91440" indent="-91440" algn="ctr"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endParaRPr lang="en-US" sz="2200" b="1" kern="1200" dirty="0">
                        <a:solidFill>
                          <a:schemeClr val="tx1">
                            <a:lumMod val="75000"/>
                            <a:lumOff val="25000"/>
                          </a:schemeClr>
                        </a:solidFill>
                        <a:latin typeface="+mn-lt"/>
                        <a:ea typeface="+mn-ea"/>
                        <a:cs typeface="+mn-cs"/>
                      </a:endParaRPr>
                    </a:p>
                  </a:txBody>
                  <a:tcPr marL="76200" marR="76200" marT="76200" marB="76200" anchor="ctr"/>
                </a:tc>
                <a:tc>
                  <a:txBody>
                    <a:bodyPr/>
                    <a:lstStyle/>
                    <a:p>
                      <a:pPr marL="0" indent="0" algn="ctr"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pPr>
                      <a:r>
                        <a:rPr lang="en-US" sz="2200" b="1" kern="1200" dirty="0">
                          <a:solidFill>
                            <a:schemeClr val="tx1">
                              <a:lumMod val="75000"/>
                              <a:lumOff val="25000"/>
                            </a:schemeClr>
                          </a:solidFill>
                        </a:rPr>
                        <a:t>Follow</a:t>
                      </a:r>
                      <a:endParaRPr lang="en-US" sz="2200" b="1" kern="1200" dirty="0">
                        <a:solidFill>
                          <a:schemeClr val="tx1">
                            <a:lumMod val="75000"/>
                            <a:lumOff val="25000"/>
                          </a:schemeClr>
                        </a:solidFill>
                        <a:latin typeface="+mn-lt"/>
                        <a:ea typeface="+mn-ea"/>
                        <a:cs typeface="+mn-cs"/>
                      </a:endParaRPr>
                    </a:p>
                  </a:txBody>
                  <a:tcPr/>
                </a:tc>
                <a:extLst>
                  <a:ext uri="{0D108BD9-81ED-4DB2-BD59-A6C34878D82A}">
                    <a16:rowId xmlns:a16="http://schemas.microsoft.com/office/drawing/2014/main" val="88252822"/>
                  </a:ext>
                </a:extLst>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lumMod val="75000"/>
                              <a:lumOff val="25000"/>
                            </a:schemeClr>
                          </a:solidFill>
                        </a:rPr>
                        <a:t>S--&gt; (L) | a                                       </a:t>
                      </a:r>
                    </a:p>
                  </a:txBody>
                  <a:tcPr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Arial" panose="020B0604020202020204" pitchFamily="34" charset="0"/>
                        <a:buNone/>
                      </a:pPr>
                      <a:r>
                        <a:rPr lang="en-US" sz="2200" kern="1200" dirty="0">
                          <a:solidFill>
                            <a:schemeClr val="tx1">
                              <a:lumMod val="75000"/>
                              <a:lumOff val="25000"/>
                            </a:schemeClr>
                          </a:solidFill>
                        </a:rPr>
                        <a:t>{ (, a }</a:t>
                      </a:r>
                      <a:endParaRPr lang="en-US" sz="2200" kern="1200" dirty="0">
                        <a:solidFill>
                          <a:schemeClr val="tx1">
                            <a:lumMod val="75000"/>
                            <a:lumOff val="25000"/>
                          </a:schemeClr>
                        </a:solidFill>
                        <a:latin typeface="+mn-lt"/>
                        <a:ea typeface="+mn-ea"/>
                        <a:cs typeface="+mn-cs"/>
                      </a:endParaRPr>
                    </a:p>
                  </a:txBody>
                  <a:tcPr marL="76200" marR="76200" marT="106680" marB="106680"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pPr>
                      <a:r>
                        <a:rPr lang="en-US" sz="2200" kern="1200" dirty="0">
                          <a:solidFill>
                            <a:schemeClr val="tx1">
                              <a:lumMod val="75000"/>
                              <a:lumOff val="25000"/>
                            </a:schemeClr>
                          </a:solidFill>
                        </a:rPr>
                        <a:t>{ $, ) }</a:t>
                      </a:r>
                      <a:endParaRPr lang="en-US" sz="2200" kern="1200" dirty="0">
                        <a:solidFill>
                          <a:schemeClr val="tx1">
                            <a:lumMod val="75000"/>
                            <a:lumOff val="25000"/>
                          </a:schemeClr>
                        </a:solidFill>
                        <a:latin typeface="+mn-lt"/>
                        <a:ea typeface="+mn-ea"/>
                        <a:cs typeface="+mn-cs"/>
                      </a:endParaRPr>
                    </a:p>
                  </a:txBody>
                  <a:tcPr marL="76200" marR="76200" marT="106680" marB="106680" anchor="ctr"/>
                </a:tc>
                <a:extLst>
                  <a:ext uri="{0D108BD9-81ED-4DB2-BD59-A6C34878D82A}">
                    <a16:rowId xmlns:a16="http://schemas.microsoft.com/office/drawing/2014/main" val="2101485497"/>
                  </a:ext>
                </a:extLst>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lumMod val="75000"/>
                              <a:lumOff val="25000"/>
                            </a:schemeClr>
                          </a:solidFill>
                        </a:rPr>
                        <a:t>L --&gt; S L'</a:t>
                      </a:r>
                    </a:p>
                  </a:txBody>
                  <a:tcPr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pPr>
                      <a:r>
                        <a:rPr lang="el-GR" sz="2200" kern="1200" dirty="0">
                          <a:solidFill>
                            <a:schemeClr val="tx1">
                              <a:lumMod val="75000"/>
                              <a:lumOff val="25000"/>
                            </a:schemeClr>
                          </a:solidFill>
                        </a:rPr>
                        <a:t>{ </a:t>
                      </a:r>
                      <a:r>
                        <a:rPr lang="en-US" sz="2200" kern="1200" dirty="0">
                          <a:solidFill>
                            <a:schemeClr val="tx1">
                              <a:lumMod val="75000"/>
                              <a:lumOff val="25000"/>
                            </a:schemeClr>
                          </a:solidFill>
                        </a:rPr>
                        <a:t>(</a:t>
                      </a:r>
                      <a:r>
                        <a:rPr lang="el-GR" sz="2200" kern="1200" dirty="0">
                          <a:solidFill>
                            <a:schemeClr val="tx1">
                              <a:lumMod val="75000"/>
                              <a:lumOff val="25000"/>
                            </a:schemeClr>
                          </a:solidFill>
                        </a:rPr>
                        <a:t>, </a:t>
                      </a:r>
                      <a:r>
                        <a:rPr lang="en-US" sz="2200" kern="1200" dirty="0">
                          <a:solidFill>
                            <a:schemeClr val="tx1">
                              <a:lumMod val="75000"/>
                              <a:lumOff val="25000"/>
                            </a:schemeClr>
                          </a:solidFill>
                        </a:rPr>
                        <a:t>a</a:t>
                      </a:r>
                      <a:r>
                        <a:rPr lang="el-GR" sz="2200" kern="1200" dirty="0">
                          <a:solidFill>
                            <a:schemeClr val="tx1">
                              <a:lumMod val="75000"/>
                              <a:lumOff val="25000"/>
                            </a:schemeClr>
                          </a:solidFill>
                        </a:rPr>
                        <a:t> }</a:t>
                      </a:r>
                      <a:endParaRPr lang="el-GR" sz="2200" kern="1200" dirty="0">
                        <a:solidFill>
                          <a:schemeClr val="tx1">
                            <a:lumMod val="75000"/>
                            <a:lumOff val="25000"/>
                          </a:schemeClr>
                        </a:solidFill>
                        <a:latin typeface="+mn-lt"/>
                        <a:ea typeface="+mn-ea"/>
                        <a:cs typeface="+mn-cs"/>
                      </a:endParaRPr>
                    </a:p>
                  </a:txBody>
                  <a:tcPr marL="76200" marR="76200" marT="106680" marB="106680"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pPr>
                      <a:r>
                        <a:rPr lang="en-US" sz="2200" kern="1200" dirty="0">
                          <a:solidFill>
                            <a:schemeClr val="tx1">
                              <a:lumMod val="75000"/>
                              <a:lumOff val="25000"/>
                            </a:schemeClr>
                          </a:solidFill>
                        </a:rPr>
                        <a:t>{  ) }</a:t>
                      </a:r>
                      <a:endParaRPr lang="en-US" sz="2200" kern="1200" dirty="0">
                        <a:solidFill>
                          <a:schemeClr val="tx1">
                            <a:lumMod val="75000"/>
                            <a:lumOff val="25000"/>
                          </a:schemeClr>
                        </a:solidFill>
                        <a:latin typeface="+mn-lt"/>
                        <a:ea typeface="+mn-ea"/>
                        <a:cs typeface="+mn-cs"/>
                      </a:endParaRPr>
                    </a:p>
                  </a:txBody>
                  <a:tcPr marL="76200" marR="76200" marT="106680" marB="106680" anchor="ctr"/>
                </a:tc>
                <a:extLst>
                  <a:ext uri="{0D108BD9-81ED-4DB2-BD59-A6C34878D82A}">
                    <a16:rowId xmlns:a16="http://schemas.microsoft.com/office/drawing/2014/main" val="976551578"/>
                  </a:ext>
                </a:extLst>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lumMod val="75000"/>
                              <a:lumOff val="25000"/>
                            </a:schemeClr>
                          </a:solidFill>
                        </a:rPr>
                        <a:t>L' --&gt; ε | ,SL'</a:t>
                      </a:r>
                    </a:p>
                  </a:txBody>
                  <a:tcPr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pPr>
                      <a:r>
                        <a:rPr lang="en-US" sz="2200" kern="1200" dirty="0">
                          <a:solidFill>
                            <a:schemeClr val="tx1">
                              <a:lumMod val="75000"/>
                              <a:lumOff val="25000"/>
                            </a:schemeClr>
                          </a:solidFill>
                        </a:rPr>
                        <a:t>{ , ,</a:t>
                      </a:r>
                      <a:r>
                        <a:rPr lang="el-GR" sz="2200" kern="1200" dirty="0">
                          <a:solidFill>
                            <a:schemeClr val="tx1">
                              <a:lumMod val="75000"/>
                              <a:lumOff val="25000"/>
                            </a:schemeClr>
                          </a:solidFill>
                        </a:rPr>
                        <a:t> ε</a:t>
                      </a:r>
                      <a:r>
                        <a:rPr lang="en-US" sz="2200" kern="1200" dirty="0">
                          <a:solidFill>
                            <a:schemeClr val="tx1">
                              <a:lumMod val="75000"/>
                              <a:lumOff val="25000"/>
                            </a:schemeClr>
                          </a:solidFill>
                        </a:rPr>
                        <a:t> }</a:t>
                      </a:r>
                      <a:endParaRPr lang="en-US" sz="2200" kern="1200" dirty="0">
                        <a:solidFill>
                          <a:schemeClr val="tx1">
                            <a:lumMod val="75000"/>
                            <a:lumOff val="25000"/>
                          </a:schemeClr>
                        </a:solidFill>
                        <a:latin typeface="+mn-lt"/>
                        <a:ea typeface="+mn-ea"/>
                        <a:cs typeface="+mn-cs"/>
                      </a:endParaRPr>
                    </a:p>
                  </a:txBody>
                  <a:tcPr marL="76200" marR="76200" marT="106680" marB="106680"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pPr>
                      <a:r>
                        <a:rPr lang="en-US" sz="2200" kern="1200" dirty="0">
                          <a:solidFill>
                            <a:schemeClr val="tx1">
                              <a:lumMod val="75000"/>
                              <a:lumOff val="25000"/>
                            </a:schemeClr>
                          </a:solidFill>
                        </a:rPr>
                        <a:t>{ ) }</a:t>
                      </a:r>
                      <a:endParaRPr lang="en-US" sz="2200" kern="1200" dirty="0">
                        <a:solidFill>
                          <a:schemeClr val="tx1">
                            <a:lumMod val="75000"/>
                            <a:lumOff val="25000"/>
                          </a:schemeClr>
                        </a:solidFill>
                        <a:latin typeface="+mn-lt"/>
                        <a:ea typeface="+mn-ea"/>
                        <a:cs typeface="+mn-cs"/>
                      </a:endParaRPr>
                    </a:p>
                  </a:txBody>
                  <a:tcPr marL="76200" marR="76200" marT="106680" marB="106680" anchor="ctr"/>
                </a:tc>
                <a:extLst>
                  <a:ext uri="{0D108BD9-81ED-4DB2-BD59-A6C34878D82A}">
                    <a16:rowId xmlns:a16="http://schemas.microsoft.com/office/drawing/2014/main" val="470549314"/>
                  </a:ext>
                </a:extLst>
              </a:tr>
            </a:tbl>
          </a:graphicData>
        </a:graphic>
      </p:graphicFrame>
    </p:spTree>
    <p:extLst>
      <p:ext uri="{BB962C8B-B14F-4D97-AF65-F5344CB8AC3E}">
        <p14:creationId xmlns:p14="http://schemas.microsoft.com/office/powerpoint/2010/main" val="22517967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2</a:t>
            </a:r>
          </a:p>
        </p:txBody>
      </p:sp>
      <p:graphicFrame>
        <p:nvGraphicFramePr>
          <p:cNvPr id="3" name="Table 4">
            <a:extLst>
              <a:ext uri="{FF2B5EF4-FFF2-40B4-BE49-F238E27FC236}">
                <a16:creationId xmlns:a16="http://schemas.microsoft.com/office/drawing/2014/main" id="{9236E21B-C0BE-4134-A1CC-22577F9F5A37}"/>
              </a:ext>
            </a:extLst>
          </p:cNvPr>
          <p:cNvGraphicFramePr>
            <a:graphicFrameLocks noGrp="1"/>
          </p:cNvGraphicFramePr>
          <p:nvPr>
            <p:extLst>
              <p:ext uri="{D42A27DB-BD31-4B8C-83A1-F6EECF244321}">
                <p14:modId xmlns:p14="http://schemas.microsoft.com/office/powerpoint/2010/main" val="1653485555"/>
              </p:ext>
            </p:extLst>
          </p:nvPr>
        </p:nvGraphicFramePr>
        <p:xfrm>
          <a:off x="1097280" y="2169459"/>
          <a:ext cx="10144461" cy="2947994"/>
        </p:xfrm>
        <a:graphic>
          <a:graphicData uri="http://schemas.openxmlformats.org/drawingml/2006/table">
            <a:tbl>
              <a:tblPr firstRow="1" bandRow="1">
                <a:tableStyleId>{073A0DAA-6AF3-43AB-8588-CEC1D06C72B9}</a:tableStyleId>
              </a:tblPr>
              <a:tblGrid>
                <a:gridCol w="1547807">
                  <a:extLst>
                    <a:ext uri="{9D8B030D-6E8A-4147-A177-3AD203B41FA5}">
                      <a16:colId xmlns:a16="http://schemas.microsoft.com/office/drawing/2014/main" val="1438540488"/>
                    </a:ext>
                  </a:extLst>
                </a:gridCol>
                <a:gridCol w="1547807">
                  <a:extLst>
                    <a:ext uri="{9D8B030D-6E8A-4147-A177-3AD203B41FA5}">
                      <a16:colId xmlns:a16="http://schemas.microsoft.com/office/drawing/2014/main" val="3724785193"/>
                    </a:ext>
                  </a:extLst>
                </a:gridCol>
                <a:gridCol w="1547807">
                  <a:extLst>
                    <a:ext uri="{9D8B030D-6E8A-4147-A177-3AD203B41FA5}">
                      <a16:colId xmlns:a16="http://schemas.microsoft.com/office/drawing/2014/main" val="3092016688"/>
                    </a:ext>
                  </a:extLst>
                </a:gridCol>
                <a:gridCol w="1547807">
                  <a:extLst>
                    <a:ext uri="{9D8B030D-6E8A-4147-A177-3AD203B41FA5}">
                      <a16:colId xmlns:a16="http://schemas.microsoft.com/office/drawing/2014/main" val="3123719238"/>
                    </a:ext>
                  </a:extLst>
                </a:gridCol>
                <a:gridCol w="1547807">
                  <a:extLst>
                    <a:ext uri="{9D8B030D-6E8A-4147-A177-3AD203B41FA5}">
                      <a16:colId xmlns:a16="http://schemas.microsoft.com/office/drawing/2014/main" val="2332143276"/>
                    </a:ext>
                  </a:extLst>
                </a:gridCol>
                <a:gridCol w="2405426">
                  <a:extLst>
                    <a:ext uri="{9D8B030D-6E8A-4147-A177-3AD203B41FA5}">
                      <a16:colId xmlns:a16="http://schemas.microsoft.com/office/drawing/2014/main" val="852266029"/>
                    </a:ext>
                  </a:extLst>
                </a:gridCol>
              </a:tblGrid>
              <a:tr h="477170">
                <a:tc>
                  <a:txBody>
                    <a:bodyPr/>
                    <a:lstStyle/>
                    <a:p>
                      <a:endParaRPr lang="en-US"/>
                    </a:p>
                  </a:txBody>
                  <a:tcPr/>
                </a:tc>
                <a:tc>
                  <a:txBody>
                    <a:bodyPr/>
                    <a:lstStyle/>
                    <a:p>
                      <a:r>
                        <a:rPr lang="en-US" dirty="0"/>
                        <a:t>(</a:t>
                      </a:r>
                    </a:p>
                  </a:txBody>
                  <a:tcPr/>
                </a:tc>
                <a:tc>
                  <a:txBody>
                    <a:bodyPr/>
                    <a:lstStyle/>
                    <a:p>
                      <a:r>
                        <a:rPr lang="en-US" dirty="0"/>
                        <a:t>a</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93064257"/>
                  </a:ext>
                </a:extLst>
              </a:tr>
              <a:tr h="8236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lumMod val="75000"/>
                              <a:lumOff val="25000"/>
                            </a:schemeClr>
                          </a:solidFill>
                        </a:rPr>
                        <a:t>S--&gt; (L) | a </a:t>
                      </a:r>
                    </a:p>
                    <a:p>
                      <a:endParaRPr lang="en-US" dirty="0"/>
                    </a:p>
                  </a:txBody>
                  <a:tcPr/>
                </a:tc>
                <a:tc>
                  <a:txBody>
                    <a:bodyPr/>
                    <a:lstStyle/>
                    <a:p>
                      <a:r>
                        <a:rPr lang="en-US" altLang="en-US" sz="1800" dirty="0">
                          <a:solidFill>
                            <a:schemeClr val="tx1">
                              <a:lumMod val="75000"/>
                              <a:lumOff val="25000"/>
                            </a:schemeClr>
                          </a:solidFill>
                        </a:rPr>
                        <a:t>S--&gt; (L) </a:t>
                      </a:r>
                      <a:endParaRPr lang="en-US" dirty="0"/>
                    </a:p>
                  </a:txBody>
                  <a:tcPr/>
                </a:tc>
                <a:tc>
                  <a:txBody>
                    <a:bodyPr/>
                    <a:lstStyle/>
                    <a:p>
                      <a:r>
                        <a:rPr lang="en-US" altLang="en-US" sz="1800" dirty="0">
                          <a:solidFill>
                            <a:schemeClr val="tx1">
                              <a:lumMod val="75000"/>
                              <a:lumOff val="25000"/>
                            </a:schemeClr>
                          </a:solidFill>
                        </a:rPr>
                        <a:t>S--&gt;  a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32376319"/>
                  </a:ext>
                </a:extLst>
              </a:tr>
              <a:tr h="8236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lumMod val="75000"/>
                              <a:lumOff val="25000"/>
                            </a:schemeClr>
                          </a:solidFill>
                        </a:rPr>
                        <a:t>L --&gt; S L'</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lumMod val="75000"/>
                              <a:lumOff val="25000"/>
                            </a:schemeClr>
                          </a:solidFill>
                        </a:rPr>
                        <a:t>L --&gt; S L'</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lumMod val="75000"/>
                              <a:lumOff val="25000"/>
                            </a:schemeClr>
                          </a:solidFill>
                        </a:rPr>
                        <a:t>L --&gt; S L'</a:t>
                      </a:r>
                    </a:p>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93221120"/>
                  </a:ext>
                </a:extLst>
              </a:tr>
              <a:tr h="8236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lumMod val="75000"/>
                              <a:lumOff val="25000"/>
                            </a:schemeClr>
                          </a:solidFill>
                        </a:rPr>
                        <a:t>L' --&gt; ε | ,SL'</a:t>
                      </a:r>
                    </a:p>
                    <a:p>
                      <a:endParaRPr lang="en-US" dirty="0"/>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lumMod val="75000"/>
                              <a:lumOff val="25000"/>
                            </a:schemeClr>
                          </a:solidFill>
                        </a:rPr>
                        <a:t>L' --&gt; ,SL'</a:t>
                      </a:r>
                    </a:p>
                    <a:p>
                      <a:endParaRPr lang="en-US" dirty="0"/>
                    </a:p>
                  </a:txBody>
                  <a:tcPr/>
                </a:tc>
                <a:tc>
                  <a:txBody>
                    <a:bodyPr/>
                    <a:lstStyle/>
                    <a:p>
                      <a:r>
                        <a:rPr lang="en-US" altLang="en-US" sz="1800" dirty="0">
                          <a:solidFill>
                            <a:schemeClr val="tx1">
                              <a:lumMod val="75000"/>
                              <a:lumOff val="25000"/>
                            </a:schemeClr>
                          </a:solidFill>
                        </a:rPr>
                        <a:t>L' --&gt; ε </a:t>
                      </a:r>
                      <a:endParaRPr lang="en-US" dirty="0"/>
                    </a:p>
                  </a:txBody>
                  <a:tcPr/>
                </a:tc>
                <a:tc>
                  <a:txBody>
                    <a:bodyPr/>
                    <a:lstStyle/>
                    <a:p>
                      <a:endParaRPr lang="en-US" dirty="0"/>
                    </a:p>
                  </a:txBody>
                  <a:tcPr/>
                </a:tc>
                <a:extLst>
                  <a:ext uri="{0D108BD9-81ED-4DB2-BD59-A6C34878D82A}">
                    <a16:rowId xmlns:a16="http://schemas.microsoft.com/office/drawing/2014/main" val="2842482760"/>
                  </a:ext>
                </a:extLst>
              </a:tr>
            </a:tbl>
          </a:graphicData>
        </a:graphic>
      </p:graphicFrame>
    </p:spTree>
    <p:extLst>
      <p:ext uri="{BB962C8B-B14F-4D97-AF65-F5344CB8AC3E}">
        <p14:creationId xmlns:p14="http://schemas.microsoft.com/office/powerpoint/2010/main" val="6724049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3</a:t>
            </a:r>
          </a:p>
        </p:txBody>
      </p:sp>
      <p:sp>
        <p:nvSpPr>
          <p:cNvPr id="4" name="Rectangle 2">
            <a:extLst>
              <a:ext uri="{FF2B5EF4-FFF2-40B4-BE49-F238E27FC236}">
                <a16:creationId xmlns:a16="http://schemas.microsoft.com/office/drawing/2014/main" id="{45957C99-AD46-4BAB-AB53-CA109705380B}"/>
              </a:ext>
            </a:extLst>
          </p:cNvPr>
          <p:cNvSpPr>
            <a:spLocks noChangeArrowheads="1"/>
          </p:cNvSpPr>
          <p:nvPr/>
        </p:nvSpPr>
        <p:spPr bwMode="auto">
          <a:xfrm>
            <a:off x="5378824" y="2519375"/>
            <a:ext cx="2405530" cy="2033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E --&gt; TX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X --&gt; +E | ε</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T --&gt; (E) | int 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Y --&gt; *T | ε</a:t>
            </a:r>
          </a:p>
        </p:txBody>
      </p:sp>
    </p:spTree>
    <p:extLst>
      <p:ext uri="{BB962C8B-B14F-4D97-AF65-F5344CB8AC3E}">
        <p14:creationId xmlns:p14="http://schemas.microsoft.com/office/powerpoint/2010/main" val="42202451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3</a:t>
            </a:r>
          </a:p>
        </p:txBody>
      </p:sp>
      <p:graphicFrame>
        <p:nvGraphicFramePr>
          <p:cNvPr id="4" name="Table 3">
            <a:extLst>
              <a:ext uri="{FF2B5EF4-FFF2-40B4-BE49-F238E27FC236}">
                <a16:creationId xmlns:a16="http://schemas.microsoft.com/office/drawing/2014/main" id="{0759D53B-BAD0-408E-AA98-7DD8F07A2A48}"/>
              </a:ext>
            </a:extLst>
          </p:cNvPr>
          <p:cNvGraphicFramePr>
            <a:graphicFrameLocks noGrp="1"/>
          </p:cNvGraphicFramePr>
          <p:nvPr>
            <p:extLst>
              <p:ext uri="{D42A27DB-BD31-4B8C-83A1-F6EECF244321}">
                <p14:modId xmlns:p14="http://schemas.microsoft.com/office/powerpoint/2010/main" val="2861376902"/>
              </p:ext>
            </p:extLst>
          </p:nvPr>
        </p:nvGraphicFramePr>
        <p:xfrm>
          <a:off x="1066800" y="2031960"/>
          <a:ext cx="10058400" cy="2994152"/>
        </p:xfrm>
        <a:graphic>
          <a:graphicData uri="http://schemas.openxmlformats.org/drawingml/2006/table">
            <a:tbl>
              <a:tblPr bandRow="1">
                <a:tableStyleId>{5940675A-B579-460E-94D1-54222C63F5DA}</a:tableStyleId>
              </a:tblPr>
              <a:tblGrid>
                <a:gridCol w="3524738">
                  <a:extLst>
                    <a:ext uri="{9D8B030D-6E8A-4147-A177-3AD203B41FA5}">
                      <a16:colId xmlns:a16="http://schemas.microsoft.com/office/drawing/2014/main" val="3758738391"/>
                    </a:ext>
                  </a:extLst>
                </a:gridCol>
                <a:gridCol w="3008924">
                  <a:extLst>
                    <a:ext uri="{9D8B030D-6E8A-4147-A177-3AD203B41FA5}">
                      <a16:colId xmlns:a16="http://schemas.microsoft.com/office/drawing/2014/main" val="1069900831"/>
                    </a:ext>
                  </a:extLst>
                </a:gridCol>
                <a:gridCol w="3524738">
                  <a:extLst>
                    <a:ext uri="{9D8B030D-6E8A-4147-A177-3AD203B41FA5}">
                      <a16:colId xmlns:a16="http://schemas.microsoft.com/office/drawing/2014/main" val="4123666011"/>
                    </a:ext>
                  </a:extLst>
                </a:gridCol>
              </a:tblGrid>
              <a:tr h="0">
                <a:tc>
                  <a:txBody>
                    <a:bodyPr/>
                    <a:lstStyle/>
                    <a:p>
                      <a:pPr marL="91440" indent="-91440" algn="ctr"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endParaRPr lang="en-US" sz="2200" b="1" kern="1200" dirty="0">
                        <a:solidFill>
                          <a:schemeClr val="tx1">
                            <a:lumMod val="75000"/>
                            <a:lumOff val="25000"/>
                          </a:schemeClr>
                        </a:solidFill>
                        <a:latin typeface="+mn-lt"/>
                        <a:ea typeface="+mn-ea"/>
                        <a:cs typeface="+mn-cs"/>
                      </a:endParaRPr>
                    </a:p>
                  </a:txBody>
                  <a:tcPr marL="76200" marR="76200" marT="76200" marB="76200" anchor="ctr"/>
                </a:tc>
                <a:tc>
                  <a:txBody>
                    <a:bodyPr/>
                    <a:lstStyle/>
                    <a:p>
                      <a:pPr marL="0" marR="0" lvl="0" indent="0" algn="ctr"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tabLst/>
                        <a:defRPr/>
                      </a:pPr>
                      <a:r>
                        <a:rPr lang="en-US" sz="2200" b="1" kern="1200" dirty="0">
                          <a:solidFill>
                            <a:schemeClr val="tx1">
                              <a:lumMod val="75000"/>
                              <a:lumOff val="25000"/>
                            </a:schemeClr>
                          </a:solidFill>
                        </a:rPr>
                        <a:t>First</a:t>
                      </a:r>
                    </a:p>
                    <a:p>
                      <a:pPr marL="91440" indent="-91440" algn="ctr"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Char char="§"/>
                      </a:pPr>
                      <a:endParaRPr lang="en-US" sz="2200" b="1" kern="1200" dirty="0">
                        <a:solidFill>
                          <a:schemeClr val="tx1">
                            <a:lumMod val="75000"/>
                            <a:lumOff val="25000"/>
                          </a:schemeClr>
                        </a:solidFill>
                        <a:latin typeface="+mn-lt"/>
                        <a:ea typeface="+mn-ea"/>
                        <a:cs typeface="+mn-cs"/>
                      </a:endParaRPr>
                    </a:p>
                  </a:txBody>
                  <a:tcPr marL="76200" marR="76200" marT="76200" marB="76200" anchor="ctr"/>
                </a:tc>
                <a:tc>
                  <a:txBody>
                    <a:bodyPr/>
                    <a:lstStyle/>
                    <a:p>
                      <a:pPr marL="0" indent="0" algn="ctr"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pPr>
                      <a:r>
                        <a:rPr lang="en-US" sz="2200" b="1" kern="1200" dirty="0">
                          <a:solidFill>
                            <a:schemeClr val="tx1">
                              <a:lumMod val="75000"/>
                              <a:lumOff val="25000"/>
                            </a:schemeClr>
                          </a:solidFill>
                        </a:rPr>
                        <a:t>Follow</a:t>
                      </a:r>
                      <a:endParaRPr lang="en-US" sz="2200" b="1" kern="1200" dirty="0">
                        <a:solidFill>
                          <a:schemeClr val="tx1">
                            <a:lumMod val="75000"/>
                            <a:lumOff val="25000"/>
                          </a:schemeClr>
                        </a:solidFill>
                        <a:latin typeface="+mn-lt"/>
                        <a:ea typeface="+mn-ea"/>
                        <a:cs typeface="+mn-cs"/>
                      </a:endParaRPr>
                    </a:p>
                  </a:txBody>
                  <a:tcPr/>
                </a:tc>
                <a:extLst>
                  <a:ext uri="{0D108BD9-81ED-4DB2-BD59-A6C34878D82A}">
                    <a16:rowId xmlns:a16="http://schemas.microsoft.com/office/drawing/2014/main" val="88252822"/>
                  </a:ext>
                </a:extLst>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lumMod val="75000"/>
                              <a:lumOff val="25000"/>
                            </a:schemeClr>
                          </a:solidFill>
                        </a:rPr>
                        <a:t>E --&gt; TX                                     </a:t>
                      </a:r>
                    </a:p>
                  </a:txBody>
                  <a:tcPr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Arial" panose="020B0604020202020204" pitchFamily="34" charset="0"/>
                        <a:buNone/>
                      </a:pPr>
                      <a:r>
                        <a:rPr lang="en-US" sz="2200" kern="1200" dirty="0">
                          <a:solidFill>
                            <a:schemeClr val="tx1">
                              <a:lumMod val="75000"/>
                              <a:lumOff val="25000"/>
                            </a:schemeClr>
                          </a:solidFill>
                        </a:rPr>
                        <a:t>{ (, int }</a:t>
                      </a:r>
                      <a:endParaRPr lang="en-US" sz="2200" kern="1200" dirty="0">
                        <a:solidFill>
                          <a:schemeClr val="tx1">
                            <a:lumMod val="75000"/>
                            <a:lumOff val="25000"/>
                          </a:schemeClr>
                        </a:solidFill>
                        <a:latin typeface="+mn-lt"/>
                        <a:ea typeface="+mn-ea"/>
                        <a:cs typeface="+mn-cs"/>
                      </a:endParaRPr>
                    </a:p>
                  </a:txBody>
                  <a:tcPr marL="76200" marR="76200" marT="106680" marB="106680"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pPr>
                      <a:r>
                        <a:rPr lang="en-US" sz="2200" kern="1200" dirty="0">
                          <a:solidFill>
                            <a:schemeClr val="tx1">
                              <a:lumMod val="75000"/>
                              <a:lumOff val="25000"/>
                            </a:schemeClr>
                          </a:solidFill>
                        </a:rPr>
                        <a:t>{ $, ) }</a:t>
                      </a:r>
                      <a:endParaRPr lang="en-US" sz="2200" kern="1200" dirty="0">
                        <a:solidFill>
                          <a:schemeClr val="tx1">
                            <a:lumMod val="75000"/>
                            <a:lumOff val="25000"/>
                          </a:schemeClr>
                        </a:solidFill>
                        <a:latin typeface="+mn-lt"/>
                        <a:ea typeface="+mn-ea"/>
                        <a:cs typeface="+mn-cs"/>
                      </a:endParaRPr>
                    </a:p>
                  </a:txBody>
                  <a:tcPr marL="76200" marR="76200" marT="106680" marB="106680" anchor="ctr"/>
                </a:tc>
                <a:extLst>
                  <a:ext uri="{0D108BD9-81ED-4DB2-BD59-A6C34878D82A}">
                    <a16:rowId xmlns:a16="http://schemas.microsoft.com/office/drawing/2014/main" val="2101485497"/>
                  </a:ext>
                </a:extLst>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lumMod val="75000"/>
                              <a:lumOff val="25000"/>
                            </a:schemeClr>
                          </a:solidFill>
                        </a:rPr>
                        <a:t>X --&gt; +E | ε</a:t>
                      </a:r>
                    </a:p>
                  </a:txBody>
                  <a:tcPr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pPr>
                      <a:r>
                        <a:rPr lang="el-GR" sz="2200" kern="1200" dirty="0">
                          <a:solidFill>
                            <a:schemeClr val="tx1">
                              <a:lumMod val="75000"/>
                              <a:lumOff val="25000"/>
                            </a:schemeClr>
                          </a:solidFill>
                        </a:rPr>
                        <a:t>{ </a:t>
                      </a:r>
                      <a:r>
                        <a:rPr lang="en-US" sz="2200" kern="1200" dirty="0">
                          <a:solidFill>
                            <a:schemeClr val="tx1">
                              <a:lumMod val="75000"/>
                              <a:lumOff val="25000"/>
                            </a:schemeClr>
                          </a:solidFill>
                        </a:rPr>
                        <a:t>+</a:t>
                      </a:r>
                      <a:r>
                        <a:rPr lang="el-GR" sz="2200" kern="1200" dirty="0">
                          <a:solidFill>
                            <a:schemeClr val="tx1">
                              <a:lumMod val="75000"/>
                              <a:lumOff val="25000"/>
                            </a:schemeClr>
                          </a:solidFill>
                        </a:rPr>
                        <a:t>, ε }</a:t>
                      </a:r>
                      <a:endParaRPr lang="el-GR" sz="2200" kern="1200" dirty="0">
                        <a:solidFill>
                          <a:schemeClr val="tx1">
                            <a:lumMod val="75000"/>
                            <a:lumOff val="25000"/>
                          </a:schemeClr>
                        </a:solidFill>
                        <a:latin typeface="+mn-lt"/>
                        <a:ea typeface="+mn-ea"/>
                        <a:cs typeface="+mn-cs"/>
                      </a:endParaRPr>
                    </a:p>
                  </a:txBody>
                  <a:tcPr marL="76200" marR="76200" marT="106680" marB="106680"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pPr>
                      <a:r>
                        <a:rPr lang="en-US" sz="2200" kern="1200" dirty="0">
                          <a:solidFill>
                            <a:schemeClr val="tx1">
                              <a:lumMod val="75000"/>
                              <a:lumOff val="25000"/>
                            </a:schemeClr>
                          </a:solidFill>
                        </a:rPr>
                        <a:t>{$, ) }</a:t>
                      </a:r>
                      <a:endParaRPr lang="en-US" sz="2200" kern="1200" dirty="0">
                        <a:solidFill>
                          <a:schemeClr val="tx1">
                            <a:lumMod val="75000"/>
                            <a:lumOff val="25000"/>
                          </a:schemeClr>
                        </a:solidFill>
                        <a:latin typeface="+mn-lt"/>
                        <a:ea typeface="+mn-ea"/>
                        <a:cs typeface="+mn-cs"/>
                      </a:endParaRPr>
                    </a:p>
                  </a:txBody>
                  <a:tcPr marL="76200" marR="76200" marT="106680" marB="106680" anchor="ctr"/>
                </a:tc>
                <a:extLst>
                  <a:ext uri="{0D108BD9-81ED-4DB2-BD59-A6C34878D82A}">
                    <a16:rowId xmlns:a16="http://schemas.microsoft.com/office/drawing/2014/main" val="976551578"/>
                  </a:ext>
                </a:extLst>
              </a:tr>
              <a:tr h="25755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lumMod val="75000"/>
                              <a:lumOff val="25000"/>
                            </a:schemeClr>
                          </a:solidFill>
                        </a:rPr>
                        <a:t>T --&gt; (E) | int Y</a:t>
                      </a:r>
                    </a:p>
                  </a:txBody>
                  <a:tcPr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pPr>
                      <a:r>
                        <a:rPr lang="en-US" sz="2200" kern="1200" dirty="0">
                          <a:solidFill>
                            <a:schemeClr val="tx1">
                              <a:lumMod val="75000"/>
                              <a:lumOff val="25000"/>
                            </a:schemeClr>
                          </a:solidFill>
                        </a:rPr>
                        <a:t>{(, int }</a:t>
                      </a:r>
                      <a:endParaRPr lang="en-US" sz="2200" kern="1200" dirty="0">
                        <a:solidFill>
                          <a:schemeClr val="tx1">
                            <a:lumMod val="75000"/>
                            <a:lumOff val="25000"/>
                          </a:schemeClr>
                        </a:solidFill>
                        <a:latin typeface="+mn-lt"/>
                        <a:ea typeface="+mn-ea"/>
                        <a:cs typeface="+mn-cs"/>
                      </a:endParaRPr>
                    </a:p>
                  </a:txBody>
                  <a:tcPr marL="76200" marR="76200" marT="106680" marB="106680"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pPr>
                      <a:r>
                        <a:rPr lang="en-US" sz="2200" kern="1200" dirty="0">
                          <a:solidFill>
                            <a:schemeClr val="tx1">
                              <a:lumMod val="75000"/>
                              <a:lumOff val="25000"/>
                            </a:schemeClr>
                          </a:solidFill>
                        </a:rPr>
                        <a:t>{ +, $, ) }</a:t>
                      </a:r>
                      <a:endParaRPr lang="en-US" sz="2200" kern="1200" dirty="0">
                        <a:solidFill>
                          <a:schemeClr val="tx1">
                            <a:lumMod val="75000"/>
                            <a:lumOff val="25000"/>
                          </a:schemeClr>
                        </a:solidFill>
                        <a:latin typeface="+mn-lt"/>
                        <a:ea typeface="+mn-ea"/>
                        <a:cs typeface="+mn-cs"/>
                      </a:endParaRPr>
                    </a:p>
                  </a:txBody>
                  <a:tcPr marL="76200" marR="76200" marT="106680" marB="106680" anchor="ctr"/>
                </a:tc>
                <a:extLst>
                  <a:ext uri="{0D108BD9-81ED-4DB2-BD59-A6C34878D82A}">
                    <a16:rowId xmlns:a16="http://schemas.microsoft.com/office/drawing/2014/main" val="470549314"/>
                  </a:ext>
                </a:extLst>
              </a:tr>
              <a:tr h="257556">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2400" dirty="0">
                          <a:solidFill>
                            <a:schemeClr val="tx1">
                              <a:lumMod val="75000"/>
                              <a:lumOff val="25000"/>
                            </a:schemeClr>
                          </a:solidFill>
                        </a:rPr>
                        <a:t>Y --&gt; *T | ε</a:t>
                      </a:r>
                    </a:p>
                  </a:txBody>
                  <a:tcPr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pPr>
                      <a:r>
                        <a:rPr lang="en-US" sz="2200" kern="1200" dirty="0">
                          <a:solidFill>
                            <a:schemeClr val="tx1">
                              <a:lumMod val="75000"/>
                              <a:lumOff val="25000"/>
                            </a:schemeClr>
                          </a:solidFill>
                          <a:latin typeface="+mn-lt"/>
                          <a:ea typeface="+mn-ea"/>
                          <a:cs typeface="+mn-cs"/>
                        </a:rPr>
                        <a:t>{*, </a:t>
                      </a:r>
                      <a:r>
                        <a:rPr lang="el-GR" sz="2200" kern="1200" dirty="0">
                          <a:solidFill>
                            <a:schemeClr val="tx1">
                              <a:lumMod val="75000"/>
                              <a:lumOff val="25000"/>
                            </a:schemeClr>
                          </a:solidFill>
                        </a:rPr>
                        <a:t>ε</a:t>
                      </a:r>
                      <a:r>
                        <a:rPr lang="en-US" sz="2200" kern="1200" dirty="0">
                          <a:solidFill>
                            <a:schemeClr val="tx1">
                              <a:lumMod val="75000"/>
                              <a:lumOff val="25000"/>
                            </a:schemeClr>
                          </a:solidFill>
                          <a:latin typeface="+mn-lt"/>
                          <a:ea typeface="+mn-ea"/>
                          <a:cs typeface="+mn-cs"/>
                        </a:rPr>
                        <a:t>}</a:t>
                      </a:r>
                    </a:p>
                  </a:txBody>
                  <a:tcPr marL="76200" marR="76200" marT="106680" marB="106680" anchor="ctr"/>
                </a:tc>
                <a:tc>
                  <a:txBody>
                    <a:bodyPr/>
                    <a:lstStyle/>
                    <a:p>
                      <a:pPr marL="0" indent="0" algn="just" defTabSz="914400" rtl="0" eaLnBrk="1" fontAlgn="base" latinLnBrk="0" hangingPunct="1">
                        <a:lnSpc>
                          <a:spcPct val="90000"/>
                        </a:lnSpc>
                        <a:spcBef>
                          <a:spcPts val="1200"/>
                        </a:spcBef>
                        <a:spcAft>
                          <a:spcPts val="200"/>
                        </a:spcAft>
                        <a:buClr>
                          <a:schemeClr val="accent1"/>
                        </a:buClr>
                        <a:buSzPct val="100000"/>
                        <a:buFont typeface="Wingdings" panose="05000000000000000000" pitchFamily="2" charset="2"/>
                        <a:buNone/>
                      </a:pPr>
                      <a:r>
                        <a:rPr lang="en-US" sz="2200" kern="1200" dirty="0">
                          <a:solidFill>
                            <a:schemeClr val="tx1">
                              <a:lumMod val="75000"/>
                              <a:lumOff val="25000"/>
                            </a:schemeClr>
                          </a:solidFill>
                          <a:latin typeface="+mn-lt"/>
                          <a:ea typeface="+mn-ea"/>
                          <a:cs typeface="+mn-cs"/>
                        </a:rPr>
                        <a:t>{</a:t>
                      </a:r>
                      <a:r>
                        <a:rPr lang="en-US" sz="2200" kern="1200" dirty="0">
                          <a:solidFill>
                            <a:schemeClr val="tx1">
                              <a:lumMod val="75000"/>
                              <a:lumOff val="25000"/>
                            </a:schemeClr>
                          </a:solidFill>
                        </a:rPr>
                        <a:t>+, $, )</a:t>
                      </a:r>
                      <a:r>
                        <a:rPr lang="en-US" sz="2200" kern="1200" dirty="0">
                          <a:solidFill>
                            <a:schemeClr val="tx1">
                              <a:lumMod val="75000"/>
                              <a:lumOff val="25000"/>
                            </a:schemeClr>
                          </a:solidFill>
                          <a:latin typeface="+mn-lt"/>
                          <a:ea typeface="+mn-ea"/>
                          <a:cs typeface="+mn-cs"/>
                        </a:rPr>
                        <a:t>}</a:t>
                      </a:r>
                    </a:p>
                  </a:txBody>
                  <a:tcPr marL="76200" marR="76200" marT="106680" marB="106680" anchor="ctr"/>
                </a:tc>
                <a:extLst>
                  <a:ext uri="{0D108BD9-81ED-4DB2-BD59-A6C34878D82A}">
                    <a16:rowId xmlns:a16="http://schemas.microsoft.com/office/drawing/2014/main" val="3839400446"/>
                  </a:ext>
                </a:extLst>
              </a:tr>
            </a:tbl>
          </a:graphicData>
        </a:graphic>
      </p:graphicFrame>
    </p:spTree>
    <p:extLst>
      <p:ext uri="{BB962C8B-B14F-4D97-AF65-F5344CB8AC3E}">
        <p14:creationId xmlns:p14="http://schemas.microsoft.com/office/powerpoint/2010/main" val="8069033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3</a:t>
            </a:r>
          </a:p>
        </p:txBody>
      </p:sp>
      <p:graphicFrame>
        <p:nvGraphicFramePr>
          <p:cNvPr id="3" name="Table 4">
            <a:extLst>
              <a:ext uri="{FF2B5EF4-FFF2-40B4-BE49-F238E27FC236}">
                <a16:creationId xmlns:a16="http://schemas.microsoft.com/office/drawing/2014/main" id="{9236E21B-C0BE-4134-A1CC-22577F9F5A37}"/>
              </a:ext>
            </a:extLst>
          </p:cNvPr>
          <p:cNvGraphicFramePr>
            <a:graphicFrameLocks noGrp="1"/>
          </p:cNvGraphicFramePr>
          <p:nvPr>
            <p:extLst>
              <p:ext uri="{D42A27DB-BD31-4B8C-83A1-F6EECF244321}">
                <p14:modId xmlns:p14="http://schemas.microsoft.com/office/powerpoint/2010/main" val="1915875932"/>
              </p:ext>
            </p:extLst>
          </p:nvPr>
        </p:nvGraphicFramePr>
        <p:xfrm>
          <a:off x="1039016" y="1999129"/>
          <a:ext cx="10116665" cy="3884480"/>
        </p:xfrm>
        <a:graphic>
          <a:graphicData uri="http://schemas.openxmlformats.org/drawingml/2006/table">
            <a:tbl>
              <a:tblPr firstRow="1" bandRow="1">
                <a:tableStyleId>{68D230F3-CF80-4859-8CE7-A43EE81993B5}</a:tableStyleId>
              </a:tblPr>
              <a:tblGrid>
                <a:gridCol w="1781199">
                  <a:extLst>
                    <a:ext uri="{9D8B030D-6E8A-4147-A177-3AD203B41FA5}">
                      <a16:colId xmlns:a16="http://schemas.microsoft.com/office/drawing/2014/main" val="1438540488"/>
                    </a:ext>
                  </a:extLst>
                </a:gridCol>
                <a:gridCol w="1109276">
                  <a:extLst>
                    <a:ext uri="{9D8B030D-6E8A-4147-A177-3AD203B41FA5}">
                      <a16:colId xmlns:a16="http://schemas.microsoft.com/office/drawing/2014/main" val="3724785193"/>
                    </a:ext>
                  </a:extLst>
                </a:gridCol>
                <a:gridCol w="1445238">
                  <a:extLst>
                    <a:ext uri="{9D8B030D-6E8A-4147-A177-3AD203B41FA5}">
                      <a16:colId xmlns:a16="http://schemas.microsoft.com/office/drawing/2014/main" val="3092016688"/>
                    </a:ext>
                  </a:extLst>
                </a:gridCol>
                <a:gridCol w="1445238">
                  <a:extLst>
                    <a:ext uri="{9D8B030D-6E8A-4147-A177-3AD203B41FA5}">
                      <a16:colId xmlns:a16="http://schemas.microsoft.com/office/drawing/2014/main" val="3123719238"/>
                    </a:ext>
                  </a:extLst>
                </a:gridCol>
                <a:gridCol w="1445238">
                  <a:extLst>
                    <a:ext uri="{9D8B030D-6E8A-4147-A177-3AD203B41FA5}">
                      <a16:colId xmlns:a16="http://schemas.microsoft.com/office/drawing/2014/main" val="2332143276"/>
                    </a:ext>
                  </a:extLst>
                </a:gridCol>
                <a:gridCol w="1445238">
                  <a:extLst>
                    <a:ext uri="{9D8B030D-6E8A-4147-A177-3AD203B41FA5}">
                      <a16:colId xmlns:a16="http://schemas.microsoft.com/office/drawing/2014/main" val="852266029"/>
                    </a:ext>
                  </a:extLst>
                </a:gridCol>
                <a:gridCol w="1445238">
                  <a:extLst>
                    <a:ext uri="{9D8B030D-6E8A-4147-A177-3AD203B41FA5}">
                      <a16:colId xmlns:a16="http://schemas.microsoft.com/office/drawing/2014/main" val="1611119254"/>
                    </a:ext>
                  </a:extLst>
                </a:gridCol>
              </a:tblGrid>
              <a:tr h="441094">
                <a:tc>
                  <a:txBody>
                    <a:bodyPr/>
                    <a:lstStyle/>
                    <a:p>
                      <a:endParaRPr lang="en-US" sz="2100" dirty="0"/>
                    </a:p>
                  </a:txBody>
                  <a:tcPr marL="104628" marR="104628" marT="52314" marB="52314"/>
                </a:tc>
                <a:tc>
                  <a:txBody>
                    <a:bodyPr/>
                    <a:lstStyle/>
                    <a:p>
                      <a:r>
                        <a:rPr lang="en-US" sz="2100" dirty="0"/>
                        <a:t>(</a:t>
                      </a:r>
                    </a:p>
                  </a:txBody>
                  <a:tcPr marL="104628" marR="104628" marT="52314" marB="52314"/>
                </a:tc>
                <a:tc>
                  <a:txBody>
                    <a:bodyPr/>
                    <a:lstStyle/>
                    <a:p>
                      <a:r>
                        <a:rPr lang="en-US" sz="2100" dirty="0"/>
                        <a:t>int</a:t>
                      </a:r>
                    </a:p>
                  </a:txBody>
                  <a:tcPr marL="104628" marR="104628" marT="52314" marB="52314"/>
                </a:tc>
                <a:tc>
                  <a:txBody>
                    <a:bodyPr/>
                    <a:lstStyle/>
                    <a:p>
                      <a:r>
                        <a:rPr lang="en-US" sz="2100" dirty="0"/>
                        <a:t>+</a:t>
                      </a:r>
                    </a:p>
                  </a:txBody>
                  <a:tcPr marL="104628" marR="104628" marT="52314" marB="52314"/>
                </a:tc>
                <a:tc>
                  <a:txBody>
                    <a:bodyPr/>
                    <a:lstStyle/>
                    <a:p>
                      <a:r>
                        <a:rPr lang="en-US" sz="2100" dirty="0"/>
                        <a:t>*</a:t>
                      </a:r>
                    </a:p>
                  </a:txBody>
                  <a:tcPr marL="104628" marR="104628" marT="52314" marB="52314"/>
                </a:tc>
                <a:tc>
                  <a:txBody>
                    <a:bodyPr/>
                    <a:lstStyle/>
                    <a:p>
                      <a:r>
                        <a:rPr lang="en-US" sz="2100" dirty="0"/>
                        <a:t>)</a:t>
                      </a:r>
                    </a:p>
                  </a:txBody>
                  <a:tcPr marL="104628" marR="104628" marT="52314" marB="52314"/>
                </a:tc>
                <a:tc>
                  <a:txBody>
                    <a:bodyPr/>
                    <a:lstStyle/>
                    <a:p>
                      <a:r>
                        <a:rPr lang="en-US" sz="2100" dirty="0"/>
                        <a:t>$</a:t>
                      </a:r>
                    </a:p>
                  </a:txBody>
                  <a:tcPr marL="104628" marR="104628" marT="52314" marB="52314"/>
                </a:tc>
                <a:extLst>
                  <a:ext uri="{0D108BD9-81ED-4DB2-BD59-A6C34878D82A}">
                    <a16:rowId xmlns:a16="http://schemas.microsoft.com/office/drawing/2014/main" val="393064257"/>
                  </a:ext>
                </a:extLst>
              </a:tr>
              <a:tr h="44109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a:solidFill>
                            <a:schemeClr val="tx1">
                              <a:lumMod val="75000"/>
                              <a:lumOff val="25000"/>
                            </a:schemeClr>
                          </a:solidFill>
                        </a:rPr>
                        <a:t>E --&gt; TX                                     </a:t>
                      </a:r>
                    </a:p>
                  </a:txBody>
                  <a:tcPr marL="104628" marR="104628" marT="52314" marB="52314"/>
                </a:tc>
                <a:tc>
                  <a:txBody>
                    <a:bodyPr/>
                    <a:lstStyle/>
                    <a:p>
                      <a:r>
                        <a:rPr lang="en-US" altLang="en-US" sz="2100" dirty="0">
                          <a:solidFill>
                            <a:schemeClr val="tx1">
                              <a:lumMod val="75000"/>
                              <a:lumOff val="25000"/>
                            </a:schemeClr>
                          </a:solidFill>
                        </a:rPr>
                        <a:t> E --&gt; TX</a:t>
                      </a:r>
                      <a:endParaRPr lang="en-US" sz="2100" dirty="0"/>
                    </a:p>
                  </a:txBody>
                  <a:tcPr marL="104628" marR="104628" marT="52314" marB="52314"/>
                </a:tc>
                <a:tc>
                  <a:txBody>
                    <a:bodyPr/>
                    <a:lstStyle/>
                    <a:p>
                      <a:r>
                        <a:rPr lang="en-US" altLang="en-US" sz="2100" dirty="0">
                          <a:solidFill>
                            <a:schemeClr val="tx1">
                              <a:lumMod val="75000"/>
                              <a:lumOff val="25000"/>
                            </a:schemeClr>
                          </a:solidFill>
                        </a:rPr>
                        <a:t>E --&gt; TX </a:t>
                      </a:r>
                      <a:endParaRPr lang="en-US" sz="2100" dirty="0"/>
                    </a:p>
                  </a:txBody>
                  <a:tcPr marL="104628" marR="104628" marT="52314" marB="52314"/>
                </a:tc>
                <a:tc>
                  <a:txBody>
                    <a:bodyPr/>
                    <a:lstStyle/>
                    <a:p>
                      <a:endParaRPr lang="en-US" sz="2100" dirty="0"/>
                    </a:p>
                  </a:txBody>
                  <a:tcPr marL="104628" marR="104628" marT="52314" marB="52314"/>
                </a:tc>
                <a:tc>
                  <a:txBody>
                    <a:bodyPr/>
                    <a:lstStyle/>
                    <a:p>
                      <a:endParaRPr lang="en-US" sz="2100" dirty="0"/>
                    </a:p>
                  </a:txBody>
                  <a:tcPr marL="104628" marR="104628" marT="52314" marB="52314"/>
                </a:tc>
                <a:tc>
                  <a:txBody>
                    <a:bodyPr/>
                    <a:lstStyle/>
                    <a:p>
                      <a:endParaRPr lang="en-US" sz="2100" dirty="0"/>
                    </a:p>
                  </a:txBody>
                  <a:tcPr marL="104628" marR="104628" marT="52314" marB="52314"/>
                </a:tc>
                <a:tc>
                  <a:txBody>
                    <a:bodyPr/>
                    <a:lstStyle/>
                    <a:p>
                      <a:endParaRPr lang="en-US" sz="2100" dirty="0"/>
                    </a:p>
                  </a:txBody>
                  <a:tcPr marL="104628" marR="104628" marT="52314" marB="52314"/>
                </a:tc>
                <a:extLst>
                  <a:ext uri="{0D108BD9-81ED-4DB2-BD59-A6C34878D82A}">
                    <a16:rowId xmlns:a16="http://schemas.microsoft.com/office/drawing/2014/main" val="3932376319"/>
                  </a:ext>
                </a:extLst>
              </a:tr>
              <a:tr h="110593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a:solidFill>
                            <a:schemeClr val="tx1">
                              <a:lumMod val="75000"/>
                              <a:lumOff val="25000"/>
                            </a:schemeClr>
                          </a:solidFill>
                        </a:rPr>
                        <a:t>X --&gt; +E | ε</a:t>
                      </a:r>
                    </a:p>
                  </a:txBody>
                  <a:tcPr marL="104628" marR="104628" marT="52314" marB="52314"/>
                </a:tc>
                <a:tc>
                  <a:txBody>
                    <a:bodyPr/>
                    <a:lstStyle/>
                    <a:p>
                      <a:endParaRPr lang="en-US" sz="2100" dirty="0"/>
                    </a:p>
                  </a:txBody>
                  <a:tcPr marL="104628" marR="104628" marT="52314" marB="52314"/>
                </a:tc>
                <a:tc>
                  <a:txBody>
                    <a:bodyPr/>
                    <a:lstStyle/>
                    <a:p>
                      <a:endParaRPr lang="en-US" sz="2100" dirty="0"/>
                    </a:p>
                  </a:txBody>
                  <a:tcPr marL="104628" marR="104628" marT="52314" marB="52314"/>
                </a:tc>
                <a:tc>
                  <a:txBody>
                    <a:bodyPr/>
                    <a:lstStyle/>
                    <a:p>
                      <a:r>
                        <a:rPr lang="en-US" altLang="en-US" sz="2100" dirty="0">
                          <a:solidFill>
                            <a:schemeClr val="tx1">
                              <a:lumMod val="75000"/>
                              <a:lumOff val="25000"/>
                            </a:schemeClr>
                          </a:solidFill>
                        </a:rPr>
                        <a:t>X --&gt; +E</a:t>
                      </a:r>
                      <a:endParaRPr lang="en-US" sz="2100" dirty="0"/>
                    </a:p>
                  </a:txBody>
                  <a:tcPr marL="104628" marR="104628" marT="52314" marB="52314"/>
                </a:tc>
                <a:tc>
                  <a:txBody>
                    <a:bodyPr/>
                    <a:lstStyle/>
                    <a:p>
                      <a:endParaRPr lang="en-US" sz="2100" dirty="0"/>
                    </a:p>
                  </a:txBody>
                  <a:tcPr marL="104628" marR="104628" marT="52314" marB="523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100" dirty="0">
                          <a:solidFill>
                            <a:schemeClr val="tx1">
                              <a:lumMod val="75000"/>
                              <a:lumOff val="25000"/>
                            </a:schemeClr>
                          </a:solidFill>
                        </a:rPr>
                        <a:t>X --&gt; ε</a:t>
                      </a:r>
                    </a:p>
                    <a:p>
                      <a:endParaRPr lang="en-US" sz="2100" dirty="0"/>
                    </a:p>
                  </a:txBody>
                  <a:tcPr marL="104628" marR="104628" marT="52314" marB="523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100" dirty="0">
                          <a:solidFill>
                            <a:schemeClr val="tx1">
                              <a:lumMod val="75000"/>
                              <a:lumOff val="25000"/>
                            </a:schemeClr>
                          </a:solidFill>
                        </a:rPr>
                        <a:t>X --&gt; ε</a:t>
                      </a:r>
                    </a:p>
                    <a:p>
                      <a:endParaRPr lang="en-US" sz="2100" dirty="0"/>
                    </a:p>
                  </a:txBody>
                  <a:tcPr marL="104628" marR="104628" marT="52314" marB="52314"/>
                </a:tc>
                <a:extLst>
                  <a:ext uri="{0D108BD9-81ED-4DB2-BD59-A6C34878D82A}">
                    <a16:rowId xmlns:a16="http://schemas.microsoft.com/office/drawing/2014/main" val="3793221120"/>
                  </a:ext>
                </a:extLst>
              </a:tr>
              <a:tr h="110593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100" dirty="0">
                          <a:solidFill>
                            <a:schemeClr val="tx1">
                              <a:lumMod val="75000"/>
                              <a:lumOff val="25000"/>
                            </a:schemeClr>
                          </a:solidFill>
                        </a:rPr>
                        <a:t>T --&gt; (E) | int Y</a:t>
                      </a:r>
                    </a:p>
                    <a:p>
                      <a:endParaRPr lang="en-US" sz="2100" dirty="0"/>
                    </a:p>
                  </a:txBody>
                  <a:tcPr marL="104628" marR="104628" marT="52314" marB="52314"/>
                </a:tc>
                <a:tc>
                  <a:txBody>
                    <a:bodyPr/>
                    <a:lstStyle/>
                    <a:p>
                      <a:r>
                        <a:rPr lang="en-US" altLang="en-US" sz="2100" dirty="0">
                          <a:solidFill>
                            <a:schemeClr val="tx1">
                              <a:lumMod val="75000"/>
                              <a:lumOff val="25000"/>
                            </a:schemeClr>
                          </a:solidFill>
                        </a:rPr>
                        <a:t>T --&gt; (E) </a:t>
                      </a:r>
                      <a:endParaRPr lang="en-US" sz="2100" dirty="0"/>
                    </a:p>
                  </a:txBody>
                  <a:tcPr marL="104628" marR="104628" marT="52314" marB="523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100" dirty="0">
                          <a:solidFill>
                            <a:schemeClr val="tx1">
                              <a:lumMod val="75000"/>
                              <a:lumOff val="25000"/>
                            </a:schemeClr>
                          </a:solidFill>
                        </a:rPr>
                        <a:t>T --&gt; int Y</a:t>
                      </a:r>
                    </a:p>
                    <a:p>
                      <a:endParaRPr lang="en-US" sz="2100" dirty="0"/>
                    </a:p>
                  </a:txBody>
                  <a:tcPr marL="104628" marR="104628" marT="52314" marB="52314"/>
                </a:tc>
                <a:tc>
                  <a:txBody>
                    <a:bodyPr/>
                    <a:lstStyle/>
                    <a:p>
                      <a:endParaRPr lang="en-US" sz="2100" dirty="0"/>
                    </a:p>
                  </a:txBody>
                  <a:tcPr marL="104628" marR="104628" marT="52314" marB="52314"/>
                </a:tc>
                <a:tc>
                  <a:txBody>
                    <a:bodyPr/>
                    <a:lstStyle/>
                    <a:p>
                      <a:endParaRPr lang="en-US" sz="2100" dirty="0"/>
                    </a:p>
                  </a:txBody>
                  <a:tcPr marL="104628" marR="104628" marT="52314" marB="52314"/>
                </a:tc>
                <a:tc>
                  <a:txBody>
                    <a:bodyPr/>
                    <a:lstStyle/>
                    <a:p>
                      <a:endParaRPr lang="en-US" sz="2100" dirty="0"/>
                    </a:p>
                  </a:txBody>
                  <a:tcPr marL="104628" marR="104628" marT="52314" marB="52314"/>
                </a:tc>
                <a:tc>
                  <a:txBody>
                    <a:bodyPr/>
                    <a:lstStyle/>
                    <a:p>
                      <a:endParaRPr lang="en-US" sz="2100" dirty="0"/>
                    </a:p>
                  </a:txBody>
                  <a:tcPr marL="104628" marR="104628" marT="52314" marB="52314"/>
                </a:tc>
                <a:extLst>
                  <a:ext uri="{0D108BD9-81ED-4DB2-BD59-A6C34878D82A}">
                    <a16:rowId xmlns:a16="http://schemas.microsoft.com/office/drawing/2014/main" val="2842482760"/>
                  </a:ext>
                </a:extLst>
              </a:tr>
              <a:tr h="757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solidFill>
                            <a:schemeClr val="tx1">
                              <a:lumMod val="75000"/>
                              <a:lumOff val="25000"/>
                            </a:schemeClr>
                          </a:solidFill>
                        </a:rPr>
                        <a:t>Y --&gt; *T | ε</a:t>
                      </a:r>
                    </a:p>
                    <a:p>
                      <a:endParaRPr lang="en-US" sz="2100" dirty="0"/>
                    </a:p>
                  </a:txBody>
                  <a:tcPr marL="104628" marR="104628" marT="52314" marB="52314"/>
                </a:tc>
                <a:tc>
                  <a:txBody>
                    <a:bodyPr/>
                    <a:lstStyle/>
                    <a:p>
                      <a:endParaRPr lang="en-US" sz="2100" dirty="0"/>
                    </a:p>
                  </a:txBody>
                  <a:tcPr marL="104628" marR="104628" marT="52314" marB="52314"/>
                </a:tc>
                <a:tc>
                  <a:txBody>
                    <a:bodyPr/>
                    <a:lstStyle/>
                    <a:p>
                      <a:endParaRPr lang="en-US" sz="2100" dirty="0"/>
                    </a:p>
                  </a:txBody>
                  <a:tcPr marL="104628" marR="104628" marT="52314" marB="523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solidFill>
                            <a:schemeClr val="tx1">
                              <a:lumMod val="75000"/>
                              <a:lumOff val="25000"/>
                            </a:schemeClr>
                          </a:solidFill>
                        </a:rPr>
                        <a:t>Y --&gt;  ε</a:t>
                      </a:r>
                    </a:p>
                    <a:p>
                      <a:endParaRPr lang="en-US" sz="2100" dirty="0"/>
                    </a:p>
                  </a:txBody>
                  <a:tcPr marL="104628" marR="104628" marT="52314" marB="523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solidFill>
                            <a:schemeClr val="tx1">
                              <a:lumMod val="75000"/>
                              <a:lumOff val="25000"/>
                            </a:schemeClr>
                          </a:solidFill>
                        </a:rPr>
                        <a:t>Y --&gt; *T</a:t>
                      </a:r>
                    </a:p>
                  </a:txBody>
                  <a:tcPr marL="104628" marR="104628" marT="52314" marB="52314"/>
                </a:tc>
                <a:tc>
                  <a:txBody>
                    <a:bodyPr/>
                    <a:lstStyle/>
                    <a:p>
                      <a:r>
                        <a:rPr lang="en-US" altLang="en-US" sz="2000" dirty="0">
                          <a:solidFill>
                            <a:schemeClr val="tx1">
                              <a:lumMod val="75000"/>
                              <a:lumOff val="25000"/>
                            </a:schemeClr>
                          </a:solidFill>
                        </a:rPr>
                        <a:t>Y --&gt;  ε</a:t>
                      </a:r>
                      <a:endParaRPr lang="en-US" sz="2100" dirty="0"/>
                    </a:p>
                  </a:txBody>
                  <a:tcPr marL="104628" marR="104628" marT="52314" marB="52314"/>
                </a:tc>
                <a:tc>
                  <a:txBody>
                    <a:bodyPr/>
                    <a:lstStyle/>
                    <a:p>
                      <a:r>
                        <a:rPr lang="en-US" altLang="en-US" sz="2000" dirty="0">
                          <a:solidFill>
                            <a:schemeClr val="tx1">
                              <a:lumMod val="75000"/>
                              <a:lumOff val="25000"/>
                            </a:schemeClr>
                          </a:solidFill>
                        </a:rPr>
                        <a:t>Y --&gt;  ε</a:t>
                      </a:r>
                      <a:endParaRPr lang="en-US" sz="2100" dirty="0"/>
                    </a:p>
                  </a:txBody>
                  <a:tcPr marL="104628" marR="104628" marT="52314" marB="52314"/>
                </a:tc>
                <a:extLst>
                  <a:ext uri="{0D108BD9-81ED-4DB2-BD59-A6C34878D82A}">
                    <a16:rowId xmlns:a16="http://schemas.microsoft.com/office/drawing/2014/main" val="3078596161"/>
                  </a:ext>
                </a:extLst>
              </a:tr>
            </a:tbl>
          </a:graphicData>
        </a:graphic>
      </p:graphicFrame>
    </p:spTree>
    <p:extLst>
      <p:ext uri="{BB962C8B-B14F-4D97-AF65-F5344CB8AC3E}">
        <p14:creationId xmlns:p14="http://schemas.microsoft.com/office/powerpoint/2010/main" val="16601360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Note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Autofit/>
          </a:bodyPr>
          <a:lstStyle/>
          <a:p>
            <a:pPr lvl="1" fontAlgn="base">
              <a:buFont typeface="Wingdings" panose="05000000000000000000" pitchFamily="2" charset="2"/>
              <a:buChar char="§"/>
            </a:pPr>
            <a:r>
              <a:rPr lang="en-US" sz="2200" dirty="0"/>
              <a:t> Every grammar is not feasible for LL(1) Parsing table. It may be possible that one cell may contain more than one production. </a:t>
            </a:r>
          </a:p>
          <a:p>
            <a:pPr algn="l" fontAlgn="base">
              <a:buFont typeface="+mj-lt"/>
              <a:buAutoNum type="arabicPeriod"/>
            </a:pPr>
            <a:endParaRPr lang="en-US" b="1" i="0" dirty="0">
              <a:solidFill>
                <a:srgbClr val="273239"/>
              </a:solidFill>
              <a:effectLst/>
              <a:latin typeface="urw-din"/>
            </a:endParaRPr>
          </a:p>
        </p:txBody>
      </p:sp>
    </p:spTree>
    <p:extLst>
      <p:ext uri="{BB962C8B-B14F-4D97-AF65-F5344CB8AC3E}">
        <p14:creationId xmlns:p14="http://schemas.microsoft.com/office/powerpoint/2010/main" val="1915330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1</a:t>
            </a:r>
          </a:p>
        </p:txBody>
      </p:sp>
      <p:sp>
        <p:nvSpPr>
          <p:cNvPr id="4" name="Rectangle 2">
            <a:extLst>
              <a:ext uri="{FF2B5EF4-FFF2-40B4-BE49-F238E27FC236}">
                <a16:creationId xmlns:a16="http://schemas.microsoft.com/office/drawing/2014/main" id="{45957C99-AD46-4BAB-AB53-CA109705380B}"/>
              </a:ext>
            </a:extLst>
          </p:cNvPr>
          <p:cNvSpPr>
            <a:spLocks noChangeArrowheads="1"/>
          </p:cNvSpPr>
          <p:nvPr/>
        </p:nvSpPr>
        <p:spPr bwMode="auto">
          <a:xfrm>
            <a:off x="5378824" y="3011817"/>
            <a:ext cx="1732847" cy="1048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S --&gt; A | 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A --&gt; a </a:t>
            </a:r>
          </a:p>
        </p:txBody>
      </p:sp>
    </p:spTree>
    <p:extLst>
      <p:ext uri="{BB962C8B-B14F-4D97-AF65-F5344CB8AC3E}">
        <p14:creationId xmlns:p14="http://schemas.microsoft.com/office/powerpoint/2010/main" val="25728425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1</a:t>
            </a:r>
          </a:p>
        </p:txBody>
      </p:sp>
      <p:graphicFrame>
        <p:nvGraphicFramePr>
          <p:cNvPr id="6" name="Table 5">
            <a:extLst>
              <a:ext uri="{FF2B5EF4-FFF2-40B4-BE49-F238E27FC236}">
                <a16:creationId xmlns:a16="http://schemas.microsoft.com/office/drawing/2014/main" id="{7E40782A-79AD-48D3-9CE1-1095E44B42B3}"/>
              </a:ext>
            </a:extLst>
          </p:cNvPr>
          <p:cNvGraphicFramePr>
            <a:graphicFrameLocks noGrp="1"/>
          </p:cNvGraphicFramePr>
          <p:nvPr>
            <p:extLst>
              <p:ext uri="{D42A27DB-BD31-4B8C-83A1-F6EECF244321}">
                <p14:modId xmlns:p14="http://schemas.microsoft.com/office/powerpoint/2010/main" val="3446877953"/>
              </p:ext>
            </p:extLst>
          </p:nvPr>
        </p:nvGraphicFramePr>
        <p:xfrm>
          <a:off x="1213504" y="2636520"/>
          <a:ext cx="10058400" cy="1615440"/>
        </p:xfrm>
        <a:graphic>
          <a:graphicData uri="http://schemas.openxmlformats.org/drawingml/2006/table">
            <a:tbl>
              <a:tblPr/>
              <a:tblGrid>
                <a:gridCol w="3352800">
                  <a:extLst>
                    <a:ext uri="{9D8B030D-6E8A-4147-A177-3AD203B41FA5}">
                      <a16:colId xmlns:a16="http://schemas.microsoft.com/office/drawing/2014/main" val="2643318508"/>
                    </a:ext>
                  </a:extLst>
                </a:gridCol>
                <a:gridCol w="3352800">
                  <a:extLst>
                    <a:ext uri="{9D8B030D-6E8A-4147-A177-3AD203B41FA5}">
                      <a16:colId xmlns:a16="http://schemas.microsoft.com/office/drawing/2014/main" val="3002090818"/>
                    </a:ext>
                  </a:extLst>
                </a:gridCol>
                <a:gridCol w="3352800">
                  <a:extLst>
                    <a:ext uri="{9D8B030D-6E8A-4147-A177-3AD203B41FA5}">
                      <a16:colId xmlns:a16="http://schemas.microsoft.com/office/drawing/2014/main" val="424526437"/>
                    </a:ext>
                  </a:extLst>
                </a:gridCol>
              </a:tblGrid>
              <a:tr h="0">
                <a:tc>
                  <a:txBody>
                    <a:bodyPr/>
                    <a:lstStyle/>
                    <a:p>
                      <a:pPr algn="l" fontAlgn="base"/>
                      <a:r>
                        <a:rPr lang="en-US" sz="2200" b="1" kern="1200">
                          <a:solidFill>
                            <a:schemeClr val="tx1">
                              <a:lumMod val="75000"/>
                              <a:lumOff val="25000"/>
                            </a:schemeClr>
                          </a:solidFill>
                          <a:latin typeface="+mn-lt"/>
                          <a:ea typeface="+mn-ea"/>
                          <a:cs typeface="+mn-cs"/>
                        </a:rPr>
                        <a:t> </a:t>
                      </a:r>
                    </a:p>
                  </a:txBody>
                  <a:tcPr marL="76200" marR="76200" marT="76200" marB="76200" anchor="ctr">
                    <a:lnL>
                      <a:noFill/>
                    </a:lnL>
                    <a:lnR>
                      <a:noFill/>
                    </a:lnR>
                    <a:lnT>
                      <a:noFill/>
                    </a:lnT>
                    <a:lnB>
                      <a:noFill/>
                    </a:lnB>
                    <a:solidFill>
                      <a:srgbClr val="FFFFFF"/>
                    </a:solidFill>
                  </a:tcPr>
                </a:tc>
                <a:tc>
                  <a:txBody>
                    <a:bodyPr/>
                    <a:lstStyle/>
                    <a:p>
                      <a:pPr algn="l" fontAlgn="base"/>
                      <a:r>
                        <a:rPr lang="en-US" sz="2200" b="1" kern="1200" dirty="0">
                          <a:solidFill>
                            <a:schemeClr val="tx1">
                              <a:lumMod val="75000"/>
                              <a:lumOff val="25000"/>
                            </a:schemeClr>
                          </a:solidFill>
                          <a:latin typeface="+mn-lt"/>
                          <a:ea typeface="+mn-ea"/>
                          <a:cs typeface="+mn-cs"/>
                        </a:rPr>
                        <a:t>First</a:t>
                      </a:r>
                    </a:p>
                  </a:txBody>
                  <a:tcPr marL="76200" marR="76200" marT="76200" marB="76200" anchor="ctr">
                    <a:lnL>
                      <a:noFill/>
                    </a:lnL>
                    <a:lnR>
                      <a:noFill/>
                    </a:lnR>
                    <a:lnT>
                      <a:noFill/>
                    </a:lnT>
                    <a:lnB>
                      <a:noFill/>
                    </a:lnB>
                    <a:solidFill>
                      <a:srgbClr val="FFFFFF"/>
                    </a:solidFill>
                  </a:tcPr>
                </a:tc>
                <a:tc>
                  <a:txBody>
                    <a:bodyPr/>
                    <a:lstStyle/>
                    <a:p>
                      <a:pPr algn="l" fontAlgn="base"/>
                      <a:r>
                        <a:rPr lang="en-US" sz="2200" b="1" kern="1200" dirty="0">
                          <a:solidFill>
                            <a:schemeClr val="tx1">
                              <a:lumMod val="75000"/>
                              <a:lumOff val="25000"/>
                            </a:schemeClr>
                          </a:solidFill>
                          <a:latin typeface="+mn-lt"/>
                          <a:ea typeface="+mn-ea"/>
                          <a:cs typeface="+mn-cs"/>
                        </a:rPr>
                        <a:t>Follow</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4291362537"/>
                  </a:ext>
                </a:extLst>
              </a:tr>
              <a:tr h="0">
                <a:tc>
                  <a:txBody>
                    <a:bodyPr/>
                    <a:lstStyle/>
                    <a:p>
                      <a:pPr algn="l" fontAlgn="base"/>
                      <a:r>
                        <a:rPr lang="en-US" sz="2200" kern="1200" dirty="0">
                          <a:solidFill>
                            <a:schemeClr val="tx1">
                              <a:lumMod val="75000"/>
                              <a:lumOff val="25000"/>
                            </a:schemeClr>
                          </a:solidFill>
                          <a:latin typeface="+mn-lt"/>
                          <a:ea typeface="+mn-ea"/>
                          <a:cs typeface="+mn-cs"/>
                        </a:rPr>
                        <a:t>S –&gt; </a:t>
                      </a:r>
                      <a:r>
                        <a:rPr lang="en-US" sz="2200" kern="1200" dirty="0" err="1">
                          <a:solidFill>
                            <a:schemeClr val="tx1">
                              <a:lumMod val="75000"/>
                              <a:lumOff val="25000"/>
                            </a:schemeClr>
                          </a:solidFill>
                          <a:latin typeface="+mn-lt"/>
                          <a:ea typeface="+mn-ea"/>
                          <a:cs typeface="+mn-cs"/>
                        </a:rPr>
                        <a:t>A</a:t>
                      </a:r>
                      <a:r>
                        <a:rPr lang="en-US" sz="2400" dirty="0" err="1">
                          <a:solidFill>
                            <a:srgbClr val="000000"/>
                          </a:solidFill>
                          <a:cs typeface="Arial" panose="020B0604020202020204" pitchFamily="34" charset="0"/>
                        </a:rPr>
                        <a:t>|</a:t>
                      </a:r>
                      <a:r>
                        <a:rPr lang="en-US" sz="2200" kern="1200" dirty="0" err="1">
                          <a:solidFill>
                            <a:schemeClr val="tx1">
                              <a:lumMod val="75000"/>
                              <a:lumOff val="25000"/>
                            </a:schemeClr>
                          </a:solidFill>
                          <a:latin typeface="+mn-lt"/>
                          <a:ea typeface="+mn-ea"/>
                          <a:cs typeface="+mn-cs"/>
                        </a:rPr>
                        <a:t>a</a:t>
                      </a:r>
                      <a:endParaRPr lang="en-US" sz="2200" kern="1200" dirty="0">
                        <a:solidFill>
                          <a:schemeClr val="tx1">
                            <a:lumMod val="75000"/>
                            <a:lumOff val="25000"/>
                          </a:schemeClr>
                        </a:solidFill>
                        <a:latin typeface="+mn-lt"/>
                        <a:ea typeface="+mn-ea"/>
                        <a:cs typeface="+mn-cs"/>
                      </a:endParaRPr>
                    </a:p>
                  </a:txBody>
                  <a:tcPr marL="76200" marR="76200" marT="106680" marB="106680" anchor="ctr">
                    <a:lnL>
                      <a:noFill/>
                    </a:lnL>
                    <a:lnR>
                      <a:noFill/>
                    </a:lnR>
                    <a:lnT>
                      <a:noFill/>
                    </a:lnT>
                    <a:lnB>
                      <a:noFill/>
                    </a:lnB>
                    <a:solidFill>
                      <a:srgbClr val="FFFFFF"/>
                    </a:solidFill>
                  </a:tcPr>
                </a:tc>
                <a:tc>
                  <a:txBody>
                    <a:bodyPr/>
                    <a:lstStyle/>
                    <a:p>
                      <a:pPr algn="l" fontAlgn="base"/>
                      <a:r>
                        <a:rPr lang="en-US" sz="2200" kern="1200" dirty="0">
                          <a:solidFill>
                            <a:schemeClr val="tx1">
                              <a:lumMod val="75000"/>
                              <a:lumOff val="25000"/>
                            </a:schemeClr>
                          </a:solidFill>
                          <a:latin typeface="+mn-lt"/>
                          <a:ea typeface="+mn-ea"/>
                          <a:cs typeface="+mn-cs"/>
                        </a:rPr>
                        <a:t>{ a }</a:t>
                      </a:r>
                    </a:p>
                  </a:txBody>
                  <a:tcPr marL="76200" marR="76200" marT="106680" marB="106680" anchor="ctr">
                    <a:lnL>
                      <a:noFill/>
                    </a:lnL>
                    <a:lnR>
                      <a:noFill/>
                    </a:lnR>
                    <a:lnT>
                      <a:noFill/>
                    </a:lnT>
                    <a:lnB>
                      <a:noFill/>
                    </a:lnB>
                    <a:solidFill>
                      <a:srgbClr val="FFFFFF"/>
                    </a:solidFill>
                  </a:tcPr>
                </a:tc>
                <a:tc>
                  <a:txBody>
                    <a:bodyPr/>
                    <a:lstStyle/>
                    <a:p>
                      <a:pPr algn="l" fontAlgn="base"/>
                      <a:r>
                        <a:rPr lang="en-US" sz="2200" kern="1200">
                          <a:solidFill>
                            <a:schemeClr val="tx1">
                              <a:lumMod val="75000"/>
                              <a:lumOff val="25000"/>
                            </a:schemeClr>
                          </a:solidFill>
                          <a:latin typeface="+mn-lt"/>
                          <a:ea typeface="+mn-ea"/>
                          <a:cs typeface="+mn-cs"/>
                        </a:rPr>
                        <a:t>{ $ }</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2624179795"/>
                  </a:ext>
                </a:extLst>
              </a:tr>
              <a:tr h="0">
                <a:tc>
                  <a:txBody>
                    <a:bodyPr/>
                    <a:lstStyle/>
                    <a:p>
                      <a:pPr algn="l" fontAlgn="base"/>
                      <a:r>
                        <a:rPr lang="en-US" sz="2200" kern="1200" dirty="0">
                          <a:solidFill>
                            <a:schemeClr val="tx1">
                              <a:lumMod val="75000"/>
                              <a:lumOff val="25000"/>
                            </a:schemeClr>
                          </a:solidFill>
                          <a:latin typeface="+mn-lt"/>
                          <a:ea typeface="+mn-ea"/>
                          <a:cs typeface="+mn-cs"/>
                        </a:rPr>
                        <a:t>A –&gt;a</a:t>
                      </a:r>
                    </a:p>
                  </a:txBody>
                  <a:tcPr marL="76200" marR="76200" marT="106680" marB="106680" anchor="ctr">
                    <a:lnL>
                      <a:noFill/>
                    </a:lnL>
                    <a:lnR>
                      <a:noFill/>
                    </a:lnR>
                    <a:lnT>
                      <a:noFill/>
                    </a:lnT>
                    <a:lnB>
                      <a:noFill/>
                    </a:lnB>
                    <a:solidFill>
                      <a:srgbClr val="FFFFFF"/>
                    </a:solidFill>
                  </a:tcPr>
                </a:tc>
                <a:tc>
                  <a:txBody>
                    <a:bodyPr/>
                    <a:lstStyle/>
                    <a:p>
                      <a:pPr algn="l" fontAlgn="base"/>
                      <a:r>
                        <a:rPr lang="en-US" sz="2200" kern="1200" dirty="0">
                          <a:solidFill>
                            <a:schemeClr val="tx1">
                              <a:lumMod val="75000"/>
                              <a:lumOff val="25000"/>
                            </a:schemeClr>
                          </a:solidFill>
                          <a:latin typeface="+mn-lt"/>
                          <a:ea typeface="+mn-ea"/>
                          <a:cs typeface="+mn-cs"/>
                        </a:rPr>
                        <a:t>{ a }</a:t>
                      </a:r>
                    </a:p>
                  </a:txBody>
                  <a:tcPr marL="76200" marR="76200" marT="106680" marB="106680" anchor="ctr">
                    <a:lnL>
                      <a:noFill/>
                    </a:lnL>
                    <a:lnR>
                      <a:noFill/>
                    </a:lnR>
                    <a:lnT>
                      <a:noFill/>
                    </a:lnT>
                    <a:lnB>
                      <a:noFill/>
                    </a:lnB>
                    <a:solidFill>
                      <a:srgbClr val="FFFFFF"/>
                    </a:solidFill>
                  </a:tcPr>
                </a:tc>
                <a:tc>
                  <a:txBody>
                    <a:bodyPr/>
                    <a:lstStyle/>
                    <a:p>
                      <a:pPr algn="l" fontAlgn="base"/>
                      <a:r>
                        <a:rPr lang="en-US" sz="2200" kern="1200" dirty="0">
                          <a:solidFill>
                            <a:schemeClr val="tx1">
                              <a:lumMod val="75000"/>
                              <a:lumOff val="25000"/>
                            </a:schemeClr>
                          </a:solidFill>
                          <a:latin typeface="+mn-lt"/>
                          <a:ea typeface="+mn-ea"/>
                          <a:cs typeface="+mn-cs"/>
                        </a:rPr>
                        <a:t>{ $ }</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2690174152"/>
                  </a:ext>
                </a:extLst>
              </a:tr>
            </a:tbl>
          </a:graphicData>
        </a:graphic>
      </p:graphicFrame>
    </p:spTree>
    <p:extLst>
      <p:ext uri="{BB962C8B-B14F-4D97-AF65-F5344CB8AC3E}">
        <p14:creationId xmlns:p14="http://schemas.microsoft.com/office/powerpoint/2010/main" val="365744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Formal Definition of a Context-Free Grammar</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p:txBody>
          <a:bodyPr>
            <a:normAutofit/>
          </a:bodyPr>
          <a:lstStyle/>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Context-free grammar (grammar for short) consists of terminals, </a:t>
            </a:r>
            <a:r>
              <a:rPr lang="en-US" sz="2200" dirty="0" err="1">
                <a:solidFill>
                  <a:srgbClr val="000000"/>
                </a:solidFill>
                <a:latin typeface="Calibri" panose="020F0502020204030204" pitchFamily="34" charset="0"/>
                <a:cs typeface="Arial" panose="020B0604020202020204" pitchFamily="34" charset="0"/>
              </a:rPr>
              <a:t>nonterminals</a:t>
            </a:r>
            <a:r>
              <a:rPr lang="en-US" sz="2200" dirty="0">
                <a:solidFill>
                  <a:srgbClr val="000000"/>
                </a:solidFill>
                <a:latin typeface="Calibri" panose="020F0502020204030204" pitchFamily="34" charset="0"/>
                <a:cs typeface="Arial" panose="020B0604020202020204" pitchFamily="34" charset="0"/>
              </a:rPr>
              <a:t>, a start symbol, and productions.</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t>
            </a:r>
            <a:r>
              <a:rPr lang="en-US" sz="2200" b="1" dirty="0">
                <a:solidFill>
                  <a:srgbClr val="000000"/>
                </a:solidFill>
                <a:latin typeface="Calibri" panose="020F0502020204030204" pitchFamily="34" charset="0"/>
                <a:cs typeface="Arial" panose="020B0604020202020204" pitchFamily="34" charset="0"/>
              </a:rPr>
              <a:t>Terminals:</a:t>
            </a:r>
          </a:p>
          <a:p>
            <a:pPr lvl="1" algn="just">
              <a:buFont typeface="Wingdings" panose="05000000000000000000" pitchFamily="2" charset="2"/>
              <a:buChar char="§"/>
            </a:pPr>
            <a:r>
              <a:rPr lang="en-US" sz="2000" dirty="0">
                <a:solidFill>
                  <a:srgbClr val="000000"/>
                </a:solidFill>
                <a:latin typeface="Calibri" panose="020F0502020204030204" pitchFamily="34" charset="0"/>
                <a:cs typeface="Arial" panose="020B0604020202020204" pitchFamily="34" charset="0"/>
              </a:rPr>
              <a:t>Terminals are the basic symbols from which strings are formed. Terminals describes a finite set of terminal symbols. The </a:t>
            </a:r>
            <a:r>
              <a:rPr lang="en-US" sz="2000" b="1" dirty="0">
                <a:solidFill>
                  <a:srgbClr val="000000"/>
                </a:solidFill>
                <a:latin typeface="Calibri" panose="020F0502020204030204" pitchFamily="34" charset="0"/>
                <a:cs typeface="Arial" panose="020B0604020202020204" pitchFamily="34" charset="0"/>
              </a:rPr>
              <a:t>terminals</a:t>
            </a:r>
            <a:r>
              <a:rPr lang="en-US" sz="2000" dirty="0">
                <a:solidFill>
                  <a:srgbClr val="000000"/>
                </a:solidFill>
                <a:latin typeface="Calibri" panose="020F0502020204030204" pitchFamily="34" charset="0"/>
                <a:cs typeface="Arial" panose="020B0604020202020204" pitchFamily="34" charset="0"/>
              </a:rPr>
              <a:t> are the keywords </a:t>
            </a:r>
            <a:r>
              <a:rPr lang="en-US" sz="2000" b="1" dirty="0">
                <a:solidFill>
                  <a:srgbClr val="000000"/>
                </a:solidFill>
                <a:latin typeface="Calibri" panose="020F0502020204030204" pitchFamily="34" charset="0"/>
                <a:cs typeface="Arial" panose="020B0604020202020204" pitchFamily="34" charset="0"/>
              </a:rPr>
              <a:t>if</a:t>
            </a:r>
            <a:r>
              <a:rPr lang="en-US" sz="2000" dirty="0">
                <a:solidFill>
                  <a:srgbClr val="000000"/>
                </a:solidFill>
                <a:latin typeface="Calibri" panose="020F0502020204030204" pitchFamily="34" charset="0"/>
                <a:cs typeface="Arial" panose="020B0604020202020204" pitchFamily="34" charset="0"/>
              </a:rPr>
              <a:t> and </a:t>
            </a:r>
            <a:r>
              <a:rPr lang="en-US" sz="2000" b="1" dirty="0">
                <a:solidFill>
                  <a:srgbClr val="000000"/>
                </a:solidFill>
                <a:latin typeface="Calibri" panose="020F0502020204030204" pitchFamily="34" charset="0"/>
                <a:cs typeface="Arial" panose="020B0604020202020204" pitchFamily="34" charset="0"/>
              </a:rPr>
              <a:t>else</a:t>
            </a:r>
            <a:r>
              <a:rPr lang="en-US" sz="2000" dirty="0">
                <a:solidFill>
                  <a:srgbClr val="000000"/>
                </a:solidFill>
                <a:latin typeface="Calibri" panose="020F0502020204030204" pitchFamily="34" charset="0"/>
                <a:cs typeface="Arial" panose="020B0604020202020204" pitchFamily="34" charset="0"/>
              </a:rPr>
              <a:t> and the symbols "</a:t>
            </a:r>
            <a:r>
              <a:rPr lang="en-US" sz="2000" b="1" dirty="0">
                <a:solidFill>
                  <a:srgbClr val="000000"/>
                </a:solidFill>
                <a:latin typeface="Calibri" panose="020F0502020204030204" pitchFamily="34" charset="0"/>
                <a:cs typeface="Arial" panose="020B0604020202020204" pitchFamily="34" charset="0"/>
              </a:rPr>
              <a:t>(</a:t>
            </a:r>
            <a:r>
              <a:rPr lang="en-US" sz="2000" dirty="0">
                <a:solidFill>
                  <a:srgbClr val="000000"/>
                </a:solidFill>
                <a:latin typeface="Calibri" panose="020F0502020204030204" pitchFamily="34" charset="0"/>
                <a:cs typeface="Arial" panose="020B0604020202020204" pitchFamily="34" charset="0"/>
              </a:rPr>
              <a:t>" and "</a:t>
            </a:r>
            <a:r>
              <a:rPr lang="en-US" sz="2000" b="1" dirty="0">
                <a:solidFill>
                  <a:srgbClr val="000000"/>
                </a:solidFill>
                <a:latin typeface="Calibri" panose="020F0502020204030204" pitchFamily="34" charset="0"/>
                <a:cs typeface="Arial" panose="020B0604020202020204" pitchFamily="34" charset="0"/>
              </a:rPr>
              <a:t>)</a:t>
            </a:r>
            <a:r>
              <a:rPr lang="en-US" sz="2000" dirty="0">
                <a:solidFill>
                  <a:srgbClr val="000000"/>
                </a:solidFill>
                <a:latin typeface="Calibri" panose="020F0502020204030204" pitchFamily="34" charset="0"/>
                <a:cs typeface="Arial" panose="020B0604020202020204" pitchFamily="34" charset="0"/>
              </a:rPr>
              <a:t> .“</a:t>
            </a:r>
          </a:p>
          <a:p>
            <a:pPr algn="just">
              <a:buFont typeface="Wingdings" panose="05000000000000000000" pitchFamily="2" charset="2"/>
              <a:buChar char="§"/>
            </a:pPr>
            <a:r>
              <a:rPr lang="en-US" sz="2200" dirty="0">
                <a:solidFill>
                  <a:srgbClr val="000000"/>
                </a:solidFill>
                <a:latin typeface="Calibri" panose="020F0502020204030204" pitchFamily="34" charset="0"/>
                <a:cs typeface="Arial" panose="020B0604020202020204" pitchFamily="34" charset="0"/>
              </a:rPr>
              <a:t> </a:t>
            </a:r>
            <a:r>
              <a:rPr lang="en-US" sz="2200" b="1" dirty="0" err="1">
                <a:solidFill>
                  <a:srgbClr val="000000"/>
                </a:solidFill>
                <a:latin typeface="Calibri" panose="020F0502020204030204" pitchFamily="34" charset="0"/>
                <a:cs typeface="Arial" panose="020B0604020202020204" pitchFamily="34" charset="0"/>
              </a:rPr>
              <a:t>NonTerminals</a:t>
            </a:r>
            <a:r>
              <a:rPr lang="en-US" sz="2200" b="1" dirty="0">
                <a:solidFill>
                  <a:srgbClr val="000000"/>
                </a:solidFill>
                <a:latin typeface="Calibri" panose="020F0502020204030204" pitchFamily="34" charset="0"/>
                <a:cs typeface="Arial" panose="020B0604020202020204" pitchFamily="34" charset="0"/>
              </a:rPr>
              <a:t>:</a:t>
            </a:r>
          </a:p>
          <a:p>
            <a:pPr lvl="1" algn="just">
              <a:buFont typeface="Wingdings" panose="05000000000000000000" pitchFamily="2" charset="2"/>
              <a:buChar char="§"/>
            </a:pPr>
            <a:r>
              <a:rPr lang="en-US" sz="2000" dirty="0" err="1">
                <a:solidFill>
                  <a:srgbClr val="000000"/>
                </a:solidFill>
                <a:latin typeface="Calibri" panose="020F0502020204030204" pitchFamily="34" charset="0"/>
                <a:cs typeface="Arial" panose="020B0604020202020204" pitchFamily="34" charset="0"/>
              </a:rPr>
              <a:t>Nonterminals</a:t>
            </a:r>
            <a:r>
              <a:rPr lang="en-US" sz="2000" dirty="0">
                <a:solidFill>
                  <a:srgbClr val="000000"/>
                </a:solidFill>
                <a:latin typeface="Calibri" panose="020F0502020204030204" pitchFamily="34" charset="0"/>
                <a:cs typeface="Arial" panose="020B0604020202020204" pitchFamily="34" charset="0"/>
              </a:rPr>
              <a:t> are syntactic variables that denote sets of strings. </a:t>
            </a:r>
            <a:r>
              <a:rPr lang="en-US" sz="2000" b="1" dirty="0" err="1">
                <a:solidFill>
                  <a:srgbClr val="000000"/>
                </a:solidFill>
                <a:latin typeface="Calibri" panose="020F0502020204030204" pitchFamily="34" charset="0"/>
                <a:cs typeface="Arial" panose="020B0604020202020204" pitchFamily="34" charset="0"/>
              </a:rPr>
              <a:t>stmt</a:t>
            </a:r>
            <a:r>
              <a:rPr lang="en-US" sz="2000" dirty="0">
                <a:solidFill>
                  <a:srgbClr val="000000"/>
                </a:solidFill>
                <a:latin typeface="Calibri" panose="020F0502020204030204" pitchFamily="34" charset="0"/>
                <a:cs typeface="Arial" panose="020B0604020202020204" pitchFamily="34" charset="0"/>
              </a:rPr>
              <a:t> and </a:t>
            </a:r>
            <a:r>
              <a:rPr lang="en-US" sz="2000" b="1" dirty="0">
                <a:solidFill>
                  <a:srgbClr val="000000"/>
                </a:solidFill>
                <a:latin typeface="Calibri" panose="020F0502020204030204" pitchFamily="34" charset="0"/>
                <a:cs typeface="Arial" panose="020B0604020202020204" pitchFamily="34" charset="0"/>
              </a:rPr>
              <a:t>expr</a:t>
            </a:r>
            <a:r>
              <a:rPr lang="en-US" sz="2000" dirty="0">
                <a:solidFill>
                  <a:srgbClr val="000000"/>
                </a:solidFill>
                <a:latin typeface="Calibri" panose="020F0502020204030204" pitchFamily="34" charset="0"/>
                <a:cs typeface="Arial" panose="020B0604020202020204" pitchFamily="34" charset="0"/>
              </a:rPr>
              <a:t> are </a:t>
            </a:r>
            <a:r>
              <a:rPr lang="en-US" sz="2000" dirty="0" err="1">
                <a:solidFill>
                  <a:srgbClr val="000000"/>
                </a:solidFill>
                <a:latin typeface="Calibri" panose="020F0502020204030204" pitchFamily="34" charset="0"/>
                <a:cs typeface="Arial" panose="020B0604020202020204" pitchFamily="34" charset="0"/>
              </a:rPr>
              <a:t>nonterminals</a:t>
            </a:r>
            <a:r>
              <a:rPr lang="en-US" sz="2000" dirty="0">
                <a:solidFill>
                  <a:srgbClr val="000000"/>
                </a:solidFill>
                <a:latin typeface="Calibri" panose="020F0502020204030204" pitchFamily="34" charset="0"/>
                <a:cs typeface="Arial" panose="020B0604020202020204" pitchFamily="34" charset="0"/>
              </a:rPr>
              <a:t>. The sets of strings denoted by </a:t>
            </a:r>
            <a:r>
              <a:rPr lang="en-US" sz="2000" dirty="0" err="1">
                <a:solidFill>
                  <a:srgbClr val="000000"/>
                </a:solidFill>
                <a:latin typeface="Calibri" panose="020F0502020204030204" pitchFamily="34" charset="0"/>
                <a:cs typeface="Arial" panose="020B0604020202020204" pitchFamily="34" charset="0"/>
              </a:rPr>
              <a:t>nonterminals</a:t>
            </a:r>
            <a:r>
              <a:rPr lang="en-US" sz="2000" dirty="0">
                <a:solidFill>
                  <a:srgbClr val="000000"/>
                </a:solidFill>
                <a:latin typeface="Calibri" panose="020F0502020204030204" pitchFamily="34" charset="0"/>
                <a:cs typeface="Arial" panose="020B0604020202020204" pitchFamily="34" charset="0"/>
              </a:rPr>
              <a:t> help define the language generated by the grammar.</a:t>
            </a:r>
          </a:p>
        </p:txBody>
      </p:sp>
    </p:spTree>
    <p:extLst>
      <p:ext uri="{BB962C8B-B14F-4D97-AF65-F5344CB8AC3E}">
        <p14:creationId xmlns:p14="http://schemas.microsoft.com/office/powerpoint/2010/main" val="20744780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1</a:t>
            </a:r>
          </a:p>
        </p:txBody>
      </p:sp>
      <p:pic>
        <p:nvPicPr>
          <p:cNvPr id="8" name="Picture 7">
            <a:extLst>
              <a:ext uri="{FF2B5EF4-FFF2-40B4-BE49-F238E27FC236}">
                <a16:creationId xmlns:a16="http://schemas.microsoft.com/office/drawing/2014/main" id="{62BFFEBE-477A-4FB9-B4DE-17695D208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111" y="2138197"/>
            <a:ext cx="3511778" cy="3185789"/>
          </a:xfrm>
          <a:prstGeom prst="rect">
            <a:avLst/>
          </a:prstGeom>
        </p:spPr>
      </p:pic>
    </p:spTree>
    <p:extLst>
      <p:ext uri="{BB962C8B-B14F-4D97-AF65-F5344CB8AC3E}">
        <p14:creationId xmlns:p14="http://schemas.microsoft.com/office/powerpoint/2010/main" val="23212191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2</a:t>
            </a:r>
          </a:p>
        </p:txBody>
      </p:sp>
      <p:sp>
        <p:nvSpPr>
          <p:cNvPr id="4" name="Rectangle 2">
            <a:extLst>
              <a:ext uri="{FF2B5EF4-FFF2-40B4-BE49-F238E27FC236}">
                <a16:creationId xmlns:a16="http://schemas.microsoft.com/office/drawing/2014/main" id="{45957C99-AD46-4BAB-AB53-CA109705380B}"/>
              </a:ext>
            </a:extLst>
          </p:cNvPr>
          <p:cNvSpPr>
            <a:spLocks noChangeArrowheads="1"/>
          </p:cNvSpPr>
          <p:nvPr/>
        </p:nvSpPr>
        <p:spPr bwMode="auto">
          <a:xfrm>
            <a:off x="4580965" y="3240109"/>
            <a:ext cx="3258905" cy="556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chemeClr val="tx1">
                    <a:lumMod val="75000"/>
                    <a:lumOff val="25000"/>
                  </a:schemeClr>
                </a:solidFill>
              </a:rPr>
              <a:t>S --&gt; </a:t>
            </a:r>
            <a:r>
              <a:rPr lang="en-US" altLang="en-US" sz="3200" dirty="0" err="1">
                <a:solidFill>
                  <a:schemeClr val="tx1">
                    <a:lumMod val="75000"/>
                    <a:lumOff val="25000"/>
                  </a:schemeClr>
                </a:solidFill>
              </a:rPr>
              <a:t>aSbS|bSaS</a:t>
            </a:r>
            <a:r>
              <a:rPr lang="en-US" altLang="en-US" sz="3200" dirty="0">
                <a:solidFill>
                  <a:schemeClr val="tx1">
                    <a:lumMod val="75000"/>
                    <a:lumOff val="25000"/>
                  </a:schemeClr>
                </a:solidFill>
              </a:rPr>
              <a:t> | ε </a:t>
            </a:r>
          </a:p>
        </p:txBody>
      </p:sp>
    </p:spTree>
    <p:extLst>
      <p:ext uri="{BB962C8B-B14F-4D97-AF65-F5344CB8AC3E}">
        <p14:creationId xmlns:p14="http://schemas.microsoft.com/office/powerpoint/2010/main" val="16628298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Construction LL(1) Parsing Table – Example 2</a:t>
            </a:r>
          </a:p>
        </p:txBody>
      </p:sp>
      <p:graphicFrame>
        <p:nvGraphicFramePr>
          <p:cNvPr id="6" name="Table 5">
            <a:extLst>
              <a:ext uri="{FF2B5EF4-FFF2-40B4-BE49-F238E27FC236}">
                <a16:creationId xmlns:a16="http://schemas.microsoft.com/office/drawing/2014/main" id="{7E40782A-79AD-48D3-9CE1-1095E44B42B3}"/>
              </a:ext>
            </a:extLst>
          </p:cNvPr>
          <p:cNvGraphicFramePr>
            <a:graphicFrameLocks noGrp="1"/>
          </p:cNvGraphicFramePr>
          <p:nvPr>
            <p:extLst>
              <p:ext uri="{D42A27DB-BD31-4B8C-83A1-F6EECF244321}">
                <p14:modId xmlns:p14="http://schemas.microsoft.com/office/powerpoint/2010/main" val="4184316945"/>
              </p:ext>
            </p:extLst>
          </p:nvPr>
        </p:nvGraphicFramePr>
        <p:xfrm>
          <a:off x="1213504" y="2636520"/>
          <a:ext cx="10058400" cy="1615440"/>
        </p:xfrm>
        <a:graphic>
          <a:graphicData uri="http://schemas.openxmlformats.org/drawingml/2006/table">
            <a:tbl>
              <a:tblPr/>
              <a:tblGrid>
                <a:gridCol w="3352800">
                  <a:extLst>
                    <a:ext uri="{9D8B030D-6E8A-4147-A177-3AD203B41FA5}">
                      <a16:colId xmlns:a16="http://schemas.microsoft.com/office/drawing/2014/main" val="2643318508"/>
                    </a:ext>
                  </a:extLst>
                </a:gridCol>
                <a:gridCol w="3352800">
                  <a:extLst>
                    <a:ext uri="{9D8B030D-6E8A-4147-A177-3AD203B41FA5}">
                      <a16:colId xmlns:a16="http://schemas.microsoft.com/office/drawing/2014/main" val="3002090818"/>
                    </a:ext>
                  </a:extLst>
                </a:gridCol>
                <a:gridCol w="3352800">
                  <a:extLst>
                    <a:ext uri="{9D8B030D-6E8A-4147-A177-3AD203B41FA5}">
                      <a16:colId xmlns:a16="http://schemas.microsoft.com/office/drawing/2014/main" val="424526437"/>
                    </a:ext>
                  </a:extLst>
                </a:gridCol>
              </a:tblGrid>
              <a:tr h="0">
                <a:tc>
                  <a:txBody>
                    <a:bodyPr/>
                    <a:lstStyle/>
                    <a:p>
                      <a:pPr algn="l" fontAlgn="base"/>
                      <a:r>
                        <a:rPr lang="en-US" sz="2200" b="1" kern="1200">
                          <a:solidFill>
                            <a:schemeClr val="tx1">
                              <a:lumMod val="75000"/>
                              <a:lumOff val="25000"/>
                            </a:schemeClr>
                          </a:solidFill>
                          <a:latin typeface="+mn-lt"/>
                          <a:ea typeface="+mn-ea"/>
                          <a:cs typeface="+mn-cs"/>
                        </a:rPr>
                        <a:t> </a:t>
                      </a:r>
                    </a:p>
                  </a:txBody>
                  <a:tcPr marL="76200" marR="76200" marT="76200" marB="76200" anchor="ctr">
                    <a:lnL>
                      <a:noFill/>
                    </a:lnL>
                    <a:lnR>
                      <a:noFill/>
                    </a:lnR>
                    <a:lnT>
                      <a:noFill/>
                    </a:lnT>
                    <a:lnB>
                      <a:noFill/>
                    </a:lnB>
                    <a:solidFill>
                      <a:srgbClr val="FFFFFF"/>
                    </a:solidFill>
                  </a:tcPr>
                </a:tc>
                <a:tc>
                  <a:txBody>
                    <a:bodyPr/>
                    <a:lstStyle/>
                    <a:p>
                      <a:pPr algn="l" fontAlgn="base"/>
                      <a:r>
                        <a:rPr lang="en-US" sz="2200" b="1" kern="1200" dirty="0">
                          <a:solidFill>
                            <a:schemeClr val="tx1">
                              <a:lumMod val="75000"/>
                              <a:lumOff val="25000"/>
                            </a:schemeClr>
                          </a:solidFill>
                          <a:latin typeface="+mn-lt"/>
                          <a:ea typeface="+mn-ea"/>
                          <a:cs typeface="+mn-cs"/>
                        </a:rPr>
                        <a:t>First</a:t>
                      </a:r>
                    </a:p>
                  </a:txBody>
                  <a:tcPr marL="76200" marR="76200" marT="76200" marB="76200" anchor="ctr">
                    <a:lnL>
                      <a:noFill/>
                    </a:lnL>
                    <a:lnR>
                      <a:noFill/>
                    </a:lnR>
                    <a:lnT>
                      <a:noFill/>
                    </a:lnT>
                    <a:lnB>
                      <a:noFill/>
                    </a:lnB>
                    <a:solidFill>
                      <a:srgbClr val="FFFFFF"/>
                    </a:solidFill>
                  </a:tcPr>
                </a:tc>
                <a:tc>
                  <a:txBody>
                    <a:bodyPr/>
                    <a:lstStyle/>
                    <a:p>
                      <a:pPr algn="l" fontAlgn="base"/>
                      <a:r>
                        <a:rPr lang="en-US" sz="2200" b="1" kern="1200" dirty="0">
                          <a:solidFill>
                            <a:schemeClr val="tx1">
                              <a:lumMod val="75000"/>
                              <a:lumOff val="25000"/>
                            </a:schemeClr>
                          </a:solidFill>
                          <a:latin typeface="+mn-lt"/>
                          <a:ea typeface="+mn-ea"/>
                          <a:cs typeface="+mn-cs"/>
                        </a:rPr>
                        <a:t>Follow</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4291362537"/>
                  </a:ext>
                </a:extLst>
              </a:tr>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1">
                              <a:lumMod val="75000"/>
                              <a:lumOff val="25000"/>
                            </a:schemeClr>
                          </a:solidFill>
                        </a:rPr>
                        <a:t>S --&gt; </a:t>
                      </a:r>
                      <a:r>
                        <a:rPr lang="en-US" altLang="en-US" sz="2400" dirty="0" err="1">
                          <a:solidFill>
                            <a:schemeClr val="tx1">
                              <a:lumMod val="75000"/>
                              <a:lumOff val="25000"/>
                            </a:schemeClr>
                          </a:solidFill>
                        </a:rPr>
                        <a:t>aSbS|bSaS</a:t>
                      </a:r>
                      <a:r>
                        <a:rPr lang="en-US" altLang="en-US" sz="2400" dirty="0">
                          <a:solidFill>
                            <a:schemeClr val="tx1">
                              <a:lumMod val="75000"/>
                              <a:lumOff val="25000"/>
                            </a:schemeClr>
                          </a:solidFill>
                        </a:rPr>
                        <a:t> | ε </a:t>
                      </a:r>
                    </a:p>
                  </a:txBody>
                  <a:tcPr marL="76200" marR="76200" marT="106680" marB="106680" anchor="ctr">
                    <a:lnL>
                      <a:noFill/>
                    </a:lnL>
                    <a:lnR>
                      <a:noFill/>
                    </a:lnR>
                    <a:lnT>
                      <a:noFill/>
                    </a:lnT>
                    <a:lnB>
                      <a:noFill/>
                    </a:lnB>
                    <a:solidFill>
                      <a:srgbClr val="FFFFFF"/>
                    </a:solidFill>
                  </a:tcPr>
                </a:tc>
                <a:tc>
                  <a:txBody>
                    <a:bodyPr/>
                    <a:lstStyle/>
                    <a:p>
                      <a:pPr algn="l" fontAlgn="base"/>
                      <a:r>
                        <a:rPr lang="en-US" sz="2200" kern="1200" dirty="0">
                          <a:solidFill>
                            <a:schemeClr val="tx1">
                              <a:lumMod val="75000"/>
                              <a:lumOff val="25000"/>
                            </a:schemeClr>
                          </a:solidFill>
                          <a:latin typeface="+mn-lt"/>
                          <a:ea typeface="+mn-ea"/>
                          <a:cs typeface="+mn-cs"/>
                        </a:rPr>
                        <a:t>{ a, b, </a:t>
                      </a:r>
                      <a:r>
                        <a:rPr lang="en-US" altLang="en-US" sz="2000" dirty="0">
                          <a:solidFill>
                            <a:schemeClr val="tx1">
                              <a:lumMod val="75000"/>
                              <a:lumOff val="25000"/>
                            </a:schemeClr>
                          </a:solidFill>
                        </a:rPr>
                        <a:t>ε</a:t>
                      </a:r>
                      <a:r>
                        <a:rPr lang="en-US" sz="2200" kern="1200" dirty="0">
                          <a:solidFill>
                            <a:schemeClr val="tx1">
                              <a:lumMod val="75000"/>
                              <a:lumOff val="25000"/>
                            </a:schemeClr>
                          </a:solidFill>
                          <a:latin typeface="+mn-lt"/>
                          <a:ea typeface="+mn-ea"/>
                          <a:cs typeface="+mn-cs"/>
                        </a:rPr>
                        <a:t>}</a:t>
                      </a:r>
                    </a:p>
                  </a:txBody>
                  <a:tcPr marL="76200" marR="76200" marT="106680" marB="106680" anchor="ctr">
                    <a:lnL>
                      <a:noFill/>
                    </a:lnL>
                    <a:lnR>
                      <a:noFill/>
                    </a:lnR>
                    <a:lnT>
                      <a:noFill/>
                    </a:lnT>
                    <a:lnB>
                      <a:noFill/>
                    </a:lnB>
                    <a:solidFill>
                      <a:srgbClr val="FFFFFF"/>
                    </a:solidFill>
                  </a:tcPr>
                </a:tc>
                <a:tc>
                  <a:txBody>
                    <a:bodyPr/>
                    <a:lstStyle/>
                    <a:p>
                      <a:pPr algn="l" fontAlgn="base"/>
                      <a:r>
                        <a:rPr lang="en-US" sz="2200" kern="1200" dirty="0">
                          <a:solidFill>
                            <a:schemeClr val="tx1">
                              <a:lumMod val="75000"/>
                              <a:lumOff val="25000"/>
                            </a:schemeClr>
                          </a:solidFill>
                          <a:latin typeface="+mn-lt"/>
                          <a:ea typeface="+mn-ea"/>
                          <a:cs typeface="+mn-cs"/>
                        </a:rPr>
                        <a:t>{ $,a, b}</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2624179795"/>
                  </a:ext>
                </a:extLst>
              </a:tr>
              <a:tr h="0">
                <a:tc>
                  <a:txBody>
                    <a:bodyPr/>
                    <a:lstStyle/>
                    <a:p>
                      <a:pPr algn="l" fontAlgn="base"/>
                      <a:endParaRPr lang="en-US" sz="2200" kern="1200" dirty="0">
                        <a:solidFill>
                          <a:schemeClr val="tx1">
                            <a:lumMod val="75000"/>
                            <a:lumOff val="25000"/>
                          </a:schemeClr>
                        </a:solidFill>
                        <a:latin typeface="+mn-lt"/>
                        <a:ea typeface="+mn-ea"/>
                        <a:cs typeface="+mn-cs"/>
                      </a:endParaRPr>
                    </a:p>
                  </a:txBody>
                  <a:tcPr marL="76200" marR="76200" marT="106680" marB="106680" anchor="ctr">
                    <a:lnL>
                      <a:noFill/>
                    </a:lnL>
                    <a:lnR>
                      <a:noFill/>
                    </a:lnR>
                    <a:lnT>
                      <a:noFill/>
                    </a:lnT>
                    <a:lnB>
                      <a:noFill/>
                    </a:lnB>
                    <a:solidFill>
                      <a:srgbClr val="FFFFFF"/>
                    </a:solidFill>
                  </a:tcPr>
                </a:tc>
                <a:tc>
                  <a:txBody>
                    <a:bodyPr/>
                    <a:lstStyle/>
                    <a:p>
                      <a:pPr algn="l" fontAlgn="base"/>
                      <a:endParaRPr lang="en-US" sz="2200" kern="1200" dirty="0">
                        <a:solidFill>
                          <a:schemeClr val="tx1">
                            <a:lumMod val="75000"/>
                            <a:lumOff val="25000"/>
                          </a:schemeClr>
                        </a:solidFill>
                        <a:latin typeface="+mn-lt"/>
                        <a:ea typeface="+mn-ea"/>
                        <a:cs typeface="+mn-cs"/>
                      </a:endParaRPr>
                    </a:p>
                  </a:txBody>
                  <a:tcPr marL="76200" marR="76200" marT="106680" marB="106680" anchor="ctr">
                    <a:lnL>
                      <a:noFill/>
                    </a:lnL>
                    <a:lnR>
                      <a:noFill/>
                    </a:lnR>
                    <a:lnT>
                      <a:noFill/>
                    </a:lnT>
                    <a:lnB>
                      <a:noFill/>
                    </a:lnB>
                    <a:solidFill>
                      <a:srgbClr val="FFFFFF"/>
                    </a:solidFill>
                  </a:tcPr>
                </a:tc>
                <a:tc>
                  <a:txBody>
                    <a:bodyPr/>
                    <a:lstStyle/>
                    <a:p>
                      <a:pPr algn="l" fontAlgn="base"/>
                      <a:endParaRPr lang="en-US" sz="2200" kern="1200" dirty="0">
                        <a:solidFill>
                          <a:schemeClr val="tx1">
                            <a:lumMod val="75000"/>
                            <a:lumOff val="25000"/>
                          </a:schemeClr>
                        </a:solidFill>
                        <a:latin typeface="+mn-lt"/>
                        <a:ea typeface="+mn-ea"/>
                        <a:cs typeface="+mn-cs"/>
                      </a:endParaRP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2690174152"/>
                  </a:ext>
                </a:extLst>
              </a:tr>
            </a:tbl>
          </a:graphicData>
        </a:graphic>
      </p:graphicFrame>
    </p:spTree>
    <p:extLst>
      <p:ext uri="{BB962C8B-B14F-4D97-AF65-F5344CB8AC3E}">
        <p14:creationId xmlns:p14="http://schemas.microsoft.com/office/powerpoint/2010/main" val="55571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C18B-530A-4188-B0B8-8D00D6DF4C60}"/>
              </a:ext>
            </a:extLst>
          </p:cNvPr>
          <p:cNvSpPr>
            <a:spLocks noGrp="1"/>
          </p:cNvSpPr>
          <p:nvPr>
            <p:ph type="title"/>
          </p:nvPr>
        </p:nvSpPr>
        <p:spPr/>
        <p:txBody>
          <a:bodyPr/>
          <a:lstStyle/>
          <a:p>
            <a:r>
              <a:rPr kumimoji="0" lang="en-US" sz="3200" b="1" i="0" u="none" strike="noStrike" kern="1200" cap="none" spc="-50" normalizeH="0" baseline="0" noProof="0" dirty="0">
                <a:ln>
                  <a:noFill/>
                </a:ln>
                <a:solidFill>
                  <a:srgbClr val="000000">
                    <a:lumMod val="75000"/>
                    <a:lumOff val="25000"/>
                  </a:srgbClr>
                </a:solidFill>
                <a:effectLst/>
                <a:uLnTx/>
                <a:uFillTx/>
                <a:latin typeface="Arial" panose="020B0604020202020204" pitchFamily="34" charset="0"/>
                <a:ea typeface="+mj-ea"/>
                <a:cs typeface="Arial" panose="020B0604020202020204" pitchFamily="34" charset="0"/>
              </a:rPr>
              <a:t>Construction LL(1) Parsing Table – Example 2</a:t>
            </a:r>
            <a:endParaRPr lang="en-US" dirty="0"/>
          </a:p>
        </p:txBody>
      </p:sp>
      <p:graphicFrame>
        <p:nvGraphicFramePr>
          <p:cNvPr id="4" name="Table 4">
            <a:extLst>
              <a:ext uri="{FF2B5EF4-FFF2-40B4-BE49-F238E27FC236}">
                <a16:creationId xmlns:a16="http://schemas.microsoft.com/office/drawing/2014/main" id="{4510C897-1386-460B-9A45-508B29F7D47F}"/>
              </a:ext>
            </a:extLst>
          </p:cNvPr>
          <p:cNvGraphicFramePr>
            <a:graphicFrameLocks noGrp="1"/>
          </p:cNvGraphicFramePr>
          <p:nvPr>
            <p:ph idx="1"/>
            <p:extLst>
              <p:ext uri="{D42A27DB-BD31-4B8C-83A1-F6EECF244321}">
                <p14:modId xmlns:p14="http://schemas.microsoft.com/office/powerpoint/2010/main" val="609624074"/>
              </p:ext>
            </p:extLst>
          </p:nvPr>
        </p:nvGraphicFramePr>
        <p:xfrm>
          <a:off x="1066800" y="3244757"/>
          <a:ext cx="10058400" cy="1285240"/>
        </p:xfrm>
        <a:graphic>
          <a:graphicData uri="http://schemas.openxmlformats.org/drawingml/2006/table">
            <a:tbl>
              <a:tblPr firstRow="1" bandRow="1">
                <a:tableStyleId>{073A0DAA-6AF3-43AB-8588-CEC1D06C72B9}</a:tableStyleId>
              </a:tblPr>
              <a:tblGrid>
                <a:gridCol w="2514600">
                  <a:extLst>
                    <a:ext uri="{9D8B030D-6E8A-4147-A177-3AD203B41FA5}">
                      <a16:colId xmlns:a16="http://schemas.microsoft.com/office/drawing/2014/main" val="1077711227"/>
                    </a:ext>
                  </a:extLst>
                </a:gridCol>
                <a:gridCol w="2514600">
                  <a:extLst>
                    <a:ext uri="{9D8B030D-6E8A-4147-A177-3AD203B41FA5}">
                      <a16:colId xmlns:a16="http://schemas.microsoft.com/office/drawing/2014/main" val="3886275008"/>
                    </a:ext>
                  </a:extLst>
                </a:gridCol>
                <a:gridCol w="2514600">
                  <a:extLst>
                    <a:ext uri="{9D8B030D-6E8A-4147-A177-3AD203B41FA5}">
                      <a16:colId xmlns:a16="http://schemas.microsoft.com/office/drawing/2014/main" val="1876128373"/>
                    </a:ext>
                  </a:extLst>
                </a:gridCol>
                <a:gridCol w="2514600">
                  <a:extLst>
                    <a:ext uri="{9D8B030D-6E8A-4147-A177-3AD203B41FA5}">
                      <a16:colId xmlns:a16="http://schemas.microsoft.com/office/drawing/2014/main" val="1681907853"/>
                    </a:ext>
                  </a:extLst>
                </a:gridCol>
              </a:tblGrid>
              <a:tr h="370840">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a:t>
                      </a:r>
                    </a:p>
                  </a:txBody>
                  <a:tcPr/>
                </a:tc>
                <a:extLst>
                  <a:ext uri="{0D108BD9-81ED-4DB2-BD59-A6C34878D82A}">
                    <a16:rowId xmlns:a16="http://schemas.microsoft.com/office/drawing/2014/main" val="1176476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lumMod val="75000"/>
                              <a:lumOff val="25000"/>
                            </a:schemeClr>
                          </a:solidFill>
                        </a:rPr>
                        <a:t>S --&gt; </a:t>
                      </a:r>
                      <a:r>
                        <a:rPr lang="en-US" altLang="en-US" sz="1800" dirty="0" err="1">
                          <a:solidFill>
                            <a:schemeClr val="tx1">
                              <a:lumMod val="75000"/>
                              <a:lumOff val="25000"/>
                            </a:schemeClr>
                          </a:solidFill>
                        </a:rPr>
                        <a:t>aSbS|bSaS</a:t>
                      </a:r>
                      <a:r>
                        <a:rPr lang="en-US" altLang="en-US" sz="1800" dirty="0">
                          <a:solidFill>
                            <a:schemeClr val="tx1">
                              <a:lumMod val="75000"/>
                              <a:lumOff val="25000"/>
                            </a:schemeClr>
                          </a:solidFill>
                        </a:rPr>
                        <a:t> | ε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lumMod val="75000"/>
                              <a:lumOff val="25000"/>
                            </a:schemeClr>
                          </a:solidFill>
                        </a:rPr>
                        <a:t>S --&gt; </a:t>
                      </a:r>
                      <a:r>
                        <a:rPr lang="en-US" altLang="en-US" sz="1800" dirty="0" err="1">
                          <a:solidFill>
                            <a:schemeClr val="tx1">
                              <a:lumMod val="75000"/>
                              <a:lumOff val="25000"/>
                            </a:schemeClr>
                          </a:solidFill>
                        </a:rPr>
                        <a:t>aSbS</a:t>
                      </a:r>
                      <a:endParaRPr lang="en-US" altLang="en-US" sz="1800" dirty="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lumMod val="75000"/>
                              <a:lumOff val="25000"/>
                            </a:schemeClr>
                          </a:solidFill>
                        </a:rPr>
                        <a:t>S --&gt; ε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lumMod val="75000"/>
                              <a:lumOff val="25000"/>
                            </a:schemeClr>
                          </a:solidFill>
                        </a:rPr>
                        <a:t>S --&gt; </a:t>
                      </a:r>
                      <a:r>
                        <a:rPr lang="en-US" altLang="en-US" sz="1800" dirty="0" err="1">
                          <a:solidFill>
                            <a:schemeClr val="tx1">
                              <a:lumMod val="75000"/>
                              <a:lumOff val="25000"/>
                            </a:schemeClr>
                          </a:solidFill>
                        </a:rPr>
                        <a:t>bSaS</a:t>
                      </a:r>
                      <a:endParaRPr lang="en-US" altLang="en-US" sz="1800" dirty="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lumMod val="75000"/>
                              <a:lumOff val="25000"/>
                            </a:schemeClr>
                          </a:solidFill>
                        </a:rPr>
                        <a:t>S --&gt; ε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tx1">
                              <a:lumMod val="75000"/>
                              <a:lumOff val="25000"/>
                            </a:schemeClr>
                          </a:solidFill>
                        </a:rPr>
                        <a:t>S --&gt; ε </a:t>
                      </a:r>
                    </a:p>
                    <a:p>
                      <a:endParaRPr lang="en-US" dirty="0"/>
                    </a:p>
                  </a:txBody>
                  <a:tcPr/>
                </a:tc>
                <a:extLst>
                  <a:ext uri="{0D108BD9-81ED-4DB2-BD59-A6C34878D82A}">
                    <a16:rowId xmlns:a16="http://schemas.microsoft.com/office/drawing/2014/main" val="651668256"/>
                  </a:ext>
                </a:extLst>
              </a:tr>
            </a:tbl>
          </a:graphicData>
        </a:graphic>
      </p:graphicFrame>
    </p:spTree>
    <p:extLst>
      <p:ext uri="{BB962C8B-B14F-4D97-AF65-F5344CB8AC3E}">
        <p14:creationId xmlns:p14="http://schemas.microsoft.com/office/powerpoint/2010/main" val="31543997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Non-recursive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Predictive Parser</a:t>
            </a:r>
            <a:r>
              <a:rPr lang="en-US" sz="3200" dirty="0">
                <a:solidFill>
                  <a:srgbClr val="303030"/>
                </a:solidFill>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Tree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Autofit/>
          </a:bodyPr>
          <a:lstStyle/>
          <a:p>
            <a:pPr algn="just" fontAlgn="base">
              <a:buFont typeface="Wingdings" panose="05000000000000000000" pitchFamily="2" charset="2"/>
              <a:buChar char="§"/>
            </a:pPr>
            <a:r>
              <a:rPr lang="en-US" sz="2200" dirty="0"/>
              <a:t> Predictive parser on input </a:t>
            </a:r>
          </a:p>
          <a:p>
            <a:pPr marL="0" indent="0" algn="just" fontAlgn="base">
              <a:buNone/>
            </a:pPr>
            <a:r>
              <a:rPr lang="en-US" sz="2200" b="1" dirty="0"/>
              <a:t>id + id * id</a:t>
            </a:r>
          </a:p>
          <a:p>
            <a:pPr algn="just" fontAlgn="base">
              <a:buFont typeface="Wingdings" panose="05000000000000000000" pitchFamily="2" charset="2"/>
              <a:buChar char="§"/>
            </a:pPr>
            <a:endParaRPr lang="en-US" sz="2200" dirty="0"/>
          </a:p>
        </p:txBody>
      </p:sp>
      <p:pic>
        <p:nvPicPr>
          <p:cNvPr id="5" name="Picture 4">
            <a:extLst>
              <a:ext uri="{FF2B5EF4-FFF2-40B4-BE49-F238E27FC236}">
                <a16:creationId xmlns:a16="http://schemas.microsoft.com/office/drawing/2014/main" id="{91C7601B-61AB-412E-B802-A352A8A6E10C}"/>
              </a:ext>
            </a:extLst>
          </p:cNvPr>
          <p:cNvPicPr>
            <a:picLocks noChangeAspect="1"/>
          </p:cNvPicPr>
          <p:nvPr/>
        </p:nvPicPr>
        <p:blipFill>
          <a:blip r:embed="rId2"/>
          <a:stretch>
            <a:fillRect/>
          </a:stretch>
        </p:blipFill>
        <p:spPr>
          <a:xfrm>
            <a:off x="5393449" y="598075"/>
            <a:ext cx="6798551" cy="5399314"/>
          </a:xfrm>
          <a:prstGeom prst="rect">
            <a:avLst/>
          </a:prstGeom>
        </p:spPr>
      </p:pic>
    </p:spTree>
    <p:extLst>
      <p:ext uri="{BB962C8B-B14F-4D97-AF65-F5344CB8AC3E}">
        <p14:creationId xmlns:p14="http://schemas.microsoft.com/office/powerpoint/2010/main" val="3801852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Non-recursive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Predictive Parser</a:t>
            </a:r>
            <a:r>
              <a:rPr lang="en-US" sz="3200" dirty="0">
                <a:solidFill>
                  <a:srgbClr val="303030"/>
                </a:solidFill>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Tree</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fontAlgn="base">
              <a:buFont typeface="Wingdings" panose="05000000000000000000" pitchFamily="2" charset="2"/>
              <a:buChar char="§"/>
            </a:pPr>
            <a:r>
              <a:rPr lang="en-US" sz="1800" b="0" i="0" u="none" strike="noStrike" baseline="0" dirty="0">
                <a:latin typeface="Times New Roman" panose="02020603050405020304" pitchFamily="18" charset="0"/>
              </a:rPr>
              <a:t> </a:t>
            </a:r>
            <a:r>
              <a:rPr lang="en-US" sz="2200" dirty="0"/>
              <a:t>Predictive parser on input </a:t>
            </a:r>
          </a:p>
          <a:p>
            <a:pPr marL="0" indent="0" algn="just" fontAlgn="base">
              <a:buNone/>
            </a:pPr>
            <a:r>
              <a:rPr lang="en-US" sz="2200" b="1" dirty="0"/>
              <a:t>id + id * id</a:t>
            </a:r>
          </a:p>
        </p:txBody>
      </p:sp>
      <p:pic>
        <p:nvPicPr>
          <p:cNvPr id="5" name="Picture 4">
            <a:extLst>
              <a:ext uri="{FF2B5EF4-FFF2-40B4-BE49-F238E27FC236}">
                <a16:creationId xmlns:a16="http://schemas.microsoft.com/office/drawing/2014/main" id="{517B2F7C-B104-4A2F-9490-DAEC143E1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011" y="286603"/>
            <a:ext cx="5720541" cy="6011219"/>
          </a:xfrm>
          <a:prstGeom prst="rect">
            <a:avLst/>
          </a:prstGeom>
        </p:spPr>
      </p:pic>
    </p:spTree>
    <p:extLst>
      <p:ext uri="{BB962C8B-B14F-4D97-AF65-F5344CB8AC3E}">
        <p14:creationId xmlns:p14="http://schemas.microsoft.com/office/powerpoint/2010/main" val="39523680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20CFA10-B94A-4E63-8C8D-E8A04E97E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65" y="349290"/>
            <a:ext cx="11188148" cy="5524582"/>
          </a:xfrm>
          <a:prstGeom prst="rect">
            <a:avLst/>
          </a:prstGeom>
        </p:spPr>
      </p:pic>
    </p:spTree>
    <p:extLst>
      <p:ext uri="{BB962C8B-B14F-4D97-AF65-F5344CB8AC3E}">
        <p14:creationId xmlns:p14="http://schemas.microsoft.com/office/powerpoint/2010/main" val="31683052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Bottom up Parser</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a:buFont typeface="Wingdings" panose="05000000000000000000" pitchFamily="2" charset="2"/>
              <a:buChar char="§"/>
            </a:pPr>
            <a:r>
              <a:rPr lang="en-US" sz="2200" dirty="0"/>
              <a:t> A bottom-up parse corresponds to the construction of a parse tree for an input string beginning at the leaves (the bottom) and working up towards the root (the top).</a:t>
            </a:r>
          </a:p>
        </p:txBody>
      </p:sp>
      <p:pic>
        <p:nvPicPr>
          <p:cNvPr id="5" name="Picture 4">
            <a:extLst>
              <a:ext uri="{FF2B5EF4-FFF2-40B4-BE49-F238E27FC236}">
                <a16:creationId xmlns:a16="http://schemas.microsoft.com/office/drawing/2014/main" id="{B7983329-88D4-42BB-9401-739365F4FE79}"/>
              </a:ext>
            </a:extLst>
          </p:cNvPr>
          <p:cNvPicPr>
            <a:picLocks noChangeAspect="1"/>
          </p:cNvPicPr>
          <p:nvPr/>
        </p:nvPicPr>
        <p:blipFill>
          <a:blip r:embed="rId2"/>
          <a:stretch>
            <a:fillRect/>
          </a:stretch>
        </p:blipFill>
        <p:spPr>
          <a:xfrm>
            <a:off x="1309347" y="2559424"/>
            <a:ext cx="9731583" cy="2720576"/>
          </a:xfrm>
          <a:prstGeom prst="rect">
            <a:avLst/>
          </a:prstGeom>
        </p:spPr>
      </p:pic>
      <p:sp>
        <p:nvSpPr>
          <p:cNvPr id="6" name="Content Placeholder 2">
            <a:extLst>
              <a:ext uri="{FF2B5EF4-FFF2-40B4-BE49-F238E27FC236}">
                <a16:creationId xmlns:a16="http://schemas.microsoft.com/office/drawing/2014/main" id="{51A3D274-85A0-4E61-BF2C-D4F485FA9C55}"/>
              </a:ext>
            </a:extLst>
          </p:cNvPr>
          <p:cNvSpPr txBox="1">
            <a:spLocks/>
          </p:cNvSpPr>
          <p:nvPr/>
        </p:nvSpPr>
        <p:spPr>
          <a:xfrm>
            <a:off x="1145938" y="5120642"/>
            <a:ext cx="10058400" cy="87305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fontAlgn="base"/>
            <a:r>
              <a:rPr lang="en-US" sz="2200" b="0" i="0" u="none" strike="noStrike" baseline="0" dirty="0"/>
              <a:t> A bottom-up parse of the token stream </a:t>
            </a:r>
            <a:r>
              <a:rPr lang="en-US" sz="2200" b="1" i="0" u="none" strike="noStrike" baseline="0" dirty="0"/>
              <a:t>id * id</a:t>
            </a:r>
            <a:r>
              <a:rPr lang="en-US" sz="2200" b="0" i="0" u="none" strike="noStrike" baseline="0" dirty="0"/>
              <a:t>, with respect to the expression grammar. </a:t>
            </a:r>
            <a:r>
              <a:rPr lang="en-US" sz="2400" b="0" i="0" dirty="0">
                <a:solidFill>
                  <a:srgbClr val="303030"/>
                </a:solidFill>
                <a:effectLst/>
                <a:latin typeface="Arimo"/>
              </a:rPr>
              <a:t>E → E + T </a:t>
            </a:r>
            <a:r>
              <a:rPr lang="en-US" sz="2400" dirty="0">
                <a:solidFill>
                  <a:srgbClr val="000000"/>
                </a:solidFill>
                <a:cs typeface="Arial" panose="020B0604020202020204" pitchFamily="34" charset="0"/>
              </a:rPr>
              <a:t>|</a:t>
            </a:r>
            <a:r>
              <a:rPr lang="en-US" sz="2400" b="0" i="0" dirty="0">
                <a:solidFill>
                  <a:srgbClr val="303030"/>
                </a:solidFill>
                <a:effectLst/>
                <a:latin typeface="Arimo"/>
              </a:rPr>
              <a:t> T 			T → T x F </a:t>
            </a:r>
            <a:r>
              <a:rPr lang="en-US" sz="2400" dirty="0">
                <a:solidFill>
                  <a:srgbClr val="000000"/>
                </a:solidFill>
                <a:cs typeface="Arial" panose="020B0604020202020204" pitchFamily="34" charset="0"/>
              </a:rPr>
              <a:t>|</a:t>
            </a:r>
            <a:r>
              <a:rPr lang="en-US" sz="2400" b="0" i="0" dirty="0">
                <a:solidFill>
                  <a:srgbClr val="303030"/>
                </a:solidFill>
                <a:effectLst/>
                <a:latin typeface="Arimo"/>
              </a:rPr>
              <a:t> F		F → id</a:t>
            </a:r>
          </a:p>
          <a:p>
            <a:pPr algn="just">
              <a:buFont typeface="Wingdings" panose="05000000000000000000" pitchFamily="2" charset="2"/>
              <a:buChar char="§"/>
            </a:pPr>
            <a:endParaRPr lang="en-US" sz="2200" b="0" i="0" u="none" strike="noStrike" baseline="0" dirty="0"/>
          </a:p>
          <a:p>
            <a:pPr algn="just">
              <a:buFont typeface="Wingdings" panose="05000000000000000000" pitchFamily="2" charset="2"/>
              <a:buChar char="§"/>
            </a:pPr>
            <a:endParaRPr lang="en-US" sz="2200" dirty="0"/>
          </a:p>
        </p:txBody>
      </p:sp>
    </p:spTree>
    <p:extLst>
      <p:ext uri="{BB962C8B-B14F-4D97-AF65-F5344CB8AC3E}">
        <p14:creationId xmlns:p14="http://schemas.microsoft.com/office/powerpoint/2010/main" val="4956825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Handle Pruning</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a:buFont typeface="Wingdings" panose="05000000000000000000" pitchFamily="2" charset="2"/>
              <a:buChar char="§"/>
            </a:pPr>
            <a:r>
              <a:rPr lang="en-US" sz="2200" dirty="0"/>
              <a:t> Bottom-up parsing during a left-to-right scan of the input constructs a rightmost derivation in reverse. </a:t>
            </a:r>
          </a:p>
          <a:p>
            <a:pPr algn="just">
              <a:buFont typeface="Wingdings" panose="05000000000000000000" pitchFamily="2" charset="2"/>
              <a:buChar char="§"/>
            </a:pPr>
            <a:r>
              <a:rPr lang="en-US" sz="2200" dirty="0"/>
              <a:t> Informally, a "handle" is a substring that matches the body of a production, and whose reduction represents one step along the reverse of a rightmost derivation.</a:t>
            </a:r>
          </a:p>
        </p:txBody>
      </p:sp>
    </p:spTree>
    <p:extLst>
      <p:ext uri="{BB962C8B-B14F-4D97-AF65-F5344CB8AC3E}">
        <p14:creationId xmlns:p14="http://schemas.microsoft.com/office/powerpoint/2010/main" val="37458083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1607-62DC-4403-969D-18A40CCDF496}"/>
              </a:ext>
            </a:extLst>
          </p:cNvPr>
          <p:cNvSpPr>
            <a:spLocks noGrp="1"/>
          </p:cNvSpPr>
          <p:nvPr>
            <p:ph type="title"/>
          </p:nvPr>
        </p:nvSpPr>
        <p:spPr>
          <a:noFill/>
        </p:spPr>
        <p:txBody>
          <a:bodyPr>
            <a:normAutofit/>
          </a:bodyPr>
          <a:lstStyle/>
          <a:p>
            <a:r>
              <a:rPr lang="en-US" sz="3200" b="1" dirty="0">
                <a:latin typeface="Arial" panose="020B0604020202020204" pitchFamily="34" charset="0"/>
                <a:cs typeface="Arial" panose="020B0604020202020204" pitchFamily="34" charset="0"/>
              </a:rPr>
              <a:t>Handle Pruning</a:t>
            </a:r>
          </a:p>
        </p:txBody>
      </p:sp>
      <p:sp>
        <p:nvSpPr>
          <p:cNvPr id="3" name="Content Placeholder 2">
            <a:extLst>
              <a:ext uri="{FF2B5EF4-FFF2-40B4-BE49-F238E27FC236}">
                <a16:creationId xmlns:a16="http://schemas.microsoft.com/office/drawing/2014/main" id="{FA15F8D9-51FB-4EC6-B09D-904979F7C1A1}"/>
              </a:ext>
            </a:extLst>
          </p:cNvPr>
          <p:cNvSpPr>
            <a:spLocks noGrp="1"/>
          </p:cNvSpPr>
          <p:nvPr>
            <p:ph idx="1"/>
          </p:nvPr>
        </p:nvSpPr>
        <p:spPr>
          <a:xfrm>
            <a:off x="1097280" y="1845733"/>
            <a:ext cx="10058400" cy="4620381"/>
          </a:xfrm>
        </p:spPr>
        <p:txBody>
          <a:bodyPr>
            <a:normAutofit/>
          </a:bodyPr>
          <a:lstStyle/>
          <a:p>
            <a:pPr algn="just">
              <a:buFont typeface="Wingdings" panose="05000000000000000000" pitchFamily="2" charset="2"/>
              <a:buChar char="§"/>
            </a:pPr>
            <a:r>
              <a:rPr lang="en-US" sz="2200" dirty="0"/>
              <a:t> Handles during a parse of id</a:t>
            </a:r>
            <a:r>
              <a:rPr lang="en-US" sz="2200" baseline="-25000" dirty="0"/>
              <a:t>l</a:t>
            </a:r>
            <a:r>
              <a:rPr lang="en-US" sz="2200" dirty="0"/>
              <a:t> * id</a:t>
            </a:r>
            <a:r>
              <a:rPr lang="en-US" sz="2200" baseline="-25000" dirty="0"/>
              <a:t>2</a:t>
            </a:r>
          </a:p>
          <a:p>
            <a:pPr algn="just">
              <a:buFont typeface="Wingdings" panose="05000000000000000000" pitchFamily="2" charset="2"/>
              <a:buChar char="§"/>
            </a:pPr>
            <a:r>
              <a:rPr lang="en-US" sz="2000" b="0" i="0" u="none" strike="noStrike" baseline="0" dirty="0"/>
              <a:t> </a:t>
            </a:r>
            <a:r>
              <a:rPr lang="en-US" sz="2200" dirty="0"/>
              <a:t>Expression grammar. </a:t>
            </a:r>
          </a:p>
          <a:p>
            <a:pPr lvl="1" algn="just">
              <a:buFont typeface="Wingdings" panose="05000000000000000000" pitchFamily="2" charset="2"/>
              <a:buChar char="§"/>
            </a:pPr>
            <a:r>
              <a:rPr lang="en-US" sz="2000" dirty="0"/>
              <a:t>E → E + T | T </a:t>
            </a:r>
          </a:p>
          <a:p>
            <a:pPr lvl="1" algn="just">
              <a:buFont typeface="Wingdings" panose="05000000000000000000" pitchFamily="2" charset="2"/>
              <a:buChar char="§"/>
            </a:pPr>
            <a:r>
              <a:rPr lang="en-US" sz="2200" dirty="0"/>
              <a:t>T → T x F | F		</a:t>
            </a:r>
          </a:p>
          <a:p>
            <a:pPr lvl="1" algn="just">
              <a:buFont typeface="Wingdings" panose="05000000000000000000" pitchFamily="2" charset="2"/>
              <a:buChar char="§"/>
            </a:pPr>
            <a:r>
              <a:rPr lang="en-US" sz="2200" dirty="0"/>
              <a:t>F → id</a:t>
            </a:r>
          </a:p>
          <a:p>
            <a:pPr algn="just">
              <a:buFont typeface="Wingdings" panose="05000000000000000000" pitchFamily="2" charset="2"/>
              <a:buChar char="§"/>
            </a:pPr>
            <a:endParaRPr lang="en-US" sz="2200" baseline="-25000" dirty="0"/>
          </a:p>
        </p:txBody>
      </p:sp>
      <p:pic>
        <p:nvPicPr>
          <p:cNvPr id="7" name="Picture 6">
            <a:extLst>
              <a:ext uri="{FF2B5EF4-FFF2-40B4-BE49-F238E27FC236}">
                <a16:creationId xmlns:a16="http://schemas.microsoft.com/office/drawing/2014/main" id="{C154D134-8DE7-4263-B231-2546A509BBCC}"/>
              </a:ext>
            </a:extLst>
          </p:cNvPr>
          <p:cNvPicPr>
            <a:picLocks noChangeAspect="1"/>
          </p:cNvPicPr>
          <p:nvPr/>
        </p:nvPicPr>
        <p:blipFill>
          <a:blip r:embed="rId2"/>
          <a:stretch>
            <a:fillRect/>
          </a:stretch>
        </p:blipFill>
        <p:spPr>
          <a:xfrm>
            <a:off x="1797945" y="3796553"/>
            <a:ext cx="8657070" cy="2476715"/>
          </a:xfrm>
          <a:prstGeom prst="rect">
            <a:avLst/>
          </a:prstGeom>
        </p:spPr>
      </p:pic>
    </p:spTree>
    <p:extLst>
      <p:ext uri="{BB962C8B-B14F-4D97-AF65-F5344CB8AC3E}">
        <p14:creationId xmlns:p14="http://schemas.microsoft.com/office/powerpoint/2010/main" val="33573142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13301</TotalTime>
  <Words>7826</Words>
  <Application>Microsoft Office PowerPoint</Application>
  <PresentationFormat>Widescreen</PresentationFormat>
  <Paragraphs>986</Paragraphs>
  <Slides>135</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135</vt:i4>
      </vt:variant>
    </vt:vector>
  </HeadingPairs>
  <TitlesOfParts>
    <vt:vector size="151" baseType="lpstr">
      <vt:lpstr>Arial</vt:lpstr>
      <vt:lpstr>Arimo</vt:lpstr>
      <vt:lpstr>Book Antiqua</vt:lpstr>
      <vt:lpstr>Calibri</vt:lpstr>
      <vt:lpstr>Calibri Light</vt:lpstr>
      <vt:lpstr>Consolas</vt:lpstr>
      <vt:lpstr>Copperplate Gothic Bold</vt:lpstr>
      <vt:lpstr>Courier New</vt:lpstr>
      <vt:lpstr>inherit</vt:lpstr>
      <vt:lpstr>Open Sans</vt:lpstr>
      <vt:lpstr>roboto condensed</vt:lpstr>
      <vt:lpstr>Symbol</vt:lpstr>
      <vt:lpstr>Times New Roman</vt:lpstr>
      <vt:lpstr>urw-din</vt:lpstr>
      <vt:lpstr>Wingdings</vt:lpstr>
      <vt:lpstr>Retrospect</vt:lpstr>
      <vt:lpstr>PowerPoint Presentation</vt:lpstr>
      <vt:lpstr>Syntax Analyzer</vt:lpstr>
      <vt:lpstr>Role of the Parser</vt:lpstr>
      <vt:lpstr>Role of the Parser</vt:lpstr>
      <vt:lpstr>Representative Grammars</vt:lpstr>
      <vt:lpstr>Syntax Error Handling</vt:lpstr>
      <vt:lpstr>Error-Recovery Strategies</vt:lpstr>
      <vt:lpstr>Context-Free Grammar</vt:lpstr>
      <vt:lpstr>Formal Definition of a Context-Free Grammar</vt:lpstr>
      <vt:lpstr>Formal Definition of a Context-Free Grammar</vt:lpstr>
      <vt:lpstr>Formal Definition of a Context-Free Grammar</vt:lpstr>
      <vt:lpstr>Notational Conventions</vt:lpstr>
      <vt:lpstr>Notational Conventions</vt:lpstr>
      <vt:lpstr>Notational Conventions</vt:lpstr>
      <vt:lpstr>Derivations</vt:lpstr>
      <vt:lpstr>Derivations</vt:lpstr>
      <vt:lpstr>PowerPoint Presentation</vt:lpstr>
      <vt:lpstr>PowerPoint Presentation</vt:lpstr>
      <vt:lpstr>PowerPoint Presentation</vt:lpstr>
      <vt:lpstr>Example</vt:lpstr>
      <vt:lpstr>PowerPoint Presentation</vt:lpstr>
      <vt:lpstr>Derivations</vt:lpstr>
      <vt:lpstr>Parse Trees and Derivations</vt:lpstr>
      <vt:lpstr>Parse Trees and Derivations</vt:lpstr>
      <vt:lpstr>PowerPoint Presentation</vt:lpstr>
      <vt:lpstr>Properties of Parse Tree</vt:lpstr>
      <vt:lpstr>Leftmost, Rightmost Derivations</vt:lpstr>
      <vt:lpstr> Parse Trees</vt:lpstr>
      <vt:lpstr>Leftmost &amp; Rightmost Derivations</vt:lpstr>
      <vt:lpstr>Derivation Trees</vt:lpstr>
      <vt:lpstr>Ambiguity</vt:lpstr>
      <vt:lpstr>Ambiguity – Example 1</vt:lpstr>
      <vt:lpstr>Ambiguity – Example 1</vt:lpstr>
      <vt:lpstr>Ambiguity – Example 2</vt:lpstr>
      <vt:lpstr>Ambiguity – Example 2</vt:lpstr>
      <vt:lpstr>PowerPoint Presentation</vt:lpstr>
      <vt:lpstr>Ambiguity</vt:lpstr>
      <vt:lpstr>Dealing with Ambiguity - Associativity</vt:lpstr>
      <vt:lpstr>Dealing with Ambiguity - Associativity</vt:lpstr>
      <vt:lpstr>Dealing with Ambiguity - Precedence</vt:lpstr>
      <vt:lpstr>Dealing with Ambiguity</vt:lpstr>
      <vt:lpstr>Dealing with Ambiguity</vt:lpstr>
      <vt:lpstr>Recursions</vt:lpstr>
      <vt:lpstr>Remove left Recursion</vt:lpstr>
      <vt:lpstr>Remove left Recursion – Example 1</vt:lpstr>
      <vt:lpstr>Remove left Recursion – Example 2</vt:lpstr>
      <vt:lpstr>Remove left Recursion – Example 3</vt:lpstr>
      <vt:lpstr>Remove left Recursion – Example 4</vt:lpstr>
      <vt:lpstr>Types of Parsers</vt:lpstr>
      <vt:lpstr>PowerPoint Presentation</vt:lpstr>
      <vt:lpstr>Top Down Parser</vt:lpstr>
      <vt:lpstr>Top Down Parser</vt:lpstr>
      <vt:lpstr>Top Down Parser</vt:lpstr>
      <vt:lpstr>Recursive descent Parser</vt:lpstr>
      <vt:lpstr>Recursive descent Parser</vt:lpstr>
      <vt:lpstr>Recursive descent Parser</vt:lpstr>
      <vt:lpstr>Recursive descent Parser</vt:lpstr>
      <vt:lpstr>Recursive descent Parser</vt:lpstr>
      <vt:lpstr>Recursive descent Parser</vt:lpstr>
      <vt:lpstr>FIRST and FOLLOW</vt:lpstr>
      <vt:lpstr>FIRST Set</vt:lpstr>
      <vt:lpstr>FOLLOW Set</vt:lpstr>
      <vt:lpstr>FIRST and FOLLOW – Example 1</vt:lpstr>
      <vt:lpstr>FIRST and FOLLOW – Example 1</vt:lpstr>
      <vt:lpstr>FIRST and FOLLOW – Example 2</vt:lpstr>
      <vt:lpstr>FIRST and FOLLOW – Example 2</vt:lpstr>
      <vt:lpstr>FIRST and FOLLOW – Example 3</vt:lpstr>
      <vt:lpstr>FIRST and FOLLOW – Example 3</vt:lpstr>
      <vt:lpstr>FIRST and FOLLOW – Example 4</vt:lpstr>
      <vt:lpstr>FIRST and FOLLOW – Example 4</vt:lpstr>
      <vt:lpstr>FIRST and FOLLOW – Example 4</vt:lpstr>
      <vt:lpstr>FIRST and FOLLOW – Example 5</vt:lpstr>
      <vt:lpstr>FIRST and FOLLOW – Example 5</vt:lpstr>
      <vt:lpstr>FIRST and FOLLOW – Example 5</vt:lpstr>
      <vt:lpstr>Non-recursive Predictive Parser Construction of LL(1) Parsing Table </vt:lpstr>
      <vt:lpstr>Non-recursive Predictive Parser Algorithm to Construction of LL(1) Parsing Table </vt:lpstr>
      <vt:lpstr>Non-recursive Predictive Parser Algorithm to Construction of LL(1) Parsing Table </vt:lpstr>
      <vt:lpstr>Construction LL(1) Parsing Table – Example 1</vt:lpstr>
      <vt:lpstr>Construction LL(1) Parsing Table – Example 1</vt:lpstr>
      <vt:lpstr>Construction LL(1) Parsing Table – Example 1</vt:lpstr>
      <vt:lpstr>Construction LL(1) Parsing Table – Example 2</vt:lpstr>
      <vt:lpstr>Construction LL(1) Parsing Table – Example 2</vt:lpstr>
      <vt:lpstr>Construction LL(1) Parsing Table – Example 2</vt:lpstr>
      <vt:lpstr>Construction LL(1) Parsing Table – Example 3</vt:lpstr>
      <vt:lpstr>Construction LL(1) Parsing Table – Example 3</vt:lpstr>
      <vt:lpstr>Construction LL(1) Parsing Table – Example 3</vt:lpstr>
      <vt:lpstr>Note</vt:lpstr>
      <vt:lpstr>Construction LL(1) Parsing Table – Example 1</vt:lpstr>
      <vt:lpstr>Construction LL(1) Parsing Table – Example 1</vt:lpstr>
      <vt:lpstr>Construction LL(1) Parsing Table – Example 1</vt:lpstr>
      <vt:lpstr>Construction LL(1) Parsing Table – Example 2</vt:lpstr>
      <vt:lpstr>Construction LL(1) Parsing Table – Example 2</vt:lpstr>
      <vt:lpstr>Construction LL(1) Parsing Table – Example 2</vt:lpstr>
      <vt:lpstr>Non-recursive  Predictive Parser Tree</vt:lpstr>
      <vt:lpstr>Non-recursive  Predictive Parser Tree</vt:lpstr>
      <vt:lpstr>PowerPoint Presentation</vt:lpstr>
      <vt:lpstr>Bottom up Parser</vt:lpstr>
      <vt:lpstr>Handle Pruning</vt:lpstr>
      <vt:lpstr>Handle Pruning</vt:lpstr>
      <vt:lpstr>Handle Pruning</vt:lpstr>
      <vt:lpstr>Handle Pruning</vt:lpstr>
      <vt:lpstr>Shift-Reduce Parsing</vt:lpstr>
      <vt:lpstr>Shift-Reduce Parsing</vt:lpstr>
      <vt:lpstr>Shift-Reduce Parsing</vt:lpstr>
      <vt:lpstr>Shift-Reduce Parsing</vt:lpstr>
      <vt:lpstr>Shift-Reduce Parsing</vt:lpstr>
      <vt:lpstr>Shift-Reduce Parsing</vt:lpstr>
      <vt:lpstr>Shift-Reduce Parsing</vt:lpstr>
      <vt:lpstr>LR(0) Parsing</vt:lpstr>
      <vt:lpstr>LR(0) items</vt:lpstr>
      <vt:lpstr>Augmented grammar</vt:lpstr>
      <vt:lpstr>Example 1 – Construction of LR(0) Parsing Table</vt:lpstr>
      <vt:lpstr>Solution – Construction of LR(0) Parsing Table</vt:lpstr>
      <vt:lpstr>Solution – Construction of LR(0) Parsing Table</vt:lpstr>
      <vt:lpstr>Solution – Construction of LR(0) Parsing Table</vt:lpstr>
      <vt:lpstr>Solution – Construction of LR(0) Parsing Table</vt:lpstr>
      <vt:lpstr>Example 2 – Construction of LR(0) Parsing Table</vt:lpstr>
      <vt:lpstr>Solution – Construction of LR(0) Parsing Table</vt:lpstr>
      <vt:lpstr>Solution – Construction of LR(0) Parsing Table</vt:lpstr>
      <vt:lpstr>Solution – Construction of LR(0) Parsing Table</vt:lpstr>
      <vt:lpstr>Solution – Construction of LR(0) Parsing Table</vt:lpstr>
      <vt:lpstr>Example 03 – Construction of LR(0) Parsing Table</vt:lpstr>
      <vt:lpstr>Solution – Construction  of LR(0) Parsing Table</vt:lpstr>
      <vt:lpstr>Solution – Construction of LR(0) Parsing Table</vt:lpstr>
      <vt:lpstr>Solution – Construction of LR(0) Parsing Table</vt:lpstr>
      <vt:lpstr>Solution – Construction of LR(0) Parsing Table</vt:lpstr>
      <vt:lpstr>Difference Between SLR(1) &amp; LR(0) Parsing Table</vt:lpstr>
      <vt:lpstr>Construction of SLR(1) Parsing Table</vt:lpstr>
      <vt:lpstr>CLR/LR(1) Parser</vt:lpstr>
      <vt:lpstr>Example – Construction of CLR/LR(1) Parsing Table</vt:lpstr>
      <vt:lpstr>Construction of  CLR/LR(1) Parsing Table</vt:lpstr>
      <vt:lpstr>Construction of CLR/LR(1) Parsing Table</vt:lpstr>
      <vt:lpstr>LALR (1) Parser</vt:lpstr>
      <vt:lpstr>Difference Between CLR(1) &amp; LALR (1) Parsing Table</vt:lpstr>
      <vt:lpstr>Construction of LALR (1) Parse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Muhammad Awais Ali</cp:lastModifiedBy>
  <cp:revision>931</cp:revision>
  <dcterms:created xsi:type="dcterms:W3CDTF">2020-02-02T16:15:08Z</dcterms:created>
  <dcterms:modified xsi:type="dcterms:W3CDTF">2024-04-02T10:55:12Z</dcterms:modified>
</cp:coreProperties>
</file>