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372" r:id="rId25"/>
    <p:sldId id="361" r:id="rId26"/>
    <p:sldId id="362" r:id="rId27"/>
    <p:sldId id="281" r:id="rId28"/>
    <p:sldId id="282" r:id="rId29"/>
    <p:sldId id="283" r:id="rId30"/>
    <p:sldId id="284" r:id="rId31"/>
    <p:sldId id="364" r:id="rId32"/>
    <p:sldId id="365" r:id="rId33"/>
    <p:sldId id="366" r:id="rId34"/>
    <p:sldId id="363" r:id="rId35"/>
    <p:sldId id="285" r:id="rId36"/>
    <p:sldId id="288" r:id="rId37"/>
    <p:sldId id="293" r:id="rId38"/>
    <p:sldId id="292" r:id="rId39"/>
    <p:sldId id="291" r:id="rId40"/>
    <p:sldId id="290" r:id="rId41"/>
    <p:sldId id="289" r:id="rId42"/>
    <p:sldId id="286" r:id="rId43"/>
    <p:sldId id="287" r:id="rId44"/>
    <p:sldId id="368" r:id="rId45"/>
    <p:sldId id="369" r:id="rId46"/>
    <p:sldId id="370" r:id="rId47"/>
    <p:sldId id="371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727-A39D-4472-BF2E-EB0C95C0CD9E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1AB3-2C94-404C-96AB-1F1C7F4D04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92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727-A39D-4472-BF2E-EB0C95C0CD9E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1AB3-2C94-404C-96AB-1F1C7F4D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9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727-A39D-4472-BF2E-EB0C95C0CD9E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1AB3-2C94-404C-96AB-1F1C7F4D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4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727-A39D-4472-BF2E-EB0C95C0CD9E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1AB3-2C94-404C-96AB-1F1C7F4D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727-A39D-4472-BF2E-EB0C95C0CD9E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1AB3-2C94-404C-96AB-1F1C7F4D04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2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727-A39D-4472-BF2E-EB0C95C0CD9E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1AB3-2C94-404C-96AB-1F1C7F4D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9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727-A39D-4472-BF2E-EB0C95C0CD9E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1AB3-2C94-404C-96AB-1F1C7F4D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9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727-A39D-4472-BF2E-EB0C95C0CD9E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1AB3-2C94-404C-96AB-1F1C7F4D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7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727-A39D-4472-BF2E-EB0C95C0CD9E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1AB3-2C94-404C-96AB-1F1C7F4D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8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2D1727-A39D-4472-BF2E-EB0C95C0CD9E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981AB3-2C94-404C-96AB-1F1C7F4D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1727-A39D-4472-BF2E-EB0C95C0CD9E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81AB3-2C94-404C-96AB-1F1C7F4D0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9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2D1727-A39D-4472-BF2E-EB0C95C0CD9E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981AB3-2C94-404C-96AB-1F1C7F4D04B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55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694873"/>
            <a:ext cx="10058400" cy="4892038"/>
          </a:xfrm>
        </p:spPr>
        <p:txBody>
          <a:bodyPr>
            <a:normAutofit/>
          </a:bodyPr>
          <a:lstStyle/>
          <a:p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400" b="1" dirty="0"/>
              <a:t>Compiler Construction</a:t>
            </a:r>
          </a:p>
          <a:p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Muhammad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awais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University of management &amp; technology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682612-4999-A028-809B-F2EE995ED5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206" y="380122"/>
            <a:ext cx="1727117" cy="18069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3241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let’s consider the following LR grammar. It derives strings of arithmetic expressions composed of </a:t>
            </a:r>
            <a:r>
              <a:rPr lang="en-US" dirty="0" err="1"/>
              <a:t>const</a:t>
            </a:r>
            <a:r>
              <a:rPr lang="en-US" dirty="0"/>
              <a:t> values.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97280" y="2561148"/>
                <a:ext cx="1692066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+ 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endParaRPr lang="en-US" sz="24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– 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endParaRPr lang="en-US" sz="24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endParaRPr lang="en-US" sz="24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  <m:r>
                      <a:rPr lang="en-US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∗ 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endParaRPr lang="en-US" sz="24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  <m:r>
                      <a:rPr lang="en-US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/ 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endParaRPr lang="en-US" sz="24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  <m:r>
                      <a:rPr lang="en-US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endParaRPr lang="en-US" sz="24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en-US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 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endParaRPr lang="en-US" sz="24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a:rPr lang="en-US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 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)</m:t>
                    </m:r>
                  </m:oMath>
                </a14:m>
                <a:endParaRPr lang="en-US" sz="24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a:rPr lang="en-US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const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561148"/>
                <a:ext cx="1692066" cy="3416320"/>
              </a:xfrm>
              <a:prstGeom prst="rect">
                <a:avLst/>
              </a:prstGeom>
              <a:blipFill>
                <a:blip r:embed="rId2"/>
                <a:stretch>
                  <a:fillRect l="-719" t="-1604" b="-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88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let’s add meaning to the productions. We’ll associate a </a:t>
            </a:r>
            <a:r>
              <a:rPr lang="en-US" i="1" dirty="0" err="1"/>
              <a:t>val</a:t>
            </a:r>
            <a:r>
              <a:rPr lang="en-US" dirty="0"/>
              <a:t> attribute with E, T, F, and const. The </a:t>
            </a:r>
            <a:r>
              <a:rPr lang="en-US" i="1" dirty="0" err="1"/>
              <a:t>val</a:t>
            </a:r>
            <a:r>
              <a:rPr lang="en-US" dirty="0"/>
              <a:t> of </a:t>
            </a:r>
            <a:r>
              <a:rPr lang="en-US" dirty="0" err="1"/>
              <a:t>const</a:t>
            </a:r>
            <a:r>
              <a:rPr lang="en-US" dirty="0"/>
              <a:t> is provided by the scanner as the image of the token.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9061" y="3420517"/>
            <a:ext cx="2851870" cy="2031325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Every production will only need a single rule in this grammar. We’ll start with the </a:t>
            </a:r>
            <a:r>
              <a:rPr lang="en-US" i="1" dirty="0"/>
              <a:t>copy</a:t>
            </a:r>
            <a:r>
              <a:rPr lang="en-US" dirty="0"/>
              <a:t> rules. These allow us to specify that one attribute should copy the value of another.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97280" y="2788020"/>
                <a:ext cx="6078202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+ 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– 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∗ 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/ 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 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 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)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const</m:t>
                    </m:r>
                  </m:oMath>
                </a14:m>
                <a:r>
                  <a:rPr lang="en-US" sz="2000" dirty="0"/>
                  <a:t>	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val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</a:rPr>
                      <m:t> :=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const</m:t>
                    </m:r>
                    <m:r>
                      <a:rPr lang="en-US" sz="2000" i="0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val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788020"/>
                <a:ext cx="6078202" cy="2862322"/>
              </a:xfrm>
              <a:prstGeom prst="rect">
                <a:avLst/>
              </a:prstGeom>
              <a:blipFill>
                <a:blip r:embed="rId2"/>
                <a:stretch>
                  <a:fillRect t="-1277" b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32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let’s add meaning to the productions. We’ll associate a </a:t>
            </a:r>
            <a:r>
              <a:rPr lang="en-US" i="1" dirty="0" err="1"/>
              <a:t>val</a:t>
            </a:r>
            <a:r>
              <a:rPr lang="en-US" dirty="0"/>
              <a:t> attribute with E, T, F, and const. The </a:t>
            </a:r>
            <a:r>
              <a:rPr lang="en-US" i="1" dirty="0" err="1"/>
              <a:t>val</a:t>
            </a:r>
            <a:r>
              <a:rPr lang="en-US" dirty="0"/>
              <a:t> of </a:t>
            </a:r>
            <a:r>
              <a:rPr lang="en-US" dirty="0" err="1"/>
              <a:t>const</a:t>
            </a:r>
            <a:r>
              <a:rPr lang="en-US" dirty="0"/>
              <a:t> is provided by the scanner as the image of the token.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7280" y="2846516"/>
                <a:ext cx="6078202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+ 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– 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		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:=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  <m: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∗ 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/ 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		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:=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 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 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)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	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≔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const</m:t>
                    </m:r>
                  </m:oMath>
                </a14:m>
                <a:r>
                  <a:rPr lang="en-US" sz="2000" dirty="0"/>
                  <a:t>	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val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</a:rPr>
                      <m:t> :=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const</m:t>
                    </m:r>
                    <m:r>
                      <a:rPr lang="en-US" sz="2000" i="0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val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46516"/>
                <a:ext cx="6078202" cy="2862322"/>
              </a:xfrm>
              <a:prstGeom prst="rect">
                <a:avLst/>
              </a:prstGeom>
              <a:blipFill>
                <a:blip r:embed="rId2"/>
                <a:stretch>
                  <a:fillRect t="-1493" b="-2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35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let’s add meaning to the productions. We’ll associate a </a:t>
            </a:r>
            <a:r>
              <a:rPr lang="en-US" i="1" dirty="0" err="1"/>
              <a:t>val</a:t>
            </a:r>
            <a:r>
              <a:rPr lang="en-US" dirty="0"/>
              <a:t> attribute with E, T, F, and const. The </a:t>
            </a:r>
            <a:r>
              <a:rPr lang="en-US" i="1" dirty="0" err="1"/>
              <a:t>val</a:t>
            </a:r>
            <a:r>
              <a:rPr lang="en-US" dirty="0"/>
              <a:t> of </a:t>
            </a:r>
            <a:r>
              <a:rPr lang="en-US" dirty="0" err="1"/>
              <a:t>const</a:t>
            </a:r>
            <a:r>
              <a:rPr lang="en-US" dirty="0"/>
              <a:t> is provided by the scanner as the image of the token.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97280" y="2812678"/>
                <a:ext cx="7196907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</m:t>
                        </m:r>
                      </m:e>
                      <m:sub>
                        <m:r>
                          <a:rPr lang="en-US" sz="2000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≔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sum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		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:=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  <m: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*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T</m:t>
                        </m:r>
                      </m:e>
                      <m:sub>
                        <m:r>
                          <a:rPr lang="en-US" sz="2000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T</m:t>
                        </m:r>
                      </m:e>
                      <m:sub>
                        <m:r>
                          <a:rPr lang="en-US" sz="2000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/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		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i="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:= 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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 (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)	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:=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const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	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:=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const</m:t>
                    </m:r>
                    <m: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2678"/>
                <a:ext cx="7196907" cy="2862322"/>
              </a:xfrm>
              <a:prstGeom prst="rect">
                <a:avLst/>
              </a:prstGeom>
              <a:blipFill>
                <a:blip r:embed="rId2"/>
                <a:stretch>
                  <a:fillRect t="-1277" b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456696" y="3228176"/>
            <a:ext cx="2821116" cy="2031325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Now, we’ll invoke </a:t>
            </a:r>
            <a:r>
              <a:rPr lang="en-US" i="1" dirty="0"/>
              <a:t>semantic functions</a:t>
            </a:r>
            <a:r>
              <a:rPr lang="en-US" dirty="0"/>
              <a:t> which act on attributes and return a  value to be stored in another attribute. To avoid ambiguity, we add subscripts to non-terminals. </a:t>
            </a:r>
          </a:p>
        </p:txBody>
      </p:sp>
    </p:spTree>
    <p:extLst>
      <p:ext uri="{BB962C8B-B14F-4D97-AF65-F5344CB8AC3E}">
        <p14:creationId xmlns:p14="http://schemas.microsoft.com/office/powerpoint/2010/main" val="275867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let’s add meaning to the productions. We’ll associate a </a:t>
            </a:r>
            <a:r>
              <a:rPr lang="en-US" i="1" dirty="0" err="1"/>
              <a:t>val</a:t>
            </a:r>
            <a:r>
              <a:rPr lang="en-US" dirty="0"/>
              <a:t> attribute with E, T, F, and const. The </a:t>
            </a:r>
            <a:r>
              <a:rPr lang="en-US" i="1" dirty="0" err="1"/>
              <a:t>val</a:t>
            </a:r>
            <a:r>
              <a:rPr lang="en-US" dirty="0"/>
              <a:t> of </a:t>
            </a:r>
            <a:r>
              <a:rPr lang="en-US" dirty="0" err="1"/>
              <a:t>const</a:t>
            </a:r>
            <a:r>
              <a:rPr lang="en-US" dirty="0"/>
              <a:t> is provided by the scanner as the image of the token.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97280" y="2893650"/>
                <a:ext cx="7600414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</m:t>
                        </m:r>
                      </m:e>
                      <m:sub>
                        <m:r>
                          <a:rPr lang="en-US" sz="2000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≔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sum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≔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diff</m:t>
                    </m:r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		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:=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  <m: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*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T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≔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product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T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T</m:t>
                        </m:r>
                      </m:e>
                      <m:sub>
                        <m:r>
                          <a:rPr lang="en-US" sz="2000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T</m:t>
                        </m:r>
                      </m:e>
                      <m:sub>
                        <m:r>
                          <a:rPr lang="en-US" sz="2000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/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T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≔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quotient</m:t>
                    </m:r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T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		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i="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:= 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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F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≔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negation</m:t>
                    </m:r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F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 (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)	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:=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const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	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:=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const</m:t>
                    </m:r>
                    <m: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93650"/>
                <a:ext cx="7600414" cy="2862322"/>
              </a:xfrm>
              <a:prstGeom prst="rect">
                <a:avLst/>
              </a:prstGeom>
              <a:blipFill>
                <a:blip r:embed="rId2"/>
                <a:stretch>
                  <a:fillRect t="-1493" b="-2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706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Strictly speaking, attribute grammars only consist of copy rules and calls to semantic functions. But in practice, we can specify well-defined notation to make the semantic rules look more code-like.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97280" y="2919994"/>
                <a:ext cx="6583534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</m:t>
                        </m:r>
                      </m:e>
                      <m:sub>
                        <m:r>
                          <a:rPr lang="en-US" sz="2000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≔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≔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		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:=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  <m: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*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T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≔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T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T</m:t>
                        </m:r>
                      </m:e>
                      <m:sub>
                        <m:r>
                          <a:rPr lang="en-US" sz="2000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T</m:t>
                        </m:r>
                      </m:e>
                      <m:sub>
                        <m:r>
                          <a:rPr lang="en-US" sz="2000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/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T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≔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T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/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		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i="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:= 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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F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≔−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F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 (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)	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:=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const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	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:=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const</m:t>
                    </m:r>
                    <m: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919994"/>
                <a:ext cx="6583534" cy="2862322"/>
              </a:xfrm>
              <a:prstGeom prst="rect">
                <a:avLst/>
              </a:prstGeom>
              <a:blipFill>
                <a:blip r:embed="rId2"/>
                <a:stretch>
                  <a:fillRect t="-1277" b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759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Decorated 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353908" cy="4023360"/>
          </a:xfrm>
        </p:spPr>
        <p:txBody>
          <a:bodyPr/>
          <a:lstStyle/>
          <a:p>
            <a:r>
              <a:rPr lang="en-US" dirty="0"/>
              <a:t>Evaluation of the attributes is called the decoration of the parse tree. Imagine we have the string (1+3)*2. The parse tree is shown here.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85018" y="45208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5018" y="116340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4042" y="171550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85018" y="171550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81874" y="171550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24042" y="229369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1538" y="2917330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4042" y="291733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85018" y="2917330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1538" y="362989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7593" y="362989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65782" y="362989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10353" y="229369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5" idx="0"/>
          </p:cNvCxnSpPr>
          <p:nvPr/>
        </p:nvCxnSpPr>
        <p:spPr>
          <a:xfrm>
            <a:off x="8427846" y="821418"/>
            <a:ext cx="0" cy="34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6" idx="0"/>
          </p:cNvCxnSpPr>
          <p:nvPr/>
        </p:nvCxnSpPr>
        <p:spPr>
          <a:xfrm flipH="1">
            <a:off x="7366870" y="1532740"/>
            <a:ext cx="1060976" cy="18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7" idx="0"/>
          </p:cNvCxnSpPr>
          <p:nvPr/>
        </p:nvCxnSpPr>
        <p:spPr>
          <a:xfrm>
            <a:off x="8427846" y="1532740"/>
            <a:ext cx="0" cy="18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8" idx="0"/>
          </p:cNvCxnSpPr>
          <p:nvPr/>
        </p:nvCxnSpPr>
        <p:spPr>
          <a:xfrm>
            <a:off x="8427846" y="1532740"/>
            <a:ext cx="996856" cy="18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16" idx="0"/>
          </p:cNvCxnSpPr>
          <p:nvPr/>
        </p:nvCxnSpPr>
        <p:spPr>
          <a:xfrm>
            <a:off x="9424702" y="2084832"/>
            <a:ext cx="0" cy="20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2"/>
            <a:endCxn id="9" idx="0"/>
          </p:cNvCxnSpPr>
          <p:nvPr/>
        </p:nvCxnSpPr>
        <p:spPr>
          <a:xfrm>
            <a:off x="7366870" y="2084832"/>
            <a:ext cx="0" cy="20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10" idx="0"/>
          </p:cNvCxnSpPr>
          <p:nvPr/>
        </p:nvCxnSpPr>
        <p:spPr>
          <a:xfrm flipH="1">
            <a:off x="6325130" y="2663024"/>
            <a:ext cx="1041740" cy="25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11" idx="0"/>
          </p:cNvCxnSpPr>
          <p:nvPr/>
        </p:nvCxnSpPr>
        <p:spPr>
          <a:xfrm>
            <a:off x="7366870" y="2663024"/>
            <a:ext cx="0" cy="25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2"/>
            <a:endCxn id="12" idx="0"/>
          </p:cNvCxnSpPr>
          <p:nvPr/>
        </p:nvCxnSpPr>
        <p:spPr>
          <a:xfrm>
            <a:off x="7366870" y="2663024"/>
            <a:ext cx="1041740" cy="25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2"/>
            <a:endCxn id="13" idx="0"/>
          </p:cNvCxnSpPr>
          <p:nvPr/>
        </p:nvCxnSpPr>
        <p:spPr>
          <a:xfrm flipH="1">
            <a:off x="6344366" y="3286662"/>
            <a:ext cx="1022504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14" idx="0"/>
          </p:cNvCxnSpPr>
          <p:nvPr/>
        </p:nvCxnSpPr>
        <p:spPr>
          <a:xfrm>
            <a:off x="7366870" y="3286662"/>
            <a:ext cx="0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2"/>
            <a:endCxn id="15" idx="0"/>
          </p:cNvCxnSpPr>
          <p:nvPr/>
        </p:nvCxnSpPr>
        <p:spPr>
          <a:xfrm>
            <a:off x="7366870" y="3286662"/>
            <a:ext cx="1041740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65782" y="434245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94261" y="504849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const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15" idx="2"/>
            <a:endCxn id="49" idx="0"/>
          </p:cNvCxnSpPr>
          <p:nvPr/>
        </p:nvCxnSpPr>
        <p:spPr>
          <a:xfrm>
            <a:off x="8408610" y="3999223"/>
            <a:ext cx="0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2"/>
            <a:endCxn id="50" idx="0"/>
          </p:cNvCxnSpPr>
          <p:nvPr/>
        </p:nvCxnSpPr>
        <p:spPr>
          <a:xfrm>
            <a:off x="8408610" y="4711784"/>
            <a:ext cx="0" cy="33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01538" y="434245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201538" y="504849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30017" y="574560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const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13" idx="2"/>
            <a:endCxn id="56" idx="0"/>
          </p:cNvCxnSpPr>
          <p:nvPr/>
        </p:nvCxnSpPr>
        <p:spPr>
          <a:xfrm>
            <a:off x="6344366" y="3999223"/>
            <a:ext cx="0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2"/>
            <a:endCxn id="57" idx="0"/>
          </p:cNvCxnSpPr>
          <p:nvPr/>
        </p:nvCxnSpPr>
        <p:spPr>
          <a:xfrm>
            <a:off x="6344366" y="4711784"/>
            <a:ext cx="0" cy="33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7" idx="2"/>
            <a:endCxn id="58" idx="0"/>
          </p:cNvCxnSpPr>
          <p:nvPr/>
        </p:nvCxnSpPr>
        <p:spPr>
          <a:xfrm>
            <a:off x="6344366" y="5417831"/>
            <a:ext cx="0" cy="32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854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Decorated 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353908" cy="4023360"/>
          </a:xfrm>
        </p:spPr>
        <p:txBody>
          <a:bodyPr/>
          <a:lstStyle/>
          <a:p>
            <a:r>
              <a:rPr lang="en-US" dirty="0"/>
              <a:t>Evaluation of the attributes is called the decoration of the parse tree. Imagine we have the string (1+3)*2. The parse tree is shown here.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val</a:t>
            </a:r>
            <a:r>
              <a:rPr lang="en-US" dirty="0"/>
              <a:t> attribute of each symbol is shown beside it. Attribute flow is upward in this case.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85018" y="45208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5018" y="116340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4042" y="171550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85018" y="171550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81874" y="171550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24042" y="229369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1538" y="2917330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4042" y="291733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85018" y="2917330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1538" y="362989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7593" y="362989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65782" y="362989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10353" y="229369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5" idx="0"/>
          </p:cNvCxnSpPr>
          <p:nvPr/>
        </p:nvCxnSpPr>
        <p:spPr>
          <a:xfrm>
            <a:off x="8427846" y="821418"/>
            <a:ext cx="0" cy="34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6" idx="0"/>
          </p:cNvCxnSpPr>
          <p:nvPr/>
        </p:nvCxnSpPr>
        <p:spPr>
          <a:xfrm flipH="1">
            <a:off x="7366870" y="1532740"/>
            <a:ext cx="1060976" cy="18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7" idx="0"/>
          </p:cNvCxnSpPr>
          <p:nvPr/>
        </p:nvCxnSpPr>
        <p:spPr>
          <a:xfrm>
            <a:off x="8427846" y="1532740"/>
            <a:ext cx="0" cy="18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8" idx="0"/>
          </p:cNvCxnSpPr>
          <p:nvPr/>
        </p:nvCxnSpPr>
        <p:spPr>
          <a:xfrm>
            <a:off x="8427846" y="1532740"/>
            <a:ext cx="996856" cy="18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16" idx="0"/>
          </p:cNvCxnSpPr>
          <p:nvPr/>
        </p:nvCxnSpPr>
        <p:spPr>
          <a:xfrm>
            <a:off x="9424702" y="2084832"/>
            <a:ext cx="0" cy="20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2"/>
            <a:endCxn id="9" idx="0"/>
          </p:cNvCxnSpPr>
          <p:nvPr/>
        </p:nvCxnSpPr>
        <p:spPr>
          <a:xfrm>
            <a:off x="7366870" y="2084832"/>
            <a:ext cx="0" cy="20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10" idx="0"/>
          </p:cNvCxnSpPr>
          <p:nvPr/>
        </p:nvCxnSpPr>
        <p:spPr>
          <a:xfrm flipH="1">
            <a:off x="6325130" y="2663024"/>
            <a:ext cx="1041740" cy="25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11" idx="0"/>
          </p:cNvCxnSpPr>
          <p:nvPr/>
        </p:nvCxnSpPr>
        <p:spPr>
          <a:xfrm>
            <a:off x="7366870" y="2663024"/>
            <a:ext cx="0" cy="25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2"/>
            <a:endCxn id="12" idx="0"/>
          </p:cNvCxnSpPr>
          <p:nvPr/>
        </p:nvCxnSpPr>
        <p:spPr>
          <a:xfrm>
            <a:off x="7366870" y="2663024"/>
            <a:ext cx="1041740" cy="25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2"/>
            <a:endCxn id="13" idx="0"/>
          </p:cNvCxnSpPr>
          <p:nvPr/>
        </p:nvCxnSpPr>
        <p:spPr>
          <a:xfrm flipH="1">
            <a:off x="6344366" y="3286662"/>
            <a:ext cx="1022504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14" idx="0"/>
          </p:cNvCxnSpPr>
          <p:nvPr/>
        </p:nvCxnSpPr>
        <p:spPr>
          <a:xfrm>
            <a:off x="7366870" y="3286662"/>
            <a:ext cx="0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2"/>
            <a:endCxn id="15" idx="0"/>
          </p:cNvCxnSpPr>
          <p:nvPr/>
        </p:nvCxnSpPr>
        <p:spPr>
          <a:xfrm>
            <a:off x="7366870" y="3286662"/>
            <a:ext cx="1041740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65782" y="434245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94261" y="504849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const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15" idx="2"/>
            <a:endCxn id="49" idx="0"/>
          </p:cNvCxnSpPr>
          <p:nvPr/>
        </p:nvCxnSpPr>
        <p:spPr>
          <a:xfrm>
            <a:off x="8408610" y="3999223"/>
            <a:ext cx="0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2"/>
            <a:endCxn id="50" idx="0"/>
          </p:cNvCxnSpPr>
          <p:nvPr/>
        </p:nvCxnSpPr>
        <p:spPr>
          <a:xfrm>
            <a:off x="8408610" y="4711784"/>
            <a:ext cx="0" cy="33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01538" y="434245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201538" y="504849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30017" y="574560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const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13" idx="2"/>
            <a:endCxn id="56" idx="0"/>
          </p:cNvCxnSpPr>
          <p:nvPr/>
        </p:nvCxnSpPr>
        <p:spPr>
          <a:xfrm>
            <a:off x="6344366" y="3999223"/>
            <a:ext cx="0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2"/>
            <a:endCxn id="57" idx="0"/>
          </p:cNvCxnSpPr>
          <p:nvPr/>
        </p:nvCxnSpPr>
        <p:spPr>
          <a:xfrm>
            <a:off x="6344366" y="4711784"/>
            <a:ext cx="0" cy="33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7" idx="2"/>
            <a:endCxn id="58" idx="0"/>
          </p:cNvCxnSpPr>
          <p:nvPr/>
        </p:nvCxnSpPr>
        <p:spPr>
          <a:xfrm>
            <a:off x="6344366" y="5417831"/>
            <a:ext cx="0" cy="32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45891" y="5745601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29302" y="5048499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39051" y="2293692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9218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Decorated 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353908" cy="4023360"/>
          </a:xfrm>
        </p:spPr>
        <p:txBody>
          <a:bodyPr/>
          <a:lstStyle/>
          <a:p>
            <a:r>
              <a:rPr lang="en-US" dirty="0"/>
              <a:t>Evaluation of the attributes is called the decoration of the parse tree. Imagine we have the string (1+3)*2. The parse tree is shown here.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val</a:t>
            </a:r>
            <a:r>
              <a:rPr lang="en-US" dirty="0"/>
              <a:t> attribute of each symbol is shown beside it. Attribute flow is upward in this case.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85018" y="45208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5018" y="116340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4042" y="171550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85018" y="171550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81874" y="171550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24042" y="229369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1538" y="2917330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4042" y="291733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85018" y="2917330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1538" y="362989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7593" y="362989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65782" y="362989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10353" y="229369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5" idx="0"/>
          </p:cNvCxnSpPr>
          <p:nvPr/>
        </p:nvCxnSpPr>
        <p:spPr>
          <a:xfrm>
            <a:off x="8427846" y="821418"/>
            <a:ext cx="0" cy="34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6" idx="0"/>
          </p:cNvCxnSpPr>
          <p:nvPr/>
        </p:nvCxnSpPr>
        <p:spPr>
          <a:xfrm flipH="1">
            <a:off x="7366870" y="1532740"/>
            <a:ext cx="1060976" cy="18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7" idx="0"/>
          </p:cNvCxnSpPr>
          <p:nvPr/>
        </p:nvCxnSpPr>
        <p:spPr>
          <a:xfrm>
            <a:off x="8427846" y="1532740"/>
            <a:ext cx="0" cy="18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8" idx="0"/>
          </p:cNvCxnSpPr>
          <p:nvPr/>
        </p:nvCxnSpPr>
        <p:spPr>
          <a:xfrm>
            <a:off x="8427846" y="1532740"/>
            <a:ext cx="996856" cy="18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16" idx="0"/>
          </p:cNvCxnSpPr>
          <p:nvPr/>
        </p:nvCxnSpPr>
        <p:spPr>
          <a:xfrm>
            <a:off x="9424702" y="2084832"/>
            <a:ext cx="0" cy="20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2"/>
            <a:endCxn id="9" idx="0"/>
          </p:cNvCxnSpPr>
          <p:nvPr/>
        </p:nvCxnSpPr>
        <p:spPr>
          <a:xfrm>
            <a:off x="7366870" y="2084832"/>
            <a:ext cx="0" cy="20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10" idx="0"/>
          </p:cNvCxnSpPr>
          <p:nvPr/>
        </p:nvCxnSpPr>
        <p:spPr>
          <a:xfrm flipH="1">
            <a:off x="6325130" y="2663024"/>
            <a:ext cx="1041740" cy="25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11" idx="0"/>
          </p:cNvCxnSpPr>
          <p:nvPr/>
        </p:nvCxnSpPr>
        <p:spPr>
          <a:xfrm>
            <a:off x="7366870" y="2663024"/>
            <a:ext cx="0" cy="25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2"/>
            <a:endCxn id="12" idx="0"/>
          </p:cNvCxnSpPr>
          <p:nvPr/>
        </p:nvCxnSpPr>
        <p:spPr>
          <a:xfrm>
            <a:off x="7366870" y="2663024"/>
            <a:ext cx="1041740" cy="25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2"/>
            <a:endCxn id="13" idx="0"/>
          </p:cNvCxnSpPr>
          <p:nvPr/>
        </p:nvCxnSpPr>
        <p:spPr>
          <a:xfrm flipH="1">
            <a:off x="6344366" y="3286662"/>
            <a:ext cx="1022504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14" idx="0"/>
          </p:cNvCxnSpPr>
          <p:nvPr/>
        </p:nvCxnSpPr>
        <p:spPr>
          <a:xfrm>
            <a:off x="7366870" y="3286662"/>
            <a:ext cx="0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2"/>
            <a:endCxn id="15" idx="0"/>
          </p:cNvCxnSpPr>
          <p:nvPr/>
        </p:nvCxnSpPr>
        <p:spPr>
          <a:xfrm>
            <a:off x="7366870" y="3286662"/>
            <a:ext cx="1041740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65782" y="434245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94261" y="504849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const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15" idx="2"/>
            <a:endCxn id="49" idx="0"/>
          </p:cNvCxnSpPr>
          <p:nvPr/>
        </p:nvCxnSpPr>
        <p:spPr>
          <a:xfrm>
            <a:off x="8408610" y="3999223"/>
            <a:ext cx="0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2"/>
            <a:endCxn id="50" idx="0"/>
          </p:cNvCxnSpPr>
          <p:nvPr/>
        </p:nvCxnSpPr>
        <p:spPr>
          <a:xfrm>
            <a:off x="8408610" y="4711784"/>
            <a:ext cx="0" cy="33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01538" y="434245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201538" y="504849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30017" y="574560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const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13" idx="2"/>
            <a:endCxn id="56" idx="0"/>
          </p:cNvCxnSpPr>
          <p:nvPr/>
        </p:nvCxnSpPr>
        <p:spPr>
          <a:xfrm>
            <a:off x="6344366" y="3999223"/>
            <a:ext cx="0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2"/>
            <a:endCxn id="57" idx="0"/>
          </p:cNvCxnSpPr>
          <p:nvPr/>
        </p:nvCxnSpPr>
        <p:spPr>
          <a:xfrm>
            <a:off x="6344366" y="4711784"/>
            <a:ext cx="0" cy="33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7" idx="2"/>
            <a:endCxn id="58" idx="0"/>
          </p:cNvCxnSpPr>
          <p:nvPr/>
        </p:nvCxnSpPr>
        <p:spPr>
          <a:xfrm>
            <a:off x="6344366" y="5417831"/>
            <a:ext cx="0" cy="32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45891" y="5745601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29302" y="5048499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39051" y="2293692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45891" y="5048499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29302" y="4342452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39051" y="1715500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8" name="Curved Connector 27"/>
          <p:cNvCxnSpPr>
            <a:stCxn id="17" idx="3"/>
            <a:endCxn id="22" idx="3"/>
          </p:cNvCxnSpPr>
          <p:nvPr/>
        </p:nvCxnSpPr>
        <p:spPr>
          <a:xfrm flipV="1">
            <a:off x="6957195" y="5233165"/>
            <a:ext cx="12700" cy="697102"/>
          </a:xfrm>
          <a:prstGeom prst="curvedConnector3">
            <a:avLst>
              <a:gd name="adj1" fmla="val 180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9" idx="3"/>
            <a:endCxn id="24" idx="3"/>
          </p:cNvCxnSpPr>
          <p:nvPr/>
        </p:nvCxnSpPr>
        <p:spPr>
          <a:xfrm flipV="1">
            <a:off x="9040606" y="4527118"/>
            <a:ext cx="12700" cy="706047"/>
          </a:xfrm>
          <a:prstGeom prst="curvedConnector3">
            <a:avLst>
              <a:gd name="adj1" fmla="val 180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0" idx="3"/>
            <a:endCxn id="26" idx="3"/>
          </p:cNvCxnSpPr>
          <p:nvPr/>
        </p:nvCxnSpPr>
        <p:spPr>
          <a:xfrm flipV="1">
            <a:off x="10050355" y="1900166"/>
            <a:ext cx="12700" cy="578192"/>
          </a:xfrm>
          <a:prstGeom prst="curvedConnector3">
            <a:avLst>
              <a:gd name="adj1" fmla="val 180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108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Decorated 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353908" cy="4023360"/>
          </a:xfrm>
        </p:spPr>
        <p:txBody>
          <a:bodyPr/>
          <a:lstStyle/>
          <a:p>
            <a:r>
              <a:rPr lang="en-US" dirty="0"/>
              <a:t>Evaluation of the attributes is called the decoration of the parse tree. Imagine we have the string (1+3)*2. The parse tree is shown here.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val</a:t>
            </a:r>
            <a:r>
              <a:rPr lang="en-US" dirty="0"/>
              <a:t> attribute of each symbol is shown beside it. Attribute flow is upward in this case.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85018" y="45208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5018" y="116340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4042" y="171550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85018" y="171550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81874" y="171550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24042" y="229369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1538" y="2917330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4042" y="291733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85018" y="2917330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1538" y="362989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7593" y="362989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65782" y="362989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10353" y="229369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5" idx="0"/>
          </p:cNvCxnSpPr>
          <p:nvPr/>
        </p:nvCxnSpPr>
        <p:spPr>
          <a:xfrm>
            <a:off x="8427846" y="821418"/>
            <a:ext cx="0" cy="34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6" idx="0"/>
          </p:cNvCxnSpPr>
          <p:nvPr/>
        </p:nvCxnSpPr>
        <p:spPr>
          <a:xfrm flipH="1">
            <a:off x="7366870" y="1532740"/>
            <a:ext cx="1060976" cy="18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7" idx="0"/>
          </p:cNvCxnSpPr>
          <p:nvPr/>
        </p:nvCxnSpPr>
        <p:spPr>
          <a:xfrm>
            <a:off x="8427846" y="1532740"/>
            <a:ext cx="0" cy="18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8" idx="0"/>
          </p:cNvCxnSpPr>
          <p:nvPr/>
        </p:nvCxnSpPr>
        <p:spPr>
          <a:xfrm>
            <a:off x="8427846" y="1532740"/>
            <a:ext cx="996856" cy="18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16" idx="0"/>
          </p:cNvCxnSpPr>
          <p:nvPr/>
        </p:nvCxnSpPr>
        <p:spPr>
          <a:xfrm>
            <a:off x="9424702" y="2084832"/>
            <a:ext cx="0" cy="20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2"/>
            <a:endCxn id="9" idx="0"/>
          </p:cNvCxnSpPr>
          <p:nvPr/>
        </p:nvCxnSpPr>
        <p:spPr>
          <a:xfrm>
            <a:off x="7366870" y="2084832"/>
            <a:ext cx="0" cy="20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10" idx="0"/>
          </p:cNvCxnSpPr>
          <p:nvPr/>
        </p:nvCxnSpPr>
        <p:spPr>
          <a:xfrm flipH="1">
            <a:off x="6325130" y="2663024"/>
            <a:ext cx="1041740" cy="25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11" idx="0"/>
          </p:cNvCxnSpPr>
          <p:nvPr/>
        </p:nvCxnSpPr>
        <p:spPr>
          <a:xfrm>
            <a:off x="7366870" y="2663024"/>
            <a:ext cx="0" cy="25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2"/>
            <a:endCxn id="12" idx="0"/>
          </p:cNvCxnSpPr>
          <p:nvPr/>
        </p:nvCxnSpPr>
        <p:spPr>
          <a:xfrm>
            <a:off x="7366870" y="2663024"/>
            <a:ext cx="1041740" cy="25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2"/>
            <a:endCxn id="13" idx="0"/>
          </p:cNvCxnSpPr>
          <p:nvPr/>
        </p:nvCxnSpPr>
        <p:spPr>
          <a:xfrm flipH="1">
            <a:off x="6344366" y="3286662"/>
            <a:ext cx="1022504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14" idx="0"/>
          </p:cNvCxnSpPr>
          <p:nvPr/>
        </p:nvCxnSpPr>
        <p:spPr>
          <a:xfrm>
            <a:off x="7366870" y="3286662"/>
            <a:ext cx="0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2"/>
            <a:endCxn id="15" idx="0"/>
          </p:cNvCxnSpPr>
          <p:nvPr/>
        </p:nvCxnSpPr>
        <p:spPr>
          <a:xfrm>
            <a:off x="7366870" y="3286662"/>
            <a:ext cx="1041740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65782" y="434245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94261" y="504849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const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15" idx="2"/>
            <a:endCxn id="49" idx="0"/>
          </p:cNvCxnSpPr>
          <p:nvPr/>
        </p:nvCxnSpPr>
        <p:spPr>
          <a:xfrm>
            <a:off x="8408610" y="3999223"/>
            <a:ext cx="0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2"/>
            <a:endCxn id="50" idx="0"/>
          </p:cNvCxnSpPr>
          <p:nvPr/>
        </p:nvCxnSpPr>
        <p:spPr>
          <a:xfrm>
            <a:off x="8408610" y="4711784"/>
            <a:ext cx="0" cy="33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01538" y="434245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201538" y="504849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30017" y="574560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const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13" idx="2"/>
            <a:endCxn id="56" idx="0"/>
          </p:cNvCxnSpPr>
          <p:nvPr/>
        </p:nvCxnSpPr>
        <p:spPr>
          <a:xfrm>
            <a:off x="6344366" y="3999223"/>
            <a:ext cx="0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2"/>
            <a:endCxn id="57" idx="0"/>
          </p:cNvCxnSpPr>
          <p:nvPr/>
        </p:nvCxnSpPr>
        <p:spPr>
          <a:xfrm>
            <a:off x="6344366" y="4711784"/>
            <a:ext cx="0" cy="33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7" idx="2"/>
            <a:endCxn id="58" idx="0"/>
          </p:cNvCxnSpPr>
          <p:nvPr/>
        </p:nvCxnSpPr>
        <p:spPr>
          <a:xfrm>
            <a:off x="6344366" y="5417831"/>
            <a:ext cx="0" cy="32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45891" y="5745601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29302" y="5048499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39051" y="2293692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45891" y="5048499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29302" y="4342452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39051" y="1715500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8" name="Curved Connector 27"/>
          <p:cNvCxnSpPr>
            <a:stCxn id="17" idx="3"/>
            <a:endCxn id="22" idx="3"/>
          </p:cNvCxnSpPr>
          <p:nvPr/>
        </p:nvCxnSpPr>
        <p:spPr>
          <a:xfrm flipV="1">
            <a:off x="6957195" y="5233165"/>
            <a:ext cx="12700" cy="697102"/>
          </a:xfrm>
          <a:prstGeom prst="curvedConnector3">
            <a:avLst>
              <a:gd name="adj1" fmla="val 180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9" idx="3"/>
            <a:endCxn id="24" idx="3"/>
          </p:cNvCxnSpPr>
          <p:nvPr/>
        </p:nvCxnSpPr>
        <p:spPr>
          <a:xfrm flipV="1">
            <a:off x="9040606" y="4527118"/>
            <a:ext cx="12700" cy="706047"/>
          </a:xfrm>
          <a:prstGeom prst="curvedConnector3">
            <a:avLst>
              <a:gd name="adj1" fmla="val 180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0" idx="3"/>
            <a:endCxn id="26" idx="3"/>
          </p:cNvCxnSpPr>
          <p:nvPr/>
        </p:nvCxnSpPr>
        <p:spPr>
          <a:xfrm flipV="1">
            <a:off x="10050355" y="1900166"/>
            <a:ext cx="12700" cy="578192"/>
          </a:xfrm>
          <a:prstGeom prst="curvedConnector3">
            <a:avLst>
              <a:gd name="adj1" fmla="val 180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55671" y="4342452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22959" y="3629891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54843" y="3629891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8" name="Curved Connector 37"/>
          <p:cNvCxnSpPr>
            <a:stCxn id="22" idx="3"/>
            <a:endCxn id="27" idx="3"/>
          </p:cNvCxnSpPr>
          <p:nvPr/>
        </p:nvCxnSpPr>
        <p:spPr>
          <a:xfrm flipV="1">
            <a:off x="6957195" y="4527118"/>
            <a:ext cx="9780" cy="706047"/>
          </a:xfrm>
          <a:prstGeom prst="curvedConnector3">
            <a:avLst>
              <a:gd name="adj1" fmla="val 243742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7" idx="3"/>
            <a:endCxn id="33" idx="3"/>
          </p:cNvCxnSpPr>
          <p:nvPr/>
        </p:nvCxnSpPr>
        <p:spPr>
          <a:xfrm flipH="1" flipV="1">
            <a:off x="6966147" y="3814557"/>
            <a:ext cx="828" cy="712561"/>
          </a:xfrm>
          <a:prstGeom prst="curvedConnector3">
            <a:avLst>
              <a:gd name="adj1" fmla="val -27608696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4" idx="3"/>
            <a:endCxn id="30" idx="3"/>
          </p:cNvCxnSpPr>
          <p:nvPr/>
        </p:nvCxnSpPr>
        <p:spPr>
          <a:xfrm flipH="1" flipV="1">
            <a:off x="9034263" y="3814557"/>
            <a:ext cx="6343" cy="712561"/>
          </a:xfrm>
          <a:prstGeom prst="curvedConnector3">
            <a:avLst>
              <a:gd name="adj1" fmla="val -360397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3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we’ve covered the following: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Compilation methods: compilation vs. interpretation.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overall compilation process.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Front-end analysis 		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Lexical Analysis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Syntax Analysis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Semantic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Back-end analysis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82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Decorated 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353908" cy="4023360"/>
          </a:xfrm>
        </p:spPr>
        <p:txBody>
          <a:bodyPr/>
          <a:lstStyle/>
          <a:p>
            <a:r>
              <a:rPr lang="en-US" dirty="0"/>
              <a:t>Evaluation of the attributes is called the decoration of the parse tree. Imagine we have the string (1+3)*2. The parse tree is shown here.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val</a:t>
            </a:r>
            <a:r>
              <a:rPr lang="en-US" dirty="0"/>
              <a:t> attribute of each symbol is shown beside it. Attribute flow is upward in this case.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85018" y="45208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5018" y="116340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4042" y="171550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85018" y="171550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81874" y="171550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24042" y="229369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1538" y="2917330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4042" y="291733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85018" y="2917330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1538" y="362989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7593" y="362989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65782" y="362989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10353" y="229369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5" idx="0"/>
          </p:cNvCxnSpPr>
          <p:nvPr/>
        </p:nvCxnSpPr>
        <p:spPr>
          <a:xfrm>
            <a:off x="8427846" y="821418"/>
            <a:ext cx="0" cy="34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6" idx="0"/>
          </p:cNvCxnSpPr>
          <p:nvPr/>
        </p:nvCxnSpPr>
        <p:spPr>
          <a:xfrm flipH="1">
            <a:off x="7366870" y="1532740"/>
            <a:ext cx="1060976" cy="18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7" idx="0"/>
          </p:cNvCxnSpPr>
          <p:nvPr/>
        </p:nvCxnSpPr>
        <p:spPr>
          <a:xfrm>
            <a:off x="8427846" y="1532740"/>
            <a:ext cx="0" cy="18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8" idx="0"/>
          </p:cNvCxnSpPr>
          <p:nvPr/>
        </p:nvCxnSpPr>
        <p:spPr>
          <a:xfrm>
            <a:off x="8427846" y="1532740"/>
            <a:ext cx="996856" cy="18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16" idx="0"/>
          </p:cNvCxnSpPr>
          <p:nvPr/>
        </p:nvCxnSpPr>
        <p:spPr>
          <a:xfrm>
            <a:off x="9424702" y="2084832"/>
            <a:ext cx="0" cy="20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2"/>
            <a:endCxn id="9" idx="0"/>
          </p:cNvCxnSpPr>
          <p:nvPr/>
        </p:nvCxnSpPr>
        <p:spPr>
          <a:xfrm>
            <a:off x="7366870" y="2084832"/>
            <a:ext cx="0" cy="20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10" idx="0"/>
          </p:cNvCxnSpPr>
          <p:nvPr/>
        </p:nvCxnSpPr>
        <p:spPr>
          <a:xfrm flipH="1">
            <a:off x="6325130" y="2663024"/>
            <a:ext cx="1041740" cy="25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11" idx="0"/>
          </p:cNvCxnSpPr>
          <p:nvPr/>
        </p:nvCxnSpPr>
        <p:spPr>
          <a:xfrm>
            <a:off x="7366870" y="2663024"/>
            <a:ext cx="0" cy="25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2"/>
            <a:endCxn id="12" idx="0"/>
          </p:cNvCxnSpPr>
          <p:nvPr/>
        </p:nvCxnSpPr>
        <p:spPr>
          <a:xfrm>
            <a:off x="7366870" y="2663024"/>
            <a:ext cx="1041740" cy="25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2"/>
            <a:endCxn id="13" idx="0"/>
          </p:cNvCxnSpPr>
          <p:nvPr/>
        </p:nvCxnSpPr>
        <p:spPr>
          <a:xfrm flipH="1">
            <a:off x="6344366" y="3286662"/>
            <a:ext cx="1022504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14" idx="0"/>
          </p:cNvCxnSpPr>
          <p:nvPr/>
        </p:nvCxnSpPr>
        <p:spPr>
          <a:xfrm>
            <a:off x="7366870" y="3286662"/>
            <a:ext cx="0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2"/>
            <a:endCxn id="15" idx="0"/>
          </p:cNvCxnSpPr>
          <p:nvPr/>
        </p:nvCxnSpPr>
        <p:spPr>
          <a:xfrm>
            <a:off x="7366870" y="3286662"/>
            <a:ext cx="1041740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65782" y="434245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94261" y="504849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const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15" idx="2"/>
            <a:endCxn id="49" idx="0"/>
          </p:cNvCxnSpPr>
          <p:nvPr/>
        </p:nvCxnSpPr>
        <p:spPr>
          <a:xfrm>
            <a:off x="8408610" y="3999223"/>
            <a:ext cx="0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2"/>
            <a:endCxn id="50" idx="0"/>
          </p:cNvCxnSpPr>
          <p:nvPr/>
        </p:nvCxnSpPr>
        <p:spPr>
          <a:xfrm>
            <a:off x="8408610" y="4711784"/>
            <a:ext cx="0" cy="33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01538" y="434245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201538" y="504849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30017" y="574560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const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13" idx="2"/>
            <a:endCxn id="56" idx="0"/>
          </p:cNvCxnSpPr>
          <p:nvPr/>
        </p:nvCxnSpPr>
        <p:spPr>
          <a:xfrm>
            <a:off x="6344366" y="3999223"/>
            <a:ext cx="0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2"/>
            <a:endCxn id="57" idx="0"/>
          </p:cNvCxnSpPr>
          <p:nvPr/>
        </p:nvCxnSpPr>
        <p:spPr>
          <a:xfrm>
            <a:off x="6344366" y="4711784"/>
            <a:ext cx="0" cy="33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7" idx="2"/>
            <a:endCxn id="58" idx="0"/>
          </p:cNvCxnSpPr>
          <p:nvPr/>
        </p:nvCxnSpPr>
        <p:spPr>
          <a:xfrm>
            <a:off x="6344366" y="5417831"/>
            <a:ext cx="0" cy="32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45891" y="5745601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29302" y="5048499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39051" y="2293692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45891" y="5048499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29302" y="4342452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39051" y="1715500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8" name="Curved Connector 27"/>
          <p:cNvCxnSpPr>
            <a:stCxn id="17" idx="3"/>
            <a:endCxn id="22" idx="3"/>
          </p:cNvCxnSpPr>
          <p:nvPr/>
        </p:nvCxnSpPr>
        <p:spPr>
          <a:xfrm flipV="1">
            <a:off x="6957195" y="5233165"/>
            <a:ext cx="12700" cy="697102"/>
          </a:xfrm>
          <a:prstGeom prst="curvedConnector3">
            <a:avLst>
              <a:gd name="adj1" fmla="val 180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9" idx="3"/>
            <a:endCxn id="24" idx="3"/>
          </p:cNvCxnSpPr>
          <p:nvPr/>
        </p:nvCxnSpPr>
        <p:spPr>
          <a:xfrm flipV="1">
            <a:off x="9040606" y="4527118"/>
            <a:ext cx="12700" cy="706047"/>
          </a:xfrm>
          <a:prstGeom prst="curvedConnector3">
            <a:avLst>
              <a:gd name="adj1" fmla="val 180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0" idx="3"/>
            <a:endCxn id="26" idx="3"/>
          </p:cNvCxnSpPr>
          <p:nvPr/>
        </p:nvCxnSpPr>
        <p:spPr>
          <a:xfrm flipV="1">
            <a:off x="10050355" y="1900166"/>
            <a:ext cx="12700" cy="578192"/>
          </a:xfrm>
          <a:prstGeom prst="curvedConnector3">
            <a:avLst>
              <a:gd name="adj1" fmla="val 180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55671" y="4342452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22959" y="3629891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54843" y="3629891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8" name="Curved Connector 37"/>
          <p:cNvCxnSpPr>
            <a:stCxn id="22" idx="3"/>
            <a:endCxn id="27" idx="3"/>
          </p:cNvCxnSpPr>
          <p:nvPr/>
        </p:nvCxnSpPr>
        <p:spPr>
          <a:xfrm flipV="1">
            <a:off x="6957195" y="4527118"/>
            <a:ext cx="9780" cy="706047"/>
          </a:xfrm>
          <a:prstGeom prst="curvedConnector3">
            <a:avLst>
              <a:gd name="adj1" fmla="val 243742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7" idx="3"/>
            <a:endCxn id="33" idx="3"/>
          </p:cNvCxnSpPr>
          <p:nvPr/>
        </p:nvCxnSpPr>
        <p:spPr>
          <a:xfrm flipH="1" flipV="1">
            <a:off x="6966147" y="3814557"/>
            <a:ext cx="828" cy="712561"/>
          </a:xfrm>
          <a:prstGeom prst="curvedConnector3">
            <a:avLst>
              <a:gd name="adj1" fmla="val -27608696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4" idx="3"/>
            <a:endCxn id="30" idx="3"/>
          </p:cNvCxnSpPr>
          <p:nvPr/>
        </p:nvCxnSpPr>
        <p:spPr>
          <a:xfrm flipH="1" flipV="1">
            <a:off x="9034263" y="3814557"/>
            <a:ext cx="6343" cy="712561"/>
          </a:xfrm>
          <a:prstGeom prst="curvedConnector3">
            <a:avLst>
              <a:gd name="adj1" fmla="val -360397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11941" y="2917330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42" name="Curved Connector 41"/>
          <p:cNvCxnSpPr>
            <a:stCxn id="30" idx="3"/>
            <a:endCxn id="36" idx="3"/>
          </p:cNvCxnSpPr>
          <p:nvPr/>
        </p:nvCxnSpPr>
        <p:spPr>
          <a:xfrm flipH="1" flipV="1">
            <a:off x="7923245" y="3101996"/>
            <a:ext cx="1111018" cy="712561"/>
          </a:xfrm>
          <a:prstGeom prst="curvedConnector3">
            <a:avLst>
              <a:gd name="adj1" fmla="val -20576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3" idx="3"/>
            <a:endCxn id="36" idx="3"/>
          </p:cNvCxnSpPr>
          <p:nvPr/>
        </p:nvCxnSpPr>
        <p:spPr>
          <a:xfrm flipV="1">
            <a:off x="6966147" y="3101996"/>
            <a:ext cx="957098" cy="712561"/>
          </a:xfrm>
          <a:prstGeom prst="curvedConnector3">
            <a:avLst>
              <a:gd name="adj1" fmla="val 123885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350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Decorated 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353908" cy="4023360"/>
          </a:xfrm>
        </p:spPr>
        <p:txBody>
          <a:bodyPr/>
          <a:lstStyle/>
          <a:p>
            <a:r>
              <a:rPr lang="en-US" dirty="0"/>
              <a:t>Evaluation of the attributes is called the decoration of the parse tree. Imagine we have the string (1+3)*2. The parse tree is shown here.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val</a:t>
            </a:r>
            <a:r>
              <a:rPr lang="en-US" dirty="0"/>
              <a:t> attribute of each symbol is shown beside it. Attribute flow is upward in this case.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85018" y="45208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5018" y="116340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4042" y="171550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85018" y="171550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81874" y="171550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24042" y="229369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1538" y="2917330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4042" y="291733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85018" y="2917330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1538" y="362989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7593" y="362989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65782" y="362989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10353" y="229369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5" idx="0"/>
          </p:cNvCxnSpPr>
          <p:nvPr/>
        </p:nvCxnSpPr>
        <p:spPr>
          <a:xfrm>
            <a:off x="8427846" y="821418"/>
            <a:ext cx="0" cy="34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6" idx="0"/>
          </p:cNvCxnSpPr>
          <p:nvPr/>
        </p:nvCxnSpPr>
        <p:spPr>
          <a:xfrm flipH="1">
            <a:off x="7366870" y="1532740"/>
            <a:ext cx="1060976" cy="18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7" idx="0"/>
          </p:cNvCxnSpPr>
          <p:nvPr/>
        </p:nvCxnSpPr>
        <p:spPr>
          <a:xfrm>
            <a:off x="8427846" y="1532740"/>
            <a:ext cx="0" cy="18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8" idx="0"/>
          </p:cNvCxnSpPr>
          <p:nvPr/>
        </p:nvCxnSpPr>
        <p:spPr>
          <a:xfrm>
            <a:off x="8427846" y="1532740"/>
            <a:ext cx="996856" cy="18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16" idx="0"/>
          </p:cNvCxnSpPr>
          <p:nvPr/>
        </p:nvCxnSpPr>
        <p:spPr>
          <a:xfrm>
            <a:off x="9424702" y="2084832"/>
            <a:ext cx="0" cy="20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2"/>
            <a:endCxn id="9" idx="0"/>
          </p:cNvCxnSpPr>
          <p:nvPr/>
        </p:nvCxnSpPr>
        <p:spPr>
          <a:xfrm>
            <a:off x="7366870" y="2084832"/>
            <a:ext cx="0" cy="20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10" idx="0"/>
          </p:cNvCxnSpPr>
          <p:nvPr/>
        </p:nvCxnSpPr>
        <p:spPr>
          <a:xfrm flipH="1">
            <a:off x="6325130" y="2663024"/>
            <a:ext cx="1041740" cy="25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11" idx="0"/>
          </p:cNvCxnSpPr>
          <p:nvPr/>
        </p:nvCxnSpPr>
        <p:spPr>
          <a:xfrm>
            <a:off x="7366870" y="2663024"/>
            <a:ext cx="0" cy="25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2"/>
            <a:endCxn id="12" idx="0"/>
          </p:cNvCxnSpPr>
          <p:nvPr/>
        </p:nvCxnSpPr>
        <p:spPr>
          <a:xfrm>
            <a:off x="7366870" y="2663024"/>
            <a:ext cx="1041740" cy="25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2"/>
            <a:endCxn id="13" idx="0"/>
          </p:cNvCxnSpPr>
          <p:nvPr/>
        </p:nvCxnSpPr>
        <p:spPr>
          <a:xfrm flipH="1">
            <a:off x="6344366" y="3286662"/>
            <a:ext cx="1022504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14" idx="0"/>
          </p:cNvCxnSpPr>
          <p:nvPr/>
        </p:nvCxnSpPr>
        <p:spPr>
          <a:xfrm>
            <a:off x="7366870" y="3286662"/>
            <a:ext cx="0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2"/>
            <a:endCxn id="15" idx="0"/>
          </p:cNvCxnSpPr>
          <p:nvPr/>
        </p:nvCxnSpPr>
        <p:spPr>
          <a:xfrm>
            <a:off x="7366870" y="3286662"/>
            <a:ext cx="1041740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65782" y="434245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94261" y="504849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const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15" idx="2"/>
            <a:endCxn id="49" idx="0"/>
          </p:cNvCxnSpPr>
          <p:nvPr/>
        </p:nvCxnSpPr>
        <p:spPr>
          <a:xfrm>
            <a:off x="8408610" y="3999223"/>
            <a:ext cx="0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2"/>
            <a:endCxn id="50" idx="0"/>
          </p:cNvCxnSpPr>
          <p:nvPr/>
        </p:nvCxnSpPr>
        <p:spPr>
          <a:xfrm>
            <a:off x="8408610" y="4711784"/>
            <a:ext cx="0" cy="33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01538" y="434245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201538" y="504849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30017" y="574560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const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13" idx="2"/>
            <a:endCxn id="56" idx="0"/>
          </p:cNvCxnSpPr>
          <p:nvPr/>
        </p:nvCxnSpPr>
        <p:spPr>
          <a:xfrm>
            <a:off x="6344366" y="3999223"/>
            <a:ext cx="0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2"/>
            <a:endCxn id="57" idx="0"/>
          </p:cNvCxnSpPr>
          <p:nvPr/>
        </p:nvCxnSpPr>
        <p:spPr>
          <a:xfrm>
            <a:off x="6344366" y="4711784"/>
            <a:ext cx="0" cy="33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7" idx="2"/>
            <a:endCxn id="58" idx="0"/>
          </p:cNvCxnSpPr>
          <p:nvPr/>
        </p:nvCxnSpPr>
        <p:spPr>
          <a:xfrm>
            <a:off x="6344366" y="5417831"/>
            <a:ext cx="0" cy="32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45891" y="5745601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29302" y="5048499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39051" y="2293692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45891" y="5048499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29302" y="4342452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39051" y="1715500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8" name="Curved Connector 27"/>
          <p:cNvCxnSpPr>
            <a:stCxn id="17" idx="3"/>
            <a:endCxn id="22" idx="3"/>
          </p:cNvCxnSpPr>
          <p:nvPr/>
        </p:nvCxnSpPr>
        <p:spPr>
          <a:xfrm flipV="1">
            <a:off x="6957195" y="5233165"/>
            <a:ext cx="12700" cy="697102"/>
          </a:xfrm>
          <a:prstGeom prst="curvedConnector3">
            <a:avLst>
              <a:gd name="adj1" fmla="val 180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9" idx="3"/>
            <a:endCxn id="24" idx="3"/>
          </p:cNvCxnSpPr>
          <p:nvPr/>
        </p:nvCxnSpPr>
        <p:spPr>
          <a:xfrm flipV="1">
            <a:off x="9040606" y="4527118"/>
            <a:ext cx="12700" cy="706047"/>
          </a:xfrm>
          <a:prstGeom prst="curvedConnector3">
            <a:avLst>
              <a:gd name="adj1" fmla="val 180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0" idx="3"/>
            <a:endCxn id="26" idx="3"/>
          </p:cNvCxnSpPr>
          <p:nvPr/>
        </p:nvCxnSpPr>
        <p:spPr>
          <a:xfrm flipV="1">
            <a:off x="10050355" y="1900166"/>
            <a:ext cx="12700" cy="578192"/>
          </a:xfrm>
          <a:prstGeom prst="curvedConnector3">
            <a:avLst>
              <a:gd name="adj1" fmla="val 180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55671" y="4342452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22959" y="3629891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54843" y="3629891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8" name="Curved Connector 37"/>
          <p:cNvCxnSpPr>
            <a:stCxn id="22" idx="3"/>
            <a:endCxn id="27" idx="3"/>
          </p:cNvCxnSpPr>
          <p:nvPr/>
        </p:nvCxnSpPr>
        <p:spPr>
          <a:xfrm flipV="1">
            <a:off x="6957195" y="4527118"/>
            <a:ext cx="9780" cy="706047"/>
          </a:xfrm>
          <a:prstGeom prst="curvedConnector3">
            <a:avLst>
              <a:gd name="adj1" fmla="val 243742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7" idx="3"/>
            <a:endCxn id="33" idx="3"/>
          </p:cNvCxnSpPr>
          <p:nvPr/>
        </p:nvCxnSpPr>
        <p:spPr>
          <a:xfrm flipH="1" flipV="1">
            <a:off x="6966147" y="3814557"/>
            <a:ext cx="828" cy="712561"/>
          </a:xfrm>
          <a:prstGeom prst="curvedConnector3">
            <a:avLst>
              <a:gd name="adj1" fmla="val -27608696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4" idx="3"/>
            <a:endCxn id="30" idx="3"/>
          </p:cNvCxnSpPr>
          <p:nvPr/>
        </p:nvCxnSpPr>
        <p:spPr>
          <a:xfrm flipH="1" flipV="1">
            <a:off x="9034263" y="3814557"/>
            <a:ext cx="6343" cy="712561"/>
          </a:xfrm>
          <a:prstGeom prst="curvedConnector3">
            <a:avLst>
              <a:gd name="adj1" fmla="val -360397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11941" y="2917330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42" name="Curved Connector 41"/>
          <p:cNvCxnSpPr>
            <a:stCxn id="30" idx="3"/>
            <a:endCxn id="36" idx="3"/>
          </p:cNvCxnSpPr>
          <p:nvPr/>
        </p:nvCxnSpPr>
        <p:spPr>
          <a:xfrm flipH="1" flipV="1">
            <a:off x="7923245" y="3101996"/>
            <a:ext cx="1111018" cy="712561"/>
          </a:xfrm>
          <a:prstGeom prst="curvedConnector3">
            <a:avLst>
              <a:gd name="adj1" fmla="val -20576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3" idx="3"/>
            <a:endCxn id="36" idx="3"/>
          </p:cNvCxnSpPr>
          <p:nvPr/>
        </p:nvCxnSpPr>
        <p:spPr>
          <a:xfrm flipV="1">
            <a:off x="6966147" y="3101996"/>
            <a:ext cx="957098" cy="712561"/>
          </a:xfrm>
          <a:prstGeom prst="curvedConnector3">
            <a:avLst>
              <a:gd name="adj1" fmla="val 123885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11941" y="2293692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11941" y="1718426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53" name="Curved Connector 52"/>
          <p:cNvCxnSpPr>
            <a:stCxn id="36" idx="3"/>
            <a:endCxn id="40" idx="3"/>
          </p:cNvCxnSpPr>
          <p:nvPr/>
        </p:nvCxnSpPr>
        <p:spPr>
          <a:xfrm flipV="1">
            <a:off x="7923245" y="2478358"/>
            <a:ext cx="12700" cy="623638"/>
          </a:xfrm>
          <a:prstGeom prst="curvedConnector3">
            <a:avLst>
              <a:gd name="adj1" fmla="val 180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0" idx="3"/>
            <a:endCxn id="45" idx="3"/>
          </p:cNvCxnSpPr>
          <p:nvPr/>
        </p:nvCxnSpPr>
        <p:spPr>
          <a:xfrm flipV="1">
            <a:off x="7923245" y="1903092"/>
            <a:ext cx="12700" cy="575266"/>
          </a:xfrm>
          <a:prstGeom prst="curvedConnector3">
            <a:avLst>
              <a:gd name="adj1" fmla="val 180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051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Decorated 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353908" cy="4262582"/>
          </a:xfrm>
        </p:spPr>
        <p:txBody>
          <a:bodyPr>
            <a:normAutofit/>
          </a:bodyPr>
          <a:lstStyle/>
          <a:p>
            <a:r>
              <a:rPr lang="en-US" dirty="0"/>
              <a:t>Evaluation of the attributes is called the decoration of the parse tree. Imagine we have the string (1+3)*2. The parse tree is shown here.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val</a:t>
            </a:r>
            <a:r>
              <a:rPr lang="en-US" dirty="0"/>
              <a:t> attribute of each symbol is shown beside it. Attribute flow is upward in this case. </a:t>
            </a:r>
          </a:p>
          <a:p>
            <a:r>
              <a:rPr lang="en-US" dirty="0"/>
              <a:t>The </a:t>
            </a:r>
            <a:r>
              <a:rPr lang="en-US" dirty="0" err="1"/>
              <a:t>val</a:t>
            </a:r>
            <a:r>
              <a:rPr lang="en-US" dirty="0"/>
              <a:t> of the overall expression is the </a:t>
            </a:r>
            <a:r>
              <a:rPr lang="en-US" dirty="0" err="1"/>
              <a:t>val</a:t>
            </a:r>
            <a:r>
              <a:rPr lang="en-US" dirty="0"/>
              <a:t> of the root.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285018" y="45208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285018" y="116340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224042" y="171550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285018" y="171550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281874" y="171550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224042" y="229369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201538" y="2917330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224042" y="291733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285018" y="2917330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201538" y="362989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197593" y="362989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265782" y="362989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110353" y="229369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const</a:t>
            </a:r>
            <a:endParaRPr lang="en-US" dirty="0"/>
          </a:p>
        </p:txBody>
      </p:sp>
      <p:cxnSp>
        <p:nvCxnSpPr>
          <p:cNvPr id="81" name="Straight Arrow Connector 80"/>
          <p:cNvCxnSpPr>
            <a:stCxn id="67" idx="2"/>
            <a:endCxn id="69" idx="0"/>
          </p:cNvCxnSpPr>
          <p:nvPr/>
        </p:nvCxnSpPr>
        <p:spPr>
          <a:xfrm>
            <a:off x="8427846" y="821418"/>
            <a:ext cx="0" cy="34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9" idx="2"/>
            <a:endCxn id="70" idx="0"/>
          </p:cNvCxnSpPr>
          <p:nvPr/>
        </p:nvCxnSpPr>
        <p:spPr>
          <a:xfrm flipH="1">
            <a:off x="7366870" y="1532740"/>
            <a:ext cx="1060976" cy="18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9" idx="2"/>
            <a:endCxn id="71" idx="0"/>
          </p:cNvCxnSpPr>
          <p:nvPr/>
        </p:nvCxnSpPr>
        <p:spPr>
          <a:xfrm>
            <a:off x="8427846" y="1532740"/>
            <a:ext cx="0" cy="18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9" idx="2"/>
            <a:endCxn id="72" idx="0"/>
          </p:cNvCxnSpPr>
          <p:nvPr/>
        </p:nvCxnSpPr>
        <p:spPr>
          <a:xfrm>
            <a:off x="8427846" y="1532740"/>
            <a:ext cx="996856" cy="18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2" idx="2"/>
            <a:endCxn id="80" idx="0"/>
          </p:cNvCxnSpPr>
          <p:nvPr/>
        </p:nvCxnSpPr>
        <p:spPr>
          <a:xfrm>
            <a:off x="9424702" y="2084832"/>
            <a:ext cx="0" cy="20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0" idx="2"/>
            <a:endCxn id="73" idx="0"/>
          </p:cNvCxnSpPr>
          <p:nvPr/>
        </p:nvCxnSpPr>
        <p:spPr>
          <a:xfrm>
            <a:off x="7366870" y="2084832"/>
            <a:ext cx="0" cy="20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3" idx="2"/>
            <a:endCxn id="74" idx="0"/>
          </p:cNvCxnSpPr>
          <p:nvPr/>
        </p:nvCxnSpPr>
        <p:spPr>
          <a:xfrm flipH="1">
            <a:off x="6325130" y="2663024"/>
            <a:ext cx="1041740" cy="25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3" idx="2"/>
            <a:endCxn id="75" idx="0"/>
          </p:cNvCxnSpPr>
          <p:nvPr/>
        </p:nvCxnSpPr>
        <p:spPr>
          <a:xfrm>
            <a:off x="7366870" y="2663024"/>
            <a:ext cx="0" cy="25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3" idx="2"/>
            <a:endCxn id="76" idx="0"/>
          </p:cNvCxnSpPr>
          <p:nvPr/>
        </p:nvCxnSpPr>
        <p:spPr>
          <a:xfrm>
            <a:off x="7366870" y="2663024"/>
            <a:ext cx="1041740" cy="25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5" idx="2"/>
            <a:endCxn id="77" idx="0"/>
          </p:cNvCxnSpPr>
          <p:nvPr/>
        </p:nvCxnSpPr>
        <p:spPr>
          <a:xfrm flipH="1">
            <a:off x="6344366" y="3286662"/>
            <a:ext cx="1022504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5" idx="2"/>
            <a:endCxn id="78" idx="0"/>
          </p:cNvCxnSpPr>
          <p:nvPr/>
        </p:nvCxnSpPr>
        <p:spPr>
          <a:xfrm>
            <a:off x="7366870" y="3286662"/>
            <a:ext cx="0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5" idx="2"/>
            <a:endCxn id="79" idx="0"/>
          </p:cNvCxnSpPr>
          <p:nvPr/>
        </p:nvCxnSpPr>
        <p:spPr>
          <a:xfrm>
            <a:off x="7366870" y="3286662"/>
            <a:ext cx="1041740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265782" y="434245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094261" y="504849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const</a:t>
            </a:r>
            <a:endParaRPr lang="en-US" dirty="0"/>
          </a:p>
        </p:txBody>
      </p:sp>
      <p:cxnSp>
        <p:nvCxnSpPr>
          <p:cNvPr id="95" name="Straight Arrow Connector 94"/>
          <p:cNvCxnSpPr>
            <a:stCxn id="79" idx="2"/>
            <a:endCxn id="93" idx="0"/>
          </p:cNvCxnSpPr>
          <p:nvPr/>
        </p:nvCxnSpPr>
        <p:spPr>
          <a:xfrm>
            <a:off x="8408610" y="3999223"/>
            <a:ext cx="0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3" idx="2"/>
            <a:endCxn id="94" idx="0"/>
          </p:cNvCxnSpPr>
          <p:nvPr/>
        </p:nvCxnSpPr>
        <p:spPr>
          <a:xfrm>
            <a:off x="8408610" y="4711784"/>
            <a:ext cx="0" cy="33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201538" y="434245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201538" y="504849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030017" y="574560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const</a:t>
            </a:r>
            <a:endParaRPr lang="en-US" dirty="0"/>
          </a:p>
        </p:txBody>
      </p:sp>
      <p:cxnSp>
        <p:nvCxnSpPr>
          <p:cNvPr id="100" name="Straight Arrow Connector 99"/>
          <p:cNvCxnSpPr>
            <a:stCxn id="77" idx="2"/>
            <a:endCxn id="97" idx="0"/>
          </p:cNvCxnSpPr>
          <p:nvPr/>
        </p:nvCxnSpPr>
        <p:spPr>
          <a:xfrm>
            <a:off x="6344366" y="3999223"/>
            <a:ext cx="0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7" idx="2"/>
            <a:endCxn id="98" idx="0"/>
          </p:cNvCxnSpPr>
          <p:nvPr/>
        </p:nvCxnSpPr>
        <p:spPr>
          <a:xfrm>
            <a:off x="6344366" y="4711784"/>
            <a:ext cx="0" cy="33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2"/>
            <a:endCxn id="99" idx="0"/>
          </p:cNvCxnSpPr>
          <p:nvPr/>
        </p:nvCxnSpPr>
        <p:spPr>
          <a:xfrm>
            <a:off x="6344366" y="5417831"/>
            <a:ext cx="0" cy="32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645891" y="5745601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729302" y="5048499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739051" y="2293692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645891" y="5048499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729302" y="4342452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739051" y="1715500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09" name="Curved Connector 108"/>
          <p:cNvCxnSpPr>
            <a:stCxn id="103" idx="3"/>
            <a:endCxn id="106" idx="3"/>
          </p:cNvCxnSpPr>
          <p:nvPr/>
        </p:nvCxnSpPr>
        <p:spPr>
          <a:xfrm flipV="1">
            <a:off x="6957195" y="5233165"/>
            <a:ext cx="12700" cy="697102"/>
          </a:xfrm>
          <a:prstGeom prst="curvedConnector3">
            <a:avLst>
              <a:gd name="adj1" fmla="val 180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/>
          <p:cNvCxnSpPr>
            <a:stCxn id="104" idx="3"/>
            <a:endCxn id="107" idx="3"/>
          </p:cNvCxnSpPr>
          <p:nvPr/>
        </p:nvCxnSpPr>
        <p:spPr>
          <a:xfrm flipV="1">
            <a:off x="9040606" y="4527118"/>
            <a:ext cx="12700" cy="706047"/>
          </a:xfrm>
          <a:prstGeom prst="curvedConnector3">
            <a:avLst>
              <a:gd name="adj1" fmla="val 180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>
            <a:stCxn id="105" idx="3"/>
            <a:endCxn id="108" idx="3"/>
          </p:cNvCxnSpPr>
          <p:nvPr/>
        </p:nvCxnSpPr>
        <p:spPr>
          <a:xfrm flipV="1">
            <a:off x="10050355" y="1900166"/>
            <a:ext cx="12700" cy="578192"/>
          </a:xfrm>
          <a:prstGeom prst="curvedConnector3">
            <a:avLst>
              <a:gd name="adj1" fmla="val 180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655671" y="4342452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722959" y="3629891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654843" y="3629891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15" name="Curved Connector 114"/>
          <p:cNvCxnSpPr>
            <a:stCxn id="106" idx="3"/>
            <a:endCxn id="112" idx="3"/>
          </p:cNvCxnSpPr>
          <p:nvPr/>
        </p:nvCxnSpPr>
        <p:spPr>
          <a:xfrm flipV="1">
            <a:off x="6957195" y="4527118"/>
            <a:ext cx="9780" cy="706047"/>
          </a:xfrm>
          <a:prstGeom prst="curvedConnector3">
            <a:avLst>
              <a:gd name="adj1" fmla="val 243742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/>
          <p:cNvCxnSpPr>
            <a:stCxn id="112" idx="3"/>
            <a:endCxn id="114" idx="3"/>
          </p:cNvCxnSpPr>
          <p:nvPr/>
        </p:nvCxnSpPr>
        <p:spPr>
          <a:xfrm flipH="1" flipV="1">
            <a:off x="6966147" y="3814557"/>
            <a:ext cx="828" cy="712561"/>
          </a:xfrm>
          <a:prstGeom prst="curvedConnector3">
            <a:avLst>
              <a:gd name="adj1" fmla="val -27608696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107" idx="3"/>
            <a:endCxn id="113" idx="3"/>
          </p:cNvCxnSpPr>
          <p:nvPr/>
        </p:nvCxnSpPr>
        <p:spPr>
          <a:xfrm flipH="1" flipV="1">
            <a:off x="9034263" y="3814557"/>
            <a:ext cx="6343" cy="712561"/>
          </a:xfrm>
          <a:prstGeom prst="curvedConnector3">
            <a:avLst>
              <a:gd name="adj1" fmla="val -360397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611941" y="2917330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19" name="Curved Connector 118"/>
          <p:cNvCxnSpPr>
            <a:stCxn id="113" idx="3"/>
            <a:endCxn id="118" idx="3"/>
          </p:cNvCxnSpPr>
          <p:nvPr/>
        </p:nvCxnSpPr>
        <p:spPr>
          <a:xfrm flipH="1" flipV="1">
            <a:off x="7923245" y="3101996"/>
            <a:ext cx="1111018" cy="712561"/>
          </a:xfrm>
          <a:prstGeom prst="curvedConnector3">
            <a:avLst>
              <a:gd name="adj1" fmla="val -20576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stCxn id="114" idx="3"/>
            <a:endCxn id="118" idx="3"/>
          </p:cNvCxnSpPr>
          <p:nvPr/>
        </p:nvCxnSpPr>
        <p:spPr>
          <a:xfrm flipV="1">
            <a:off x="6966147" y="3101996"/>
            <a:ext cx="957098" cy="712561"/>
          </a:xfrm>
          <a:prstGeom prst="curvedConnector3">
            <a:avLst>
              <a:gd name="adj1" fmla="val 123885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11941" y="2293692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611941" y="1718426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23" name="Curved Connector 122"/>
          <p:cNvCxnSpPr>
            <a:stCxn id="118" idx="3"/>
            <a:endCxn id="121" idx="3"/>
          </p:cNvCxnSpPr>
          <p:nvPr/>
        </p:nvCxnSpPr>
        <p:spPr>
          <a:xfrm flipV="1">
            <a:off x="7923245" y="2478358"/>
            <a:ext cx="12700" cy="623638"/>
          </a:xfrm>
          <a:prstGeom prst="curvedConnector3">
            <a:avLst>
              <a:gd name="adj1" fmla="val 180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121" idx="3"/>
            <a:endCxn id="122" idx="3"/>
          </p:cNvCxnSpPr>
          <p:nvPr/>
        </p:nvCxnSpPr>
        <p:spPr>
          <a:xfrm flipV="1">
            <a:off x="7923245" y="1903092"/>
            <a:ext cx="12700" cy="575266"/>
          </a:xfrm>
          <a:prstGeom prst="curvedConnector3">
            <a:avLst>
              <a:gd name="adj1" fmla="val 180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8713502" y="1163408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722959" y="452086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127" name="Curved Connector 126"/>
          <p:cNvCxnSpPr>
            <a:stCxn id="122" idx="3"/>
            <a:endCxn id="125" idx="3"/>
          </p:cNvCxnSpPr>
          <p:nvPr/>
        </p:nvCxnSpPr>
        <p:spPr>
          <a:xfrm flipV="1">
            <a:off x="7923245" y="1348074"/>
            <a:ext cx="1101561" cy="555018"/>
          </a:xfrm>
          <a:prstGeom prst="curvedConnector3">
            <a:avLst>
              <a:gd name="adj1" fmla="val 120752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/>
          <p:cNvCxnSpPr>
            <a:stCxn id="108" idx="3"/>
            <a:endCxn id="125" idx="3"/>
          </p:cNvCxnSpPr>
          <p:nvPr/>
        </p:nvCxnSpPr>
        <p:spPr>
          <a:xfrm flipH="1" flipV="1">
            <a:off x="9024806" y="1348074"/>
            <a:ext cx="1025549" cy="552092"/>
          </a:xfrm>
          <a:prstGeom prst="curvedConnector3">
            <a:avLst>
              <a:gd name="adj1" fmla="val -2229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/>
          <p:cNvCxnSpPr>
            <a:stCxn id="125" idx="3"/>
            <a:endCxn id="126" idx="3"/>
          </p:cNvCxnSpPr>
          <p:nvPr/>
        </p:nvCxnSpPr>
        <p:spPr>
          <a:xfrm flipV="1">
            <a:off x="9024806" y="636752"/>
            <a:ext cx="9457" cy="711322"/>
          </a:xfrm>
          <a:prstGeom prst="curvedConnector3">
            <a:avLst>
              <a:gd name="adj1" fmla="val 251725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318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Decorated 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707408" cy="4262582"/>
          </a:xfrm>
        </p:spPr>
        <p:txBody>
          <a:bodyPr>
            <a:normAutofit/>
          </a:bodyPr>
          <a:lstStyle/>
          <a:p>
            <a:r>
              <a:rPr lang="en-US" dirty="0"/>
              <a:t>The attribute grammar represented is very simple.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the symbols have at most one attribute.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the attributes are </a:t>
            </a:r>
            <a:r>
              <a:rPr lang="en-US" i="1" dirty="0"/>
              <a:t>synthesized -- </a:t>
            </a:r>
            <a:r>
              <a:rPr lang="en-US" dirty="0"/>
              <a:t>values calculated only in productions where their symbol is on the left-hand side.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85018" y="45208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5018" y="116340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4042" y="171550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85018" y="171550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81874" y="171550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24042" y="229369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1538" y="2917330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4042" y="291733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85018" y="2917330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1538" y="362989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7593" y="362989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65782" y="362989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10353" y="229369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5" idx="0"/>
          </p:cNvCxnSpPr>
          <p:nvPr/>
        </p:nvCxnSpPr>
        <p:spPr>
          <a:xfrm>
            <a:off x="8427846" y="821418"/>
            <a:ext cx="0" cy="34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6" idx="0"/>
          </p:cNvCxnSpPr>
          <p:nvPr/>
        </p:nvCxnSpPr>
        <p:spPr>
          <a:xfrm flipH="1">
            <a:off x="7366870" y="1532740"/>
            <a:ext cx="1060976" cy="18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7" idx="0"/>
          </p:cNvCxnSpPr>
          <p:nvPr/>
        </p:nvCxnSpPr>
        <p:spPr>
          <a:xfrm>
            <a:off x="8427846" y="1532740"/>
            <a:ext cx="0" cy="18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8" idx="0"/>
          </p:cNvCxnSpPr>
          <p:nvPr/>
        </p:nvCxnSpPr>
        <p:spPr>
          <a:xfrm>
            <a:off x="8427846" y="1532740"/>
            <a:ext cx="996856" cy="18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16" idx="0"/>
          </p:cNvCxnSpPr>
          <p:nvPr/>
        </p:nvCxnSpPr>
        <p:spPr>
          <a:xfrm>
            <a:off x="9424702" y="2084832"/>
            <a:ext cx="0" cy="20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2"/>
            <a:endCxn id="9" idx="0"/>
          </p:cNvCxnSpPr>
          <p:nvPr/>
        </p:nvCxnSpPr>
        <p:spPr>
          <a:xfrm>
            <a:off x="7366870" y="2084832"/>
            <a:ext cx="0" cy="20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10" idx="0"/>
          </p:cNvCxnSpPr>
          <p:nvPr/>
        </p:nvCxnSpPr>
        <p:spPr>
          <a:xfrm flipH="1">
            <a:off x="6325130" y="2663024"/>
            <a:ext cx="1041740" cy="25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11" idx="0"/>
          </p:cNvCxnSpPr>
          <p:nvPr/>
        </p:nvCxnSpPr>
        <p:spPr>
          <a:xfrm>
            <a:off x="7366870" y="2663024"/>
            <a:ext cx="0" cy="25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2"/>
            <a:endCxn id="12" idx="0"/>
          </p:cNvCxnSpPr>
          <p:nvPr/>
        </p:nvCxnSpPr>
        <p:spPr>
          <a:xfrm>
            <a:off x="7366870" y="2663024"/>
            <a:ext cx="1041740" cy="25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2"/>
            <a:endCxn id="13" idx="0"/>
          </p:cNvCxnSpPr>
          <p:nvPr/>
        </p:nvCxnSpPr>
        <p:spPr>
          <a:xfrm flipH="1">
            <a:off x="6344366" y="3286662"/>
            <a:ext cx="1022504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14" idx="0"/>
          </p:cNvCxnSpPr>
          <p:nvPr/>
        </p:nvCxnSpPr>
        <p:spPr>
          <a:xfrm>
            <a:off x="7366870" y="3286662"/>
            <a:ext cx="0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2"/>
            <a:endCxn id="15" idx="0"/>
          </p:cNvCxnSpPr>
          <p:nvPr/>
        </p:nvCxnSpPr>
        <p:spPr>
          <a:xfrm>
            <a:off x="7366870" y="3286662"/>
            <a:ext cx="1041740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65782" y="434245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94261" y="504849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const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15" idx="2"/>
            <a:endCxn id="49" idx="0"/>
          </p:cNvCxnSpPr>
          <p:nvPr/>
        </p:nvCxnSpPr>
        <p:spPr>
          <a:xfrm>
            <a:off x="8408610" y="3999223"/>
            <a:ext cx="0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2"/>
            <a:endCxn id="50" idx="0"/>
          </p:cNvCxnSpPr>
          <p:nvPr/>
        </p:nvCxnSpPr>
        <p:spPr>
          <a:xfrm>
            <a:off x="8408610" y="4711784"/>
            <a:ext cx="0" cy="33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01538" y="434245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201538" y="504849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30017" y="574560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const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13" idx="2"/>
            <a:endCxn id="56" idx="0"/>
          </p:cNvCxnSpPr>
          <p:nvPr/>
        </p:nvCxnSpPr>
        <p:spPr>
          <a:xfrm>
            <a:off x="6344366" y="3999223"/>
            <a:ext cx="0" cy="34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2"/>
            <a:endCxn id="57" idx="0"/>
          </p:cNvCxnSpPr>
          <p:nvPr/>
        </p:nvCxnSpPr>
        <p:spPr>
          <a:xfrm>
            <a:off x="6344366" y="4711784"/>
            <a:ext cx="0" cy="33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7" idx="2"/>
            <a:endCxn id="58" idx="0"/>
          </p:cNvCxnSpPr>
          <p:nvPr/>
        </p:nvCxnSpPr>
        <p:spPr>
          <a:xfrm>
            <a:off x="6344366" y="5417831"/>
            <a:ext cx="0" cy="32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45891" y="5745601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29302" y="5048499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39051" y="2293692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45891" y="5048499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29302" y="4342452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39051" y="1715500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8" name="Curved Connector 27"/>
          <p:cNvCxnSpPr>
            <a:stCxn id="17" idx="3"/>
            <a:endCxn id="22" idx="3"/>
          </p:cNvCxnSpPr>
          <p:nvPr/>
        </p:nvCxnSpPr>
        <p:spPr>
          <a:xfrm flipV="1">
            <a:off x="6957195" y="5233165"/>
            <a:ext cx="12700" cy="697102"/>
          </a:xfrm>
          <a:prstGeom prst="curvedConnector3">
            <a:avLst>
              <a:gd name="adj1" fmla="val 180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9" idx="3"/>
            <a:endCxn id="24" idx="3"/>
          </p:cNvCxnSpPr>
          <p:nvPr/>
        </p:nvCxnSpPr>
        <p:spPr>
          <a:xfrm flipV="1">
            <a:off x="9040606" y="4527118"/>
            <a:ext cx="12700" cy="706047"/>
          </a:xfrm>
          <a:prstGeom prst="curvedConnector3">
            <a:avLst>
              <a:gd name="adj1" fmla="val 180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0" idx="3"/>
            <a:endCxn id="26" idx="3"/>
          </p:cNvCxnSpPr>
          <p:nvPr/>
        </p:nvCxnSpPr>
        <p:spPr>
          <a:xfrm flipV="1">
            <a:off x="10050355" y="1900166"/>
            <a:ext cx="12700" cy="578192"/>
          </a:xfrm>
          <a:prstGeom prst="curvedConnector3">
            <a:avLst>
              <a:gd name="adj1" fmla="val 180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55671" y="4342452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22959" y="3629891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54843" y="3629891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8" name="Curved Connector 37"/>
          <p:cNvCxnSpPr>
            <a:stCxn id="22" idx="3"/>
            <a:endCxn id="27" idx="3"/>
          </p:cNvCxnSpPr>
          <p:nvPr/>
        </p:nvCxnSpPr>
        <p:spPr>
          <a:xfrm flipV="1">
            <a:off x="6957195" y="4527118"/>
            <a:ext cx="9780" cy="706047"/>
          </a:xfrm>
          <a:prstGeom prst="curvedConnector3">
            <a:avLst>
              <a:gd name="adj1" fmla="val 243742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7" idx="3"/>
            <a:endCxn id="33" idx="3"/>
          </p:cNvCxnSpPr>
          <p:nvPr/>
        </p:nvCxnSpPr>
        <p:spPr>
          <a:xfrm flipH="1" flipV="1">
            <a:off x="6966147" y="3814557"/>
            <a:ext cx="828" cy="712561"/>
          </a:xfrm>
          <a:prstGeom prst="curvedConnector3">
            <a:avLst>
              <a:gd name="adj1" fmla="val -27608696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4" idx="3"/>
            <a:endCxn id="30" idx="3"/>
          </p:cNvCxnSpPr>
          <p:nvPr/>
        </p:nvCxnSpPr>
        <p:spPr>
          <a:xfrm flipH="1" flipV="1">
            <a:off x="9034263" y="3814557"/>
            <a:ext cx="6343" cy="712561"/>
          </a:xfrm>
          <a:prstGeom prst="curvedConnector3">
            <a:avLst>
              <a:gd name="adj1" fmla="val -360397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11941" y="2917330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42" name="Curved Connector 41"/>
          <p:cNvCxnSpPr>
            <a:stCxn id="30" idx="3"/>
            <a:endCxn id="36" idx="3"/>
          </p:cNvCxnSpPr>
          <p:nvPr/>
        </p:nvCxnSpPr>
        <p:spPr>
          <a:xfrm flipH="1" flipV="1">
            <a:off x="7923245" y="3101996"/>
            <a:ext cx="1111018" cy="712561"/>
          </a:xfrm>
          <a:prstGeom prst="curvedConnector3">
            <a:avLst>
              <a:gd name="adj1" fmla="val -20576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3" idx="3"/>
            <a:endCxn id="36" idx="3"/>
          </p:cNvCxnSpPr>
          <p:nvPr/>
        </p:nvCxnSpPr>
        <p:spPr>
          <a:xfrm flipV="1">
            <a:off x="6966147" y="3101996"/>
            <a:ext cx="957098" cy="712561"/>
          </a:xfrm>
          <a:prstGeom prst="curvedConnector3">
            <a:avLst>
              <a:gd name="adj1" fmla="val 123885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11941" y="2293692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11941" y="1718426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53" name="Curved Connector 52"/>
          <p:cNvCxnSpPr>
            <a:stCxn id="36" idx="3"/>
            <a:endCxn id="40" idx="3"/>
          </p:cNvCxnSpPr>
          <p:nvPr/>
        </p:nvCxnSpPr>
        <p:spPr>
          <a:xfrm flipV="1">
            <a:off x="7923245" y="2478358"/>
            <a:ext cx="12700" cy="623638"/>
          </a:xfrm>
          <a:prstGeom prst="curvedConnector3">
            <a:avLst>
              <a:gd name="adj1" fmla="val 180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0" idx="3"/>
            <a:endCxn id="45" idx="3"/>
          </p:cNvCxnSpPr>
          <p:nvPr/>
        </p:nvCxnSpPr>
        <p:spPr>
          <a:xfrm flipV="1">
            <a:off x="7923245" y="1903092"/>
            <a:ext cx="12700" cy="575266"/>
          </a:xfrm>
          <a:prstGeom prst="curvedConnector3">
            <a:avLst>
              <a:gd name="adj1" fmla="val 180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713502" y="1163408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722959" y="452086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63" name="Curved Connector 62"/>
          <p:cNvCxnSpPr>
            <a:stCxn id="45" idx="3"/>
            <a:endCxn id="51" idx="3"/>
          </p:cNvCxnSpPr>
          <p:nvPr/>
        </p:nvCxnSpPr>
        <p:spPr>
          <a:xfrm flipV="1">
            <a:off x="7923245" y="1348074"/>
            <a:ext cx="1101561" cy="555018"/>
          </a:xfrm>
          <a:prstGeom prst="curvedConnector3">
            <a:avLst>
              <a:gd name="adj1" fmla="val 120752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26" idx="3"/>
            <a:endCxn id="51" idx="3"/>
          </p:cNvCxnSpPr>
          <p:nvPr/>
        </p:nvCxnSpPr>
        <p:spPr>
          <a:xfrm flipH="1" flipV="1">
            <a:off x="9024806" y="1348074"/>
            <a:ext cx="1025549" cy="552092"/>
          </a:xfrm>
          <a:prstGeom prst="curvedConnector3">
            <a:avLst>
              <a:gd name="adj1" fmla="val -2229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1" idx="3"/>
            <a:endCxn id="55" idx="3"/>
          </p:cNvCxnSpPr>
          <p:nvPr/>
        </p:nvCxnSpPr>
        <p:spPr>
          <a:xfrm flipV="1">
            <a:off x="9024806" y="636752"/>
            <a:ext cx="9457" cy="711322"/>
          </a:xfrm>
          <a:prstGeom prst="curvedConnector3">
            <a:avLst>
              <a:gd name="adj1" fmla="val 251725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723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0BC2-82E4-44FB-AA35-81E8F5CC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L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E6B416D-66EA-4B39-9FA5-6CB08A191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1"/>
          <a:stretch/>
        </p:blipFill>
        <p:spPr>
          <a:xfrm rot="5400000">
            <a:off x="3501871" y="-2242911"/>
            <a:ext cx="5579163" cy="10939636"/>
          </a:xfrm>
        </p:spPr>
      </p:pic>
    </p:spTree>
    <p:extLst>
      <p:ext uri="{BB962C8B-B14F-4D97-AF65-F5344CB8AC3E}">
        <p14:creationId xmlns:p14="http://schemas.microsoft.com/office/powerpoint/2010/main" val="2718734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Evaluating an SDD at the Nodes of a Parse Tree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4015"/>
            <a:ext cx="10058400" cy="4023360"/>
          </a:xfrm>
        </p:spPr>
        <p:txBody>
          <a:bodyPr/>
          <a:lstStyle/>
          <a:p>
            <a:r>
              <a:rPr lang="en-US" dirty="0"/>
              <a:t>Evaluate an annotated parse tree for the input string </a:t>
            </a:r>
            <a:r>
              <a:rPr lang="en-US" b="1" dirty="0"/>
              <a:t>3 * 5 + 4 n</a:t>
            </a:r>
            <a:r>
              <a:rPr lang="en-US" dirty="0"/>
              <a:t>, constructed using the grammar and rules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1CA950-13AA-4E0F-A5F1-6CA7AEDA1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80" y="2505664"/>
            <a:ext cx="5768840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58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58322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Annotated parse tree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EA8552-3AE9-4588-A2E2-E1EE27279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250" y="1828800"/>
            <a:ext cx="5859499" cy="44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31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Synthesized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Synthesized attributes of a node hold values that are computed from attribute values of the child nodes in the parse tree and therefore information flows </a:t>
            </a:r>
            <a:r>
              <a:rPr lang="en-US" u="sng" dirty="0"/>
              <a:t>upwards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17618" y="3419764"/>
            <a:ext cx="58304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000" b="1" dirty="0"/>
              <a:t>production</a:t>
            </a:r>
            <a:r>
              <a:rPr lang="en-US" sz="2000" dirty="0"/>
              <a:t>			              </a:t>
            </a:r>
            <a:r>
              <a:rPr lang="en-US" sz="2000" b="1" dirty="0"/>
              <a:t>semantic rule</a:t>
            </a:r>
            <a:br>
              <a:rPr lang="en-US" sz="2000" dirty="0"/>
            </a:br>
            <a:r>
              <a:rPr lang="en-US" sz="2000" i="1" dirty="0"/>
              <a:t>E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i="1" dirty="0"/>
              <a:t>E</a:t>
            </a:r>
            <a:r>
              <a:rPr lang="en-US" sz="2000" baseline="-25000" dirty="0"/>
              <a:t>2</a:t>
            </a:r>
            <a:r>
              <a:rPr lang="en-US" sz="2000" dirty="0"/>
              <a:t> + </a:t>
            </a:r>
            <a:r>
              <a:rPr lang="en-US" sz="2000" i="1" dirty="0"/>
              <a:t>T</a:t>
            </a:r>
            <a:r>
              <a:rPr lang="en-US" sz="2000" dirty="0"/>
              <a:t>		                     </a:t>
            </a:r>
            <a:r>
              <a:rPr lang="en-US" sz="2000" i="1" dirty="0"/>
              <a:t>E</a:t>
            </a:r>
            <a:r>
              <a:rPr lang="en-US" sz="2000" baseline="-25000" dirty="0"/>
              <a:t>1</a:t>
            </a:r>
            <a:r>
              <a:rPr lang="en-US" sz="2000" dirty="0"/>
              <a:t>.val := </a:t>
            </a:r>
            <a:r>
              <a:rPr lang="en-US" sz="2000" i="1" dirty="0"/>
              <a:t>E</a:t>
            </a:r>
            <a:r>
              <a:rPr lang="en-US" sz="2000" baseline="-25000" dirty="0"/>
              <a:t>2</a:t>
            </a:r>
            <a:r>
              <a:rPr lang="en-US" sz="2000" dirty="0"/>
              <a:t>.val + </a:t>
            </a:r>
            <a:r>
              <a:rPr lang="en-US" sz="2000" i="1" dirty="0" err="1"/>
              <a:t>T</a:t>
            </a:r>
            <a:r>
              <a:rPr lang="en-US" sz="2000" dirty="0" err="1"/>
              <a:t>.val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644740" y="553390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1624" y="455377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98508" y="553390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95175" y="553390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0" name="Straight Arrow Connector 9"/>
          <p:cNvCxnSpPr>
            <a:stCxn id="6" idx="2"/>
            <a:endCxn id="5" idx="0"/>
          </p:cNvCxnSpPr>
          <p:nvPr/>
        </p:nvCxnSpPr>
        <p:spPr>
          <a:xfrm flipH="1">
            <a:off x="3787568" y="4923111"/>
            <a:ext cx="976884" cy="610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>
            <a:off x="4764452" y="4923111"/>
            <a:ext cx="0" cy="610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>
            <a:off x="4764452" y="4923111"/>
            <a:ext cx="976884" cy="610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03418" y="5533906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0613" y="5537478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43692" y="4553779"/>
            <a:ext cx="311304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" name="Curved Connector 18"/>
          <p:cNvCxnSpPr>
            <a:stCxn id="15" idx="3"/>
            <a:endCxn id="17" idx="3"/>
          </p:cNvCxnSpPr>
          <p:nvPr/>
        </p:nvCxnSpPr>
        <p:spPr>
          <a:xfrm flipV="1">
            <a:off x="4314722" y="4738445"/>
            <a:ext cx="940274" cy="980127"/>
          </a:xfrm>
          <a:prstGeom prst="curvedConnector3">
            <a:avLst>
              <a:gd name="adj1" fmla="val 124312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6" idx="3"/>
            <a:endCxn id="17" idx="3"/>
          </p:cNvCxnSpPr>
          <p:nvPr/>
        </p:nvCxnSpPr>
        <p:spPr>
          <a:xfrm flipH="1" flipV="1">
            <a:off x="5254996" y="4738445"/>
            <a:ext cx="966921" cy="983699"/>
          </a:xfrm>
          <a:prstGeom prst="curvedConnector3">
            <a:avLst>
              <a:gd name="adj1" fmla="val -23642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89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Inherited attributes of child nodes are set by the parent node or sibling nodes and therefore information flows </a:t>
            </a:r>
            <a:r>
              <a:rPr lang="en-US" u="sng" dirty="0"/>
              <a:t>downwards</a:t>
            </a:r>
            <a:r>
              <a:rPr lang="en-US" dirty="0"/>
              <a:t>. Consider the following attribute grammar.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52600" y="3604736"/>
                <a:ext cx="960120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                                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𝑡𝑦𝑝𝑒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                                 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𝑖𝑛𝑡𝑒𝑔𝑒𝑟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𝑟𝑒𝑎𝑙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                               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𝑟𝑒𝑎𝑙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𝑎𝑑𝑑𝑡𝑦𝑝𝑒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𝑒𝑛𝑡𝑟𝑦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                                    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𝑎𝑑𝑑𝑡𝑦𝑝𝑒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𝑒𝑛𝑡𝑟𝑦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604736"/>
                <a:ext cx="9601200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190" t="-2830" b="-5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262130" y="5815013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real id1, id2, id3</a:t>
            </a:r>
          </a:p>
        </p:txBody>
      </p:sp>
    </p:spTree>
    <p:extLst>
      <p:ext uri="{BB962C8B-B14F-4D97-AF65-F5344CB8AC3E}">
        <p14:creationId xmlns:p14="http://schemas.microsoft.com/office/powerpoint/2010/main" val="3095030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attributes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60488" y="2923503"/>
            <a:ext cx="3758368" cy="3596298"/>
            <a:chOff x="3152084" y="2202287"/>
            <a:chExt cx="3758368" cy="3596298"/>
          </a:xfrm>
        </p:grpSpPr>
        <p:grpSp>
          <p:nvGrpSpPr>
            <p:cNvPr id="44" name="Group 43"/>
            <p:cNvGrpSpPr/>
            <p:nvPr/>
          </p:nvGrpSpPr>
          <p:grpSpPr>
            <a:xfrm>
              <a:off x="3690372" y="2202287"/>
              <a:ext cx="3220080" cy="3596298"/>
              <a:chOff x="3664615" y="2472744"/>
              <a:chExt cx="3220080" cy="3596298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649273" y="2472744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799267" y="3228236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611332" y="3228236"/>
                <a:ext cx="272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</a:t>
                </a:r>
              </a:p>
            </p:txBody>
          </p:sp>
          <p:cxnSp>
            <p:nvCxnSpPr>
              <p:cNvPr id="9" name="Straight Arrow Connector 8"/>
              <p:cNvCxnSpPr>
                <a:stCxn id="4" idx="2"/>
                <a:endCxn id="5" idx="0"/>
              </p:cNvCxnSpPr>
              <p:nvPr/>
            </p:nvCxnSpPr>
            <p:spPr>
              <a:xfrm flipH="1">
                <a:off x="3942095" y="2842076"/>
                <a:ext cx="869242" cy="3861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4" idx="2"/>
                <a:endCxn id="7" idx="0"/>
              </p:cNvCxnSpPr>
              <p:nvPr/>
            </p:nvCxnSpPr>
            <p:spPr>
              <a:xfrm>
                <a:off x="4811337" y="2842076"/>
                <a:ext cx="936411" cy="3861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664615" y="4186974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real</a:t>
                </a:r>
              </a:p>
            </p:txBody>
          </p:sp>
          <p:cxnSp>
            <p:nvCxnSpPr>
              <p:cNvPr id="15" name="Straight Arrow Connector 14"/>
              <p:cNvCxnSpPr>
                <a:stCxn id="5" idx="2"/>
                <a:endCxn id="13" idx="0"/>
              </p:cNvCxnSpPr>
              <p:nvPr/>
            </p:nvCxnSpPr>
            <p:spPr>
              <a:xfrm>
                <a:off x="3942095" y="3597568"/>
                <a:ext cx="0" cy="5894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700569" y="4186974"/>
                <a:ext cx="272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629767" y="4186974"/>
                <a:ext cx="235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,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522095" y="4186974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id</a:t>
                </a:r>
              </a:p>
            </p:txBody>
          </p:sp>
          <p:cxnSp>
            <p:nvCxnSpPr>
              <p:cNvPr id="20" name="Straight Arrow Connector 19"/>
              <p:cNvCxnSpPr>
                <a:stCxn id="7" idx="2"/>
                <a:endCxn id="16" idx="0"/>
              </p:cNvCxnSpPr>
              <p:nvPr/>
            </p:nvCxnSpPr>
            <p:spPr>
              <a:xfrm flipH="1">
                <a:off x="4836985" y="3597568"/>
                <a:ext cx="910763" cy="5894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7" idx="2"/>
                <a:endCxn id="17" idx="0"/>
              </p:cNvCxnSpPr>
              <p:nvPr/>
            </p:nvCxnSpPr>
            <p:spPr>
              <a:xfrm>
                <a:off x="5747748" y="3597568"/>
                <a:ext cx="0" cy="5894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7" idx="2"/>
                <a:endCxn id="18" idx="0"/>
              </p:cNvCxnSpPr>
              <p:nvPr/>
            </p:nvCxnSpPr>
            <p:spPr>
              <a:xfrm>
                <a:off x="5747748" y="3597568"/>
                <a:ext cx="955647" cy="5894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942095" y="4961046"/>
                <a:ext cx="272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719004" y="4961046"/>
                <a:ext cx="235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,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430032" y="496104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id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97211" y="5699710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id</a:t>
                </a:r>
              </a:p>
            </p:txBody>
          </p:sp>
          <p:cxnSp>
            <p:nvCxnSpPr>
              <p:cNvPr id="32" name="Straight Arrow Connector 31"/>
              <p:cNvCxnSpPr>
                <a:stCxn id="16" idx="2"/>
                <a:endCxn id="25" idx="0"/>
              </p:cNvCxnSpPr>
              <p:nvPr/>
            </p:nvCxnSpPr>
            <p:spPr>
              <a:xfrm flipH="1">
                <a:off x="4078511" y="4556306"/>
                <a:ext cx="758474" cy="4047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6" idx="2"/>
                <a:endCxn id="26" idx="0"/>
              </p:cNvCxnSpPr>
              <p:nvPr/>
            </p:nvCxnSpPr>
            <p:spPr>
              <a:xfrm>
                <a:off x="4836985" y="4556306"/>
                <a:ext cx="0" cy="4047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16" idx="2"/>
                <a:endCxn id="27" idx="0"/>
              </p:cNvCxnSpPr>
              <p:nvPr/>
            </p:nvCxnSpPr>
            <p:spPr>
              <a:xfrm>
                <a:off x="4836985" y="4556306"/>
                <a:ext cx="774347" cy="4047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25" idx="2"/>
                <a:endCxn id="29" idx="0"/>
              </p:cNvCxnSpPr>
              <p:nvPr/>
            </p:nvCxnSpPr>
            <p:spPr>
              <a:xfrm>
                <a:off x="4078511" y="5330378"/>
                <a:ext cx="0" cy="3693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3152084" y="2957779"/>
              <a:ext cx="554960" cy="369332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real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016363" y="2957779"/>
              <a:ext cx="554960" cy="369332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real</a:t>
              </a:r>
            </a:p>
          </p:txBody>
        </p:sp>
        <p:cxnSp>
          <p:nvCxnSpPr>
            <p:cNvPr id="48" name="Curved Connector 47"/>
            <p:cNvCxnSpPr>
              <a:stCxn id="45" idx="0"/>
              <a:endCxn id="46" idx="0"/>
            </p:cNvCxnSpPr>
            <p:nvPr/>
          </p:nvCxnSpPr>
          <p:spPr>
            <a:xfrm rot="5400000" flipH="1" flipV="1">
              <a:off x="4861703" y="1525640"/>
              <a:ext cx="12700" cy="2864279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999158" y="3916517"/>
              <a:ext cx="554960" cy="369332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real</a:t>
              </a:r>
            </a:p>
          </p:txBody>
        </p:sp>
        <p:cxnSp>
          <p:nvCxnSpPr>
            <p:cNvPr id="52" name="Curved Connector 51"/>
            <p:cNvCxnSpPr>
              <a:stCxn id="46" idx="3"/>
              <a:endCxn id="50" idx="0"/>
            </p:cNvCxnSpPr>
            <p:nvPr/>
          </p:nvCxnSpPr>
          <p:spPr>
            <a:xfrm flipH="1">
              <a:off x="5276638" y="3142445"/>
              <a:ext cx="1294685" cy="774072"/>
            </a:xfrm>
            <a:prstGeom prst="curvedConnector4">
              <a:avLst>
                <a:gd name="adj1" fmla="val -17657"/>
                <a:gd name="adj2" fmla="val 61928"/>
              </a:avLst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74806" y="4690589"/>
              <a:ext cx="554960" cy="369332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real</a:t>
              </a:r>
            </a:p>
          </p:txBody>
        </p:sp>
        <p:cxnSp>
          <p:nvCxnSpPr>
            <p:cNvPr id="55" name="Curved Connector 54"/>
            <p:cNvCxnSpPr>
              <a:stCxn id="50" idx="2"/>
              <a:endCxn id="53" idx="0"/>
            </p:cNvCxnSpPr>
            <p:nvPr/>
          </p:nvCxnSpPr>
          <p:spPr>
            <a:xfrm rot="5400000">
              <a:off x="4262092" y="3676043"/>
              <a:ext cx="404740" cy="1624352"/>
            </a:xfrm>
            <a:prstGeom prst="curvedConnector3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142416" y="1986955"/>
                <a:ext cx="960120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                                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𝑡𝑦𝑝𝑒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                                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𝑖𝑛𝑡𝑒𝑔𝑒𝑟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𝑟𝑒𝑎𝑙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                              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𝑟𝑒𝑎𝑙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𝑎𝑑𝑑𝑡𝑦𝑝𝑒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𝑒𝑛𝑡𝑟𝑦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                                   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𝑎𝑑𝑑𝑡𝑦𝑝𝑒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𝑒𝑛𝑡𝑟𝑦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416" y="1986955"/>
                <a:ext cx="9601200" cy="1631216"/>
              </a:xfrm>
              <a:prstGeom prst="rect">
                <a:avLst/>
              </a:prstGeom>
              <a:blipFill rotWithShape="0">
                <a:blip r:embed="rId2"/>
                <a:stretch>
                  <a:fillRect t="-2239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4975222" y="4822399"/>
            <a:ext cx="6791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Notice how</a:t>
            </a:r>
            <a:r>
              <a:rPr lang="en-US" sz="2000" i="1" dirty="0"/>
              <a:t> L.in </a:t>
            </a:r>
            <a:r>
              <a:rPr lang="en-US" sz="2000" dirty="0"/>
              <a:t>is inherited from sibling </a:t>
            </a:r>
            <a:r>
              <a:rPr lang="en-US" sz="2000" i="1" dirty="0" err="1"/>
              <a:t>T.type</a:t>
            </a:r>
            <a:r>
              <a:rPr lang="en-US" sz="2000" dirty="0"/>
              <a:t> or from parent </a:t>
            </a:r>
            <a:r>
              <a:rPr lang="en-US" sz="2000" i="1" dirty="0"/>
              <a:t>L.in.</a:t>
            </a:r>
          </a:p>
        </p:txBody>
      </p:sp>
    </p:spTree>
    <p:extLst>
      <p:ext uri="{BB962C8B-B14F-4D97-AF65-F5344CB8AC3E}">
        <p14:creationId xmlns:p14="http://schemas.microsoft.com/office/powerpoint/2010/main" val="422883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Lexical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Specify valid tokens with regular expressions.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Convert regular expression to a scanner which can recognize the valid tokens.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of automatic scanner generators like Lex.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Syntax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Specify valid patterns of tokens with context-free grammars.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Convert context-free grammar to a parser which can recognize valid strings in the language.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of automatic parser generators like </a:t>
            </a:r>
            <a:r>
              <a:rPr lang="en-US" dirty="0" err="1"/>
              <a:t>Yacc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59704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Synthesized and inherited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67104"/>
            <a:ext cx="6819106" cy="457200"/>
          </a:xfrm>
        </p:spPr>
        <p:txBody>
          <a:bodyPr/>
          <a:lstStyle/>
          <a:p>
            <a:r>
              <a:rPr lang="en-US" dirty="0"/>
              <a:t>Here’s an example that exhibits both types of attributes.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6E43D1E-73BC-4FF7-BF0C-5E327180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968" y="2512646"/>
            <a:ext cx="5516425" cy="343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3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Synthesized and inherited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67104"/>
            <a:ext cx="10131552" cy="396235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Each of the </a:t>
            </a:r>
            <a:r>
              <a:rPr lang="en-US" dirty="0" err="1"/>
              <a:t>nonterminals</a:t>
            </a:r>
            <a:r>
              <a:rPr lang="en-US" dirty="0"/>
              <a:t> T and F has a synthesized attribute </a:t>
            </a:r>
            <a:r>
              <a:rPr lang="en-US" dirty="0" err="1"/>
              <a:t>val</a:t>
            </a:r>
            <a:r>
              <a:rPr lang="en-US" dirty="0"/>
              <a:t>; the terminal digit has a synthesized attribute </a:t>
            </a:r>
            <a:r>
              <a:rPr lang="en-US" dirty="0" err="1"/>
              <a:t>lexval</a:t>
            </a:r>
            <a:r>
              <a:rPr lang="en-US" dirty="0"/>
              <a:t>. </a:t>
            </a:r>
          </a:p>
          <a:p>
            <a:pPr algn="l"/>
            <a:r>
              <a:rPr lang="en-US" dirty="0"/>
              <a:t>The nonterminal T' has two attributes: an inherited attribute </a:t>
            </a:r>
            <a:r>
              <a:rPr lang="en-US" dirty="0" err="1"/>
              <a:t>inh</a:t>
            </a:r>
            <a:r>
              <a:rPr lang="en-US" dirty="0"/>
              <a:t> and a synthesized attribute syn.</a:t>
            </a:r>
          </a:p>
        </p:txBody>
      </p:sp>
    </p:spTree>
    <p:extLst>
      <p:ext uri="{BB962C8B-B14F-4D97-AF65-F5344CB8AC3E}">
        <p14:creationId xmlns:p14="http://schemas.microsoft.com/office/powerpoint/2010/main" val="3989881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Synthesized and inherited attributes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45ED6-F973-43BF-A43F-F166A71A1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u="none" strike="noStrike" baseline="0" dirty="0"/>
              <a:t> </a:t>
            </a:r>
            <a:r>
              <a:rPr lang="en-US" b="1" i="0" u="none" strike="noStrike" baseline="0" dirty="0"/>
              <a:t>Annotated parse tree for 3 * 5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C71E20-5CE3-48C3-A791-3DCD10A9A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444" y="2438583"/>
            <a:ext cx="7447691" cy="383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0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Synthesized and inherited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6819106" cy="457200"/>
          </a:xfrm>
        </p:spPr>
        <p:txBody>
          <a:bodyPr/>
          <a:lstStyle/>
          <a:p>
            <a:r>
              <a:rPr lang="en-US" dirty="0"/>
              <a:t>Here’s an example that exhibits both types of attributes.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70716" y="2624887"/>
                <a:ext cx="833692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b="1" dirty="0"/>
                  <a:t>production</a:t>
                </a:r>
                <a:r>
                  <a:rPr lang="en-US" altLang="en-US" dirty="0"/>
                  <a:t>	                                 	</a:t>
                </a:r>
                <a:r>
                  <a:rPr lang="en-US" altLang="en-US" b="1" dirty="0"/>
                  <a:t>semantic rule</a:t>
                </a:r>
                <a:endParaRPr lang="en-US" altLang="en-US" dirty="0"/>
              </a:p>
              <a:p>
                <a:r>
                  <a:rPr lang="en-US" altLang="en-US" i="1" dirty="0"/>
                  <a:t>E 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	                                       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.st := </a:t>
                </a:r>
                <a:r>
                  <a:rPr lang="en-US" altLang="en-US" i="1" dirty="0" err="1"/>
                  <a:t>T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;    </a:t>
                </a:r>
                <a:r>
                  <a:rPr lang="en-US" altLang="en-US" i="1" dirty="0" err="1"/>
                  <a:t>E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 := </a:t>
                </a:r>
                <a:r>
                  <a:rPr lang="en-US" altLang="en-US" i="1" dirty="0" err="1"/>
                  <a:t>F</a:t>
                </a:r>
                <a:r>
                  <a:rPr lang="en-US" altLang="en-US" dirty="0" err="1"/>
                  <a:t>.val</a:t>
                </a:r>
                <a:endParaRPr lang="en-US" altLang="en-US" dirty="0"/>
              </a:p>
              <a:p>
                <a:r>
                  <a:rPr lang="en-US" altLang="en-US" i="1" dirty="0"/>
                  <a:t>F</a:t>
                </a:r>
                <a:r>
                  <a:rPr lang="en-US" altLang="en-US" baseline="-25000" dirty="0"/>
                  <a:t>1</a:t>
                </a:r>
                <a:r>
                  <a:rPr lang="en-US" altLang="en-US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dirty="0"/>
                  <a:t> + 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                                     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.st :=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.st + </a:t>
                </a:r>
                <a:r>
                  <a:rPr lang="en-US" altLang="en-US" i="1" dirty="0" err="1"/>
                  <a:t>T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;   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.val :=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.val</a:t>
                </a:r>
              </a:p>
              <a:p>
                <a:r>
                  <a:rPr lang="en-US" altLang="en-US" i="1" dirty="0"/>
                  <a:t>F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𝜖</m:t>
                    </m:r>
                  </m:oMath>
                </a14:m>
                <a:r>
                  <a:rPr lang="en-US" altLang="en-US" dirty="0"/>
                  <a:t>		                              </a:t>
                </a:r>
                <a:r>
                  <a:rPr lang="en-US" altLang="en-US" i="1" dirty="0" err="1"/>
                  <a:t>F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 :=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.st</a:t>
                </a:r>
              </a:p>
              <a:p>
                <a:r>
                  <a:rPr lang="en-US" altLang="en-US" i="1" dirty="0"/>
                  <a:t>T 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 int			          	    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T.val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 := 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int.val</a:t>
                </a:r>
                <a:endParaRPr lang="en-US" altLang="en-US" i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716" y="2624887"/>
                <a:ext cx="8336924" cy="1477328"/>
              </a:xfrm>
              <a:prstGeom prst="rect">
                <a:avLst/>
              </a:prstGeom>
              <a:blipFill>
                <a:blip r:embed="rId2"/>
                <a:stretch>
                  <a:fillRect l="-585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DFC3FC6B-8812-48EC-9962-7465BA64C162}"/>
              </a:ext>
            </a:extLst>
          </p:cNvPr>
          <p:cNvSpPr txBox="1"/>
          <p:nvPr/>
        </p:nvSpPr>
        <p:spPr>
          <a:xfrm>
            <a:off x="1209799" y="4323234"/>
            <a:ext cx="377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decorated parse tree for </a:t>
            </a:r>
            <a:r>
              <a:rPr lang="en-US" b="1" dirty="0"/>
              <a:t>1+3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B907AD-D487-488A-9B8A-CE6AC580135E}"/>
              </a:ext>
            </a:extLst>
          </p:cNvPr>
          <p:cNvSpPr txBox="1"/>
          <p:nvPr/>
        </p:nvSpPr>
        <p:spPr>
          <a:xfrm>
            <a:off x="2081794" y="4979549"/>
            <a:ext cx="458972" cy="44689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val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100683-0212-4E4C-AE86-4DA7A530B149}"/>
              </a:ext>
            </a:extLst>
          </p:cNvPr>
          <p:cNvSpPr txBox="1"/>
          <p:nvPr/>
        </p:nvSpPr>
        <p:spPr>
          <a:xfrm>
            <a:off x="2128929" y="5344092"/>
            <a:ext cx="35060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0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Synthesized and inherited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6819106" cy="457200"/>
          </a:xfrm>
        </p:spPr>
        <p:txBody>
          <a:bodyPr/>
          <a:lstStyle/>
          <a:p>
            <a:r>
              <a:rPr lang="en-US" dirty="0"/>
              <a:t>Here’s an example that exhibits both types of attributes.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70716" y="2624887"/>
                <a:ext cx="833692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b="1" dirty="0"/>
                  <a:t>production</a:t>
                </a:r>
                <a:r>
                  <a:rPr lang="en-US" altLang="en-US" dirty="0"/>
                  <a:t>	                                 	</a:t>
                </a:r>
                <a:r>
                  <a:rPr lang="en-US" altLang="en-US" b="1" dirty="0"/>
                  <a:t>semantic rule</a:t>
                </a:r>
                <a:endParaRPr lang="en-US" altLang="en-US" dirty="0"/>
              </a:p>
              <a:p>
                <a:r>
                  <a:rPr lang="en-US" altLang="en-US" i="1" dirty="0"/>
                  <a:t>E 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	                                       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.st := </a:t>
                </a:r>
                <a:r>
                  <a:rPr lang="en-US" altLang="en-US" i="1" dirty="0" err="1"/>
                  <a:t>T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;    </a:t>
                </a:r>
                <a:r>
                  <a:rPr lang="en-US" altLang="en-US" i="1" dirty="0" err="1"/>
                  <a:t>E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 := </a:t>
                </a:r>
                <a:r>
                  <a:rPr lang="en-US" altLang="en-US" i="1" dirty="0" err="1"/>
                  <a:t>F</a:t>
                </a:r>
                <a:r>
                  <a:rPr lang="en-US" altLang="en-US" dirty="0" err="1"/>
                  <a:t>.val</a:t>
                </a:r>
                <a:endParaRPr lang="en-US" altLang="en-US" dirty="0"/>
              </a:p>
              <a:p>
                <a:r>
                  <a:rPr lang="en-US" altLang="en-US" i="1" dirty="0"/>
                  <a:t>F</a:t>
                </a:r>
                <a:r>
                  <a:rPr lang="en-US" altLang="en-US" baseline="-25000" dirty="0"/>
                  <a:t>1</a:t>
                </a:r>
                <a:r>
                  <a:rPr lang="en-US" altLang="en-US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dirty="0"/>
                  <a:t> + 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                                     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.st :=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.st + </a:t>
                </a:r>
                <a:r>
                  <a:rPr lang="en-US" altLang="en-US" i="1" dirty="0" err="1"/>
                  <a:t>T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;   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.val :=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.val</a:t>
                </a:r>
              </a:p>
              <a:p>
                <a:r>
                  <a:rPr lang="en-US" altLang="en-US" i="1" dirty="0"/>
                  <a:t>F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𝜖</m:t>
                    </m:r>
                  </m:oMath>
                </a14:m>
                <a:r>
                  <a:rPr lang="en-US" altLang="en-US" dirty="0"/>
                  <a:t>		                              </a:t>
                </a:r>
                <a:r>
                  <a:rPr lang="en-US" altLang="en-US" i="1" dirty="0" err="1"/>
                  <a:t>F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 :=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.st</a:t>
                </a:r>
              </a:p>
              <a:p>
                <a:r>
                  <a:rPr lang="en-US" altLang="en-US" i="1" dirty="0"/>
                  <a:t>T 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 int			          	    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T.val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 := 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int.val</a:t>
                </a:r>
                <a:endParaRPr lang="en-US" altLang="en-US" i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716" y="2624887"/>
                <a:ext cx="8336924" cy="1477328"/>
              </a:xfrm>
              <a:prstGeom prst="rect">
                <a:avLst/>
              </a:prstGeom>
              <a:blipFill>
                <a:blip r:embed="rId2"/>
                <a:stretch>
                  <a:fillRect l="-585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/>
          <p:cNvGrpSpPr/>
          <p:nvPr/>
        </p:nvGrpSpPr>
        <p:grpSpPr>
          <a:xfrm>
            <a:off x="1024128" y="4012064"/>
            <a:ext cx="9788009" cy="2453960"/>
            <a:chOff x="1024128" y="4012064"/>
            <a:chExt cx="9788009" cy="2453960"/>
          </a:xfrm>
        </p:grpSpPr>
        <p:sp>
          <p:nvSpPr>
            <p:cNvPr id="5" name="TextBox 4"/>
            <p:cNvSpPr txBox="1"/>
            <p:nvPr/>
          </p:nvSpPr>
          <p:spPr>
            <a:xfrm>
              <a:off x="1024128" y="4196730"/>
              <a:ext cx="3927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Example decorated parse tree for 1+3: 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639830" y="4012064"/>
              <a:ext cx="4406810" cy="2453960"/>
              <a:chOff x="4533363" y="4324898"/>
              <a:chExt cx="4406810" cy="245396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846072" y="4324898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590269" y="5112500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312879" y="5112500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533363" y="5761013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int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31728" y="5761013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312879" y="5761013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610409" y="5752291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55973" y="6409526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int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8576677" y="6409526"/>
                    <a:ext cx="3634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6677" y="6409526"/>
                    <a:ext cx="363496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/>
              <p:cNvCxnSpPr>
                <a:stCxn id="6" idx="2"/>
                <a:endCxn id="7" idx="0"/>
              </p:cNvCxnSpPr>
              <p:nvPr/>
            </p:nvCxnSpPr>
            <p:spPr>
              <a:xfrm flipH="1">
                <a:off x="4733097" y="4694230"/>
                <a:ext cx="1255803" cy="4182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6" idx="2"/>
                <a:endCxn id="8" idx="0"/>
              </p:cNvCxnSpPr>
              <p:nvPr/>
            </p:nvCxnSpPr>
            <p:spPr>
              <a:xfrm>
                <a:off x="5988900" y="4694230"/>
                <a:ext cx="1466807" cy="4182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7" idx="2"/>
                <a:endCxn id="9" idx="0"/>
              </p:cNvCxnSpPr>
              <p:nvPr/>
            </p:nvCxnSpPr>
            <p:spPr>
              <a:xfrm>
                <a:off x="4733097" y="5481832"/>
                <a:ext cx="0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8" idx="2"/>
                <a:endCxn id="10" idx="0"/>
              </p:cNvCxnSpPr>
              <p:nvPr/>
            </p:nvCxnSpPr>
            <p:spPr>
              <a:xfrm flipH="1">
                <a:off x="6301005" y="5481832"/>
                <a:ext cx="1154702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8" idx="2"/>
                <a:endCxn id="11" idx="0"/>
              </p:cNvCxnSpPr>
              <p:nvPr/>
            </p:nvCxnSpPr>
            <p:spPr>
              <a:xfrm>
                <a:off x="7455707" y="5481832"/>
                <a:ext cx="0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8" idx="2"/>
                <a:endCxn id="12" idx="0"/>
              </p:cNvCxnSpPr>
              <p:nvPr/>
            </p:nvCxnSpPr>
            <p:spPr>
              <a:xfrm>
                <a:off x="7455707" y="5481832"/>
                <a:ext cx="1297530" cy="2704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1" idx="2"/>
                <a:endCxn id="13" idx="0"/>
              </p:cNvCxnSpPr>
              <p:nvPr/>
            </p:nvCxnSpPr>
            <p:spPr>
              <a:xfrm>
                <a:off x="7455707" y="6130345"/>
                <a:ext cx="0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12" idx="2"/>
                <a:endCxn id="14" idx="0"/>
              </p:cNvCxnSpPr>
              <p:nvPr/>
            </p:nvCxnSpPr>
            <p:spPr>
              <a:xfrm>
                <a:off x="8753237" y="6121623"/>
                <a:ext cx="5188" cy="287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6039298" y="5448179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39499" y="4799666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761908" y="4810969"/>
              <a:ext cx="31130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763927" y="6096692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756807" y="5448179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002532" y="5448179"/>
              <a:ext cx="31130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500833" y="5448179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262744" y="4799666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290400" y="4012064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50" name="Curved Connector 49"/>
            <p:cNvCxnSpPr>
              <a:stCxn id="38" idx="3"/>
              <a:endCxn id="41" idx="3"/>
            </p:cNvCxnSpPr>
            <p:nvPr/>
          </p:nvCxnSpPr>
          <p:spPr>
            <a:xfrm flipV="1">
              <a:off x="6350602" y="4984332"/>
              <a:ext cx="201" cy="648513"/>
            </a:xfrm>
            <a:prstGeom prst="curvedConnector3">
              <a:avLst>
                <a:gd name="adj1" fmla="val 113831343"/>
              </a:avLst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/>
            <p:cNvCxnSpPr>
              <a:stCxn id="41" idx="3"/>
              <a:endCxn id="42" idx="0"/>
            </p:cNvCxnSpPr>
            <p:nvPr/>
          </p:nvCxnSpPr>
          <p:spPr>
            <a:xfrm flipV="1">
              <a:off x="6350803" y="4810969"/>
              <a:ext cx="2566757" cy="173363"/>
            </a:xfrm>
            <a:prstGeom prst="curvedConnector4">
              <a:avLst>
                <a:gd name="adj1" fmla="val 46968"/>
                <a:gd name="adj2" fmla="val 238382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43" idx="3"/>
              <a:endCxn id="44" idx="3"/>
            </p:cNvCxnSpPr>
            <p:nvPr/>
          </p:nvCxnSpPr>
          <p:spPr>
            <a:xfrm flipH="1" flipV="1">
              <a:off x="9068111" y="5632845"/>
              <a:ext cx="7120" cy="648513"/>
            </a:xfrm>
            <a:prstGeom prst="curvedConnector3">
              <a:avLst>
                <a:gd name="adj1" fmla="val -3210674"/>
              </a:avLst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urved Connector 55"/>
            <p:cNvCxnSpPr>
              <a:stCxn id="44" idx="3"/>
              <a:endCxn id="45" idx="0"/>
            </p:cNvCxnSpPr>
            <p:nvPr/>
          </p:nvCxnSpPr>
          <p:spPr>
            <a:xfrm flipV="1">
              <a:off x="9068111" y="5448179"/>
              <a:ext cx="1090073" cy="184666"/>
            </a:xfrm>
            <a:prstGeom prst="curvedConnector4">
              <a:avLst>
                <a:gd name="adj1" fmla="val 42860"/>
                <a:gd name="adj2" fmla="val 223791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/>
            <p:cNvCxnSpPr>
              <a:stCxn id="42" idx="2"/>
              <a:endCxn id="45" idx="0"/>
            </p:cNvCxnSpPr>
            <p:nvPr/>
          </p:nvCxnSpPr>
          <p:spPr>
            <a:xfrm rot="16200000" flipH="1">
              <a:off x="9403933" y="4693928"/>
              <a:ext cx="267878" cy="1240624"/>
            </a:xfrm>
            <a:prstGeom prst="curvedConnector3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>
              <a:stCxn id="45" idx="2"/>
              <a:endCxn id="46" idx="2"/>
            </p:cNvCxnSpPr>
            <p:nvPr/>
          </p:nvCxnSpPr>
          <p:spPr>
            <a:xfrm rot="16200000" flipH="1">
              <a:off x="10407334" y="5568360"/>
              <a:ext cx="12700" cy="498301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stCxn id="46" idx="0"/>
              <a:endCxn id="47" idx="3"/>
            </p:cNvCxnSpPr>
            <p:nvPr/>
          </p:nvCxnSpPr>
          <p:spPr>
            <a:xfrm rot="16200000" flipV="1">
              <a:off x="9883344" y="4675037"/>
              <a:ext cx="463847" cy="1082437"/>
            </a:xfrm>
            <a:prstGeom prst="curvedConnector2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urved Connector 65"/>
            <p:cNvCxnSpPr>
              <a:stCxn id="47" idx="0"/>
              <a:endCxn id="48" idx="3"/>
            </p:cNvCxnSpPr>
            <p:nvPr/>
          </p:nvCxnSpPr>
          <p:spPr>
            <a:xfrm rot="16200000" flipV="1">
              <a:off x="8208582" y="3589852"/>
              <a:ext cx="602936" cy="1816692"/>
            </a:xfrm>
            <a:prstGeom prst="curvedConnector2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751527" y="4984332"/>
              <a:ext cx="458972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val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818949" y="5583408"/>
              <a:ext cx="32412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4460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flow/Dependency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An </a:t>
            </a:r>
            <a:r>
              <a:rPr lang="en-US" altLang="en-US" i="1" dirty="0">
                <a:ea typeface="ＭＳ Ｐゴシック" panose="020B0600070205080204" pitchFamily="34" charset="-128"/>
              </a:rPr>
              <a:t>attribute flow algorithm</a:t>
            </a:r>
            <a:r>
              <a:rPr lang="en-US" altLang="en-US" dirty="0">
                <a:ea typeface="ＭＳ Ｐゴシック" panose="020B0600070205080204" pitchFamily="34" charset="-128"/>
              </a:rPr>
              <a:t> propagates attribute values through the parse tree by traversing the tree according to the </a:t>
            </a:r>
            <a:r>
              <a:rPr lang="en-US" altLang="en-US" i="1" dirty="0">
                <a:ea typeface="ＭＳ Ｐゴシック" panose="020B0600070205080204" pitchFamily="34" charset="-128"/>
              </a:rPr>
              <a:t>set</a:t>
            </a:r>
            <a:r>
              <a:rPr lang="en-US" altLang="en-US" dirty="0">
                <a:ea typeface="ＭＳ Ｐゴシック" panose="020B0600070205080204" pitchFamily="34" charset="-128"/>
              </a:rPr>
              <a:t> (write) and </a:t>
            </a:r>
            <a:r>
              <a:rPr lang="en-US" altLang="en-US" i="1" dirty="0">
                <a:ea typeface="ＭＳ Ｐゴシック" panose="020B0600070205080204" pitchFamily="34" charset="-128"/>
              </a:rPr>
              <a:t>use</a:t>
            </a:r>
            <a:r>
              <a:rPr lang="en-US" altLang="en-US" dirty="0">
                <a:ea typeface="ＭＳ Ｐゴシック" panose="020B0600070205080204" pitchFamily="34" charset="-128"/>
              </a:rPr>
              <a:t> (read) dependencies (an attribute must be set before it is used).</a:t>
            </a:r>
          </a:p>
          <a:p>
            <a:pPr marL="0" indent="0" algn="just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algn="l"/>
            <a:r>
              <a:rPr lang="en-US" i="1" dirty="0">
                <a:ea typeface="ＭＳ Ｐゴシック" panose="020B0600070205080204" pitchFamily="34" charset="-128"/>
              </a:rPr>
              <a:t>A dependency graph depicts the flow of information among the attribute instances in a particular parse tree; an edge from one attribute instance to another means that the value of the first is needed to compute the second.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94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previous decorated parse tree.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51872" y="3978808"/>
            <a:ext cx="8295113" cy="2453960"/>
            <a:chOff x="1751527" y="4012064"/>
            <a:chExt cx="8295113" cy="2453960"/>
          </a:xfrm>
        </p:grpSpPr>
        <p:grpSp>
          <p:nvGrpSpPr>
            <p:cNvPr id="6" name="Group 5"/>
            <p:cNvGrpSpPr/>
            <p:nvPr/>
          </p:nvGrpSpPr>
          <p:grpSpPr>
            <a:xfrm>
              <a:off x="5639830" y="4012064"/>
              <a:ext cx="4406810" cy="2453960"/>
              <a:chOff x="4533363" y="4324898"/>
              <a:chExt cx="4406810" cy="245396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846072" y="4324898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590269" y="5112500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312879" y="5112500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533363" y="5761013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int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131728" y="5761013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12879" y="5761013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610409" y="5752291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55973" y="6409526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int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8576677" y="6409526"/>
                    <a:ext cx="3634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6677" y="6409526"/>
                    <a:ext cx="36349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Straight Arrow Connector 34"/>
              <p:cNvCxnSpPr>
                <a:stCxn id="26" idx="2"/>
                <a:endCxn id="27" idx="0"/>
              </p:cNvCxnSpPr>
              <p:nvPr/>
            </p:nvCxnSpPr>
            <p:spPr>
              <a:xfrm flipH="1">
                <a:off x="4733097" y="4694230"/>
                <a:ext cx="1255803" cy="4182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6" idx="2"/>
                <a:endCxn id="28" idx="0"/>
              </p:cNvCxnSpPr>
              <p:nvPr/>
            </p:nvCxnSpPr>
            <p:spPr>
              <a:xfrm>
                <a:off x="5988900" y="4694230"/>
                <a:ext cx="1466807" cy="4182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2"/>
                <a:endCxn id="29" idx="0"/>
              </p:cNvCxnSpPr>
              <p:nvPr/>
            </p:nvCxnSpPr>
            <p:spPr>
              <a:xfrm>
                <a:off x="4733097" y="5481832"/>
                <a:ext cx="0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8" idx="2"/>
                <a:endCxn id="30" idx="0"/>
              </p:cNvCxnSpPr>
              <p:nvPr/>
            </p:nvCxnSpPr>
            <p:spPr>
              <a:xfrm flipH="1">
                <a:off x="6301005" y="5481832"/>
                <a:ext cx="1154702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28" idx="2"/>
                <a:endCxn id="31" idx="0"/>
              </p:cNvCxnSpPr>
              <p:nvPr/>
            </p:nvCxnSpPr>
            <p:spPr>
              <a:xfrm>
                <a:off x="7455707" y="5481832"/>
                <a:ext cx="0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28" idx="2"/>
                <a:endCxn id="32" idx="0"/>
              </p:cNvCxnSpPr>
              <p:nvPr/>
            </p:nvCxnSpPr>
            <p:spPr>
              <a:xfrm>
                <a:off x="7455707" y="5481832"/>
                <a:ext cx="1297530" cy="2704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1" idx="2"/>
                <a:endCxn id="33" idx="0"/>
              </p:cNvCxnSpPr>
              <p:nvPr/>
            </p:nvCxnSpPr>
            <p:spPr>
              <a:xfrm>
                <a:off x="7455707" y="6130345"/>
                <a:ext cx="0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2" idx="2"/>
                <a:endCxn id="34" idx="0"/>
              </p:cNvCxnSpPr>
              <p:nvPr/>
            </p:nvCxnSpPr>
            <p:spPr>
              <a:xfrm>
                <a:off x="8753237" y="6121623"/>
                <a:ext cx="5188" cy="287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6039298" y="5448179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63927" y="6096692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51527" y="4984332"/>
              <a:ext cx="458972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val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18949" y="5583408"/>
              <a:ext cx="32412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270716" y="2624887"/>
                <a:ext cx="833692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b="1" dirty="0"/>
                  <a:t>production</a:t>
                </a:r>
                <a:r>
                  <a:rPr lang="en-US" altLang="en-US" dirty="0"/>
                  <a:t>	                                 	</a:t>
                </a:r>
                <a:r>
                  <a:rPr lang="en-US" altLang="en-US" b="1" dirty="0"/>
                  <a:t>semantic rule</a:t>
                </a:r>
                <a:endParaRPr lang="en-US" altLang="en-US" dirty="0"/>
              </a:p>
              <a:p>
                <a:r>
                  <a:rPr lang="en-US" altLang="en-US" i="1" dirty="0"/>
                  <a:t>E 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	                                       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.st := </a:t>
                </a:r>
                <a:r>
                  <a:rPr lang="en-US" altLang="en-US" i="1" dirty="0" err="1"/>
                  <a:t>T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;    </a:t>
                </a:r>
                <a:r>
                  <a:rPr lang="en-US" altLang="en-US" i="1" dirty="0" err="1"/>
                  <a:t>E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 := </a:t>
                </a:r>
                <a:r>
                  <a:rPr lang="en-US" altLang="en-US" i="1" dirty="0" err="1"/>
                  <a:t>F</a:t>
                </a:r>
                <a:r>
                  <a:rPr lang="en-US" altLang="en-US" dirty="0" err="1"/>
                  <a:t>.val</a:t>
                </a:r>
                <a:endParaRPr lang="en-US" altLang="en-US" dirty="0"/>
              </a:p>
              <a:p>
                <a:r>
                  <a:rPr lang="en-US" altLang="en-US" i="1" dirty="0"/>
                  <a:t>F</a:t>
                </a:r>
                <a:r>
                  <a:rPr lang="en-US" altLang="en-US" baseline="-25000" dirty="0"/>
                  <a:t>1</a:t>
                </a:r>
                <a:r>
                  <a:rPr lang="en-US" altLang="en-US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dirty="0"/>
                  <a:t> + 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                                     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.st :=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.st + </a:t>
                </a:r>
                <a:r>
                  <a:rPr lang="en-US" altLang="en-US" i="1" dirty="0" err="1"/>
                  <a:t>T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;   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.val :=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.val</a:t>
                </a:r>
              </a:p>
              <a:p>
                <a:r>
                  <a:rPr lang="en-US" altLang="en-US" i="1" dirty="0"/>
                  <a:t>F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𝜖</m:t>
                    </m:r>
                  </m:oMath>
                </a14:m>
                <a:r>
                  <a:rPr lang="en-US" altLang="en-US" dirty="0"/>
                  <a:t>		                                 </a:t>
                </a:r>
                <a:r>
                  <a:rPr lang="en-US" altLang="en-US" i="1" dirty="0" err="1"/>
                  <a:t>F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 :=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.st</a:t>
                </a:r>
              </a:p>
              <a:p>
                <a:r>
                  <a:rPr lang="en-US" altLang="en-US" i="1" dirty="0"/>
                  <a:t>T 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 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int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						    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T.val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 := 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int.val</a:t>
                </a:r>
                <a:endParaRPr lang="en-US" altLang="en-US" i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716" y="2624887"/>
                <a:ext cx="8336924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585" t="-2479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072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previous decorated parse tree.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51872" y="3978808"/>
            <a:ext cx="8295113" cy="2453960"/>
            <a:chOff x="1751527" y="4012064"/>
            <a:chExt cx="8295113" cy="2453960"/>
          </a:xfrm>
        </p:grpSpPr>
        <p:grpSp>
          <p:nvGrpSpPr>
            <p:cNvPr id="6" name="Group 5"/>
            <p:cNvGrpSpPr/>
            <p:nvPr/>
          </p:nvGrpSpPr>
          <p:grpSpPr>
            <a:xfrm>
              <a:off x="5639830" y="4012064"/>
              <a:ext cx="4406810" cy="2453960"/>
              <a:chOff x="4533363" y="4324898"/>
              <a:chExt cx="4406810" cy="245396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846072" y="4324898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590269" y="5112500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312879" y="5112500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533363" y="5761013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int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131728" y="5761013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12879" y="5761013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610409" y="5752291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55973" y="6409526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int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8576677" y="6409526"/>
                    <a:ext cx="3634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6677" y="6409526"/>
                    <a:ext cx="36349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Straight Arrow Connector 34"/>
              <p:cNvCxnSpPr>
                <a:stCxn id="26" idx="2"/>
                <a:endCxn id="27" idx="0"/>
              </p:cNvCxnSpPr>
              <p:nvPr/>
            </p:nvCxnSpPr>
            <p:spPr>
              <a:xfrm flipH="1">
                <a:off x="4733097" y="4694230"/>
                <a:ext cx="1255803" cy="4182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6" idx="2"/>
                <a:endCxn id="28" idx="0"/>
              </p:cNvCxnSpPr>
              <p:nvPr/>
            </p:nvCxnSpPr>
            <p:spPr>
              <a:xfrm>
                <a:off x="5988900" y="4694230"/>
                <a:ext cx="1466807" cy="4182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2"/>
                <a:endCxn id="29" idx="0"/>
              </p:cNvCxnSpPr>
              <p:nvPr/>
            </p:nvCxnSpPr>
            <p:spPr>
              <a:xfrm>
                <a:off x="4733097" y="5481832"/>
                <a:ext cx="0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8" idx="2"/>
                <a:endCxn id="30" idx="0"/>
              </p:cNvCxnSpPr>
              <p:nvPr/>
            </p:nvCxnSpPr>
            <p:spPr>
              <a:xfrm flipH="1">
                <a:off x="6301005" y="5481832"/>
                <a:ext cx="1154702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28" idx="2"/>
                <a:endCxn id="31" idx="0"/>
              </p:cNvCxnSpPr>
              <p:nvPr/>
            </p:nvCxnSpPr>
            <p:spPr>
              <a:xfrm>
                <a:off x="7455707" y="5481832"/>
                <a:ext cx="0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28" idx="2"/>
                <a:endCxn id="32" idx="0"/>
              </p:cNvCxnSpPr>
              <p:nvPr/>
            </p:nvCxnSpPr>
            <p:spPr>
              <a:xfrm>
                <a:off x="7455707" y="5481832"/>
                <a:ext cx="1297530" cy="2704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1" idx="2"/>
                <a:endCxn id="33" idx="0"/>
              </p:cNvCxnSpPr>
              <p:nvPr/>
            </p:nvCxnSpPr>
            <p:spPr>
              <a:xfrm>
                <a:off x="7455707" y="6130345"/>
                <a:ext cx="0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2" idx="2"/>
                <a:endCxn id="34" idx="0"/>
              </p:cNvCxnSpPr>
              <p:nvPr/>
            </p:nvCxnSpPr>
            <p:spPr>
              <a:xfrm>
                <a:off x="8753237" y="6121623"/>
                <a:ext cx="5188" cy="287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6039298" y="5448179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9499" y="4799666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63927" y="6096692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16" name="Curved Connector 15"/>
            <p:cNvCxnSpPr>
              <a:stCxn id="7" idx="3"/>
              <a:endCxn id="8" idx="3"/>
            </p:cNvCxnSpPr>
            <p:nvPr/>
          </p:nvCxnSpPr>
          <p:spPr>
            <a:xfrm flipV="1">
              <a:off x="6350602" y="4984332"/>
              <a:ext cx="201" cy="648513"/>
            </a:xfrm>
            <a:prstGeom prst="curvedConnector3">
              <a:avLst>
                <a:gd name="adj1" fmla="val 113831343"/>
              </a:avLst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751527" y="4984332"/>
              <a:ext cx="458972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val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18949" y="5583408"/>
              <a:ext cx="32412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270716" y="2624887"/>
                <a:ext cx="833692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b="1" dirty="0"/>
                  <a:t>production</a:t>
                </a:r>
                <a:r>
                  <a:rPr lang="en-US" altLang="en-US" dirty="0"/>
                  <a:t>	                                 	</a:t>
                </a:r>
                <a:r>
                  <a:rPr lang="en-US" altLang="en-US" b="1" dirty="0"/>
                  <a:t>semantic rule</a:t>
                </a:r>
                <a:endParaRPr lang="en-US" altLang="en-US" dirty="0"/>
              </a:p>
              <a:p>
                <a:r>
                  <a:rPr lang="en-US" altLang="en-US" i="1" dirty="0"/>
                  <a:t>E 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	                                       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.st := </a:t>
                </a:r>
                <a:r>
                  <a:rPr lang="en-US" altLang="en-US" i="1" dirty="0" err="1"/>
                  <a:t>T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;    </a:t>
                </a:r>
                <a:r>
                  <a:rPr lang="en-US" altLang="en-US" i="1" dirty="0" err="1"/>
                  <a:t>E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 := </a:t>
                </a:r>
                <a:r>
                  <a:rPr lang="en-US" altLang="en-US" i="1" dirty="0" err="1"/>
                  <a:t>F</a:t>
                </a:r>
                <a:r>
                  <a:rPr lang="en-US" altLang="en-US" dirty="0" err="1"/>
                  <a:t>.val</a:t>
                </a:r>
                <a:endParaRPr lang="en-US" altLang="en-US" dirty="0"/>
              </a:p>
              <a:p>
                <a:r>
                  <a:rPr lang="en-US" altLang="en-US" i="1" dirty="0"/>
                  <a:t>F</a:t>
                </a:r>
                <a:r>
                  <a:rPr lang="en-US" altLang="en-US" baseline="-25000" dirty="0"/>
                  <a:t>1</a:t>
                </a:r>
                <a:r>
                  <a:rPr lang="en-US" altLang="en-US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dirty="0"/>
                  <a:t> + 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                                     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.st :=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.st + </a:t>
                </a:r>
                <a:r>
                  <a:rPr lang="en-US" altLang="en-US" i="1" dirty="0" err="1"/>
                  <a:t>T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;   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.val :=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.val</a:t>
                </a:r>
              </a:p>
              <a:p>
                <a:r>
                  <a:rPr lang="en-US" altLang="en-US" i="1" dirty="0"/>
                  <a:t>F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𝜖</m:t>
                    </m:r>
                  </m:oMath>
                </a14:m>
                <a:r>
                  <a:rPr lang="en-US" altLang="en-US" dirty="0"/>
                  <a:t>		                                 </a:t>
                </a:r>
                <a:r>
                  <a:rPr lang="en-US" altLang="en-US" i="1" dirty="0" err="1"/>
                  <a:t>F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 :=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.st</a:t>
                </a:r>
              </a:p>
              <a:p>
                <a:r>
                  <a:rPr lang="en-US" altLang="en-US" i="1" dirty="0"/>
                  <a:t>T 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 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int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						    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T.val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 := 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int.val</a:t>
                </a:r>
                <a:endParaRPr lang="en-US" altLang="en-US" i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716" y="2624887"/>
                <a:ext cx="8336924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585" t="-2479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291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previous decorated parse tree.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51872" y="3978808"/>
            <a:ext cx="8295113" cy="2453960"/>
            <a:chOff x="1751527" y="4012064"/>
            <a:chExt cx="8295113" cy="2453960"/>
          </a:xfrm>
        </p:grpSpPr>
        <p:grpSp>
          <p:nvGrpSpPr>
            <p:cNvPr id="6" name="Group 5"/>
            <p:cNvGrpSpPr/>
            <p:nvPr/>
          </p:nvGrpSpPr>
          <p:grpSpPr>
            <a:xfrm>
              <a:off x="5639830" y="4012064"/>
              <a:ext cx="4406810" cy="2453960"/>
              <a:chOff x="4533363" y="4324898"/>
              <a:chExt cx="4406810" cy="245396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846072" y="4324898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590269" y="5112500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312879" y="5112500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533363" y="5761013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int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131728" y="5761013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12879" y="5761013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610409" y="5752291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55973" y="6409526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int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8576677" y="6409526"/>
                    <a:ext cx="3634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6677" y="6409526"/>
                    <a:ext cx="36349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Straight Arrow Connector 34"/>
              <p:cNvCxnSpPr>
                <a:stCxn id="26" idx="2"/>
                <a:endCxn id="27" idx="0"/>
              </p:cNvCxnSpPr>
              <p:nvPr/>
            </p:nvCxnSpPr>
            <p:spPr>
              <a:xfrm flipH="1">
                <a:off x="4733097" y="4694230"/>
                <a:ext cx="1255803" cy="4182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6" idx="2"/>
                <a:endCxn id="28" idx="0"/>
              </p:cNvCxnSpPr>
              <p:nvPr/>
            </p:nvCxnSpPr>
            <p:spPr>
              <a:xfrm>
                <a:off x="5988900" y="4694230"/>
                <a:ext cx="1466807" cy="4182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2"/>
                <a:endCxn id="29" idx="0"/>
              </p:cNvCxnSpPr>
              <p:nvPr/>
            </p:nvCxnSpPr>
            <p:spPr>
              <a:xfrm>
                <a:off x="4733097" y="5481832"/>
                <a:ext cx="0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8" idx="2"/>
                <a:endCxn id="30" idx="0"/>
              </p:cNvCxnSpPr>
              <p:nvPr/>
            </p:nvCxnSpPr>
            <p:spPr>
              <a:xfrm flipH="1">
                <a:off x="6301005" y="5481832"/>
                <a:ext cx="1154702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28" idx="2"/>
                <a:endCxn id="31" idx="0"/>
              </p:cNvCxnSpPr>
              <p:nvPr/>
            </p:nvCxnSpPr>
            <p:spPr>
              <a:xfrm>
                <a:off x="7455707" y="5481832"/>
                <a:ext cx="0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28" idx="2"/>
                <a:endCxn id="32" idx="0"/>
              </p:cNvCxnSpPr>
              <p:nvPr/>
            </p:nvCxnSpPr>
            <p:spPr>
              <a:xfrm>
                <a:off x="7455707" y="5481832"/>
                <a:ext cx="1297530" cy="2704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1" idx="2"/>
                <a:endCxn id="33" idx="0"/>
              </p:cNvCxnSpPr>
              <p:nvPr/>
            </p:nvCxnSpPr>
            <p:spPr>
              <a:xfrm>
                <a:off x="7455707" y="6130345"/>
                <a:ext cx="0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2" idx="2"/>
                <a:endCxn id="34" idx="0"/>
              </p:cNvCxnSpPr>
              <p:nvPr/>
            </p:nvCxnSpPr>
            <p:spPr>
              <a:xfrm>
                <a:off x="8753237" y="6121623"/>
                <a:ext cx="5188" cy="287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6039298" y="5448179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9499" y="4799666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61908" y="4810969"/>
              <a:ext cx="31130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63927" y="6096692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16" name="Curved Connector 15"/>
            <p:cNvCxnSpPr>
              <a:stCxn id="7" idx="3"/>
              <a:endCxn id="8" idx="3"/>
            </p:cNvCxnSpPr>
            <p:nvPr/>
          </p:nvCxnSpPr>
          <p:spPr>
            <a:xfrm flipV="1">
              <a:off x="6350602" y="4984332"/>
              <a:ext cx="201" cy="648513"/>
            </a:xfrm>
            <a:prstGeom prst="curvedConnector3">
              <a:avLst>
                <a:gd name="adj1" fmla="val 113831343"/>
              </a:avLst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8" idx="3"/>
              <a:endCxn id="9" idx="0"/>
            </p:cNvCxnSpPr>
            <p:nvPr/>
          </p:nvCxnSpPr>
          <p:spPr>
            <a:xfrm flipV="1">
              <a:off x="6350803" y="4810969"/>
              <a:ext cx="2566757" cy="173363"/>
            </a:xfrm>
            <a:prstGeom prst="curvedConnector4">
              <a:avLst>
                <a:gd name="adj1" fmla="val 46968"/>
                <a:gd name="adj2" fmla="val 238382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751527" y="4984332"/>
              <a:ext cx="458972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val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18949" y="5583408"/>
              <a:ext cx="32412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270716" y="2624887"/>
                <a:ext cx="833692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b="1" dirty="0"/>
                  <a:t>production</a:t>
                </a:r>
                <a:r>
                  <a:rPr lang="en-US" altLang="en-US" dirty="0"/>
                  <a:t>	                                 	</a:t>
                </a:r>
                <a:r>
                  <a:rPr lang="en-US" altLang="en-US" b="1" dirty="0"/>
                  <a:t>semantic rule</a:t>
                </a:r>
                <a:endParaRPr lang="en-US" altLang="en-US" dirty="0"/>
              </a:p>
              <a:p>
                <a:r>
                  <a:rPr lang="en-US" altLang="en-US" i="1" dirty="0"/>
                  <a:t>E 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	                                       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.st := </a:t>
                </a:r>
                <a:r>
                  <a:rPr lang="en-US" altLang="en-US" i="1" dirty="0" err="1"/>
                  <a:t>T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;    </a:t>
                </a:r>
                <a:r>
                  <a:rPr lang="en-US" altLang="en-US" i="1" dirty="0" err="1"/>
                  <a:t>E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 := </a:t>
                </a:r>
                <a:r>
                  <a:rPr lang="en-US" altLang="en-US" i="1" dirty="0" err="1"/>
                  <a:t>F</a:t>
                </a:r>
                <a:r>
                  <a:rPr lang="en-US" altLang="en-US" dirty="0" err="1"/>
                  <a:t>.val</a:t>
                </a:r>
                <a:endParaRPr lang="en-US" altLang="en-US" dirty="0"/>
              </a:p>
              <a:p>
                <a:r>
                  <a:rPr lang="en-US" altLang="en-US" i="1" dirty="0"/>
                  <a:t>F</a:t>
                </a:r>
                <a:r>
                  <a:rPr lang="en-US" altLang="en-US" baseline="-25000" dirty="0"/>
                  <a:t>1</a:t>
                </a:r>
                <a:r>
                  <a:rPr lang="en-US" altLang="en-US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dirty="0"/>
                  <a:t> + 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                                     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.st :=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.st + </a:t>
                </a:r>
                <a:r>
                  <a:rPr lang="en-US" altLang="en-US" i="1" dirty="0" err="1"/>
                  <a:t>T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;   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.val :=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.val</a:t>
                </a:r>
              </a:p>
              <a:p>
                <a:r>
                  <a:rPr lang="en-US" altLang="en-US" i="1" dirty="0"/>
                  <a:t>F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𝜖</m:t>
                    </m:r>
                  </m:oMath>
                </a14:m>
                <a:r>
                  <a:rPr lang="en-US" altLang="en-US" dirty="0"/>
                  <a:t>		                                 </a:t>
                </a:r>
                <a:r>
                  <a:rPr lang="en-US" altLang="en-US" i="1" dirty="0" err="1"/>
                  <a:t>F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 :=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.st</a:t>
                </a:r>
              </a:p>
              <a:p>
                <a:r>
                  <a:rPr lang="en-US" altLang="en-US" i="1" dirty="0"/>
                  <a:t>T 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 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int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						    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T.val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 := 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int.val</a:t>
                </a:r>
                <a:endParaRPr lang="en-US" altLang="en-US" i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716" y="2624887"/>
                <a:ext cx="8336924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585" t="-2479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478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previous decorated parse tree.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51872" y="3978808"/>
            <a:ext cx="8295113" cy="2453960"/>
            <a:chOff x="1751527" y="4012064"/>
            <a:chExt cx="8295113" cy="2453960"/>
          </a:xfrm>
        </p:grpSpPr>
        <p:grpSp>
          <p:nvGrpSpPr>
            <p:cNvPr id="6" name="Group 5"/>
            <p:cNvGrpSpPr/>
            <p:nvPr/>
          </p:nvGrpSpPr>
          <p:grpSpPr>
            <a:xfrm>
              <a:off x="5639830" y="4012064"/>
              <a:ext cx="4406810" cy="2453960"/>
              <a:chOff x="4533363" y="4324898"/>
              <a:chExt cx="4406810" cy="245396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846072" y="4324898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590269" y="5112500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312879" y="5112500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533363" y="5761013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int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131728" y="5761013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12879" y="5761013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610409" y="5752291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55973" y="6409526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int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8576677" y="6409526"/>
                    <a:ext cx="3634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6677" y="6409526"/>
                    <a:ext cx="36349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Straight Arrow Connector 34"/>
              <p:cNvCxnSpPr>
                <a:stCxn id="26" idx="2"/>
                <a:endCxn id="27" idx="0"/>
              </p:cNvCxnSpPr>
              <p:nvPr/>
            </p:nvCxnSpPr>
            <p:spPr>
              <a:xfrm flipH="1">
                <a:off x="4733097" y="4694230"/>
                <a:ext cx="1255803" cy="4182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6" idx="2"/>
                <a:endCxn id="28" idx="0"/>
              </p:cNvCxnSpPr>
              <p:nvPr/>
            </p:nvCxnSpPr>
            <p:spPr>
              <a:xfrm>
                <a:off x="5988900" y="4694230"/>
                <a:ext cx="1466807" cy="4182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2"/>
                <a:endCxn id="29" idx="0"/>
              </p:cNvCxnSpPr>
              <p:nvPr/>
            </p:nvCxnSpPr>
            <p:spPr>
              <a:xfrm>
                <a:off x="4733097" y="5481832"/>
                <a:ext cx="0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8" idx="2"/>
                <a:endCxn id="30" idx="0"/>
              </p:cNvCxnSpPr>
              <p:nvPr/>
            </p:nvCxnSpPr>
            <p:spPr>
              <a:xfrm flipH="1">
                <a:off x="6301005" y="5481832"/>
                <a:ext cx="1154702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28" idx="2"/>
                <a:endCxn id="31" idx="0"/>
              </p:cNvCxnSpPr>
              <p:nvPr/>
            </p:nvCxnSpPr>
            <p:spPr>
              <a:xfrm>
                <a:off x="7455707" y="5481832"/>
                <a:ext cx="0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28" idx="2"/>
                <a:endCxn id="32" idx="0"/>
              </p:cNvCxnSpPr>
              <p:nvPr/>
            </p:nvCxnSpPr>
            <p:spPr>
              <a:xfrm>
                <a:off x="7455707" y="5481832"/>
                <a:ext cx="1297530" cy="2704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1" idx="2"/>
                <a:endCxn id="33" idx="0"/>
              </p:cNvCxnSpPr>
              <p:nvPr/>
            </p:nvCxnSpPr>
            <p:spPr>
              <a:xfrm>
                <a:off x="7455707" y="6130345"/>
                <a:ext cx="0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2" idx="2"/>
                <a:endCxn id="34" idx="0"/>
              </p:cNvCxnSpPr>
              <p:nvPr/>
            </p:nvCxnSpPr>
            <p:spPr>
              <a:xfrm>
                <a:off x="8753237" y="6121623"/>
                <a:ext cx="5188" cy="287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6039298" y="5448179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9499" y="4799666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61908" y="4810969"/>
              <a:ext cx="31130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63927" y="6096692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56807" y="5448179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16" name="Curved Connector 15"/>
            <p:cNvCxnSpPr>
              <a:stCxn id="7" idx="3"/>
              <a:endCxn id="8" idx="3"/>
            </p:cNvCxnSpPr>
            <p:nvPr/>
          </p:nvCxnSpPr>
          <p:spPr>
            <a:xfrm flipV="1">
              <a:off x="6350602" y="4984332"/>
              <a:ext cx="201" cy="648513"/>
            </a:xfrm>
            <a:prstGeom prst="curvedConnector3">
              <a:avLst>
                <a:gd name="adj1" fmla="val 113831343"/>
              </a:avLst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8" idx="3"/>
              <a:endCxn id="9" idx="0"/>
            </p:cNvCxnSpPr>
            <p:nvPr/>
          </p:nvCxnSpPr>
          <p:spPr>
            <a:xfrm flipV="1">
              <a:off x="6350803" y="4810969"/>
              <a:ext cx="2566757" cy="173363"/>
            </a:xfrm>
            <a:prstGeom prst="curvedConnector4">
              <a:avLst>
                <a:gd name="adj1" fmla="val 46968"/>
                <a:gd name="adj2" fmla="val 238382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10" idx="3"/>
              <a:endCxn id="11" idx="3"/>
            </p:cNvCxnSpPr>
            <p:nvPr/>
          </p:nvCxnSpPr>
          <p:spPr>
            <a:xfrm flipH="1" flipV="1">
              <a:off x="9068111" y="5632845"/>
              <a:ext cx="7120" cy="648513"/>
            </a:xfrm>
            <a:prstGeom prst="curvedConnector3">
              <a:avLst>
                <a:gd name="adj1" fmla="val -3210674"/>
              </a:avLst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751527" y="4984332"/>
              <a:ext cx="458972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val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18949" y="5583408"/>
              <a:ext cx="32412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270716" y="2624887"/>
                <a:ext cx="833692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b="1" dirty="0"/>
                  <a:t>production</a:t>
                </a:r>
                <a:r>
                  <a:rPr lang="en-US" altLang="en-US" dirty="0"/>
                  <a:t>	                                 	</a:t>
                </a:r>
                <a:r>
                  <a:rPr lang="en-US" altLang="en-US" b="1" dirty="0"/>
                  <a:t>semantic rule</a:t>
                </a:r>
                <a:endParaRPr lang="en-US" altLang="en-US" dirty="0"/>
              </a:p>
              <a:p>
                <a:r>
                  <a:rPr lang="en-US" altLang="en-US" i="1" dirty="0"/>
                  <a:t>E 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	                                       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.st := </a:t>
                </a:r>
                <a:r>
                  <a:rPr lang="en-US" altLang="en-US" i="1" dirty="0" err="1"/>
                  <a:t>T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;    </a:t>
                </a:r>
                <a:r>
                  <a:rPr lang="en-US" altLang="en-US" i="1" dirty="0" err="1"/>
                  <a:t>E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 := </a:t>
                </a:r>
                <a:r>
                  <a:rPr lang="en-US" altLang="en-US" i="1" dirty="0" err="1"/>
                  <a:t>F</a:t>
                </a:r>
                <a:r>
                  <a:rPr lang="en-US" altLang="en-US" dirty="0" err="1"/>
                  <a:t>.val</a:t>
                </a:r>
                <a:endParaRPr lang="en-US" altLang="en-US" dirty="0"/>
              </a:p>
              <a:p>
                <a:r>
                  <a:rPr lang="en-US" altLang="en-US" i="1" dirty="0"/>
                  <a:t>F</a:t>
                </a:r>
                <a:r>
                  <a:rPr lang="en-US" altLang="en-US" baseline="-25000" dirty="0"/>
                  <a:t>1</a:t>
                </a:r>
                <a:r>
                  <a:rPr lang="en-US" altLang="en-US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dirty="0"/>
                  <a:t> + 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                                     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.st :=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.st + </a:t>
                </a:r>
                <a:r>
                  <a:rPr lang="en-US" altLang="en-US" i="1" dirty="0" err="1"/>
                  <a:t>T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;   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.val :=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.val</a:t>
                </a:r>
              </a:p>
              <a:p>
                <a:r>
                  <a:rPr lang="en-US" altLang="en-US" i="1" dirty="0"/>
                  <a:t>F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𝜖</m:t>
                    </m:r>
                  </m:oMath>
                </a14:m>
                <a:r>
                  <a:rPr lang="en-US" altLang="en-US" dirty="0"/>
                  <a:t>		                                 </a:t>
                </a:r>
                <a:r>
                  <a:rPr lang="en-US" altLang="en-US" i="1" dirty="0" err="1"/>
                  <a:t>F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 :=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.st</a:t>
                </a:r>
              </a:p>
              <a:p>
                <a:r>
                  <a:rPr lang="en-US" altLang="en-US" i="1" dirty="0"/>
                  <a:t>T 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 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int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						    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T.val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 := 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int.val</a:t>
                </a:r>
                <a:endParaRPr lang="en-US" altLang="en-US" i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716" y="2624887"/>
                <a:ext cx="8336924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585" t="-2479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68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Now that we’ve covered the process of validating the </a:t>
            </a:r>
            <a:r>
              <a:rPr lang="en-US" i="1" dirty="0"/>
              <a:t>structure</a:t>
            </a:r>
            <a:r>
              <a:rPr lang="en-US" dirty="0"/>
              <a:t> of a program, now we can discuss the process of validating its </a:t>
            </a:r>
            <a:r>
              <a:rPr lang="en-US" i="1" dirty="0"/>
              <a:t>meaning</a:t>
            </a:r>
            <a:r>
              <a:rPr lang="en-US" dirty="0"/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In general, semantic analysis verifies the portion of the language definition which  </a:t>
            </a:r>
            <a:br>
              <a:rPr lang="en-US" dirty="0"/>
            </a:br>
            <a:r>
              <a:rPr lang="en-US" dirty="0"/>
              <a:t> cannot feasibly be described by a context-free grammar. This includes meaning but </a:t>
            </a:r>
            <a:br>
              <a:rPr lang="en-US" dirty="0"/>
            </a:br>
            <a:r>
              <a:rPr lang="en-US" dirty="0"/>
              <a:t> also more complicated syntax checks. For example,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 Matching the number of arguments of a subroutine to its number of formal parameters.</a:t>
            </a:r>
            <a:br>
              <a:rPr lang="en-US" dirty="0"/>
            </a:br>
            <a:r>
              <a:rPr lang="en-US" dirty="0"/>
              <a:t> Not nested </a:t>
            </a:r>
            <a:r>
              <a:rPr lang="en-US" dirty="0">
                <a:sym typeface="Wingdings" panose="05000000000000000000" pitchFamily="2" charset="2"/>
              </a:rPr>
              <a:t> cannot be counted by context-free grammars.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 Making sure every function has a return statement. Too complex to be feasibly represented by grammar. </a:t>
            </a:r>
            <a:endParaRPr lang="en-US" dirty="0"/>
          </a:p>
          <a:p>
            <a:pPr algn="just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5288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previous decorated parse tree.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51872" y="3978808"/>
            <a:ext cx="8562309" cy="2453960"/>
            <a:chOff x="1751527" y="4012064"/>
            <a:chExt cx="8562309" cy="2453960"/>
          </a:xfrm>
        </p:grpSpPr>
        <p:grpSp>
          <p:nvGrpSpPr>
            <p:cNvPr id="6" name="Group 5"/>
            <p:cNvGrpSpPr/>
            <p:nvPr/>
          </p:nvGrpSpPr>
          <p:grpSpPr>
            <a:xfrm>
              <a:off x="5639830" y="4012064"/>
              <a:ext cx="4406810" cy="2453960"/>
              <a:chOff x="4533363" y="4324898"/>
              <a:chExt cx="4406810" cy="245396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846072" y="4324898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590269" y="5112500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312879" y="5112500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533363" y="5761013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int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131728" y="5761013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12879" y="5761013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610409" y="5752291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55973" y="6409526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int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8576677" y="6409526"/>
                    <a:ext cx="3634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6677" y="6409526"/>
                    <a:ext cx="36349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Straight Arrow Connector 34"/>
              <p:cNvCxnSpPr>
                <a:stCxn id="26" idx="2"/>
                <a:endCxn id="27" idx="0"/>
              </p:cNvCxnSpPr>
              <p:nvPr/>
            </p:nvCxnSpPr>
            <p:spPr>
              <a:xfrm flipH="1">
                <a:off x="4733097" y="4694230"/>
                <a:ext cx="1255803" cy="4182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6" idx="2"/>
                <a:endCxn id="28" idx="0"/>
              </p:cNvCxnSpPr>
              <p:nvPr/>
            </p:nvCxnSpPr>
            <p:spPr>
              <a:xfrm>
                <a:off x="5988900" y="4694230"/>
                <a:ext cx="1466807" cy="4182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2"/>
                <a:endCxn id="29" idx="0"/>
              </p:cNvCxnSpPr>
              <p:nvPr/>
            </p:nvCxnSpPr>
            <p:spPr>
              <a:xfrm>
                <a:off x="4733097" y="5481832"/>
                <a:ext cx="0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8" idx="2"/>
                <a:endCxn id="30" idx="0"/>
              </p:cNvCxnSpPr>
              <p:nvPr/>
            </p:nvCxnSpPr>
            <p:spPr>
              <a:xfrm flipH="1">
                <a:off x="6301005" y="5481832"/>
                <a:ext cx="1154702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28" idx="2"/>
                <a:endCxn id="31" idx="0"/>
              </p:cNvCxnSpPr>
              <p:nvPr/>
            </p:nvCxnSpPr>
            <p:spPr>
              <a:xfrm>
                <a:off x="7455707" y="5481832"/>
                <a:ext cx="0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28" idx="2"/>
                <a:endCxn id="32" idx="0"/>
              </p:cNvCxnSpPr>
              <p:nvPr/>
            </p:nvCxnSpPr>
            <p:spPr>
              <a:xfrm>
                <a:off x="7455707" y="5481832"/>
                <a:ext cx="1297530" cy="2704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1" idx="2"/>
                <a:endCxn id="33" idx="0"/>
              </p:cNvCxnSpPr>
              <p:nvPr/>
            </p:nvCxnSpPr>
            <p:spPr>
              <a:xfrm>
                <a:off x="7455707" y="6130345"/>
                <a:ext cx="0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2" idx="2"/>
                <a:endCxn id="34" idx="0"/>
              </p:cNvCxnSpPr>
              <p:nvPr/>
            </p:nvCxnSpPr>
            <p:spPr>
              <a:xfrm>
                <a:off x="8753237" y="6121623"/>
                <a:ext cx="5188" cy="287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6039298" y="5448179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9499" y="4799666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61908" y="4810969"/>
              <a:ext cx="31130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63927" y="6096692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56807" y="5448179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02532" y="5448179"/>
              <a:ext cx="31130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16" name="Curved Connector 15"/>
            <p:cNvCxnSpPr>
              <a:stCxn id="7" idx="3"/>
              <a:endCxn id="8" idx="3"/>
            </p:cNvCxnSpPr>
            <p:nvPr/>
          </p:nvCxnSpPr>
          <p:spPr>
            <a:xfrm flipV="1">
              <a:off x="6350602" y="4984332"/>
              <a:ext cx="201" cy="648513"/>
            </a:xfrm>
            <a:prstGeom prst="curvedConnector3">
              <a:avLst>
                <a:gd name="adj1" fmla="val 113831343"/>
              </a:avLst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8" idx="3"/>
              <a:endCxn id="9" idx="0"/>
            </p:cNvCxnSpPr>
            <p:nvPr/>
          </p:nvCxnSpPr>
          <p:spPr>
            <a:xfrm flipV="1">
              <a:off x="6350803" y="4810969"/>
              <a:ext cx="2566757" cy="173363"/>
            </a:xfrm>
            <a:prstGeom prst="curvedConnector4">
              <a:avLst>
                <a:gd name="adj1" fmla="val 46968"/>
                <a:gd name="adj2" fmla="val 238382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10" idx="3"/>
              <a:endCxn id="11" idx="3"/>
            </p:cNvCxnSpPr>
            <p:nvPr/>
          </p:nvCxnSpPr>
          <p:spPr>
            <a:xfrm flipH="1" flipV="1">
              <a:off x="9068111" y="5632845"/>
              <a:ext cx="7120" cy="648513"/>
            </a:xfrm>
            <a:prstGeom prst="curvedConnector3">
              <a:avLst>
                <a:gd name="adj1" fmla="val -3210674"/>
              </a:avLst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11" idx="3"/>
              <a:endCxn id="12" idx="0"/>
            </p:cNvCxnSpPr>
            <p:nvPr/>
          </p:nvCxnSpPr>
          <p:spPr>
            <a:xfrm flipV="1">
              <a:off x="9068111" y="5448179"/>
              <a:ext cx="1090073" cy="184666"/>
            </a:xfrm>
            <a:prstGeom prst="curvedConnector4">
              <a:avLst>
                <a:gd name="adj1" fmla="val 42860"/>
                <a:gd name="adj2" fmla="val 223791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9" idx="2"/>
              <a:endCxn id="12" idx="0"/>
            </p:cNvCxnSpPr>
            <p:nvPr/>
          </p:nvCxnSpPr>
          <p:spPr>
            <a:xfrm rot="16200000" flipH="1">
              <a:off x="9403933" y="4693928"/>
              <a:ext cx="267878" cy="1240624"/>
            </a:xfrm>
            <a:prstGeom prst="curvedConnector3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751527" y="4984332"/>
              <a:ext cx="458972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val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18949" y="5583408"/>
              <a:ext cx="32412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270716" y="2624887"/>
                <a:ext cx="833692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b="1" dirty="0"/>
                  <a:t>production</a:t>
                </a:r>
                <a:r>
                  <a:rPr lang="en-US" altLang="en-US" dirty="0"/>
                  <a:t>	                                 	</a:t>
                </a:r>
                <a:r>
                  <a:rPr lang="en-US" altLang="en-US" b="1" dirty="0"/>
                  <a:t>semantic rule</a:t>
                </a:r>
                <a:endParaRPr lang="en-US" altLang="en-US" dirty="0"/>
              </a:p>
              <a:p>
                <a:r>
                  <a:rPr lang="en-US" altLang="en-US" i="1" dirty="0"/>
                  <a:t>E 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	                                       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.st := </a:t>
                </a:r>
                <a:r>
                  <a:rPr lang="en-US" altLang="en-US" i="1" dirty="0" err="1"/>
                  <a:t>T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;    </a:t>
                </a:r>
                <a:r>
                  <a:rPr lang="en-US" altLang="en-US" i="1" dirty="0" err="1"/>
                  <a:t>E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 := </a:t>
                </a:r>
                <a:r>
                  <a:rPr lang="en-US" altLang="en-US" i="1" dirty="0" err="1"/>
                  <a:t>F</a:t>
                </a:r>
                <a:r>
                  <a:rPr lang="en-US" altLang="en-US" dirty="0" err="1"/>
                  <a:t>.val</a:t>
                </a:r>
                <a:endParaRPr lang="en-US" altLang="en-US" dirty="0"/>
              </a:p>
              <a:p>
                <a:r>
                  <a:rPr lang="en-US" altLang="en-US" i="1" dirty="0"/>
                  <a:t>F</a:t>
                </a:r>
                <a:r>
                  <a:rPr lang="en-US" altLang="en-US" baseline="-25000" dirty="0"/>
                  <a:t>1</a:t>
                </a:r>
                <a:r>
                  <a:rPr lang="en-US" altLang="en-US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dirty="0"/>
                  <a:t> + 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                                     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.st :=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.st + </a:t>
                </a:r>
                <a:r>
                  <a:rPr lang="en-US" altLang="en-US" i="1" dirty="0" err="1"/>
                  <a:t>T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;   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.val :=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.val</a:t>
                </a:r>
              </a:p>
              <a:p>
                <a:r>
                  <a:rPr lang="en-US" altLang="en-US" i="1" dirty="0"/>
                  <a:t>F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𝜖</m:t>
                    </m:r>
                  </m:oMath>
                </a14:m>
                <a:r>
                  <a:rPr lang="en-US" altLang="en-US" dirty="0"/>
                  <a:t>		                                 </a:t>
                </a:r>
                <a:r>
                  <a:rPr lang="en-US" altLang="en-US" i="1" dirty="0" err="1"/>
                  <a:t>F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 :=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.st</a:t>
                </a:r>
              </a:p>
              <a:p>
                <a:r>
                  <a:rPr lang="en-US" altLang="en-US" i="1" dirty="0"/>
                  <a:t>T 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 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int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						    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T.val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 := 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int.val</a:t>
                </a:r>
                <a:endParaRPr lang="en-US" altLang="en-US" i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716" y="2624887"/>
                <a:ext cx="8336924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585" t="-2479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974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previous decorated parse tree.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51872" y="3978808"/>
            <a:ext cx="9060610" cy="2453960"/>
            <a:chOff x="1751527" y="4012064"/>
            <a:chExt cx="9060610" cy="2453960"/>
          </a:xfrm>
        </p:grpSpPr>
        <p:grpSp>
          <p:nvGrpSpPr>
            <p:cNvPr id="6" name="Group 5"/>
            <p:cNvGrpSpPr/>
            <p:nvPr/>
          </p:nvGrpSpPr>
          <p:grpSpPr>
            <a:xfrm>
              <a:off x="5639830" y="4012064"/>
              <a:ext cx="4406810" cy="2453960"/>
              <a:chOff x="4533363" y="4324898"/>
              <a:chExt cx="4406810" cy="245396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846072" y="4324898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590269" y="5112500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312879" y="5112500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533363" y="5761013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int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131728" y="5761013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12879" y="5761013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610409" y="5752291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55973" y="6409526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int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8576677" y="6409526"/>
                    <a:ext cx="3634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6677" y="6409526"/>
                    <a:ext cx="36349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Straight Arrow Connector 34"/>
              <p:cNvCxnSpPr>
                <a:stCxn id="26" idx="2"/>
                <a:endCxn id="27" idx="0"/>
              </p:cNvCxnSpPr>
              <p:nvPr/>
            </p:nvCxnSpPr>
            <p:spPr>
              <a:xfrm flipH="1">
                <a:off x="4733097" y="4694230"/>
                <a:ext cx="1255803" cy="4182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6" idx="2"/>
                <a:endCxn id="28" idx="0"/>
              </p:cNvCxnSpPr>
              <p:nvPr/>
            </p:nvCxnSpPr>
            <p:spPr>
              <a:xfrm>
                <a:off x="5988900" y="4694230"/>
                <a:ext cx="1466807" cy="4182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2"/>
                <a:endCxn id="29" idx="0"/>
              </p:cNvCxnSpPr>
              <p:nvPr/>
            </p:nvCxnSpPr>
            <p:spPr>
              <a:xfrm>
                <a:off x="4733097" y="5481832"/>
                <a:ext cx="0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8" idx="2"/>
                <a:endCxn id="30" idx="0"/>
              </p:cNvCxnSpPr>
              <p:nvPr/>
            </p:nvCxnSpPr>
            <p:spPr>
              <a:xfrm flipH="1">
                <a:off x="6301005" y="5481832"/>
                <a:ext cx="1154702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28" idx="2"/>
                <a:endCxn id="31" idx="0"/>
              </p:cNvCxnSpPr>
              <p:nvPr/>
            </p:nvCxnSpPr>
            <p:spPr>
              <a:xfrm>
                <a:off x="7455707" y="5481832"/>
                <a:ext cx="0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28" idx="2"/>
                <a:endCxn id="32" idx="0"/>
              </p:cNvCxnSpPr>
              <p:nvPr/>
            </p:nvCxnSpPr>
            <p:spPr>
              <a:xfrm>
                <a:off x="7455707" y="5481832"/>
                <a:ext cx="1297530" cy="2704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1" idx="2"/>
                <a:endCxn id="33" idx="0"/>
              </p:cNvCxnSpPr>
              <p:nvPr/>
            </p:nvCxnSpPr>
            <p:spPr>
              <a:xfrm>
                <a:off x="7455707" y="6130345"/>
                <a:ext cx="0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2" idx="2"/>
                <a:endCxn id="34" idx="0"/>
              </p:cNvCxnSpPr>
              <p:nvPr/>
            </p:nvCxnSpPr>
            <p:spPr>
              <a:xfrm>
                <a:off x="8753237" y="6121623"/>
                <a:ext cx="5188" cy="287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6039298" y="5448179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9499" y="4799666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61908" y="4810969"/>
              <a:ext cx="31130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63927" y="6096692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56807" y="5448179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02532" y="5448179"/>
              <a:ext cx="31130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00833" y="5448179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16" name="Curved Connector 15"/>
            <p:cNvCxnSpPr>
              <a:stCxn id="7" idx="3"/>
              <a:endCxn id="8" idx="3"/>
            </p:cNvCxnSpPr>
            <p:nvPr/>
          </p:nvCxnSpPr>
          <p:spPr>
            <a:xfrm flipV="1">
              <a:off x="6350602" y="4984332"/>
              <a:ext cx="201" cy="648513"/>
            </a:xfrm>
            <a:prstGeom prst="curvedConnector3">
              <a:avLst>
                <a:gd name="adj1" fmla="val 113831343"/>
              </a:avLst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8" idx="3"/>
              <a:endCxn id="9" idx="0"/>
            </p:cNvCxnSpPr>
            <p:nvPr/>
          </p:nvCxnSpPr>
          <p:spPr>
            <a:xfrm flipV="1">
              <a:off x="6350803" y="4810969"/>
              <a:ext cx="2566757" cy="173363"/>
            </a:xfrm>
            <a:prstGeom prst="curvedConnector4">
              <a:avLst>
                <a:gd name="adj1" fmla="val 46968"/>
                <a:gd name="adj2" fmla="val 238382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10" idx="3"/>
              <a:endCxn id="11" idx="3"/>
            </p:cNvCxnSpPr>
            <p:nvPr/>
          </p:nvCxnSpPr>
          <p:spPr>
            <a:xfrm flipH="1" flipV="1">
              <a:off x="9068111" y="5632845"/>
              <a:ext cx="7120" cy="648513"/>
            </a:xfrm>
            <a:prstGeom prst="curvedConnector3">
              <a:avLst>
                <a:gd name="adj1" fmla="val -3210674"/>
              </a:avLst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11" idx="3"/>
              <a:endCxn id="12" idx="0"/>
            </p:cNvCxnSpPr>
            <p:nvPr/>
          </p:nvCxnSpPr>
          <p:spPr>
            <a:xfrm flipV="1">
              <a:off x="9068111" y="5448179"/>
              <a:ext cx="1090073" cy="184666"/>
            </a:xfrm>
            <a:prstGeom prst="curvedConnector4">
              <a:avLst>
                <a:gd name="adj1" fmla="val 42860"/>
                <a:gd name="adj2" fmla="val 223791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9" idx="2"/>
              <a:endCxn id="12" idx="0"/>
            </p:cNvCxnSpPr>
            <p:nvPr/>
          </p:nvCxnSpPr>
          <p:spPr>
            <a:xfrm rot="16200000" flipH="1">
              <a:off x="9403933" y="4693928"/>
              <a:ext cx="267878" cy="1240624"/>
            </a:xfrm>
            <a:prstGeom prst="curvedConnector3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12" idx="2"/>
              <a:endCxn id="13" idx="2"/>
            </p:cNvCxnSpPr>
            <p:nvPr/>
          </p:nvCxnSpPr>
          <p:spPr>
            <a:xfrm rot="16200000" flipH="1">
              <a:off x="10407334" y="5568360"/>
              <a:ext cx="12700" cy="498301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751527" y="4984332"/>
              <a:ext cx="458972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val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18949" y="5583408"/>
              <a:ext cx="32412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270716" y="2624887"/>
                <a:ext cx="833692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b="1" dirty="0"/>
                  <a:t>production</a:t>
                </a:r>
                <a:r>
                  <a:rPr lang="en-US" altLang="en-US" dirty="0"/>
                  <a:t>	                                 	</a:t>
                </a:r>
                <a:r>
                  <a:rPr lang="en-US" altLang="en-US" b="1" dirty="0"/>
                  <a:t>semantic rule</a:t>
                </a:r>
                <a:endParaRPr lang="en-US" altLang="en-US" dirty="0"/>
              </a:p>
              <a:p>
                <a:r>
                  <a:rPr lang="en-US" altLang="en-US" i="1" dirty="0"/>
                  <a:t>E 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	                                       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.st := </a:t>
                </a:r>
                <a:r>
                  <a:rPr lang="en-US" altLang="en-US" i="1" dirty="0" err="1"/>
                  <a:t>T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;    </a:t>
                </a:r>
                <a:r>
                  <a:rPr lang="en-US" altLang="en-US" i="1" dirty="0" err="1"/>
                  <a:t>E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 := </a:t>
                </a:r>
                <a:r>
                  <a:rPr lang="en-US" altLang="en-US" i="1" dirty="0" err="1"/>
                  <a:t>F</a:t>
                </a:r>
                <a:r>
                  <a:rPr lang="en-US" altLang="en-US" dirty="0" err="1"/>
                  <a:t>.val</a:t>
                </a:r>
                <a:endParaRPr lang="en-US" altLang="en-US" dirty="0"/>
              </a:p>
              <a:p>
                <a:r>
                  <a:rPr lang="en-US" altLang="en-US" i="1" dirty="0"/>
                  <a:t>F</a:t>
                </a:r>
                <a:r>
                  <a:rPr lang="en-US" altLang="en-US" baseline="-25000" dirty="0"/>
                  <a:t>1</a:t>
                </a:r>
                <a:r>
                  <a:rPr lang="en-US" altLang="en-US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dirty="0"/>
                  <a:t> + 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                                     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.st :=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.st + </a:t>
                </a:r>
                <a:r>
                  <a:rPr lang="en-US" altLang="en-US" i="1" dirty="0" err="1"/>
                  <a:t>T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;   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.val :=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.val</a:t>
                </a:r>
              </a:p>
              <a:p>
                <a:r>
                  <a:rPr lang="en-US" altLang="en-US" i="1" dirty="0"/>
                  <a:t>F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𝜖</m:t>
                    </m:r>
                  </m:oMath>
                </a14:m>
                <a:r>
                  <a:rPr lang="en-US" altLang="en-US" dirty="0"/>
                  <a:t>		                                 </a:t>
                </a:r>
                <a:r>
                  <a:rPr lang="en-US" altLang="en-US" i="1" dirty="0" err="1"/>
                  <a:t>F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 :=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.st</a:t>
                </a:r>
              </a:p>
              <a:p>
                <a:r>
                  <a:rPr lang="en-US" altLang="en-US" i="1" dirty="0"/>
                  <a:t>T 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 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int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						    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T.val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 := 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int.val</a:t>
                </a:r>
                <a:endParaRPr lang="en-US" altLang="en-US" i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716" y="2624887"/>
                <a:ext cx="8336924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585" t="-2479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340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previous decorated parse tree.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51872" y="3978808"/>
            <a:ext cx="9060610" cy="2453960"/>
            <a:chOff x="1751527" y="4012064"/>
            <a:chExt cx="9060610" cy="2453960"/>
          </a:xfrm>
        </p:grpSpPr>
        <p:grpSp>
          <p:nvGrpSpPr>
            <p:cNvPr id="6" name="Group 5"/>
            <p:cNvGrpSpPr/>
            <p:nvPr/>
          </p:nvGrpSpPr>
          <p:grpSpPr>
            <a:xfrm>
              <a:off x="5639830" y="4012064"/>
              <a:ext cx="4406810" cy="2453960"/>
              <a:chOff x="4533363" y="4324898"/>
              <a:chExt cx="4406810" cy="245396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846072" y="4324898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590269" y="5112500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312879" y="5112500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533363" y="5761013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int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131728" y="5761013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12879" y="5761013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610409" y="5752291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55973" y="6409526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int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8576677" y="6409526"/>
                    <a:ext cx="3634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6677" y="6409526"/>
                    <a:ext cx="36349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Straight Arrow Connector 34"/>
              <p:cNvCxnSpPr>
                <a:stCxn id="26" idx="2"/>
                <a:endCxn id="27" idx="0"/>
              </p:cNvCxnSpPr>
              <p:nvPr/>
            </p:nvCxnSpPr>
            <p:spPr>
              <a:xfrm flipH="1">
                <a:off x="4733097" y="4694230"/>
                <a:ext cx="1255803" cy="4182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6" idx="2"/>
                <a:endCxn id="28" idx="0"/>
              </p:cNvCxnSpPr>
              <p:nvPr/>
            </p:nvCxnSpPr>
            <p:spPr>
              <a:xfrm>
                <a:off x="5988900" y="4694230"/>
                <a:ext cx="1466807" cy="4182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2"/>
                <a:endCxn id="29" idx="0"/>
              </p:cNvCxnSpPr>
              <p:nvPr/>
            </p:nvCxnSpPr>
            <p:spPr>
              <a:xfrm>
                <a:off x="4733097" y="5481832"/>
                <a:ext cx="0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8" idx="2"/>
                <a:endCxn id="30" idx="0"/>
              </p:cNvCxnSpPr>
              <p:nvPr/>
            </p:nvCxnSpPr>
            <p:spPr>
              <a:xfrm flipH="1">
                <a:off x="6301005" y="5481832"/>
                <a:ext cx="1154702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28" idx="2"/>
                <a:endCxn id="31" idx="0"/>
              </p:cNvCxnSpPr>
              <p:nvPr/>
            </p:nvCxnSpPr>
            <p:spPr>
              <a:xfrm>
                <a:off x="7455707" y="5481832"/>
                <a:ext cx="0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28" idx="2"/>
                <a:endCxn id="32" idx="0"/>
              </p:cNvCxnSpPr>
              <p:nvPr/>
            </p:nvCxnSpPr>
            <p:spPr>
              <a:xfrm>
                <a:off x="7455707" y="5481832"/>
                <a:ext cx="1297530" cy="2704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1" idx="2"/>
                <a:endCxn id="33" idx="0"/>
              </p:cNvCxnSpPr>
              <p:nvPr/>
            </p:nvCxnSpPr>
            <p:spPr>
              <a:xfrm>
                <a:off x="7455707" y="6130345"/>
                <a:ext cx="0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2" idx="2"/>
                <a:endCxn id="34" idx="0"/>
              </p:cNvCxnSpPr>
              <p:nvPr/>
            </p:nvCxnSpPr>
            <p:spPr>
              <a:xfrm>
                <a:off x="8753237" y="6121623"/>
                <a:ext cx="5188" cy="287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6039298" y="5448179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9499" y="4799666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61908" y="4810969"/>
              <a:ext cx="31130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63927" y="6096692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56807" y="5448179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02532" y="5448179"/>
              <a:ext cx="31130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00833" y="5448179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62744" y="4799666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16" name="Curved Connector 15"/>
            <p:cNvCxnSpPr>
              <a:stCxn id="7" idx="3"/>
              <a:endCxn id="8" idx="3"/>
            </p:cNvCxnSpPr>
            <p:nvPr/>
          </p:nvCxnSpPr>
          <p:spPr>
            <a:xfrm flipV="1">
              <a:off x="6350602" y="4984332"/>
              <a:ext cx="201" cy="648513"/>
            </a:xfrm>
            <a:prstGeom prst="curvedConnector3">
              <a:avLst>
                <a:gd name="adj1" fmla="val 113831343"/>
              </a:avLst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8" idx="3"/>
              <a:endCxn id="9" idx="0"/>
            </p:cNvCxnSpPr>
            <p:nvPr/>
          </p:nvCxnSpPr>
          <p:spPr>
            <a:xfrm flipV="1">
              <a:off x="6350803" y="4810969"/>
              <a:ext cx="2566757" cy="173363"/>
            </a:xfrm>
            <a:prstGeom prst="curvedConnector4">
              <a:avLst>
                <a:gd name="adj1" fmla="val 46968"/>
                <a:gd name="adj2" fmla="val 238382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10" idx="3"/>
              <a:endCxn id="11" idx="3"/>
            </p:cNvCxnSpPr>
            <p:nvPr/>
          </p:nvCxnSpPr>
          <p:spPr>
            <a:xfrm flipH="1" flipV="1">
              <a:off x="9068111" y="5632845"/>
              <a:ext cx="7120" cy="648513"/>
            </a:xfrm>
            <a:prstGeom prst="curvedConnector3">
              <a:avLst>
                <a:gd name="adj1" fmla="val -3210674"/>
              </a:avLst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11" idx="3"/>
              <a:endCxn id="12" idx="0"/>
            </p:cNvCxnSpPr>
            <p:nvPr/>
          </p:nvCxnSpPr>
          <p:spPr>
            <a:xfrm flipV="1">
              <a:off x="9068111" y="5448179"/>
              <a:ext cx="1090073" cy="184666"/>
            </a:xfrm>
            <a:prstGeom prst="curvedConnector4">
              <a:avLst>
                <a:gd name="adj1" fmla="val 42860"/>
                <a:gd name="adj2" fmla="val 223791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9" idx="2"/>
              <a:endCxn id="12" idx="0"/>
            </p:cNvCxnSpPr>
            <p:nvPr/>
          </p:nvCxnSpPr>
          <p:spPr>
            <a:xfrm rot="16200000" flipH="1">
              <a:off x="9403933" y="4693928"/>
              <a:ext cx="267878" cy="1240624"/>
            </a:xfrm>
            <a:prstGeom prst="curvedConnector3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12" idx="2"/>
              <a:endCxn id="13" idx="2"/>
            </p:cNvCxnSpPr>
            <p:nvPr/>
          </p:nvCxnSpPr>
          <p:spPr>
            <a:xfrm rot="16200000" flipH="1">
              <a:off x="10407334" y="5568360"/>
              <a:ext cx="12700" cy="498301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13" idx="0"/>
              <a:endCxn id="14" idx="3"/>
            </p:cNvCxnSpPr>
            <p:nvPr/>
          </p:nvCxnSpPr>
          <p:spPr>
            <a:xfrm rot="16200000" flipV="1">
              <a:off x="9883344" y="4675037"/>
              <a:ext cx="463847" cy="1082437"/>
            </a:xfrm>
            <a:prstGeom prst="curvedConnector2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751527" y="4984332"/>
              <a:ext cx="458972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val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18949" y="5583408"/>
              <a:ext cx="32412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270716" y="2624887"/>
                <a:ext cx="833692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b="1" dirty="0"/>
                  <a:t>production</a:t>
                </a:r>
                <a:r>
                  <a:rPr lang="en-US" altLang="en-US" dirty="0"/>
                  <a:t>	                                 	</a:t>
                </a:r>
                <a:r>
                  <a:rPr lang="en-US" altLang="en-US" b="1" dirty="0"/>
                  <a:t>semantic rule</a:t>
                </a:r>
                <a:endParaRPr lang="en-US" altLang="en-US" dirty="0"/>
              </a:p>
              <a:p>
                <a:r>
                  <a:rPr lang="en-US" altLang="en-US" i="1" dirty="0"/>
                  <a:t>E 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	                                       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.st := </a:t>
                </a:r>
                <a:r>
                  <a:rPr lang="en-US" altLang="en-US" i="1" dirty="0" err="1"/>
                  <a:t>T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;    </a:t>
                </a:r>
                <a:r>
                  <a:rPr lang="en-US" altLang="en-US" i="1" dirty="0" err="1"/>
                  <a:t>E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 := </a:t>
                </a:r>
                <a:r>
                  <a:rPr lang="en-US" altLang="en-US" i="1" dirty="0" err="1"/>
                  <a:t>F</a:t>
                </a:r>
                <a:r>
                  <a:rPr lang="en-US" altLang="en-US" dirty="0" err="1"/>
                  <a:t>.val</a:t>
                </a:r>
                <a:endParaRPr lang="en-US" altLang="en-US" dirty="0"/>
              </a:p>
              <a:p>
                <a:r>
                  <a:rPr lang="en-US" altLang="en-US" i="1" dirty="0"/>
                  <a:t>F</a:t>
                </a:r>
                <a:r>
                  <a:rPr lang="en-US" altLang="en-US" baseline="-25000" dirty="0"/>
                  <a:t>1</a:t>
                </a:r>
                <a:r>
                  <a:rPr lang="en-US" altLang="en-US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dirty="0"/>
                  <a:t> + 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                                     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.st :=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.st + </a:t>
                </a:r>
                <a:r>
                  <a:rPr lang="en-US" altLang="en-US" i="1" dirty="0" err="1"/>
                  <a:t>T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;   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.val :=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.val</a:t>
                </a:r>
              </a:p>
              <a:p>
                <a:r>
                  <a:rPr lang="en-US" altLang="en-US" i="1" dirty="0"/>
                  <a:t>F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𝜖</m:t>
                    </m:r>
                  </m:oMath>
                </a14:m>
                <a:r>
                  <a:rPr lang="en-US" altLang="en-US" dirty="0"/>
                  <a:t>		                                 </a:t>
                </a:r>
                <a:r>
                  <a:rPr lang="en-US" altLang="en-US" i="1" dirty="0" err="1"/>
                  <a:t>F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 :=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.st</a:t>
                </a:r>
              </a:p>
              <a:p>
                <a:r>
                  <a:rPr lang="en-US" altLang="en-US" i="1" dirty="0"/>
                  <a:t>T 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 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int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						    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T.val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 := 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int.val</a:t>
                </a:r>
                <a:endParaRPr lang="en-US" altLang="en-US" i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716" y="2624887"/>
                <a:ext cx="8336924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585" t="-2479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682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previous decorated parse tree.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51872" y="3978808"/>
            <a:ext cx="9060610" cy="2453960"/>
            <a:chOff x="1751527" y="4012064"/>
            <a:chExt cx="9060610" cy="2453960"/>
          </a:xfrm>
        </p:grpSpPr>
        <p:grpSp>
          <p:nvGrpSpPr>
            <p:cNvPr id="6" name="Group 5"/>
            <p:cNvGrpSpPr/>
            <p:nvPr/>
          </p:nvGrpSpPr>
          <p:grpSpPr>
            <a:xfrm>
              <a:off x="5639830" y="4012064"/>
              <a:ext cx="4406810" cy="2453960"/>
              <a:chOff x="4533363" y="4324898"/>
              <a:chExt cx="4406810" cy="245396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846072" y="4324898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590269" y="5112500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312879" y="5112500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533363" y="5761013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int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131728" y="5761013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312879" y="5761013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610409" y="5752291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55973" y="6409526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int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8576677" y="6409526"/>
                    <a:ext cx="3634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6677" y="6409526"/>
                    <a:ext cx="36349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Straight Arrow Connector 34"/>
              <p:cNvCxnSpPr>
                <a:stCxn id="26" idx="2"/>
                <a:endCxn id="27" idx="0"/>
              </p:cNvCxnSpPr>
              <p:nvPr/>
            </p:nvCxnSpPr>
            <p:spPr>
              <a:xfrm flipH="1">
                <a:off x="4733097" y="4694230"/>
                <a:ext cx="1255803" cy="4182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6" idx="2"/>
                <a:endCxn id="28" idx="0"/>
              </p:cNvCxnSpPr>
              <p:nvPr/>
            </p:nvCxnSpPr>
            <p:spPr>
              <a:xfrm>
                <a:off x="5988900" y="4694230"/>
                <a:ext cx="1466807" cy="4182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2"/>
                <a:endCxn id="29" idx="0"/>
              </p:cNvCxnSpPr>
              <p:nvPr/>
            </p:nvCxnSpPr>
            <p:spPr>
              <a:xfrm>
                <a:off x="4733097" y="5481832"/>
                <a:ext cx="0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8" idx="2"/>
                <a:endCxn id="30" idx="0"/>
              </p:cNvCxnSpPr>
              <p:nvPr/>
            </p:nvCxnSpPr>
            <p:spPr>
              <a:xfrm flipH="1">
                <a:off x="6301005" y="5481832"/>
                <a:ext cx="1154702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28" idx="2"/>
                <a:endCxn id="31" idx="0"/>
              </p:cNvCxnSpPr>
              <p:nvPr/>
            </p:nvCxnSpPr>
            <p:spPr>
              <a:xfrm>
                <a:off x="7455707" y="5481832"/>
                <a:ext cx="0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28" idx="2"/>
                <a:endCxn id="32" idx="0"/>
              </p:cNvCxnSpPr>
              <p:nvPr/>
            </p:nvCxnSpPr>
            <p:spPr>
              <a:xfrm>
                <a:off x="7455707" y="5481832"/>
                <a:ext cx="1297530" cy="2704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1" idx="2"/>
                <a:endCxn id="33" idx="0"/>
              </p:cNvCxnSpPr>
              <p:nvPr/>
            </p:nvCxnSpPr>
            <p:spPr>
              <a:xfrm>
                <a:off x="7455707" y="6130345"/>
                <a:ext cx="0" cy="2791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2" idx="2"/>
                <a:endCxn id="34" idx="0"/>
              </p:cNvCxnSpPr>
              <p:nvPr/>
            </p:nvCxnSpPr>
            <p:spPr>
              <a:xfrm>
                <a:off x="8753237" y="6121623"/>
                <a:ext cx="5188" cy="287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6039298" y="5448179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9499" y="4799666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61908" y="4810969"/>
              <a:ext cx="31130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63927" y="6096692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56807" y="5448179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02532" y="5448179"/>
              <a:ext cx="31130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00833" y="5448179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62744" y="4799666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90400" y="4012064"/>
              <a:ext cx="311304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16" name="Curved Connector 15"/>
            <p:cNvCxnSpPr>
              <a:stCxn id="7" idx="3"/>
              <a:endCxn id="8" idx="3"/>
            </p:cNvCxnSpPr>
            <p:nvPr/>
          </p:nvCxnSpPr>
          <p:spPr>
            <a:xfrm flipV="1">
              <a:off x="6350602" y="4984332"/>
              <a:ext cx="201" cy="648513"/>
            </a:xfrm>
            <a:prstGeom prst="curvedConnector3">
              <a:avLst>
                <a:gd name="adj1" fmla="val 113831343"/>
              </a:avLst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8" idx="3"/>
              <a:endCxn id="9" idx="0"/>
            </p:cNvCxnSpPr>
            <p:nvPr/>
          </p:nvCxnSpPr>
          <p:spPr>
            <a:xfrm flipV="1">
              <a:off x="6350803" y="4810969"/>
              <a:ext cx="2566757" cy="173363"/>
            </a:xfrm>
            <a:prstGeom prst="curvedConnector4">
              <a:avLst>
                <a:gd name="adj1" fmla="val 46968"/>
                <a:gd name="adj2" fmla="val 238382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10" idx="3"/>
              <a:endCxn id="11" idx="3"/>
            </p:cNvCxnSpPr>
            <p:nvPr/>
          </p:nvCxnSpPr>
          <p:spPr>
            <a:xfrm flipH="1" flipV="1">
              <a:off x="9068111" y="5632845"/>
              <a:ext cx="7120" cy="648513"/>
            </a:xfrm>
            <a:prstGeom prst="curvedConnector3">
              <a:avLst>
                <a:gd name="adj1" fmla="val -3210674"/>
              </a:avLst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11" idx="3"/>
              <a:endCxn id="12" idx="0"/>
            </p:cNvCxnSpPr>
            <p:nvPr/>
          </p:nvCxnSpPr>
          <p:spPr>
            <a:xfrm flipV="1">
              <a:off x="9068111" y="5448179"/>
              <a:ext cx="1090073" cy="184666"/>
            </a:xfrm>
            <a:prstGeom prst="curvedConnector4">
              <a:avLst>
                <a:gd name="adj1" fmla="val 42860"/>
                <a:gd name="adj2" fmla="val 223791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9" idx="2"/>
              <a:endCxn id="12" idx="0"/>
            </p:cNvCxnSpPr>
            <p:nvPr/>
          </p:nvCxnSpPr>
          <p:spPr>
            <a:xfrm rot="16200000" flipH="1">
              <a:off x="9403933" y="4693928"/>
              <a:ext cx="267878" cy="1240624"/>
            </a:xfrm>
            <a:prstGeom prst="curvedConnector3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12" idx="2"/>
              <a:endCxn id="13" idx="2"/>
            </p:cNvCxnSpPr>
            <p:nvPr/>
          </p:nvCxnSpPr>
          <p:spPr>
            <a:xfrm rot="16200000" flipH="1">
              <a:off x="10407334" y="5568360"/>
              <a:ext cx="12700" cy="498301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13" idx="0"/>
              <a:endCxn id="14" idx="3"/>
            </p:cNvCxnSpPr>
            <p:nvPr/>
          </p:nvCxnSpPr>
          <p:spPr>
            <a:xfrm rot="16200000" flipV="1">
              <a:off x="9883344" y="4675037"/>
              <a:ext cx="463847" cy="1082437"/>
            </a:xfrm>
            <a:prstGeom prst="curvedConnector2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4" idx="0"/>
              <a:endCxn id="15" idx="3"/>
            </p:cNvCxnSpPr>
            <p:nvPr/>
          </p:nvCxnSpPr>
          <p:spPr>
            <a:xfrm rot="16200000" flipV="1">
              <a:off x="8208582" y="3589852"/>
              <a:ext cx="602936" cy="1816692"/>
            </a:xfrm>
            <a:prstGeom prst="curvedConnector2">
              <a:avLst/>
            </a:prstGeom>
            <a:ln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751527" y="4984332"/>
              <a:ext cx="458972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val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18949" y="5583408"/>
              <a:ext cx="324128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270716" y="2624887"/>
                <a:ext cx="833692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b="1" dirty="0"/>
                  <a:t>production</a:t>
                </a:r>
                <a:r>
                  <a:rPr lang="en-US" altLang="en-US" dirty="0"/>
                  <a:t>	                                 	</a:t>
                </a:r>
                <a:r>
                  <a:rPr lang="en-US" altLang="en-US" b="1" dirty="0"/>
                  <a:t>semantic rule</a:t>
                </a:r>
                <a:endParaRPr lang="en-US" altLang="en-US" dirty="0"/>
              </a:p>
              <a:p>
                <a:r>
                  <a:rPr lang="en-US" altLang="en-US" i="1" dirty="0"/>
                  <a:t>E 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	                                       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.st := </a:t>
                </a:r>
                <a:r>
                  <a:rPr lang="en-US" altLang="en-US" i="1" dirty="0" err="1"/>
                  <a:t>T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;    </a:t>
                </a:r>
                <a:r>
                  <a:rPr lang="en-US" altLang="en-US" i="1" dirty="0" err="1"/>
                  <a:t>E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 := </a:t>
                </a:r>
                <a:r>
                  <a:rPr lang="en-US" altLang="en-US" i="1" dirty="0" err="1"/>
                  <a:t>F</a:t>
                </a:r>
                <a:r>
                  <a:rPr lang="en-US" altLang="en-US" dirty="0" err="1"/>
                  <a:t>.val</a:t>
                </a:r>
                <a:endParaRPr lang="en-US" altLang="en-US" dirty="0"/>
              </a:p>
              <a:p>
                <a:r>
                  <a:rPr lang="en-US" altLang="en-US" i="1" dirty="0"/>
                  <a:t>F</a:t>
                </a:r>
                <a:r>
                  <a:rPr lang="en-US" altLang="en-US" baseline="-25000" dirty="0"/>
                  <a:t>1</a:t>
                </a:r>
                <a:r>
                  <a:rPr lang="en-US" altLang="en-US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dirty="0"/>
                  <a:t> + </a:t>
                </a:r>
                <a:r>
                  <a:rPr lang="en-US" altLang="en-US" i="1" dirty="0"/>
                  <a:t>T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                                     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.st :=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.st + </a:t>
                </a:r>
                <a:r>
                  <a:rPr lang="en-US" altLang="en-US" i="1" dirty="0" err="1"/>
                  <a:t>T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;   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.val := </a:t>
                </a:r>
                <a:r>
                  <a:rPr lang="en-US" altLang="en-US" i="1" dirty="0"/>
                  <a:t>F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.val</a:t>
                </a:r>
              </a:p>
              <a:p>
                <a:r>
                  <a:rPr lang="en-US" altLang="en-US" i="1" dirty="0"/>
                  <a:t>F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𝜖</m:t>
                    </m:r>
                  </m:oMath>
                </a14:m>
                <a:r>
                  <a:rPr lang="en-US" altLang="en-US" dirty="0"/>
                  <a:t>		                                 </a:t>
                </a:r>
                <a:r>
                  <a:rPr lang="en-US" altLang="en-US" i="1" dirty="0" err="1"/>
                  <a:t>F</a:t>
                </a:r>
                <a:r>
                  <a:rPr lang="en-US" altLang="en-US" dirty="0" err="1"/>
                  <a:t>.val</a:t>
                </a:r>
                <a:r>
                  <a:rPr lang="en-US" altLang="en-US" dirty="0"/>
                  <a:t> :=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.st</a:t>
                </a:r>
              </a:p>
              <a:p>
                <a:r>
                  <a:rPr lang="en-US" altLang="en-US" i="1" dirty="0"/>
                  <a:t>T 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 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int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						    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T.val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 := </a:t>
                </a:r>
                <a:r>
                  <a:rPr lang="en-US" altLang="en-US" i="1" dirty="0" err="1">
                    <a:sym typeface="Wingdings" panose="05000000000000000000" pitchFamily="2" charset="2"/>
                  </a:rPr>
                  <a:t>int.val</a:t>
                </a:r>
                <a:endParaRPr lang="en-US" altLang="en-US" i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716" y="2624887"/>
                <a:ext cx="8336924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585" t="-2479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193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 and L- Attributed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Synthesized Attributes</a:t>
            </a:r>
            <a:endParaRPr lang="en-US" b="1" dirty="0"/>
          </a:p>
          <a:p>
            <a:r>
              <a:rPr lang="en-US" dirty="0"/>
              <a:t>A grammar is called S-attributed if all attributes are synthesized.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An attribute is said to be Synthesized attribute if its parse tree node value is determined by the attribute value at child nodes.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83943" y="3205884"/>
                <a:ext cx="6583534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</m:t>
                        </m:r>
                      </m:e>
                      <m:sub>
                        <m:r>
                          <a:rPr lang="en-US" sz="2000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≔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≔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		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:=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  <m: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*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T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≔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T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T</m:t>
                        </m:r>
                      </m:e>
                      <m:sub>
                        <m:r>
                          <a:rPr lang="en-US" sz="2000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T</m:t>
                        </m:r>
                      </m:e>
                      <m:sub>
                        <m:r>
                          <a:rPr lang="en-US" sz="2000" b="0" i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/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T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≔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T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/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		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i="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:= </m:t>
                    </m:r>
                    <m:r>
                      <m:rPr>
                        <m:sty m:val="p"/>
                      </m:rPr>
                      <a:rPr lang="en-US" sz="2000" i="0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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F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≔−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F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 (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)	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:=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const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	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  <m:r>
                      <a:rPr lang="en-US" sz="200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:=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const</m:t>
                    </m:r>
                    <m: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val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943" y="3205884"/>
                <a:ext cx="6583534" cy="2862322"/>
              </a:xfrm>
              <a:prstGeom prst="rect">
                <a:avLst/>
              </a:prstGeom>
              <a:blipFill>
                <a:blip r:embed="rId2"/>
                <a:stretch>
                  <a:fillRect t="-1493" b="-2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4713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 and L- Attributed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Synthesized Attributes</a:t>
            </a:r>
            <a:endParaRPr lang="en-US" b="1" dirty="0"/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can be evaluated during a single bottom-up traversal of parse tree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 synthesized attribute at node n is defined only in terms of attribute values at the children of n itself.</a:t>
            </a:r>
          </a:p>
          <a:p>
            <a:pPr marL="0" indent="0">
              <a:buNone/>
            </a:pPr>
            <a:br>
              <a:rPr lang="en-US" sz="2000" b="0" i="0" kern="1200" dirty="0">
                <a:solidFill>
                  <a:srgbClr val="273239"/>
                </a:solidFill>
                <a:effectLst/>
                <a:latin typeface="urw-din"/>
                <a:ea typeface="+mn-ea"/>
                <a:cs typeface="+mn-cs"/>
              </a:rPr>
            </a:br>
            <a:r>
              <a:rPr lang="en-US" sz="2000" b="0" i="0" kern="1200" dirty="0">
                <a:solidFill>
                  <a:srgbClr val="273239"/>
                </a:solidFill>
                <a:effectLst/>
                <a:latin typeface="urw-din"/>
                <a:ea typeface="+mn-ea"/>
                <a:cs typeface="+mn-cs"/>
              </a:rPr>
              <a:t>The production must have non-terminal as its head.</a:t>
            </a:r>
          </a:p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64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 and L- Attributed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Inherited Attributes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An attribute is said to be Inherited attribute if its parse tree node value is determined by the attribute value at parent and/or siblings node.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production must have non-terminal as a symbol in its body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 Inherited attribute at node n is defined only in terms of attribute values of n’s parent, n itself, and n’s siblings.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can be evaluated during a single top-down and sideways traversal of parse tree.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043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 and L- Attributed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Inherited Attributes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64EC6F-4714-47B7-A097-98C515F05477}"/>
              </a:ext>
            </a:extLst>
          </p:cNvPr>
          <p:cNvGrpSpPr/>
          <p:nvPr/>
        </p:nvGrpSpPr>
        <p:grpSpPr>
          <a:xfrm>
            <a:off x="4086113" y="2272796"/>
            <a:ext cx="3758368" cy="3596298"/>
            <a:chOff x="3152084" y="2202287"/>
            <a:chExt cx="3758368" cy="359629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04B3A0-DFAB-4862-9326-03F5F5F726CD}"/>
                </a:ext>
              </a:extLst>
            </p:cNvPr>
            <p:cNvGrpSpPr/>
            <p:nvPr/>
          </p:nvGrpSpPr>
          <p:grpSpPr>
            <a:xfrm>
              <a:off x="3690372" y="2202287"/>
              <a:ext cx="3220080" cy="3596298"/>
              <a:chOff x="3664615" y="2472744"/>
              <a:chExt cx="3220080" cy="3596298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234881-483F-44D3-97AD-B49E1AA9117C}"/>
                  </a:ext>
                </a:extLst>
              </p:cNvPr>
              <p:cNvSpPr txBox="1"/>
              <p:nvPr/>
            </p:nvSpPr>
            <p:spPr>
              <a:xfrm>
                <a:off x="4649273" y="2472744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F91FEA-7A8C-4F2F-A7C6-0F0759A194D2}"/>
                  </a:ext>
                </a:extLst>
              </p:cNvPr>
              <p:cNvSpPr txBox="1"/>
              <p:nvPr/>
            </p:nvSpPr>
            <p:spPr>
              <a:xfrm>
                <a:off x="3799267" y="3228236"/>
                <a:ext cx="285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E54777-3B82-4A9C-85E4-ECE47DB3DC57}"/>
                  </a:ext>
                </a:extLst>
              </p:cNvPr>
              <p:cNvSpPr txBox="1"/>
              <p:nvPr/>
            </p:nvSpPr>
            <p:spPr>
              <a:xfrm>
                <a:off x="5611332" y="3228236"/>
                <a:ext cx="272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773CF32-4218-4332-9872-8159B4D87FB6}"/>
                  </a:ext>
                </a:extLst>
              </p:cNvPr>
              <p:cNvCxnSpPr>
                <a:stCxn id="15" idx="2"/>
                <a:endCxn id="16" idx="0"/>
              </p:cNvCxnSpPr>
              <p:nvPr/>
            </p:nvCxnSpPr>
            <p:spPr>
              <a:xfrm flipH="1">
                <a:off x="3942095" y="2842076"/>
                <a:ext cx="869242" cy="3861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9DA6C21-E9F8-4389-8215-B913627F6058}"/>
                  </a:ext>
                </a:extLst>
              </p:cNvPr>
              <p:cNvCxnSpPr>
                <a:stCxn id="15" idx="2"/>
                <a:endCxn id="17" idx="0"/>
              </p:cNvCxnSpPr>
              <p:nvPr/>
            </p:nvCxnSpPr>
            <p:spPr>
              <a:xfrm>
                <a:off x="4811337" y="2842076"/>
                <a:ext cx="936411" cy="3861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A5ED42-52DD-4970-8949-C6D687B98AF9}"/>
                  </a:ext>
                </a:extLst>
              </p:cNvPr>
              <p:cNvSpPr txBox="1"/>
              <p:nvPr/>
            </p:nvSpPr>
            <p:spPr>
              <a:xfrm>
                <a:off x="3664615" y="4186974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real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EC27B27-95C3-4488-B2D0-CAC8527653BB}"/>
                  </a:ext>
                </a:extLst>
              </p:cNvPr>
              <p:cNvCxnSpPr>
                <a:stCxn id="16" idx="2"/>
                <a:endCxn id="20" idx="0"/>
              </p:cNvCxnSpPr>
              <p:nvPr/>
            </p:nvCxnSpPr>
            <p:spPr>
              <a:xfrm>
                <a:off x="3942095" y="3597568"/>
                <a:ext cx="0" cy="5894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B791B-EF37-4F11-884E-C969AAFF4259}"/>
                  </a:ext>
                </a:extLst>
              </p:cNvPr>
              <p:cNvSpPr txBox="1"/>
              <p:nvPr/>
            </p:nvSpPr>
            <p:spPr>
              <a:xfrm>
                <a:off x="4700569" y="4186974"/>
                <a:ext cx="272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4E899F-08DD-4B38-AB9B-5B0EA4652AB2}"/>
                  </a:ext>
                </a:extLst>
              </p:cNvPr>
              <p:cNvSpPr txBox="1"/>
              <p:nvPr/>
            </p:nvSpPr>
            <p:spPr>
              <a:xfrm>
                <a:off x="5629767" y="4186974"/>
                <a:ext cx="235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,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DBD4AC-A385-46EC-AD71-A747A42A1894}"/>
                  </a:ext>
                </a:extLst>
              </p:cNvPr>
              <p:cNvSpPr txBox="1"/>
              <p:nvPr/>
            </p:nvSpPr>
            <p:spPr>
              <a:xfrm>
                <a:off x="6522095" y="4186974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id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82D1633-E139-4753-804C-7EC525D5B29B}"/>
                  </a:ext>
                </a:extLst>
              </p:cNvPr>
              <p:cNvCxnSpPr>
                <a:stCxn id="17" idx="2"/>
                <a:endCxn id="22" idx="0"/>
              </p:cNvCxnSpPr>
              <p:nvPr/>
            </p:nvCxnSpPr>
            <p:spPr>
              <a:xfrm flipH="1">
                <a:off x="4836985" y="3597568"/>
                <a:ext cx="910763" cy="5894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7E3F238-5BA8-415C-957F-0255288A4A68}"/>
                  </a:ext>
                </a:extLst>
              </p:cNvPr>
              <p:cNvCxnSpPr>
                <a:stCxn id="17" idx="2"/>
                <a:endCxn id="23" idx="0"/>
              </p:cNvCxnSpPr>
              <p:nvPr/>
            </p:nvCxnSpPr>
            <p:spPr>
              <a:xfrm>
                <a:off x="5747748" y="3597568"/>
                <a:ext cx="0" cy="5894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4868711-04CE-4D8E-9478-59FB124DDDC5}"/>
                  </a:ext>
                </a:extLst>
              </p:cNvPr>
              <p:cNvCxnSpPr>
                <a:stCxn id="17" idx="2"/>
                <a:endCxn id="24" idx="0"/>
              </p:cNvCxnSpPr>
              <p:nvPr/>
            </p:nvCxnSpPr>
            <p:spPr>
              <a:xfrm>
                <a:off x="5747748" y="3597568"/>
                <a:ext cx="955647" cy="5894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018B9B7-EA40-4B4A-ADA2-EBDC9EDB3372}"/>
                  </a:ext>
                </a:extLst>
              </p:cNvPr>
              <p:cNvSpPr txBox="1"/>
              <p:nvPr/>
            </p:nvSpPr>
            <p:spPr>
              <a:xfrm>
                <a:off x="3942095" y="4961046"/>
                <a:ext cx="272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EDFFC0-0C76-4823-AA67-A7E3CCF8550E}"/>
                  </a:ext>
                </a:extLst>
              </p:cNvPr>
              <p:cNvSpPr txBox="1"/>
              <p:nvPr/>
            </p:nvSpPr>
            <p:spPr>
              <a:xfrm>
                <a:off x="4719004" y="4961046"/>
                <a:ext cx="235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,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10A05A-5064-4138-ACD2-42D95A443214}"/>
                  </a:ext>
                </a:extLst>
              </p:cNvPr>
              <p:cNvSpPr txBox="1"/>
              <p:nvPr/>
            </p:nvSpPr>
            <p:spPr>
              <a:xfrm>
                <a:off x="5430032" y="496104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id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B0CD603-3D35-4F45-863B-6960A871DA3B}"/>
                  </a:ext>
                </a:extLst>
              </p:cNvPr>
              <p:cNvSpPr txBox="1"/>
              <p:nvPr/>
            </p:nvSpPr>
            <p:spPr>
              <a:xfrm>
                <a:off x="3897211" y="5699710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id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9C4BDFE-A5D8-4982-BAE4-FA1951B938A7}"/>
                  </a:ext>
                </a:extLst>
              </p:cNvPr>
              <p:cNvCxnSpPr>
                <a:stCxn id="22" idx="2"/>
                <a:endCxn id="28" idx="0"/>
              </p:cNvCxnSpPr>
              <p:nvPr/>
            </p:nvCxnSpPr>
            <p:spPr>
              <a:xfrm flipH="1">
                <a:off x="4078511" y="4556306"/>
                <a:ext cx="758474" cy="4047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8FE4E01-4E60-4F8B-A685-B3178075A2B8}"/>
                  </a:ext>
                </a:extLst>
              </p:cNvPr>
              <p:cNvCxnSpPr>
                <a:stCxn id="22" idx="2"/>
                <a:endCxn id="29" idx="0"/>
              </p:cNvCxnSpPr>
              <p:nvPr/>
            </p:nvCxnSpPr>
            <p:spPr>
              <a:xfrm>
                <a:off x="4836985" y="4556306"/>
                <a:ext cx="0" cy="4047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05936355-1FFD-4BF8-9538-064DF77EFD7B}"/>
                  </a:ext>
                </a:extLst>
              </p:cNvPr>
              <p:cNvCxnSpPr>
                <a:stCxn id="22" idx="2"/>
                <a:endCxn id="30" idx="0"/>
              </p:cNvCxnSpPr>
              <p:nvPr/>
            </p:nvCxnSpPr>
            <p:spPr>
              <a:xfrm>
                <a:off x="4836985" y="4556306"/>
                <a:ext cx="774347" cy="4047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EF31B955-EB4C-420F-BBF8-86ADCCD6CC2E}"/>
                  </a:ext>
                </a:extLst>
              </p:cNvPr>
              <p:cNvCxnSpPr>
                <a:stCxn id="28" idx="2"/>
                <a:endCxn id="31" idx="0"/>
              </p:cNvCxnSpPr>
              <p:nvPr/>
            </p:nvCxnSpPr>
            <p:spPr>
              <a:xfrm>
                <a:off x="4078511" y="5330378"/>
                <a:ext cx="0" cy="3693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D8A126-840C-4D1C-8B0C-9EED568F3717}"/>
                </a:ext>
              </a:extLst>
            </p:cNvPr>
            <p:cNvSpPr txBox="1"/>
            <p:nvPr/>
          </p:nvSpPr>
          <p:spPr>
            <a:xfrm>
              <a:off x="3152084" y="2957779"/>
              <a:ext cx="554960" cy="369332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837DA4-760D-4DE0-9EA1-B0836C7B8564}"/>
                </a:ext>
              </a:extLst>
            </p:cNvPr>
            <p:cNvSpPr txBox="1"/>
            <p:nvPr/>
          </p:nvSpPr>
          <p:spPr>
            <a:xfrm>
              <a:off x="6016363" y="2957779"/>
              <a:ext cx="554960" cy="369332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real</a:t>
              </a:r>
            </a:p>
          </p:txBody>
        </p:sp>
        <p:cxnSp>
          <p:nvCxnSpPr>
            <p:cNvPr id="10" name="Curved Connector 47">
              <a:extLst>
                <a:ext uri="{FF2B5EF4-FFF2-40B4-BE49-F238E27FC236}">
                  <a16:creationId xmlns:a16="http://schemas.microsoft.com/office/drawing/2014/main" id="{3F27655A-504B-48D6-B0B6-CCCA52ECCB2D}"/>
                </a:ext>
              </a:extLst>
            </p:cNvPr>
            <p:cNvCxnSpPr>
              <a:stCxn id="8" idx="0"/>
              <a:endCxn id="9" idx="0"/>
            </p:cNvCxnSpPr>
            <p:nvPr/>
          </p:nvCxnSpPr>
          <p:spPr>
            <a:xfrm rot="5400000" flipH="1" flipV="1">
              <a:off x="4861703" y="1525640"/>
              <a:ext cx="12700" cy="2864279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D8212F-E9B7-4A6F-B64B-305DA6672A48}"/>
                </a:ext>
              </a:extLst>
            </p:cNvPr>
            <p:cNvSpPr txBox="1"/>
            <p:nvPr/>
          </p:nvSpPr>
          <p:spPr>
            <a:xfrm>
              <a:off x="4999158" y="3916517"/>
              <a:ext cx="554960" cy="369332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real</a:t>
              </a:r>
            </a:p>
          </p:txBody>
        </p:sp>
        <p:cxnSp>
          <p:nvCxnSpPr>
            <p:cNvPr id="12" name="Curved Connector 51">
              <a:extLst>
                <a:ext uri="{FF2B5EF4-FFF2-40B4-BE49-F238E27FC236}">
                  <a16:creationId xmlns:a16="http://schemas.microsoft.com/office/drawing/2014/main" id="{7F833C16-CD7A-4D83-81B0-62BDA27C212C}"/>
                </a:ext>
              </a:extLst>
            </p:cNvPr>
            <p:cNvCxnSpPr>
              <a:stCxn id="9" idx="3"/>
              <a:endCxn id="11" idx="0"/>
            </p:cNvCxnSpPr>
            <p:nvPr/>
          </p:nvCxnSpPr>
          <p:spPr>
            <a:xfrm flipH="1">
              <a:off x="5276638" y="3142445"/>
              <a:ext cx="1294685" cy="774072"/>
            </a:xfrm>
            <a:prstGeom prst="curvedConnector4">
              <a:avLst>
                <a:gd name="adj1" fmla="val -17657"/>
                <a:gd name="adj2" fmla="val 61928"/>
              </a:avLst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0EFC00-57A7-46E8-99F7-94F1A4DAB974}"/>
                </a:ext>
              </a:extLst>
            </p:cNvPr>
            <p:cNvSpPr txBox="1"/>
            <p:nvPr/>
          </p:nvSpPr>
          <p:spPr>
            <a:xfrm>
              <a:off x="3374806" y="4690589"/>
              <a:ext cx="554960" cy="369332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real</a:t>
              </a:r>
            </a:p>
          </p:txBody>
        </p:sp>
        <p:cxnSp>
          <p:nvCxnSpPr>
            <p:cNvPr id="14" name="Curved Connector 54">
              <a:extLst>
                <a:ext uri="{FF2B5EF4-FFF2-40B4-BE49-F238E27FC236}">
                  <a16:creationId xmlns:a16="http://schemas.microsoft.com/office/drawing/2014/main" id="{C29BA68C-2CC2-4D57-9E6D-C3FD04538639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 rot="5400000">
              <a:off x="4262092" y="3676043"/>
              <a:ext cx="404740" cy="1624352"/>
            </a:xfrm>
            <a:prstGeom prst="curvedConnector3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351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Semantic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divide semantic rules into two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Static semantic rules.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Enforced at compile-time.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Implemented in semantic analysis phase of the compiler.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Examples include: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Every identifiers has to be declared before use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Type checking/mismatch.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Undeclared variable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Check subroutine call arguments.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Scope Resolution/ Accessing an outside scope of variable</a:t>
            </a:r>
          </a:p>
        </p:txBody>
      </p:sp>
    </p:spTree>
    <p:extLst>
      <p:ext uri="{BB962C8B-B14F-4D97-AF65-F5344CB8AC3E}">
        <p14:creationId xmlns:p14="http://schemas.microsoft.com/office/powerpoint/2010/main" val="42288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Semantic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Dynamic semantic rules.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Code is generated to enforce at run-time.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Examples include: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 Array subscript values are within bounds.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 Arithmetic errors.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 Pointers are not dereferenced unless pointing to valid object.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 A variable is used but hasn't been initialized.</a:t>
            </a:r>
          </a:p>
        </p:txBody>
      </p:sp>
    </p:spTree>
    <p:extLst>
      <p:ext uri="{BB962C8B-B14F-4D97-AF65-F5344CB8AC3E}">
        <p14:creationId xmlns:p14="http://schemas.microsoft.com/office/powerpoint/2010/main" val="245868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1607-62DC-4403-969D-18A40CCDF49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Syntax-Directed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5F8D9-51FB-4EC6-B09D-904979F7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A Syntax-Directed Definition (SDD) is a context-free grammar together with, attributes and rules. Attributes are associated with grammar symbols and rules are associated with productions. 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If X is a symbol and a is one of its attributes, then we write </a:t>
            </a:r>
            <a:r>
              <a:rPr lang="en-US" sz="2200" dirty="0" err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X.a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to denote the value of a at a particular parse-tree node labeled X.</a:t>
            </a:r>
          </a:p>
        </p:txBody>
      </p:sp>
    </p:spTree>
    <p:extLst>
      <p:ext uri="{BB962C8B-B14F-4D97-AF65-F5344CB8AC3E}">
        <p14:creationId xmlns:p14="http://schemas.microsoft.com/office/powerpoint/2010/main" val="294583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Attribute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discussed in previous lectures how the syntax analysis phase of compilation results in the creation of a parse tree. </a:t>
            </a:r>
          </a:p>
          <a:p>
            <a:r>
              <a:rPr lang="en-US" dirty="0"/>
              <a:t>Semantic analysis is performed by annotating, or </a:t>
            </a:r>
            <a:r>
              <a:rPr lang="en-US" i="1" dirty="0"/>
              <a:t>decorating</a:t>
            </a:r>
            <a:r>
              <a:rPr lang="en-US" dirty="0"/>
              <a:t>, the parse tree.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These annotations are known as </a:t>
            </a:r>
            <a:r>
              <a:rPr lang="en-US" i="1" dirty="0"/>
              <a:t>attributes. </a:t>
            </a:r>
          </a:p>
          <a:p>
            <a:r>
              <a:rPr lang="en-US" dirty="0"/>
              <a:t>An attribute grammar “connects” syntax with semantics.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Attribute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Each grammar production has a semantic rule with actions (e.g. assignments) to modify values of attributes of (non)terminals.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(non)terminal may have any number of attributes.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Attributes have values that hold information related to the (non)terminal.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General form: 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94021" y="4941135"/>
            <a:ext cx="53880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000" b="1" dirty="0">
                <a:latin typeface="Times New Roman" panose="02020603050405020304" pitchFamily="18" charset="0"/>
              </a:rPr>
              <a:t>production</a:t>
            </a:r>
            <a:r>
              <a:rPr lang="en-US" sz="2000" dirty="0">
                <a:latin typeface="Times New Roman" panose="02020603050405020304" pitchFamily="18" charset="0"/>
              </a:rPr>
              <a:t>		       </a:t>
            </a:r>
            <a:r>
              <a:rPr lang="en-US" sz="2000" b="1" dirty="0">
                <a:latin typeface="Times New Roman" panose="02020603050405020304" pitchFamily="18" charset="0"/>
              </a:rPr>
              <a:t>semantic rule</a:t>
            </a:r>
            <a:br>
              <a:rPr lang="en-US" sz="2000" dirty="0">
                <a:latin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</a:rPr>
              <a:t>&lt;</a:t>
            </a:r>
            <a:r>
              <a:rPr lang="en-US" sz="2000" i="1" dirty="0">
                <a:latin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</a:rPr>
              <a:t>&gt; </a:t>
            </a:r>
            <a:r>
              <a:rPr lang="en-US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Times New Roman" panose="02020603050405020304" pitchFamily="18" charset="0"/>
              </a:rPr>
              <a:t>&lt;</a:t>
            </a:r>
            <a:r>
              <a:rPr lang="en-US" sz="2000" i="1" dirty="0">
                <a:latin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</a:rPr>
              <a:t>&gt; &lt;</a:t>
            </a:r>
            <a:r>
              <a:rPr lang="en-US" sz="2000" i="1" dirty="0">
                <a:latin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</a:rPr>
              <a:t>&gt;		</a:t>
            </a:r>
            <a:r>
              <a:rPr lang="en-US" sz="2000" i="1" dirty="0" err="1">
                <a:latin typeface="Times New Roman" panose="02020603050405020304" pitchFamily="18" charset="0"/>
              </a:rPr>
              <a:t>A</a:t>
            </a:r>
            <a:r>
              <a:rPr lang="en-US" sz="2000" dirty="0" err="1">
                <a:latin typeface="Times New Roman" panose="02020603050405020304" pitchFamily="18" charset="0"/>
              </a:rPr>
              <a:t>.a</a:t>
            </a:r>
            <a:r>
              <a:rPr lang="en-US" sz="2000" dirty="0">
                <a:latin typeface="Times New Roman" panose="02020603050405020304" pitchFamily="18" charset="0"/>
              </a:rPr>
              <a:t> := ...; </a:t>
            </a:r>
            <a:r>
              <a:rPr lang="en-US" sz="2000" i="1" dirty="0" err="1">
                <a:latin typeface="Times New Roman" panose="02020603050405020304" pitchFamily="18" charset="0"/>
              </a:rPr>
              <a:t>B</a:t>
            </a:r>
            <a:r>
              <a:rPr lang="en-US" sz="2000" dirty="0" err="1">
                <a:latin typeface="Times New Roman" panose="02020603050405020304" pitchFamily="18" charset="0"/>
              </a:rPr>
              <a:t>.a</a:t>
            </a:r>
            <a:r>
              <a:rPr lang="en-US" sz="2000" dirty="0">
                <a:latin typeface="Times New Roman" panose="02020603050405020304" pitchFamily="18" charset="0"/>
              </a:rPr>
              <a:t> := ...; </a:t>
            </a:r>
            <a:r>
              <a:rPr lang="en-US" sz="2000" i="1" dirty="0" err="1">
                <a:latin typeface="Times New Roman" panose="02020603050405020304" pitchFamily="18" charset="0"/>
              </a:rPr>
              <a:t>C</a:t>
            </a:r>
            <a:r>
              <a:rPr lang="en-US" sz="2000" dirty="0" err="1">
                <a:latin typeface="Times New Roman" panose="02020603050405020304" pitchFamily="18" charset="0"/>
              </a:rPr>
              <a:t>.a</a:t>
            </a:r>
            <a:r>
              <a:rPr lang="en-US" sz="2000" dirty="0">
                <a:latin typeface="Times New Roman" panose="02020603050405020304" pitchFamily="18" charset="0"/>
              </a:rPr>
              <a:t> := ...</a:t>
            </a:r>
          </a:p>
        </p:txBody>
      </p:sp>
    </p:spTree>
    <p:extLst>
      <p:ext uri="{BB962C8B-B14F-4D97-AF65-F5344CB8AC3E}">
        <p14:creationId xmlns:p14="http://schemas.microsoft.com/office/powerpoint/2010/main" val="17476612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9979</TotalTime>
  <Words>4036</Words>
  <Application>Microsoft Office PowerPoint</Application>
  <PresentationFormat>Widescreen</PresentationFormat>
  <Paragraphs>686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ＭＳ Ｐゴシック</vt:lpstr>
      <vt:lpstr>Arial</vt:lpstr>
      <vt:lpstr>Calibri</vt:lpstr>
      <vt:lpstr>Calibri Light</vt:lpstr>
      <vt:lpstr>Cambria Math</vt:lpstr>
      <vt:lpstr>Times New Roman</vt:lpstr>
      <vt:lpstr>urw-din</vt:lpstr>
      <vt:lpstr>Wingdings</vt:lpstr>
      <vt:lpstr>Retrospect</vt:lpstr>
      <vt:lpstr>PowerPoint Presentation</vt:lpstr>
      <vt:lpstr>Review</vt:lpstr>
      <vt:lpstr>Review</vt:lpstr>
      <vt:lpstr>Semantic Analysis</vt:lpstr>
      <vt:lpstr>Semantic Rules</vt:lpstr>
      <vt:lpstr>Semantic Rules</vt:lpstr>
      <vt:lpstr>Syntax-Directed Translation</vt:lpstr>
      <vt:lpstr>Attribute Grammars</vt:lpstr>
      <vt:lpstr>Attribute Grammars</vt:lpstr>
      <vt:lpstr>Attribute grammars</vt:lpstr>
      <vt:lpstr>Attribute grammars</vt:lpstr>
      <vt:lpstr>Attribute grammars</vt:lpstr>
      <vt:lpstr>Attribute grammars</vt:lpstr>
      <vt:lpstr>Attribute grammars</vt:lpstr>
      <vt:lpstr>Attribute grammars</vt:lpstr>
      <vt:lpstr>Decorated parse trees</vt:lpstr>
      <vt:lpstr>Decorated parse trees</vt:lpstr>
      <vt:lpstr>Decorated parse trees</vt:lpstr>
      <vt:lpstr>Decorated parse trees</vt:lpstr>
      <vt:lpstr>Decorated parse trees</vt:lpstr>
      <vt:lpstr>Decorated parse trees</vt:lpstr>
      <vt:lpstr>Decorated parse trees</vt:lpstr>
      <vt:lpstr>Decorated parse trees</vt:lpstr>
      <vt:lpstr>PowerPoint Presentation</vt:lpstr>
      <vt:lpstr>Evaluating an SDD at the Nodes of a Parse Tree</vt:lpstr>
      <vt:lpstr>Annotated parse tree</vt:lpstr>
      <vt:lpstr>Synthesized attributes</vt:lpstr>
      <vt:lpstr>Inherited attributes</vt:lpstr>
      <vt:lpstr>Inherited attributes</vt:lpstr>
      <vt:lpstr>Synthesized and inherited attributes</vt:lpstr>
      <vt:lpstr>Synthesized and inherited attributes</vt:lpstr>
      <vt:lpstr>Synthesized and inherited attributes</vt:lpstr>
      <vt:lpstr>Synthesized and inherited attributes</vt:lpstr>
      <vt:lpstr>Synthesized and inherited attributes</vt:lpstr>
      <vt:lpstr>Attribute flow/Dependency Graph</vt:lpstr>
      <vt:lpstr>Attribute flow</vt:lpstr>
      <vt:lpstr>Attribute flow</vt:lpstr>
      <vt:lpstr>Attribute flow</vt:lpstr>
      <vt:lpstr>Attribute flow</vt:lpstr>
      <vt:lpstr>Attribute flow</vt:lpstr>
      <vt:lpstr>Attribute flow</vt:lpstr>
      <vt:lpstr>Attribute flow</vt:lpstr>
      <vt:lpstr>Attribute flow</vt:lpstr>
      <vt:lpstr>S- and L- Attributed grammars</vt:lpstr>
      <vt:lpstr>S- and L- Attributed grammars</vt:lpstr>
      <vt:lpstr>S- and L- Attributed grammars</vt:lpstr>
      <vt:lpstr>S- and L- Attributed grammars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Muhammad Awais Ali</cp:lastModifiedBy>
  <cp:revision>601</cp:revision>
  <dcterms:created xsi:type="dcterms:W3CDTF">2020-02-02T16:15:08Z</dcterms:created>
  <dcterms:modified xsi:type="dcterms:W3CDTF">2024-06-01T08:48:53Z</dcterms:modified>
</cp:coreProperties>
</file>