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B0E03-C31B-49F6-920F-ABD9F545032A}" type="datetimeFigureOut">
              <a:rPr lang="en-PK" smtClean="0"/>
              <a:t>08/03/2024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873EE-98DC-41EC-A234-4573B62F337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960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873EE-98DC-41EC-A234-4573B62F337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193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9052" y="508761"/>
            <a:ext cx="448589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08178"/>
            <a:ext cx="8681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21511"/>
            <a:ext cx="8681719" cy="272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4010" y="6479540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733800"/>
            <a:ext cx="448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5F497A"/>
                </a:solidFill>
                <a:latin typeface="Calibri"/>
                <a:cs typeface="Calibri"/>
              </a:rPr>
              <a:t>Miss Rabia Qasim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27529" y="2874645"/>
            <a:ext cx="44913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5F497A"/>
                </a:solidFill>
                <a:latin typeface="Calibri"/>
                <a:cs typeface="Calibri"/>
              </a:rPr>
              <a:t>Computer</a:t>
            </a:r>
            <a:r>
              <a:rPr sz="4400" b="1" spc="-8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5F497A"/>
                </a:solidFill>
                <a:latin typeface="Calibri"/>
                <a:cs typeface="Calibri"/>
              </a:rPr>
              <a:t>Network</a:t>
            </a:r>
            <a:endParaRPr lang="en-US" sz="4400" b="1" spc="-10" dirty="0">
              <a:solidFill>
                <a:srgbClr val="5F497A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626618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2265" marR="1896745" indent="-342265" algn="r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(WAN)</a:t>
            </a:r>
            <a:endParaRPr sz="2800">
              <a:latin typeface="Calibri"/>
              <a:cs typeface="Calibri"/>
            </a:endParaRPr>
          </a:p>
          <a:p>
            <a:pPr marL="287020" marR="1873250" lvl="1" indent="-287020" algn="r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287020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more </a:t>
            </a:r>
            <a:r>
              <a:rPr sz="2400" spc="-5" dirty="0">
                <a:latin typeface="Calibri"/>
                <a:cs typeface="Calibri"/>
              </a:rPr>
              <a:t>LANs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geographic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Computers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7568565" cy="40570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Metropolitan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(MAN)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covers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city.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connects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497A"/>
              </a:buClr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Area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(HAN)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Connects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entertainment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appliances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Found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7913370" cy="27260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Personal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-10" dirty="0">
                <a:latin typeface="Calibri"/>
                <a:cs typeface="Calibri"/>
              </a:rPr>
              <a:t> Network </a:t>
            </a:r>
            <a:r>
              <a:rPr sz="2800" spc="-45" dirty="0">
                <a:latin typeface="Calibri"/>
                <a:cs typeface="Calibri"/>
              </a:rPr>
              <a:t>(PAN)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personal area network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computer network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 </a:t>
            </a:r>
            <a:r>
              <a:rPr sz="2400" spc="-10" dirty="0">
                <a:latin typeface="Calibri"/>
                <a:cs typeface="Calibri"/>
              </a:rPr>
              <a:t>person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meters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Cell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MP3</a:t>
            </a:r>
            <a:r>
              <a:rPr sz="2400" spc="-20" dirty="0">
                <a:latin typeface="Calibri"/>
                <a:cs typeface="Calibri"/>
              </a:rPr>
              <a:t> players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60" dirty="0"/>
              <a:t> </a:t>
            </a:r>
            <a:r>
              <a:rPr spc="-35" dirty="0"/>
              <a:t>Topologies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8482965" cy="45371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libri"/>
                <a:cs typeface="Calibri"/>
              </a:rPr>
              <a:t>Topology</a:t>
            </a:r>
            <a:endParaRPr sz="2800" dirty="0">
              <a:latin typeface="Calibri"/>
              <a:cs typeface="Calibri"/>
            </a:endParaRPr>
          </a:p>
          <a:p>
            <a:pPr marL="756285" marR="58356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 topology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pattern </a:t>
            </a:r>
            <a:r>
              <a:rPr sz="2400" dirty="0">
                <a:latin typeface="Calibri"/>
                <a:cs typeface="Calibri"/>
              </a:rPr>
              <a:t>in which </a:t>
            </a:r>
            <a:r>
              <a:rPr sz="2400" spc="-5" dirty="0">
                <a:latin typeface="Calibri"/>
                <a:cs typeface="Calibri"/>
              </a:rPr>
              <a:t>nodes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connected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 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(LAN)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Choice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affects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-20" dirty="0">
                <a:latin typeface="Calibri"/>
                <a:cs typeface="Calibri"/>
              </a:rPr>
              <a:t> 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</a:p>
          <a:p>
            <a:pPr marL="1155700" lvl="2" indent="-229235">
              <a:lnSpc>
                <a:spcPct val="100000"/>
              </a:lnSpc>
              <a:spcBef>
                <a:spcPts val="7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Bus </a:t>
            </a:r>
            <a:r>
              <a:rPr lang="en-US" sz="2000" spc="-10" dirty="0">
                <a:latin typeface="Calibri"/>
                <a:cs typeface="Calibri"/>
              </a:rPr>
              <a:t>Topology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" dirty="0">
                <a:latin typeface="Calibri"/>
                <a:cs typeface="Calibri"/>
              </a:rPr>
              <a:t> of devices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Star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Topology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</a:p>
          <a:p>
            <a:pPr marL="1155700" lvl="2" indent="-22923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Topology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closed loop</a:t>
            </a:r>
            <a:endParaRPr lang="en-US"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2000" dirty="0">
                <a:latin typeface="Calibri"/>
                <a:cs typeface="Calibri"/>
              </a:rPr>
              <a:t>Mesh Topology: Each device is connected to every other device in the network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057400"/>
            <a:ext cx="7804404" cy="3352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60" dirty="0"/>
              <a:t> </a:t>
            </a:r>
            <a:r>
              <a:rPr spc="-35" dirty="0"/>
              <a:t>Topologies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7827645" cy="340232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directly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5" dirty="0">
                <a:latin typeface="Calibri"/>
                <a:cs typeface="Calibri"/>
              </a:rPr>
              <a:t> backbone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cheap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main 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entire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60" dirty="0"/>
              <a:t> </a:t>
            </a:r>
            <a:r>
              <a:rPr spc="-35" dirty="0"/>
              <a:t>Topologies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7462520" cy="44996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Star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cable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single</a:t>
            </a:r>
            <a:r>
              <a:rPr sz="2400" spc="-10" dirty="0">
                <a:latin typeface="Calibri"/>
                <a:cs typeface="Calibri"/>
              </a:rPr>
              <a:t> point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connect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hub: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hub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Hub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sends </a:t>
            </a:r>
            <a:r>
              <a:rPr sz="2000" spc="-15" dirty="0">
                <a:latin typeface="Calibri"/>
                <a:cs typeface="Calibri"/>
              </a:rPr>
              <a:t>packet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1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Easy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crash network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5" dirty="0">
                <a:latin typeface="Calibri"/>
                <a:cs typeface="Calibri"/>
              </a:rPr>
              <a:t> down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Uses </a:t>
            </a:r>
            <a:r>
              <a:rPr sz="2000" dirty="0">
                <a:latin typeface="Calibri"/>
                <a:cs typeface="Calibri"/>
              </a:rPr>
              <a:t>lots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60" dirty="0"/>
              <a:t> </a:t>
            </a:r>
            <a:r>
              <a:rPr spc="-35" dirty="0"/>
              <a:t>Topologies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8285480" cy="4072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circle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5" dirty="0">
                <a:latin typeface="Calibri"/>
                <a:cs typeface="Calibri"/>
              </a:rPr>
              <a:t>Tokens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transmit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token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1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chances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collision</a:t>
            </a:r>
            <a:r>
              <a:rPr sz="2000" dirty="0">
                <a:latin typeface="Calibri"/>
                <a:cs typeface="Calibri"/>
              </a:rPr>
              <a:t> as 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release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packet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token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effected</a:t>
            </a:r>
            <a:r>
              <a:rPr sz="2000" dirty="0">
                <a:latin typeface="Calibri"/>
                <a:cs typeface="Calibri"/>
              </a:rPr>
              <a:t> 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shuts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60" dirty="0"/>
              <a:t> </a:t>
            </a:r>
            <a:r>
              <a:rPr spc="-35" dirty="0"/>
              <a:t>Topologies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4981575" cy="29635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Lots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cable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Hard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9096" y="2667000"/>
            <a:ext cx="3575304" cy="3256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35" dirty="0"/>
              <a:t> </a:t>
            </a:r>
            <a:r>
              <a:rPr spc="-20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6594475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Network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cards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adapter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Connects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(MAC)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3810000"/>
            <a:ext cx="3956304" cy="2133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CD03-393C-6464-810F-67A84D25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  <a:endParaRPr lang="en-PK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69BD953-A3F6-7D53-8AE3-9E2C3107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05800" cy="4419600"/>
          </a:xfrm>
        </p:spPr>
      </p:pic>
    </p:spTree>
    <p:extLst>
      <p:ext uri="{BB962C8B-B14F-4D97-AF65-F5344CB8AC3E}">
        <p14:creationId xmlns:p14="http://schemas.microsoft.com/office/powerpoint/2010/main" val="2020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35" dirty="0"/>
              <a:t> </a:t>
            </a:r>
            <a:r>
              <a:rPr spc="-20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8439"/>
            <a:ext cx="7839075" cy="51110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Hubs</a:t>
            </a:r>
            <a:endParaRPr sz="2600" dirty="0">
              <a:latin typeface="Calibri"/>
              <a:cs typeface="Calibri"/>
            </a:endParaRPr>
          </a:p>
          <a:p>
            <a:pPr marL="756285" marR="234315" lvl="1" indent="-287020">
              <a:lnSpc>
                <a:spcPts val="2380"/>
              </a:lnSpc>
              <a:spcBef>
                <a:spcPts val="58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several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510"/>
              </a:lnSpc>
              <a:spcBef>
                <a:spcPts val="22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several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ports.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12,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16,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24,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32,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48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Center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 </a:t>
            </a:r>
            <a:r>
              <a:rPr sz="2200" spc="-10" dirty="0">
                <a:latin typeface="Calibri"/>
                <a:cs typeface="Calibri"/>
              </a:rPr>
              <a:t>network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receive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transmitted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packets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Slow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insecure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Switches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Replacement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hubs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Only </a:t>
            </a:r>
            <a:r>
              <a:rPr sz="2200" spc="-5" dirty="0">
                <a:latin typeface="Calibri"/>
                <a:cs typeface="Calibri"/>
              </a:rPr>
              <a:t>particular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transmission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Calibri"/>
                <a:cs typeface="Calibri"/>
              </a:rPr>
              <a:t>Fast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secure</a:t>
            </a:r>
            <a:endParaRPr lang="en-US" sz="2200" spc="-15" dirty="0">
              <a:latin typeface="Calibri"/>
              <a:cs typeface="Calibri"/>
            </a:endParaRPr>
          </a:p>
          <a:p>
            <a:pPr marL="1670685" lvl="3" indent="-287020">
              <a:spcBef>
                <a:spcPts val="26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lang="en-US" sz="16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Both: </a:t>
            </a:r>
            <a:r>
              <a:rPr lang="en-PK" sz="16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Hubs broadcast data to all devices, switches forward data based on MAC addresses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35" dirty="0"/>
              <a:t> </a:t>
            </a:r>
            <a:r>
              <a:rPr spc="-20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814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connects</a:t>
            </a:r>
            <a:r>
              <a:rPr sz="2400" spc="-15" dirty="0">
                <a:latin typeface="Calibri"/>
                <a:cs typeface="Calibri"/>
              </a:rPr>
              <a:t> several</a:t>
            </a:r>
            <a:r>
              <a:rPr sz="2400" spc="-5" dirty="0">
                <a:latin typeface="Calibri"/>
                <a:cs typeface="Calibri"/>
              </a:rPr>
              <a:t> devices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542032"/>
            <a:ext cx="8763000" cy="27736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27101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35" dirty="0"/>
              <a:t> </a:t>
            </a:r>
            <a:r>
              <a:rPr spc="-20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8533765" cy="179536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Router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router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device that </a:t>
            </a:r>
            <a:r>
              <a:rPr sz="2400" spc="-15" dirty="0">
                <a:latin typeface="Calibri"/>
                <a:cs typeface="Calibri"/>
              </a:rPr>
              <a:t>forwards data packets </a:t>
            </a:r>
            <a:r>
              <a:rPr sz="2400" dirty="0">
                <a:latin typeface="Calibri"/>
                <a:cs typeface="Calibri"/>
              </a:rPr>
              <a:t>along </a:t>
            </a:r>
            <a:r>
              <a:rPr sz="2400" spc="-10" dirty="0">
                <a:latin typeface="Calibri"/>
                <a:cs typeface="Calibri"/>
              </a:rPr>
              <a:t>networks</a:t>
            </a:r>
            <a:r>
              <a:rPr lang="en-US" sz="2400" spc="-10" dirty="0">
                <a:latin typeface="Calibri"/>
                <a:cs typeface="Calibri"/>
              </a:rPr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lang="en-US" sz="2400" spc="-10" dirty="0">
                <a:solidFill>
                  <a:srgbClr val="0D0D0D"/>
                </a:solidFill>
                <a:latin typeface="+mj-lt"/>
                <a:cs typeface="Calibri"/>
              </a:rPr>
              <a:t>R</a:t>
            </a:r>
            <a:r>
              <a:rPr lang="en-PK" sz="24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</a:rPr>
              <a:t>outers connect different networks and route data packets between them based on IP addresses.</a:t>
            </a:r>
            <a:endParaRPr sz="24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4421123"/>
            <a:ext cx="4276344" cy="2436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0849"/>
            <a:ext cx="5177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 </a:t>
            </a:r>
            <a:r>
              <a:rPr sz="4000" spc="-5" dirty="0"/>
              <a:t>of</a:t>
            </a:r>
            <a:r>
              <a:rPr sz="4000" spc="-30" dirty="0"/>
              <a:t> </a:t>
            </a:r>
            <a:r>
              <a:rPr sz="4000" spc="-10" dirty="0"/>
              <a:t>communication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758823"/>
            <a:ext cx="8307070" cy="419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1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Simplex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20"/>
              </a:spcBef>
              <a:buClr>
                <a:srgbClr val="5F497A"/>
              </a:buClr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One-way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receive)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Half-Duplex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20"/>
              </a:spcBef>
              <a:buClr>
                <a:srgbClr val="5F497A"/>
              </a:buClr>
              <a:buFont typeface="Arial MT"/>
              <a:buChar char="•"/>
              <a:tabLst>
                <a:tab pos="1156335" algn="l"/>
              </a:tabLst>
            </a:pPr>
            <a:r>
              <a:rPr sz="2400" spc="-35" dirty="0">
                <a:latin typeface="Calibri"/>
                <a:cs typeface="Calibri"/>
              </a:rPr>
              <a:t>Two-way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(send/receive)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time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Duplex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14"/>
              </a:spcBef>
              <a:buClr>
                <a:srgbClr val="5F497A"/>
              </a:buClr>
              <a:buFont typeface="Arial MT"/>
              <a:buChar char="•"/>
              <a:tabLst>
                <a:tab pos="1156335" algn="l"/>
              </a:tabLst>
            </a:pPr>
            <a:r>
              <a:rPr sz="2400" spc="-35" dirty="0">
                <a:latin typeface="Calibri"/>
                <a:cs typeface="Calibri"/>
              </a:rPr>
              <a:t>Two-way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(send/receive)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4649"/>
            <a:ext cx="5177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 </a:t>
            </a:r>
            <a:r>
              <a:rPr sz="4000" spc="-5" dirty="0"/>
              <a:t>of</a:t>
            </a:r>
            <a:r>
              <a:rPr sz="4000" spc="-30" dirty="0"/>
              <a:t> </a:t>
            </a:r>
            <a:r>
              <a:rPr sz="4000" spc="-10" dirty="0"/>
              <a:t>communication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574418"/>
            <a:ext cx="5111750" cy="3834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recipients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14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Unicast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63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Sending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10" dirty="0">
                <a:latin typeface="Calibri"/>
                <a:cs typeface="Calibri"/>
              </a:rPr>
              <a:t>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recipient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Multicast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63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Sending</a:t>
            </a:r>
            <a:r>
              <a:rPr sz="2200" spc="-20" dirty="0">
                <a:latin typeface="Calibri"/>
                <a:cs typeface="Calibri"/>
              </a:rPr>
              <a:t> data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recipients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Broadcast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630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Sending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everybody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spc="-45" dirty="0"/>
              <a:t>a</a:t>
            </a:r>
            <a:r>
              <a:rPr spc="-50" dirty="0"/>
              <a:t>t</a:t>
            </a:r>
            <a:r>
              <a:rPr spc="-15" dirty="0"/>
              <a:t>e</a:t>
            </a:r>
            <a:r>
              <a:rPr spc="-30" dirty="0"/>
              <a:t>w</a:t>
            </a:r>
            <a:r>
              <a:rPr spc="-60" dirty="0"/>
              <a:t>a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77466"/>
            <a:ext cx="7249795" cy="9285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gateway is a networking device that connects two dissimilar networks, translating protocols to facilitate communication, typically serving as an entry and exit point for data between networks.</a:t>
            </a:r>
            <a:endParaRPr lang="en-PK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945892"/>
            <a:ext cx="5638800" cy="3299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49410" y="64414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34EF-BD93-65FD-448D-D7A2FA4A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843E-7C04-8722-8B51-0ABB6276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40" y="1521511"/>
            <a:ext cx="8681719" cy="3323987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Computer Networking, A Top-Down Approach by James F. Kurose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000" b="1" dirty="0"/>
              <a:t>Reference books:</a:t>
            </a:r>
          </a:p>
          <a:p>
            <a:r>
              <a:rPr lang="en-US" dirty="0"/>
              <a:t>Computer Networking Problems and Solutions &amp; </a:t>
            </a:r>
            <a:r>
              <a:rPr lang="en-US" dirty="0" err="1"/>
              <a:t>quot</a:t>
            </a:r>
            <a:r>
              <a:rPr lang="en-US" dirty="0"/>
              <a:t>; by Russ White and Ethan</a:t>
            </a:r>
          </a:p>
          <a:p>
            <a:r>
              <a:rPr lang="en-US" dirty="0"/>
              <a:t>Banks</a:t>
            </a:r>
          </a:p>
          <a:p>
            <a:r>
              <a:rPr lang="en-US" dirty="0"/>
              <a:t> Network Fundamentals CCNA Exploration Companion Guide, Mark Dye.</a:t>
            </a:r>
          </a:p>
          <a:p>
            <a:r>
              <a:rPr lang="en-US" dirty="0"/>
              <a:t> Behrouz A. Forouzan, Data Communications and Networking, Mc-Graw.</a:t>
            </a:r>
          </a:p>
          <a:p>
            <a:r>
              <a:rPr lang="en-US" dirty="0"/>
              <a:t> Computer Networks, A system approach, Larry Peterson &amp;amp; Bruce Davie.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68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168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817499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10" dirty="0">
                <a:latin typeface="Calibri"/>
                <a:cs typeface="Calibri"/>
              </a:rPr>
              <a:t>transmission </a:t>
            </a:r>
            <a:r>
              <a:rPr sz="2400" dirty="0">
                <a:latin typeface="Calibri"/>
                <a:cs typeface="Calibri"/>
              </a:rPr>
              <a:t>medium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channel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sharing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86995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Connections between </a:t>
            </a:r>
            <a:r>
              <a:rPr sz="2400" spc="-10" dirty="0">
                <a:latin typeface="Calibri"/>
                <a:cs typeface="Calibri"/>
              </a:rPr>
              <a:t>computing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wires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wireless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Advantages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network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5041391"/>
            <a:ext cx="2105406" cy="12123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9104" y="5291454"/>
            <a:ext cx="173672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Facilitating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communications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8504" y="5041391"/>
            <a:ext cx="1963673" cy="12123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85897" y="5291454"/>
            <a:ext cx="101282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ts val="2305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4755" y="5041391"/>
            <a:ext cx="2061209" cy="12123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11446" y="5291454"/>
            <a:ext cx="1691639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8543" y="5041391"/>
            <a:ext cx="1963674" cy="12123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56195" y="5291454"/>
            <a:ext cx="93408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ts val="2305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33" y="408178"/>
            <a:ext cx="168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78840"/>
            <a:ext cx="8497570" cy="37947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(host)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device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Bandwidth</a:t>
            </a:r>
            <a:endParaRPr sz="2800">
              <a:latin typeface="Calibri"/>
              <a:cs typeface="Calibri"/>
            </a:endParaRPr>
          </a:p>
          <a:p>
            <a:pPr marL="756285" marR="28003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Bandwidth </a:t>
            </a:r>
            <a:r>
              <a:rPr sz="2400" spc="-5" dirty="0">
                <a:latin typeface="Calibri"/>
                <a:cs typeface="Calibri"/>
              </a:rPr>
              <a:t>describes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25" dirty="0">
                <a:latin typeface="Calibri"/>
                <a:cs typeface="Calibri"/>
              </a:rPr>
              <a:t>rate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Internet connection.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measures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10" dirty="0">
                <a:latin typeface="Calibri"/>
                <a:cs typeface="Calibri"/>
              </a:rPr>
              <a:t>sent</a:t>
            </a:r>
            <a:r>
              <a:rPr sz="2400" spc="-15" dirty="0">
                <a:latin typeface="Calibri"/>
                <a:cs typeface="Calibri"/>
              </a:rPr>
              <a:t> over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0" dirty="0">
                <a:latin typeface="Calibri"/>
                <a:cs typeface="Calibri"/>
              </a:rPr>
              <a:t> connection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amount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time.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gigabit </a:t>
            </a:r>
            <a:r>
              <a:rPr sz="2400" spc="-5" dirty="0">
                <a:latin typeface="Calibri"/>
                <a:cs typeface="Calibri"/>
              </a:rPr>
              <a:t>Ethernet </a:t>
            </a:r>
            <a:r>
              <a:rPr sz="2400" spc="-10" dirty="0">
                <a:latin typeface="Calibri"/>
                <a:cs typeface="Calibri"/>
              </a:rPr>
              <a:t>connection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bandwidth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1,000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168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5939790" cy="25241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Packets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Pieces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Packets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reassembled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receiving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Packet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header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Sending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21451"/>
            <a:ext cx="7378065" cy="22948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Local-area</a:t>
            </a:r>
            <a:r>
              <a:rPr sz="2800" spc="-15" dirty="0">
                <a:latin typeface="Calibri"/>
                <a:cs typeface="Calibri"/>
              </a:rPr>
              <a:t> network</a:t>
            </a:r>
            <a:r>
              <a:rPr sz="2800" spc="-10" dirty="0">
                <a:latin typeface="Calibri"/>
                <a:cs typeface="Calibri"/>
              </a:rPr>
              <a:t> (LAN)</a:t>
            </a:r>
            <a:endParaRPr sz="2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10" dirty="0">
                <a:latin typeface="Calibri"/>
                <a:cs typeface="Calibri"/>
              </a:rPr>
              <a:t>area network </a:t>
            </a:r>
            <a:r>
              <a:rPr sz="2400" spc="-5" dirty="0">
                <a:latin typeface="Calibri"/>
                <a:cs typeface="Calibri"/>
              </a:rPr>
              <a:t>(LAN)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network that connects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limited </a:t>
            </a:r>
            <a:r>
              <a:rPr sz="2400" spc="-10" dirty="0">
                <a:latin typeface="Calibri"/>
                <a:cs typeface="Calibri"/>
              </a:rPr>
              <a:t>geographical area </a:t>
            </a:r>
            <a:r>
              <a:rPr sz="2400" spc="-5" dirty="0">
                <a:latin typeface="Calibri"/>
                <a:cs typeface="Calibri"/>
              </a:rPr>
              <a:t> 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campus</a:t>
            </a:r>
            <a:endParaRPr sz="2400">
              <a:latin typeface="Calibri"/>
              <a:cs typeface="Calibri"/>
            </a:endParaRPr>
          </a:p>
          <a:p>
            <a:pPr marL="756285" marR="100330" lvl="1" indent="-287020" algn="just">
              <a:lnSpc>
                <a:spcPts val="259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wireless LAN (WLAN)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LAN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uses no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893820"/>
            <a:ext cx="3962400" cy="26593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893820"/>
            <a:ext cx="3962400" cy="26593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5944870" cy="27400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-10" dirty="0">
                <a:latin typeface="Calibri"/>
                <a:cs typeface="Calibri"/>
              </a:rPr>
              <a:t> Network (LAN)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printers, </a:t>
            </a:r>
            <a:r>
              <a:rPr sz="2400" spc="-10" dirty="0">
                <a:latin typeface="Calibri"/>
                <a:cs typeface="Calibri"/>
              </a:rPr>
              <a:t>servers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Organizations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-5" dirty="0">
                <a:latin typeface="Calibri"/>
                <a:cs typeface="Calibri"/>
              </a:rPr>
              <a:t> LANS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usually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privately</a:t>
            </a:r>
            <a:r>
              <a:rPr sz="2400" spc="-5" dirty="0">
                <a:latin typeface="Calibri"/>
                <a:cs typeface="Calibri"/>
              </a:rPr>
              <a:t> owned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LAN’s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design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troubleshoot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545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4122"/>
            <a:ext cx="7534909" cy="16732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(WAN)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wide </a:t>
            </a:r>
            <a:r>
              <a:rPr sz="2400" spc="-10" dirty="0">
                <a:latin typeface="Calibri"/>
                <a:cs typeface="Calibri"/>
              </a:rPr>
              <a:t>area network </a:t>
            </a:r>
            <a:r>
              <a:rPr sz="2400" spc="-25" dirty="0">
                <a:latin typeface="Calibri"/>
                <a:cs typeface="Calibri"/>
              </a:rPr>
              <a:t>(WAN)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network that connects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geographic area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Internet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WAN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900" y="2956559"/>
            <a:ext cx="3581400" cy="3901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979</Words>
  <Application>Microsoft Office PowerPoint</Application>
  <PresentationFormat>On-screen Show (4:3)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Segoe UI</vt:lpstr>
      <vt:lpstr>Office Theme</vt:lpstr>
      <vt:lpstr>PowerPoint Presentation</vt:lpstr>
      <vt:lpstr>Distribution</vt:lpstr>
      <vt:lpstr>Books</vt:lpstr>
      <vt:lpstr>Network</vt:lpstr>
      <vt:lpstr>Network</vt:lpstr>
      <vt:lpstr>Network</vt:lpstr>
      <vt:lpstr>Types of Networks</vt:lpstr>
      <vt:lpstr>Types of Networks</vt:lpstr>
      <vt:lpstr>Types of Networks</vt:lpstr>
      <vt:lpstr>Types of Networks</vt:lpstr>
      <vt:lpstr>Types of Networks</vt:lpstr>
      <vt:lpstr>Types of Networks</vt:lpstr>
      <vt:lpstr>Network Topologies</vt:lpstr>
      <vt:lpstr>Types of Networks</vt:lpstr>
      <vt:lpstr>Network Topologies</vt:lpstr>
      <vt:lpstr>Network Topologies</vt:lpstr>
      <vt:lpstr>Network Topologies</vt:lpstr>
      <vt:lpstr>Network Topologies</vt:lpstr>
      <vt:lpstr>Network Hardware</vt:lpstr>
      <vt:lpstr>Network Hardware</vt:lpstr>
      <vt:lpstr>Network Hardware</vt:lpstr>
      <vt:lpstr>Network Hardware</vt:lpstr>
      <vt:lpstr>Types of communication</vt:lpstr>
      <vt:lpstr>Types of communication</vt:lpstr>
      <vt:lpstr>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Yasir</dc:creator>
  <cp:lastModifiedBy>Rabia Qasim</cp:lastModifiedBy>
  <cp:revision>9</cp:revision>
  <dcterms:created xsi:type="dcterms:W3CDTF">2024-03-08T08:45:56Z</dcterms:created>
  <dcterms:modified xsi:type="dcterms:W3CDTF">2024-03-08T10:14:54Z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2024-03-08T00:00:00Z</vt:filetime>
  </property>
</Properties>
</file>