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4" r:id="rId1"/>
  </p:sldMasterIdLst>
  <p:notesMasterIdLst>
    <p:notesMasterId r:id="rId17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70" r:id="rId13"/>
    <p:sldId id="271" r:id="rId14"/>
    <p:sldId id="272" r:id="rId15"/>
    <p:sldId id="273" r:id="rId1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B0E03-C31B-49F6-920F-ABD9F545032A}" type="datetimeFigureOut">
              <a:rPr lang="en-PK" smtClean="0"/>
              <a:t>12/03/2024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873EE-98DC-41EC-A234-4573B62F337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960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5034AF0-0DCD-4A4D-9DF7-5B2BE616D735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31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5678-085C-46B0-BEA1-60416EC67E43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9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D3C6-391C-4748-9D0D-04127DB8FA31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19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9052" y="508761"/>
            <a:ext cx="448589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3E002-D9CE-4595-ACE1-89D80E71895E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DEBC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349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16A-C7E7-450D-9192-1E28364AC4D1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3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A695-0B84-4ECD-90C6-07E4EC8D0E9F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8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FFC7-C605-4139-B1ED-EC9BE13C3C27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413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092-E479-47B2-8222-87EF33F49148}" type="datetime1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9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B156D-1135-4175-9800-319B24B8AE96}" type="datetime1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8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5D99-73C1-4F62-87D3-869634E23286}" type="datetime1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47B0-B6FA-432C-91E9-68D30E2048B3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1FFC7-C605-4139-B1ED-EC9BE13C3C27}" type="datetime1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6438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31FFC7-C605-4139-B1ED-EC9BE13C3C27}" type="datetime1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50869" y="6465695"/>
            <a:ext cx="56515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fld id="{81D60167-4931-47E6-BA6A-407CBD079E47}" type="slidenum">
              <a:rPr lang="en-US" sz="2400">
                <a:solidFill>
                  <a:schemeClr val="tx1"/>
                </a:solidFill>
                <a:latin typeface="+mn-lt"/>
              </a:rPr>
              <a:pPr marL="12700" algn="ctr">
                <a:spcBef>
                  <a:spcPts val="105"/>
                </a:spcBef>
              </a:pPr>
              <a:t>1</a:t>
            </a:fld>
            <a:endParaRPr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2677191"/>
            <a:ext cx="9116028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+mj-lt"/>
                <a:cs typeface="Calibri"/>
              </a:rPr>
              <a:t>Network</a:t>
            </a:r>
            <a:r>
              <a:rPr lang="en-US" sz="4800" dirty="0">
                <a:latin typeface="+mj-lt"/>
                <a:cs typeface="Calibri"/>
              </a:rPr>
              <a:t> Architecture, Protocol, and Transmission Media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1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>
                <a:solidFill>
                  <a:schemeClr val="tx1"/>
                </a:solidFill>
              </a:rPr>
              <a:t>Physical Transmission Media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562444" y="6565104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10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44065" y="1524000"/>
            <a:ext cx="8227060" cy="194925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20" dirty="0">
                <a:cs typeface="Calibri"/>
              </a:rPr>
              <a:t>Coaxial cable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20" dirty="0">
                <a:cs typeface="Calibri"/>
              </a:rPr>
              <a:t>Similar to cable TV wire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central conductor surrounded by insulation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20" dirty="0">
                <a:cs typeface="Calibri"/>
              </a:rPr>
              <a:t>Speeds up to 10 Mbps</a:t>
            </a:r>
            <a:endParaRPr sz="2000" dirty="0">
              <a:cs typeface="Calibri"/>
            </a:endParaRPr>
          </a:p>
        </p:txBody>
      </p:sp>
      <p:pic>
        <p:nvPicPr>
          <p:cNvPr id="4098" name="Picture 2" descr="Coaxial Cable - Write Short Note on Coaxial Cable - Computer Notes">
            <a:extLst>
              <a:ext uri="{FF2B5EF4-FFF2-40B4-BE49-F238E27FC236}">
                <a16:creationId xmlns:a16="http://schemas.microsoft.com/office/drawing/2014/main" id="{8D1082BD-23C9-D84C-A950-F6176847F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760" y="3657600"/>
            <a:ext cx="3762480" cy="26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1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>
                <a:solidFill>
                  <a:schemeClr val="tx1"/>
                </a:solidFill>
              </a:rPr>
              <a:t>Physical Transmission Media</a:t>
            </a:r>
            <a:endParaRPr spc="-35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578841" y="6551600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11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30517" y="1295400"/>
            <a:ext cx="8482965" cy="194925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40" dirty="0">
                <a:cs typeface="Calibri"/>
              </a:rPr>
              <a:t>Fiber-optic cable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40" dirty="0">
                <a:cs typeface="Calibri"/>
              </a:rPr>
              <a:t>Data is transmitted with light pulses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40" dirty="0">
                <a:cs typeface="Calibri"/>
              </a:rPr>
              <a:t>Glass strand instead of cable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40" dirty="0">
                <a:cs typeface="Calibri"/>
              </a:rPr>
              <a:t>Speeds up to 100 Gbps</a:t>
            </a:r>
            <a:endParaRPr lang="en-US" dirty="0">
              <a:cs typeface="Calibri"/>
            </a:endParaRPr>
          </a:p>
        </p:txBody>
      </p:sp>
      <p:pic>
        <p:nvPicPr>
          <p:cNvPr id="5124" name="Picture 4" descr="Parts Of Fiber Optic Cables">
            <a:extLst>
              <a:ext uri="{FF2B5EF4-FFF2-40B4-BE49-F238E27FC236}">
                <a16:creationId xmlns:a16="http://schemas.microsoft.com/office/drawing/2014/main" id="{160111D8-9046-DDDD-F229-BB1D3EC1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724" y="3613349"/>
            <a:ext cx="5730551" cy="232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1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chemeClr val="tx1"/>
                </a:solidFill>
              </a:rPr>
              <a:t>Wireless Transmission Media</a:t>
            </a:r>
            <a:endParaRPr spc="-35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550869" y="6580989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12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49820" y="1261072"/>
            <a:ext cx="8322269" cy="47295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5" dirty="0">
                <a:cs typeface="Calibri"/>
              </a:rPr>
              <a:t>Broadcast Radio 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Medium that distributes radio signals through the air.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Uses an antenna, can be short range 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Bluetooth is a kind of short-range (about 10 meters) broadcast radio communications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5" dirty="0">
                <a:cs typeface="Calibri"/>
              </a:rPr>
              <a:t>Cellular Radio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A form of broadcast radio used for mobile communication 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High frequency radio waves to transmit voice or data</a:t>
            </a:r>
          </a:p>
          <a:p>
            <a:pPr marL="1727200" lvl="3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b="1" spc="-5" dirty="0">
                <a:cs typeface="Calibri"/>
              </a:rPr>
              <a:t>Difference: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Broadcast radio sends content over a wide area for anyone to receive, while cellular radio enables mobile communication through a network of cells, managing individual connections dynamically.</a:t>
            </a:r>
            <a:endParaRPr dirty="0"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1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chemeClr val="tx1"/>
                </a:solidFill>
              </a:rPr>
              <a:t>Wireless Transmission Media</a:t>
            </a:r>
            <a:endParaRPr spc="-35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578841" y="6580989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13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107272"/>
            <a:ext cx="8274041" cy="537583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15" dirty="0">
                <a:cs typeface="Calibri"/>
              </a:rPr>
              <a:t>Microwaves 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5" dirty="0">
                <a:cs typeface="Calibri"/>
              </a:rPr>
              <a:t>Radio waves providing high speed transmission 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5" dirty="0">
                <a:cs typeface="Calibri"/>
              </a:rPr>
              <a:t>Microwaves must transmit in a straight line with no barrier between microwave antennas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5" dirty="0">
                <a:cs typeface="Calibri"/>
              </a:rPr>
              <a:t>Used for satellite communication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15" dirty="0">
                <a:cs typeface="Calibri"/>
              </a:rPr>
              <a:t>Infrared (IR) </a:t>
            </a:r>
            <a:endParaRPr lang="en-US" sz="2400" b="1" spc="-15" dirty="0">
              <a:cs typeface="Calibri"/>
            </a:endParaRP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5" dirty="0">
                <a:cs typeface="Calibri"/>
              </a:rPr>
              <a:t>Wireless transmission media that sends signals using infrared light-waves 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5" dirty="0">
                <a:cs typeface="Calibri"/>
              </a:rPr>
              <a:t>IR transmission also requires a line-of-sight transmission as that required by microwaves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Infrared waves have shorter wavelengths and lower frequencies than radio waves. </a:t>
            </a:r>
            <a:endParaRPr lang="en-US" sz="2400" spc="-15" dirty="0"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1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chemeClr val="tx1"/>
                </a:solidFill>
              </a:rPr>
              <a:t>Wireless Transmission Devices</a:t>
            </a:r>
            <a:endParaRPr spc="-35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556045" y="6563627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14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280693"/>
            <a:ext cx="6324600" cy="201080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5" dirty="0">
                <a:cs typeface="Calibri"/>
              </a:rPr>
              <a:t>Wireless Access Point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Center of a wireless network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WAPs combined cover a larger area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Range is 50 to 150 meters</a:t>
            </a:r>
            <a:endParaRPr dirty="0">
              <a:cs typeface="Calibri"/>
            </a:endParaRPr>
          </a:p>
        </p:txBody>
      </p:sp>
      <p:pic>
        <p:nvPicPr>
          <p:cNvPr id="6148" name="Picture 4" descr="Essentials WiFi 6 Dual Band Access Point - WAX204 | NETGEAR">
            <a:extLst>
              <a:ext uri="{FF2B5EF4-FFF2-40B4-BE49-F238E27FC236}">
                <a16:creationId xmlns:a16="http://schemas.microsoft.com/office/drawing/2014/main" id="{66C6A63F-2B59-2427-63BC-1853B132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06" y="3390023"/>
            <a:ext cx="4700588" cy="323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1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chemeClr val="tx1"/>
                </a:solidFill>
              </a:rPr>
              <a:t>Wireless Transmission Devices</a:t>
            </a:r>
            <a:endParaRPr spc="-35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578841" y="6565104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15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19565" y="1295400"/>
            <a:ext cx="8359276" cy="1744067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10" dirty="0">
                <a:cs typeface="Calibri"/>
              </a:rPr>
              <a:t> Wireless Adapters</a:t>
            </a:r>
          </a:p>
          <a:p>
            <a:pPr marL="812800" lvl="1" indent="-3429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Wireless adapters are hardware devices that enable computers to connect to wireless networks by transmitting and receiving wireless signals.</a:t>
            </a:r>
            <a:endParaRPr sz="2000" dirty="0">
              <a:cs typeface="Calibri"/>
            </a:endParaRPr>
          </a:p>
        </p:txBody>
      </p:sp>
      <p:pic>
        <p:nvPicPr>
          <p:cNvPr id="7170" name="Picture 2" descr="Black Copper USB 2.0 Wireless Adapter Price in Pakistan">
            <a:extLst>
              <a:ext uri="{FF2B5EF4-FFF2-40B4-BE49-F238E27FC236}">
                <a16:creationId xmlns:a16="http://schemas.microsoft.com/office/drawing/2014/main" id="{52D2EDBB-EE45-8786-9CE2-5998D6414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86816"/>
            <a:ext cx="3691871" cy="36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7E6F-0826-98D1-D637-F487A7CAC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" y="88788"/>
            <a:ext cx="9220200" cy="1231106"/>
          </a:xfrm>
        </p:spPr>
        <p:txBody>
          <a:bodyPr/>
          <a:lstStyle/>
          <a:p>
            <a:r>
              <a:rPr lang="en-US" dirty="0"/>
              <a:t>Introduction to Computer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96D91-2CD4-5E3C-B992-3A97F76D52A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0" y="1600200"/>
            <a:ext cx="7391400" cy="3416320"/>
          </a:xfrm>
        </p:spPr>
        <p:txBody>
          <a:bodyPr/>
          <a:lstStyle/>
          <a:p>
            <a:pPr>
              <a:buClr>
                <a:srgbClr val="5F497A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  <a:cs typeface="Calibri"/>
              </a:rPr>
              <a:t>Network Architecture</a:t>
            </a:r>
          </a:p>
          <a:p>
            <a:pPr>
              <a:buClr>
                <a:srgbClr val="5F497A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  <a:cs typeface="Calibri"/>
              </a:rPr>
              <a:t>Network Protocols</a:t>
            </a:r>
          </a:p>
          <a:p>
            <a:pPr>
              <a:buClr>
                <a:srgbClr val="5F497A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  <a:cs typeface="Calibri"/>
              </a:rPr>
              <a:t>Network Channels (Media)</a:t>
            </a:r>
          </a:p>
          <a:p>
            <a:pPr>
              <a:buClr>
                <a:srgbClr val="5F497A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  <a:cs typeface="Calibri"/>
              </a:rPr>
              <a:t>Physical Transmission Media</a:t>
            </a:r>
          </a:p>
          <a:p>
            <a:pPr>
              <a:buClr>
                <a:srgbClr val="5F497A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  <a:cs typeface="Calibri"/>
              </a:rPr>
              <a:t>Wireless Transmission Media</a:t>
            </a:r>
          </a:p>
          <a:p>
            <a:pPr>
              <a:buClr>
                <a:srgbClr val="5F497A"/>
              </a:buClr>
              <a:buSzPct val="101000"/>
              <a:buFont typeface="Arial" panose="020B0604020202020204" pitchFamily="34" charset="0"/>
              <a:buChar char="•"/>
            </a:pPr>
            <a:r>
              <a:rPr lang="en-US" sz="2400" spc="-5" dirty="0">
                <a:solidFill>
                  <a:schemeClr val="tx1"/>
                </a:solidFill>
                <a:cs typeface="Calibri"/>
              </a:rPr>
              <a:t>Wireless Transmission Devices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7D0DF-A2CB-92FB-2960-B0F4B81CDE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567266" y="6492875"/>
            <a:ext cx="565159" cy="365125"/>
          </a:xfrm>
        </p:spPr>
        <p:txBody>
          <a:bodyPr/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lang="en-US" sz="2400" smtClean="0">
                <a:latin typeface="+mn-lt"/>
              </a:rPr>
              <a:pPr marL="38100" algn="ctr">
                <a:lnSpc>
                  <a:spcPts val="1240"/>
                </a:lnSpc>
              </a:pPr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1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Network</a:t>
            </a:r>
            <a:r>
              <a:rPr lang="en-US" spc="-10" dirty="0">
                <a:solidFill>
                  <a:schemeClr val="tx1"/>
                </a:solidFill>
              </a:rPr>
              <a:t> Architecture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8572089" y="6565104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3</a:t>
            </a:fld>
            <a:endParaRPr sz="12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194727"/>
            <a:ext cx="8610600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cs typeface="Calibri"/>
              </a:rPr>
              <a:t>Refers to how the computer or devices are designed in a network 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cs typeface="Calibri"/>
              </a:rPr>
              <a:t>Basic types:</a:t>
            </a:r>
          </a:p>
          <a:p>
            <a:pPr marL="812800" marR="5080" lvl="1" indent="-342900">
              <a:spcBef>
                <a:spcPts val="1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b="1" dirty="0">
                <a:cs typeface="Calibri"/>
              </a:rPr>
              <a:t>Client/Server:</a:t>
            </a:r>
          </a:p>
          <a:p>
            <a:pPr marL="1270000" marR="5080" lvl="2" indent="-342900"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cs typeface="Calibri"/>
              </a:rPr>
              <a:t>All clients must </a:t>
            </a:r>
            <a:r>
              <a:rPr lang="en-US" sz="2000" b="1" dirty="0">
                <a:cs typeface="Calibri"/>
              </a:rPr>
              <a:t>request</a:t>
            </a:r>
            <a:r>
              <a:rPr lang="en-US" sz="2000" dirty="0">
                <a:cs typeface="Calibri"/>
              </a:rPr>
              <a:t> service from the server</a:t>
            </a:r>
          </a:p>
          <a:p>
            <a:pPr marL="1270000" marR="5080" lvl="2" indent="-342900"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cs typeface="Calibri"/>
              </a:rPr>
              <a:t>The server is also called a </a:t>
            </a:r>
            <a:r>
              <a:rPr lang="en-US" sz="2000" b="1" dirty="0">
                <a:cs typeface="Calibri"/>
              </a:rPr>
              <a:t>host</a:t>
            </a:r>
          </a:p>
          <a:p>
            <a:pPr marL="1270000" marR="5080" lvl="2" indent="-342900"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>
                <a:cs typeface="Calibri"/>
              </a:rPr>
              <a:t>Node</a:t>
            </a:r>
            <a:r>
              <a:rPr lang="en-US" sz="2000" dirty="0">
                <a:cs typeface="Calibri"/>
              </a:rPr>
              <a:t> is any network device</a:t>
            </a:r>
          </a:p>
          <a:p>
            <a:pPr marL="1270000" marR="5080" lvl="2" indent="-342900"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dirty="0">
                <a:cs typeface="Calibri"/>
              </a:rPr>
              <a:t>Nodes are called </a:t>
            </a:r>
            <a:r>
              <a:rPr lang="en-US" sz="2000" b="1" dirty="0">
                <a:cs typeface="Calibri"/>
              </a:rPr>
              <a:t>clients</a:t>
            </a:r>
            <a:endParaRPr sz="2000" b="1" dirty="0">
              <a:cs typeface="Calibri"/>
            </a:endParaRPr>
          </a:p>
        </p:txBody>
      </p:sp>
      <p:pic>
        <p:nvPicPr>
          <p:cNvPr id="1026" name="Picture 2" descr="Client-Server Architecture | EN.601.421: Object-Oriented Software  Engineering (OOSE)">
            <a:extLst>
              <a:ext uri="{FF2B5EF4-FFF2-40B4-BE49-F238E27FC236}">
                <a16:creationId xmlns:a16="http://schemas.microsoft.com/office/drawing/2014/main" id="{9DE82DFC-D762-9BF5-AA57-0048F96AD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75723"/>
            <a:ext cx="3810001" cy="154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ient Server Network Architecture ~ I Answer 4 U">
            <a:extLst>
              <a:ext uri="{FF2B5EF4-FFF2-40B4-BE49-F238E27FC236}">
                <a16:creationId xmlns:a16="http://schemas.microsoft.com/office/drawing/2014/main" id="{3BB9B2D7-C548-CD24-AC28-57F8DFE14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842" y="4270016"/>
            <a:ext cx="4139637" cy="235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10"/>
            <a:ext cx="91439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Network</a:t>
            </a:r>
            <a:r>
              <a:rPr lang="en-US" spc="-10" dirty="0">
                <a:solidFill>
                  <a:schemeClr val="tx1"/>
                </a:solidFill>
              </a:rPr>
              <a:t> Architecture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578841" y="6580989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4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478840"/>
            <a:ext cx="8227060" cy="451405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5" dirty="0">
                <a:cs typeface="Calibri"/>
              </a:rPr>
              <a:t>Client/Server Network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Servers are used to control access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Users gain access by logging in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Database software</a:t>
            </a:r>
          </a:p>
          <a:p>
            <a:pPr marL="1270000" lvl="2" indent="-342900"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>
                <a:cs typeface="Calibri"/>
              </a:rPr>
              <a:t>Access to data controlled by server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Server is the most important computer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5" dirty="0">
                <a:cs typeface="Calibri"/>
              </a:rPr>
              <a:t>Different servers perform different tasks: File server, network server, etc.</a:t>
            </a:r>
          </a:p>
          <a:p>
            <a:pPr marL="1384300" lvl="2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A file server specifically manages and shares files within a network, while a network server encompasses a broader range of services beyond file storage, such as email, web hosting, and database management.</a:t>
            </a:r>
            <a:endParaRPr lang="en-US" sz="1600" spc="-5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1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Network</a:t>
            </a:r>
            <a:r>
              <a:rPr lang="en-US" spc="-10" dirty="0">
                <a:solidFill>
                  <a:schemeClr val="tx1"/>
                </a:solidFill>
              </a:rPr>
              <a:t> Architecture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578841" y="6602209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5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143000"/>
            <a:ext cx="6169660" cy="373435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25" dirty="0">
                <a:cs typeface="Calibri"/>
              </a:rPr>
              <a:t> Peer to Peer Networks (P2PN)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25" dirty="0">
                <a:cs typeface="Calibri"/>
              </a:rPr>
              <a:t>All nodes are equal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25" dirty="0">
                <a:cs typeface="Calibri"/>
              </a:rPr>
              <a:t>Nodes access resources on other nodes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25" dirty="0">
                <a:cs typeface="Calibri"/>
              </a:rPr>
              <a:t>Each node controls its own resources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25" dirty="0">
                <a:cs typeface="Calibri"/>
              </a:rPr>
              <a:t>Most modern OS allow P2PN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25" dirty="0">
                <a:cs typeface="Calibri"/>
              </a:rPr>
              <a:t>Good for small businesses and home networks 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25" dirty="0">
                <a:cs typeface="Calibri"/>
              </a:rPr>
              <a:t>Simple and inexpensive</a:t>
            </a:r>
            <a:endParaRPr sz="2400" spc="-25" dirty="0">
              <a:cs typeface="Calibri"/>
            </a:endParaRPr>
          </a:p>
        </p:txBody>
      </p:sp>
      <p:pic>
        <p:nvPicPr>
          <p:cNvPr id="2052" name="Picture 4" descr="peer-to-peer architecture Figure 2 Client-Server architecture | Download  Scientific Diagram">
            <a:extLst>
              <a:ext uri="{FF2B5EF4-FFF2-40B4-BE49-F238E27FC236}">
                <a16:creationId xmlns:a16="http://schemas.microsoft.com/office/drawing/2014/main" id="{A9AA4019-4219-99DB-844D-A8FEC9955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562" y="20574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1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Network</a:t>
            </a:r>
            <a:r>
              <a:rPr lang="en-US" spc="-10" dirty="0">
                <a:solidFill>
                  <a:schemeClr val="tx1"/>
                </a:solidFill>
              </a:rPr>
              <a:t> Protocols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8550869" y="6581501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6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67970" y="1428791"/>
            <a:ext cx="8114030" cy="439158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10" dirty="0">
                <a:cs typeface="Calibri"/>
              </a:rPr>
              <a:t>Protocol</a:t>
            </a:r>
          </a:p>
          <a:p>
            <a:pPr marL="812800" lvl="1" indent="-342900">
              <a:spcBef>
                <a:spcPts val="465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0" dirty="0">
                <a:cs typeface="Calibri"/>
              </a:rPr>
              <a:t>A set of rules that defines how data is formatted and processed on a network</a:t>
            </a:r>
          </a:p>
          <a:p>
            <a:pPr marL="812800" lvl="1" indent="-342900">
              <a:spcBef>
                <a:spcPts val="465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0" dirty="0">
                <a:cs typeface="Calibri"/>
              </a:rPr>
              <a:t>Integration of three basic functions:</a:t>
            </a:r>
          </a:p>
          <a:p>
            <a:pPr marL="1270000" lvl="2" indent="-342900"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>
                <a:cs typeface="Calibri"/>
              </a:rPr>
              <a:t>What is communicated?</a:t>
            </a:r>
          </a:p>
          <a:p>
            <a:pPr marL="1270000" lvl="2" indent="-342900"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>
                <a:cs typeface="Calibri"/>
              </a:rPr>
              <a:t>How is it communicated?</a:t>
            </a:r>
          </a:p>
          <a:p>
            <a:pPr marL="1270000" lvl="2" indent="-342900"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>
                <a:cs typeface="Calibri"/>
              </a:rPr>
              <a:t>When is it communicated?</a:t>
            </a:r>
          </a:p>
          <a:p>
            <a:pPr marL="812800" lvl="1" indent="-342900">
              <a:spcBef>
                <a:spcPts val="465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0" dirty="0">
                <a:cs typeface="Calibri"/>
              </a:rPr>
              <a:t>Language of the network</a:t>
            </a:r>
          </a:p>
          <a:p>
            <a:pPr marL="1270000" lvl="2" indent="-342900"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>
                <a:cs typeface="Calibri"/>
              </a:rPr>
              <a:t>Rules of communication</a:t>
            </a:r>
          </a:p>
          <a:p>
            <a:pPr marL="1270000" lvl="2" indent="-342900"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>
                <a:cs typeface="Calibri"/>
              </a:rPr>
              <a:t>Error control</a:t>
            </a:r>
          </a:p>
          <a:p>
            <a:pPr marL="1270000" lvl="2" indent="-342900"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>
                <a:cs typeface="Calibri"/>
              </a:rPr>
              <a:t>Size of packet</a:t>
            </a:r>
            <a:endParaRPr sz="2000" dirty="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56552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Network</a:t>
            </a:r>
            <a:r>
              <a:rPr lang="en-US" spc="-10" dirty="0">
                <a:solidFill>
                  <a:schemeClr val="tx1"/>
                </a:solidFill>
              </a:rPr>
              <a:t> Protocols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562444" y="6565104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7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688224"/>
            <a:ext cx="8455660" cy="365228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10" dirty="0">
                <a:cs typeface="Calibri"/>
              </a:rPr>
              <a:t>Hypertext Transfer Protocol (HTTP): </a:t>
            </a:r>
            <a:r>
              <a:rPr lang="en-US" sz="2000" spc="-10" dirty="0">
                <a:cs typeface="Calibri"/>
              </a:rPr>
              <a:t>A client/server application that uses TCP for transport to retrieve HTML pages. </a:t>
            </a: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10" dirty="0">
                <a:cs typeface="Calibri"/>
              </a:rPr>
              <a:t>Domain Name Service (DNS): </a:t>
            </a:r>
            <a:r>
              <a:rPr lang="en-US" sz="2000" spc="-10" dirty="0">
                <a:cs typeface="Calibri"/>
              </a:rPr>
              <a:t>A name-to-address translation application that uses both TCP and UDP transport. </a:t>
            </a:r>
            <a:endParaRPr lang="en-US" sz="2400" spc="-1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10" dirty="0">
                <a:cs typeface="Calibri"/>
              </a:rPr>
              <a:t>File Transport Protocol (FTP):</a:t>
            </a:r>
            <a:r>
              <a:rPr lang="en-US" sz="2400" spc="-1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A file transfer application that uses TCP for transport. </a:t>
            </a:r>
            <a:endParaRPr lang="en-US" sz="2400" spc="-1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10" dirty="0">
                <a:cs typeface="Calibri"/>
              </a:rPr>
              <a:t>Network Time Protocol (NTP): </a:t>
            </a:r>
            <a:r>
              <a:rPr lang="en-US" sz="2000" spc="-10" dirty="0">
                <a:cs typeface="Calibri"/>
              </a:rPr>
              <a:t>An application that synchronizes time with a time source and uses UDP for transport</a:t>
            </a:r>
            <a:r>
              <a:rPr lang="en-US" sz="2000" b="1" spc="-10" dirty="0">
                <a:cs typeface="Calibri"/>
              </a:rPr>
              <a:t>. </a:t>
            </a:r>
          </a:p>
          <a:p>
            <a:pPr marL="1270000" lvl="2" indent="-342900"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400" dirty="0">
                <a:solidFill>
                  <a:srgbClr val="0D0D0D"/>
                </a:solidFill>
                <a:latin typeface="Söhne"/>
              </a:rPr>
              <a:t>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ynchronize the clocks of computers and other network devices over a network, ensuring accurate timekeeping for activities such as logging and authentication.</a:t>
            </a:r>
            <a:endParaRPr sz="1400" dirty="0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81010"/>
            <a:ext cx="89128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Network</a:t>
            </a:r>
            <a:r>
              <a:rPr lang="en-US" spc="-10" dirty="0">
                <a:solidFill>
                  <a:schemeClr val="tx1"/>
                </a:solidFill>
              </a:rPr>
              <a:t> Channels (Media)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8550869" y="6580989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8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27282" y="1143000"/>
            <a:ext cx="8249429" cy="4076116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>
                <a:cs typeface="Calibri"/>
              </a:rPr>
              <a:t>A </a:t>
            </a:r>
            <a:r>
              <a:rPr lang="en-US" sz="2800" b="1" spc="-10" dirty="0">
                <a:cs typeface="Calibri"/>
              </a:rPr>
              <a:t>channel</a:t>
            </a:r>
            <a:r>
              <a:rPr lang="en-US" sz="2800" spc="-10" dirty="0">
                <a:cs typeface="Calibri"/>
              </a:rPr>
              <a:t> is a path between two communication devices</a:t>
            </a:r>
          </a:p>
          <a:p>
            <a:pPr marL="355600" indent="-342900">
              <a:lnSpc>
                <a:spcPct val="100000"/>
              </a:lnSpc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10" dirty="0">
                <a:cs typeface="Calibri"/>
              </a:rPr>
              <a:t>Channel capacity:</a:t>
            </a:r>
            <a:r>
              <a:rPr lang="en-US" sz="2800" spc="-10" dirty="0">
                <a:cs typeface="Calibri"/>
              </a:rPr>
              <a:t> How much data can be passed through the channel (bit/sec) </a:t>
            </a:r>
          </a:p>
          <a:p>
            <a:pPr marL="927100" lvl="1" indent="-457200">
              <a:spcBef>
                <a:spcPts val="465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0" dirty="0">
                <a:cs typeface="Calibri"/>
              </a:rPr>
              <a:t>Also called </a:t>
            </a:r>
            <a:r>
              <a:rPr lang="en-US" sz="2400" b="1" spc="-10" dirty="0">
                <a:cs typeface="Calibri"/>
              </a:rPr>
              <a:t>channel bandwidth</a:t>
            </a:r>
          </a:p>
          <a:p>
            <a:pPr marL="469900" indent="-457200">
              <a:spcBef>
                <a:spcPts val="465"/>
              </a:spcBef>
              <a:buClr>
                <a:srgbClr val="5F497A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>
                <a:cs typeface="Calibri"/>
              </a:rPr>
              <a:t>Consists of one or more </a:t>
            </a:r>
            <a:r>
              <a:rPr lang="en-US" sz="2800" b="1" spc="-10" dirty="0">
                <a:cs typeface="Calibri"/>
              </a:rPr>
              <a:t>transmission media</a:t>
            </a:r>
          </a:p>
          <a:p>
            <a:pPr marL="927100" lvl="1" indent="-457200">
              <a:spcBef>
                <a:spcPts val="465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0" dirty="0">
                <a:cs typeface="Calibri"/>
              </a:rPr>
              <a:t>Two types: </a:t>
            </a:r>
          </a:p>
          <a:p>
            <a:pPr marL="1270000" lvl="2" indent="-342900"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>
                <a:cs typeface="Calibri"/>
              </a:rPr>
              <a:t>Physical: wire cable </a:t>
            </a:r>
          </a:p>
          <a:p>
            <a:pPr marL="1270000" lvl="2" indent="-342900">
              <a:spcBef>
                <a:spcPts val="46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>
                <a:cs typeface="Calibri"/>
              </a:rPr>
              <a:t>Wireless: Air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9E5D1-39E7-13C9-E8FF-81F4236A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971216"/>
            <a:ext cx="3886200" cy="27042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81010"/>
            <a:ext cx="9144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>
                <a:solidFill>
                  <a:schemeClr val="tx1"/>
                </a:solidFill>
              </a:rPr>
              <a:t>Physical Transmission Media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8578841" y="6580989"/>
            <a:ext cx="565159" cy="188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ctr">
              <a:lnSpc>
                <a:spcPts val="1240"/>
              </a:lnSpc>
            </a:pPr>
            <a:fld id="{81D60167-4931-47E6-BA6A-407CBD079E47}" type="slidenum">
              <a:rPr sz="2400" dirty="0"/>
              <a:pPr marL="38100" algn="ctr">
                <a:lnSpc>
                  <a:spcPts val="1240"/>
                </a:lnSpc>
              </a:pPr>
              <a:t>9</a:t>
            </a:fld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521511"/>
            <a:ext cx="8608060" cy="242117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b="1" spc="-15" dirty="0">
                <a:cs typeface="Calibri"/>
              </a:rPr>
              <a:t>Twisted-pair cabling (Ethernet Cable)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5" dirty="0">
                <a:cs typeface="Calibri"/>
              </a:rPr>
              <a:t>Most common LAN cable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5" dirty="0">
                <a:cs typeface="Calibri"/>
              </a:rPr>
              <a:t>Called Cat5, Cat6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5" dirty="0">
                <a:cs typeface="Calibri"/>
              </a:rPr>
              <a:t>Four pairs of copper cable twisted</a:t>
            </a:r>
          </a:p>
          <a:p>
            <a:pPr marL="927100" lvl="1" indent="-457200">
              <a:spcBef>
                <a:spcPts val="800"/>
              </a:spcBef>
              <a:buClr>
                <a:srgbClr val="5F497A"/>
              </a:buClr>
              <a:buFont typeface="Calibri" panose="020F0502020204030204" pitchFamily="34" charset="0"/>
              <a:buChar char="–"/>
              <a:tabLst>
                <a:tab pos="354965" algn="l"/>
                <a:tab pos="355600" algn="l"/>
              </a:tabLst>
            </a:pPr>
            <a:r>
              <a:rPr lang="en-US" sz="2400" spc="-15" dirty="0">
                <a:cs typeface="Calibri"/>
              </a:rPr>
              <a:t>Speeds range from 1 Mbps to 1,000 Mbps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3046F-561B-8EB3-D906-F793649B2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994410"/>
            <a:ext cx="5181600" cy="2590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210</TotalTime>
  <Words>691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MT</vt:lpstr>
      <vt:lpstr>Calibri</vt:lpstr>
      <vt:lpstr>Söhne</vt:lpstr>
      <vt:lpstr>Tw Cen MT</vt:lpstr>
      <vt:lpstr>Tw Cen MT Condensed</vt:lpstr>
      <vt:lpstr>Wingdings 3</vt:lpstr>
      <vt:lpstr>Integral</vt:lpstr>
      <vt:lpstr>PowerPoint Presentation</vt:lpstr>
      <vt:lpstr>Introduction to Computer Networks</vt:lpstr>
      <vt:lpstr>Network Architecture</vt:lpstr>
      <vt:lpstr>Network Architecture</vt:lpstr>
      <vt:lpstr>Network Architecture</vt:lpstr>
      <vt:lpstr>Network Protocols</vt:lpstr>
      <vt:lpstr>Network Protocols</vt:lpstr>
      <vt:lpstr>Network Channels (Media)</vt:lpstr>
      <vt:lpstr>Physical Transmission Media</vt:lpstr>
      <vt:lpstr>Physical Transmission Media</vt:lpstr>
      <vt:lpstr>Physical Transmission Media</vt:lpstr>
      <vt:lpstr>Wireless Transmission Media</vt:lpstr>
      <vt:lpstr>Wireless Transmission Media</vt:lpstr>
      <vt:lpstr>Wireless Transmission Devices</vt:lpstr>
      <vt:lpstr>Wireless Transmission Devices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 Yasir</dc:creator>
  <cp:lastModifiedBy>Rabia Qasim</cp:lastModifiedBy>
  <cp:revision>28</cp:revision>
  <dcterms:created xsi:type="dcterms:W3CDTF">2024-03-08T08:45:56Z</dcterms:created>
  <dcterms:modified xsi:type="dcterms:W3CDTF">2024-03-12T08:50:35Z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2024-03-08T00:00:00Z</vt:filetime>
  </property>
</Properties>
</file>