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81" r:id="rId18"/>
    <p:sldId id="275" r:id="rId19"/>
    <p:sldId id="276" r:id="rId20"/>
    <p:sldId id="277" r:id="rId21"/>
    <p:sldId id="278" r:id="rId22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3092" y="508761"/>
            <a:ext cx="333781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08178"/>
            <a:ext cx="8681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340" y="1484121"/>
            <a:ext cx="7259319" cy="1456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7-Protocols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325" y="2874645"/>
            <a:ext cx="4705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5F497A"/>
                </a:solidFill>
                <a:latin typeface="Calibri"/>
                <a:cs typeface="Calibri"/>
              </a:rPr>
              <a:t>Computer</a:t>
            </a:r>
            <a:r>
              <a:rPr sz="4400" b="1" spc="-9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5F497A"/>
                </a:solidFill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263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Postal</a:t>
            </a:r>
            <a:r>
              <a:rPr spc="-7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2336" y="6428943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459" y="1625917"/>
            <a:ext cx="990600" cy="1148080"/>
            <a:chOff x="632459" y="1625917"/>
            <a:chExt cx="990600" cy="1148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59" y="1844039"/>
              <a:ext cx="990600" cy="929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743" y="1630679"/>
              <a:ext cx="306324" cy="335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9743" y="1630679"/>
              <a:ext cx="306705" cy="335280"/>
            </a:xfrm>
            <a:custGeom>
              <a:avLst/>
              <a:gdLst/>
              <a:ahLst/>
              <a:cxnLst/>
              <a:rect l="l" t="t" r="r" b="b"/>
              <a:pathLst>
                <a:path w="306705" h="335280">
                  <a:moveTo>
                    <a:pt x="0" y="182118"/>
                  </a:moveTo>
                  <a:lnTo>
                    <a:pt x="76581" y="182118"/>
                  </a:lnTo>
                  <a:lnTo>
                    <a:pt x="76581" y="0"/>
                  </a:lnTo>
                  <a:lnTo>
                    <a:pt x="229743" y="0"/>
                  </a:lnTo>
                  <a:lnTo>
                    <a:pt x="229743" y="182118"/>
                  </a:lnTo>
                  <a:lnTo>
                    <a:pt x="306324" y="182118"/>
                  </a:lnTo>
                  <a:lnTo>
                    <a:pt x="153162" y="335280"/>
                  </a:lnTo>
                  <a:lnTo>
                    <a:pt x="0" y="1821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8429" y="2877769"/>
            <a:ext cx="1713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6210" algn="l"/>
              </a:tabLst>
            </a:pPr>
            <a:r>
              <a:rPr sz="1800" b="1" spc="-10" dirty="0">
                <a:latin typeface="Arial"/>
                <a:cs typeface="Arial"/>
              </a:rPr>
              <a:t>Write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Put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stamp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 MT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Close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envelop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400" y="1773935"/>
            <a:ext cx="1371600" cy="9144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824037" y="2073973"/>
            <a:ext cx="542925" cy="238125"/>
            <a:chOff x="1824037" y="2073973"/>
            <a:chExt cx="542925" cy="238125"/>
          </a:xfrm>
        </p:grpSpPr>
        <p:sp>
          <p:nvSpPr>
            <p:cNvPr id="11" name="object 11"/>
            <p:cNvSpPr/>
            <p:nvPr/>
          </p:nvSpPr>
          <p:spPr>
            <a:xfrm>
              <a:off x="1828800" y="207873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3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800" y="207873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19100" y="57150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84195" y="2859100"/>
            <a:ext cx="1040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00" y="1773935"/>
            <a:ext cx="1143000" cy="54711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81437" y="2073973"/>
            <a:ext cx="542925" cy="238125"/>
            <a:chOff x="3881437" y="2073973"/>
            <a:chExt cx="542925" cy="238125"/>
          </a:xfrm>
        </p:grpSpPr>
        <p:sp>
          <p:nvSpPr>
            <p:cNvPr id="16" name="object 16"/>
            <p:cNvSpPr/>
            <p:nvPr/>
          </p:nvSpPr>
          <p:spPr>
            <a:xfrm>
              <a:off x="3886200" y="207873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3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200" y="207873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19100" y="57150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066544"/>
            <a:ext cx="1600200" cy="11557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786437" y="2049589"/>
            <a:ext cx="542925" cy="238125"/>
            <a:chOff x="5786437" y="2049589"/>
            <a:chExt cx="542925" cy="238125"/>
          </a:xfrm>
        </p:grpSpPr>
        <p:sp>
          <p:nvSpPr>
            <p:cNvPr id="20" name="object 20"/>
            <p:cNvSpPr/>
            <p:nvPr/>
          </p:nvSpPr>
          <p:spPr>
            <a:xfrm>
              <a:off x="5791200" y="2054351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3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1200" y="2054351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19100" y="57150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4520" indent="-1441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685155" algn="l"/>
              </a:tabLst>
            </a:pPr>
            <a:r>
              <a:rPr spc="-20" dirty="0"/>
              <a:t>Verify</a:t>
            </a:r>
            <a:r>
              <a:rPr spc="-50" dirty="0"/>
              <a:t> </a:t>
            </a:r>
            <a:r>
              <a:rPr spc="-5" dirty="0"/>
              <a:t>postage</a:t>
            </a:r>
          </a:p>
          <a:p>
            <a:pPr marL="5684520" indent="-144145">
              <a:lnSpc>
                <a:spcPct val="100000"/>
              </a:lnSpc>
              <a:buFont typeface="Arial MT"/>
              <a:buChar char="•"/>
              <a:tabLst>
                <a:tab pos="5685155" algn="l"/>
              </a:tabLst>
            </a:pPr>
            <a:r>
              <a:rPr spc="-5" dirty="0"/>
              <a:t>“Route”</a:t>
            </a:r>
            <a:r>
              <a:rPr spc="-50" dirty="0"/>
              <a:t> </a:t>
            </a:r>
            <a:r>
              <a:rPr dirty="0"/>
              <a:t>letter</a:t>
            </a:r>
          </a:p>
          <a:p>
            <a:pPr marL="3403600">
              <a:lnSpc>
                <a:spcPct val="100000"/>
              </a:lnSpc>
              <a:spcBef>
                <a:spcPts val="30"/>
              </a:spcBef>
            </a:pPr>
            <a:endParaRPr sz="2250"/>
          </a:p>
          <a:p>
            <a:pPr marL="3416300">
              <a:lnSpc>
                <a:spcPct val="100000"/>
              </a:lnSpc>
            </a:pPr>
            <a:r>
              <a:rPr b="0" spc="-55" dirty="0">
                <a:latin typeface="Calibri"/>
                <a:cs typeface="Calibri"/>
              </a:rPr>
              <a:t>Take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letter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to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local</a:t>
            </a:r>
          </a:p>
          <a:p>
            <a:pPr marL="3416300">
              <a:lnSpc>
                <a:spcPct val="100000"/>
              </a:lnSpc>
            </a:pPr>
            <a:r>
              <a:rPr b="0" spc="-10" dirty="0">
                <a:latin typeface="Calibri"/>
                <a:cs typeface="Calibri"/>
              </a:rPr>
              <a:t>post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office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6400800" y="3216973"/>
            <a:ext cx="1676400" cy="3406775"/>
            <a:chOff x="6400800" y="3216973"/>
            <a:chExt cx="1676400" cy="34067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3755135"/>
              <a:ext cx="1473707" cy="11186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10400" y="32217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19100"/>
                  </a:lnTo>
                  <a:lnTo>
                    <a:pt x="0" y="419100"/>
                  </a:lnTo>
                  <a:lnTo>
                    <a:pt x="114300" y="533400"/>
                  </a:lnTo>
                  <a:lnTo>
                    <a:pt x="228600" y="419100"/>
                  </a:lnTo>
                  <a:lnTo>
                    <a:pt x="171450" y="4191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400" y="32217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171450" y="419100"/>
                  </a:lnTo>
                  <a:lnTo>
                    <a:pt x="228600" y="419100"/>
                  </a:lnTo>
                  <a:lnTo>
                    <a:pt x="114300" y="533400"/>
                  </a:lnTo>
                  <a:lnTo>
                    <a:pt x="0" y="419100"/>
                  </a:lnTo>
                  <a:lnTo>
                    <a:pt x="57150" y="419100"/>
                  </a:lnTo>
                  <a:lnTo>
                    <a:pt x="57150" y="0"/>
                  </a:lnTo>
                  <a:lnTo>
                    <a:pt x="1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0400" y="4821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19100"/>
                  </a:lnTo>
                  <a:lnTo>
                    <a:pt x="0" y="419100"/>
                  </a:lnTo>
                  <a:lnTo>
                    <a:pt x="114300" y="533400"/>
                  </a:lnTo>
                  <a:lnTo>
                    <a:pt x="228600" y="419100"/>
                  </a:lnTo>
                  <a:lnTo>
                    <a:pt x="171450" y="4191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10400" y="4821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171450" y="419100"/>
                  </a:lnTo>
                  <a:lnTo>
                    <a:pt x="228600" y="419100"/>
                  </a:lnTo>
                  <a:lnTo>
                    <a:pt x="114300" y="533400"/>
                  </a:lnTo>
                  <a:lnTo>
                    <a:pt x="0" y="419100"/>
                  </a:lnTo>
                  <a:lnTo>
                    <a:pt x="57150" y="419100"/>
                  </a:lnTo>
                  <a:lnTo>
                    <a:pt x="57150" y="0"/>
                  </a:lnTo>
                  <a:lnTo>
                    <a:pt x="1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800" y="5391911"/>
              <a:ext cx="1676400" cy="123139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575175" y="4051807"/>
            <a:ext cx="1431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Take </a:t>
            </a:r>
            <a:r>
              <a:rPr sz="1800" b="1" spc="-5" dirty="0">
                <a:latin typeface="Arial"/>
                <a:cs typeface="Arial"/>
              </a:rPr>
              <a:t>letter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atio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70" dirty="0">
                <a:latin typeface="Arial"/>
                <a:cs typeface="Arial"/>
              </a:rPr>
              <a:t>’</a:t>
            </a:r>
            <a:r>
              <a:rPr sz="1800" b="1" dirty="0">
                <a:latin typeface="Arial"/>
                <a:cs typeface="Arial"/>
              </a:rPr>
              <a:t>s  </a:t>
            </a:r>
            <a:r>
              <a:rPr sz="1800" b="1" spc="-5" dirty="0">
                <a:latin typeface="Arial"/>
                <a:cs typeface="Arial"/>
              </a:rPr>
              <a:t>postal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4228" y="6252768"/>
            <a:ext cx="168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Check </a:t>
            </a:r>
            <a:r>
              <a:rPr sz="1800" spc="-10" dirty="0">
                <a:latin typeface="Calibri"/>
                <a:cs typeface="Calibri"/>
              </a:rPr>
              <a:t>destination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95800" y="5495544"/>
            <a:ext cx="1143000" cy="5455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715444" y="5750953"/>
            <a:ext cx="545465" cy="238125"/>
            <a:chOff x="5715444" y="5750953"/>
            <a:chExt cx="545465" cy="238125"/>
          </a:xfrm>
        </p:grpSpPr>
        <p:sp>
          <p:nvSpPr>
            <p:cNvPr id="34" name="object 34"/>
            <p:cNvSpPr/>
            <p:nvPr/>
          </p:nvSpPr>
          <p:spPr>
            <a:xfrm>
              <a:off x="5720207" y="5755716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108965" y="0"/>
                  </a:moveTo>
                  <a:lnTo>
                    <a:pt x="0" y="119392"/>
                  </a:lnTo>
                  <a:lnTo>
                    <a:pt x="119379" y="228320"/>
                  </a:lnTo>
                  <a:lnTo>
                    <a:pt x="116839" y="171246"/>
                  </a:lnTo>
                  <a:lnTo>
                    <a:pt x="535431" y="152069"/>
                  </a:lnTo>
                  <a:lnTo>
                    <a:pt x="530225" y="37909"/>
                  </a:lnTo>
                  <a:lnTo>
                    <a:pt x="111632" y="57073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20207" y="5755716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535431" y="152069"/>
                  </a:moveTo>
                  <a:lnTo>
                    <a:pt x="116839" y="171246"/>
                  </a:lnTo>
                  <a:lnTo>
                    <a:pt x="119379" y="228320"/>
                  </a:lnTo>
                  <a:lnTo>
                    <a:pt x="0" y="119392"/>
                  </a:lnTo>
                  <a:lnTo>
                    <a:pt x="108965" y="0"/>
                  </a:lnTo>
                  <a:lnTo>
                    <a:pt x="111632" y="57073"/>
                  </a:lnTo>
                  <a:lnTo>
                    <a:pt x="530225" y="37909"/>
                  </a:lnTo>
                  <a:lnTo>
                    <a:pt x="535431" y="1520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286000" y="5279135"/>
            <a:ext cx="2145665" cy="1270000"/>
            <a:chOff x="2286000" y="5279135"/>
            <a:chExt cx="2145665" cy="127000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6000" y="5279135"/>
              <a:ext cx="1587500" cy="12700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91407" y="5755716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108965" y="0"/>
                  </a:moveTo>
                  <a:lnTo>
                    <a:pt x="0" y="119392"/>
                  </a:lnTo>
                  <a:lnTo>
                    <a:pt x="119379" y="228320"/>
                  </a:lnTo>
                  <a:lnTo>
                    <a:pt x="116839" y="171246"/>
                  </a:lnTo>
                  <a:lnTo>
                    <a:pt x="535431" y="152069"/>
                  </a:lnTo>
                  <a:lnTo>
                    <a:pt x="530225" y="37909"/>
                  </a:lnTo>
                  <a:lnTo>
                    <a:pt x="111632" y="57073"/>
                  </a:lnTo>
                  <a:lnTo>
                    <a:pt x="10896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91407" y="5755716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535431" y="152069"/>
                  </a:moveTo>
                  <a:lnTo>
                    <a:pt x="116839" y="171246"/>
                  </a:lnTo>
                  <a:lnTo>
                    <a:pt x="119379" y="228320"/>
                  </a:lnTo>
                  <a:lnTo>
                    <a:pt x="0" y="119392"/>
                  </a:lnTo>
                  <a:lnTo>
                    <a:pt x="108965" y="0"/>
                  </a:lnTo>
                  <a:lnTo>
                    <a:pt x="111632" y="57073"/>
                  </a:lnTo>
                  <a:lnTo>
                    <a:pt x="530225" y="37909"/>
                  </a:lnTo>
                  <a:lnTo>
                    <a:pt x="535431" y="1520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46575" y="6136944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Take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destination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93419" y="5071681"/>
            <a:ext cx="1528445" cy="1045844"/>
            <a:chOff x="693419" y="5071681"/>
            <a:chExt cx="1528445" cy="1045844"/>
          </a:xfrm>
        </p:grpSpPr>
        <p:sp>
          <p:nvSpPr>
            <p:cNvPr id="42" name="object 42"/>
            <p:cNvSpPr/>
            <p:nvPr/>
          </p:nvSpPr>
          <p:spPr>
            <a:xfrm>
              <a:off x="1681606" y="5553075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108966" y="0"/>
                  </a:moveTo>
                  <a:lnTo>
                    <a:pt x="0" y="119392"/>
                  </a:lnTo>
                  <a:lnTo>
                    <a:pt x="119380" y="228333"/>
                  </a:lnTo>
                  <a:lnTo>
                    <a:pt x="116840" y="171246"/>
                  </a:lnTo>
                  <a:lnTo>
                    <a:pt x="535432" y="152082"/>
                  </a:lnTo>
                  <a:lnTo>
                    <a:pt x="530225" y="37909"/>
                  </a:lnTo>
                  <a:lnTo>
                    <a:pt x="111632" y="57086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81606" y="5553075"/>
              <a:ext cx="535940" cy="228600"/>
            </a:xfrm>
            <a:custGeom>
              <a:avLst/>
              <a:gdLst/>
              <a:ahLst/>
              <a:cxnLst/>
              <a:rect l="l" t="t" r="r" b="b"/>
              <a:pathLst>
                <a:path w="535939" h="228600">
                  <a:moveTo>
                    <a:pt x="535432" y="152082"/>
                  </a:moveTo>
                  <a:lnTo>
                    <a:pt x="116840" y="171246"/>
                  </a:lnTo>
                  <a:lnTo>
                    <a:pt x="119380" y="228333"/>
                  </a:lnTo>
                  <a:lnTo>
                    <a:pt x="0" y="119392"/>
                  </a:lnTo>
                  <a:lnTo>
                    <a:pt x="108966" y="0"/>
                  </a:lnTo>
                  <a:lnTo>
                    <a:pt x="111632" y="57086"/>
                  </a:lnTo>
                  <a:lnTo>
                    <a:pt x="530225" y="37909"/>
                  </a:lnTo>
                  <a:lnTo>
                    <a:pt x="535432" y="1520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" y="5187696"/>
              <a:ext cx="990600" cy="9296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703" y="5076444"/>
              <a:ext cx="306324" cy="3352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0703" y="5076444"/>
              <a:ext cx="306705" cy="335280"/>
            </a:xfrm>
            <a:custGeom>
              <a:avLst/>
              <a:gdLst/>
              <a:ahLst/>
              <a:cxnLst/>
              <a:rect l="l" t="t" r="r" b="b"/>
              <a:pathLst>
                <a:path w="306705" h="335279">
                  <a:moveTo>
                    <a:pt x="0" y="153161"/>
                  </a:moveTo>
                  <a:lnTo>
                    <a:pt x="76581" y="153161"/>
                  </a:lnTo>
                  <a:lnTo>
                    <a:pt x="76581" y="335279"/>
                  </a:lnTo>
                  <a:lnTo>
                    <a:pt x="229743" y="335279"/>
                  </a:lnTo>
                  <a:lnTo>
                    <a:pt x="229743" y="153161"/>
                  </a:lnTo>
                  <a:lnTo>
                    <a:pt x="306324" y="153161"/>
                  </a:lnTo>
                  <a:lnTo>
                    <a:pt x="153162" y="0"/>
                  </a:lnTo>
                  <a:lnTo>
                    <a:pt x="0" y="1531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5264" y="6162852"/>
            <a:ext cx="157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buFont typeface="Arial MT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envelope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1409" y="644083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84378"/>
            <a:ext cx="471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</a:t>
            </a:r>
            <a:r>
              <a:rPr spc="-30" dirty="0"/>
              <a:t> </a:t>
            </a:r>
            <a:r>
              <a:rPr spc="-15" dirty="0"/>
              <a:t>Standardization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25041"/>
            <a:ext cx="821563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Ensure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speak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same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Help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ensure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manufacturers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integrated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20" dirty="0">
                <a:latin typeface="Calibri"/>
                <a:cs typeface="Calibri"/>
              </a:rPr>
              <a:t> role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growth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97865"/>
            <a:ext cx="58375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ISO</a:t>
            </a:r>
            <a:r>
              <a:rPr sz="3200" spc="-20" dirty="0"/>
              <a:t> </a:t>
            </a:r>
            <a:r>
              <a:rPr sz="3200" spc="-10" dirty="0"/>
              <a:t>(International</a:t>
            </a:r>
            <a:r>
              <a:rPr sz="3200" spc="-35" dirty="0"/>
              <a:t> </a:t>
            </a:r>
            <a:r>
              <a:rPr sz="3200" spc="-15" dirty="0"/>
              <a:t>Organization</a:t>
            </a:r>
            <a:r>
              <a:rPr sz="3200" spc="-45" dirty="0"/>
              <a:t> </a:t>
            </a:r>
            <a:r>
              <a:rPr sz="3200" spc="-20" dirty="0"/>
              <a:t>for </a:t>
            </a:r>
            <a:r>
              <a:rPr sz="3200" spc="-710" dirty="0"/>
              <a:t> </a:t>
            </a:r>
            <a:r>
              <a:rPr sz="3200" spc="-10" dirty="0"/>
              <a:t>Standardization)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1525041"/>
            <a:ext cx="8255000" cy="1476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Establishes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networking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standards</a:t>
            </a:r>
            <a:endParaRPr sz="2800">
              <a:latin typeface="Calibri"/>
              <a:cs typeface="Calibri"/>
            </a:endParaRPr>
          </a:p>
          <a:p>
            <a:pPr marL="355600" marR="1011555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Known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contributions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network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protocol </a:t>
            </a:r>
            <a:r>
              <a:rPr sz="2800" spc="-6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standards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EDEBE0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607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</a:t>
            </a:r>
            <a:r>
              <a:rPr spc="-10" dirty="0"/>
              <a:t> </a:t>
            </a:r>
            <a:r>
              <a:rPr spc="-15" dirty="0"/>
              <a:t>Protocol</a:t>
            </a:r>
            <a:r>
              <a:rPr spc="-5" dirty="0"/>
              <a:t> </a:t>
            </a:r>
            <a:r>
              <a:rPr spc="-15" dirty="0"/>
              <a:t>Architectures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21511"/>
            <a:ext cx="4281170" cy="25241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10" dirty="0">
                <a:latin typeface="Calibri"/>
                <a:cs typeface="Calibri"/>
              </a:rPr>
              <a:t>approaches</a:t>
            </a:r>
            <a:r>
              <a:rPr sz="2800" spc="-15" dirty="0">
                <a:latin typeface="Calibri"/>
                <a:cs typeface="Calibri"/>
              </a:rPr>
              <a:t> (standard)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widely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417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OSI</a:t>
            </a:r>
            <a:r>
              <a:rPr spc="-1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20" dirty="0"/>
              <a:t>Layer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" y="1694129"/>
            <a:ext cx="5108575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0810" indent="-343535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20" dirty="0">
                <a:latin typeface="Calibri"/>
                <a:cs typeface="Calibri"/>
              </a:rPr>
              <a:t>layer </a:t>
            </a:r>
            <a:r>
              <a:rPr sz="2800" spc="-5" dirty="0">
                <a:latin typeface="Calibri"/>
                <a:cs typeface="Calibri"/>
              </a:rPr>
              <a:t>has specific functions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416559" indent="-34353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30" dirty="0">
                <a:latin typeface="Calibri"/>
                <a:cs typeface="Calibri"/>
              </a:rPr>
              <a:t>layers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together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around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497A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latin typeface="Calibri"/>
                <a:cs typeface="Calibri"/>
              </a:rPr>
              <a:t>Top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bottom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ll 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eople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eem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rocessing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364" y="1894344"/>
            <a:ext cx="3393224" cy="3755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52967" y="6445862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8188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OSI</a:t>
            </a:r>
            <a:r>
              <a:rPr spc="-10" dirty="0"/>
              <a:t> </a:t>
            </a:r>
            <a:r>
              <a:rPr spc="-5" dirty="0"/>
              <a:t>Model</a:t>
            </a:r>
            <a:r>
              <a:rPr spc="10" dirty="0"/>
              <a:t> </a:t>
            </a:r>
            <a:r>
              <a:rPr dirty="0"/>
              <a:t>(Open </a:t>
            </a:r>
            <a:r>
              <a:rPr spc="-25" dirty="0"/>
              <a:t>Systems</a:t>
            </a:r>
            <a:r>
              <a:rPr spc="-5" dirty="0"/>
              <a:t> </a:t>
            </a:r>
            <a:r>
              <a:rPr spc="-15" dirty="0"/>
              <a:t>Interconnection)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967" y="6445862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8611870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OSI </a:t>
            </a:r>
            <a:r>
              <a:rPr sz="2400" dirty="0">
                <a:latin typeface="Calibri"/>
                <a:cs typeface="Calibri"/>
              </a:rPr>
              <a:t>model is a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layered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framework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of network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allows communication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all types </a:t>
            </a:r>
            <a:r>
              <a:rPr sz="2400" spc="-10" dirty="0">
                <a:latin typeface="Calibri"/>
                <a:cs typeface="Calibri"/>
              </a:rPr>
              <a:t>of computer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497A"/>
              </a:buClr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seven</a:t>
            </a:r>
            <a:r>
              <a:rPr sz="24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497A"/>
              </a:buClr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577850" indent="-342900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Each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layer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defines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part of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moving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497A"/>
              </a:buClr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marR="1004569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OSI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solid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basis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understanding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data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communications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497A"/>
              </a:buClr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marR="33782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Developed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International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Standardization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(ISO)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20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84378"/>
            <a:ext cx="5769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Seven</a:t>
            </a:r>
            <a:r>
              <a:rPr spc="-20" dirty="0"/>
              <a:t> </a:t>
            </a:r>
            <a:r>
              <a:rPr spc="-30" dirty="0"/>
              <a:t>Layers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506" y="4674870"/>
            <a:ext cx="1169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Flow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67874" y="1903666"/>
            <a:ext cx="1929130" cy="4360545"/>
            <a:chOff x="3567874" y="1903666"/>
            <a:chExt cx="1929130" cy="4360545"/>
          </a:xfrm>
        </p:grpSpPr>
        <p:sp>
          <p:nvSpPr>
            <p:cNvPr id="5" name="object 5"/>
            <p:cNvSpPr/>
            <p:nvPr/>
          </p:nvSpPr>
          <p:spPr>
            <a:xfrm>
              <a:off x="3644011" y="1979929"/>
              <a:ext cx="1852930" cy="4283710"/>
            </a:xfrm>
            <a:custGeom>
              <a:avLst/>
              <a:gdLst/>
              <a:ahLst/>
              <a:cxnLst/>
              <a:rect l="l" t="t" r="r" b="b"/>
              <a:pathLst>
                <a:path w="1852929" h="4283710">
                  <a:moveTo>
                    <a:pt x="1852803" y="0"/>
                  </a:moveTo>
                  <a:lnTo>
                    <a:pt x="1779143" y="0"/>
                  </a:lnTo>
                  <a:lnTo>
                    <a:pt x="1779143" y="13970"/>
                  </a:lnTo>
                  <a:lnTo>
                    <a:pt x="1762379" y="13970"/>
                  </a:lnTo>
                  <a:lnTo>
                    <a:pt x="1762379" y="544576"/>
                  </a:lnTo>
                  <a:lnTo>
                    <a:pt x="1762379" y="4193540"/>
                  </a:lnTo>
                  <a:lnTo>
                    <a:pt x="28575" y="4193540"/>
                  </a:lnTo>
                  <a:lnTo>
                    <a:pt x="14351" y="4193540"/>
                  </a:lnTo>
                  <a:lnTo>
                    <a:pt x="0" y="4193540"/>
                  </a:lnTo>
                  <a:lnTo>
                    <a:pt x="0" y="4254500"/>
                  </a:lnTo>
                  <a:lnTo>
                    <a:pt x="0" y="4283710"/>
                  </a:lnTo>
                  <a:lnTo>
                    <a:pt x="1852803" y="4283710"/>
                  </a:lnTo>
                  <a:lnTo>
                    <a:pt x="1852803" y="4254500"/>
                  </a:lnTo>
                  <a:lnTo>
                    <a:pt x="1852803" y="27940"/>
                  </a:lnTo>
                  <a:lnTo>
                    <a:pt x="1852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162" y="2524505"/>
              <a:ext cx="1824355" cy="1858010"/>
            </a:xfrm>
            <a:custGeom>
              <a:avLst/>
              <a:gdLst/>
              <a:ahLst/>
              <a:cxnLst/>
              <a:rect l="l" t="t" r="r" b="b"/>
              <a:pathLst>
                <a:path w="1824354" h="1858010">
                  <a:moveTo>
                    <a:pt x="1824228" y="1828800"/>
                  </a:moveTo>
                  <a:lnTo>
                    <a:pt x="0" y="1828800"/>
                  </a:lnTo>
                  <a:lnTo>
                    <a:pt x="0" y="1857756"/>
                  </a:lnTo>
                  <a:lnTo>
                    <a:pt x="1824228" y="1857756"/>
                  </a:lnTo>
                  <a:lnTo>
                    <a:pt x="1824228" y="1828800"/>
                  </a:lnTo>
                  <a:close/>
                </a:path>
                <a:path w="1824354" h="1858010">
                  <a:moveTo>
                    <a:pt x="1824228" y="1171956"/>
                  </a:moveTo>
                  <a:lnTo>
                    <a:pt x="0" y="1171956"/>
                  </a:lnTo>
                  <a:lnTo>
                    <a:pt x="0" y="1222248"/>
                  </a:lnTo>
                  <a:lnTo>
                    <a:pt x="1824228" y="1222248"/>
                  </a:lnTo>
                  <a:lnTo>
                    <a:pt x="1824228" y="1171956"/>
                  </a:lnTo>
                  <a:close/>
                </a:path>
                <a:path w="1824354" h="1858010">
                  <a:moveTo>
                    <a:pt x="1824228" y="615696"/>
                  </a:moveTo>
                  <a:lnTo>
                    <a:pt x="0" y="615696"/>
                  </a:lnTo>
                  <a:lnTo>
                    <a:pt x="0" y="623316"/>
                  </a:lnTo>
                  <a:lnTo>
                    <a:pt x="1824228" y="623316"/>
                  </a:lnTo>
                  <a:lnTo>
                    <a:pt x="1824228" y="615696"/>
                  </a:lnTo>
                  <a:close/>
                </a:path>
                <a:path w="1824354" h="1858010">
                  <a:moveTo>
                    <a:pt x="182422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824228" y="10668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AFD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2161" y="1917954"/>
              <a:ext cx="1824355" cy="4255135"/>
            </a:xfrm>
            <a:custGeom>
              <a:avLst/>
              <a:gdLst/>
              <a:ahLst/>
              <a:cxnLst/>
              <a:rect l="l" t="t" r="r" b="b"/>
              <a:pathLst>
                <a:path w="1824354" h="4255135">
                  <a:moveTo>
                    <a:pt x="0" y="4255008"/>
                  </a:moveTo>
                  <a:lnTo>
                    <a:pt x="1824227" y="4255008"/>
                  </a:lnTo>
                  <a:lnTo>
                    <a:pt x="1824227" y="0"/>
                  </a:lnTo>
                  <a:lnTo>
                    <a:pt x="0" y="0"/>
                  </a:lnTo>
                  <a:lnTo>
                    <a:pt x="0" y="425500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7590" y="3717226"/>
              <a:ext cx="1828800" cy="661035"/>
            </a:xfrm>
            <a:custGeom>
              <a:avLst/>
              <a:gdLst/>
              <a:ahLst/>
              <a:cxnLst/>
              <a:rect l="l" t="t" r="r" b="b"/>
              <a:pathLst>
                <a:path w="1828800" h="661035">
                  <a:moveTo>
                    <a:pt x="1824228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824228" y="28575"/>
                  </a:lnTo>
                  <a:lnTo>
                    <a:pt x="1824228" y="0"/>
                  </a:lnTo>
                  <a:close/>
                </a:path>
                <a:path w="1828800" h="661035">
                  <a:moveTo>
                    <a:pt x="1828800" y="636079"/>
                  </a:moveTo>
                  <a:lnTo>
                    <a:pt x="4572" y="636079"/>
                  </a:lnTo>
                  <a:lnTo>
                    <a:pt x="4572" y="661035"/>
                  </a:lnTo>
                  <a:lnTo>
                    <a:pt x="1828800" y="661035"/>
                  </a:lnTo>
                  <a:lnTo>
                    <a:pt x="1828800" y="636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7783" y="3757929"/>
              <a:ext cx="1847214" cy="635000"/>
            </a:xfrm>
            <a:custGeom>
              <a:avLst/>
              <a:gdLst/>
              <a:ahLst/>
              <a:cxnLst/>
              <a:rect l="l" t="t" r="r" b="b"/>
              <a:pathLst>
                <a:path w="1847214" h="635000">
                  <a:moveTo>
                    <a:pt x="1846707" y="0"/>
                  </a:moveTo>
                  <a:lnTo>
                    <a:pt x="1807070" y="0"/>
                  </a:lnTo>
                  <a:lnTo>
                    <a:pt x="1807070" y="27940"/>
                  </a:lnTo>
                  <a:lnTo>
                    <a:pt x="1807083" y="595630"/>
                  </a:lnTo>
                  <a:lnTo>
                    <a:pt x="28575" y="595630"/>
                  </a:lnTo>
                  <a:lnTo>
                    <a:pt x="14351" y="595630"/>
                  </a:lnTo>
                  <a:lnTo>
                    <a:pt x="0" y="595630"/>
                  </a:lnTo>
                  <a:lnTo>
                    <a:pt x="0" y="607060"/>
                  </a:lnTo>
                  <a:lnTo>
                    <a:pt x="0" y="624332"/>
                  </a:lnTo>
                  <a:lnTo>
                    <a:pt x="0" y="635000"/>
                  </a:lnTo>
                  <a:lnTo>
                    <a:pt x="1846707" y="635000"/>
                  </a:lnTo>
                  <a:lnTo>
                    <a:pt x="1846707" y="624332"/>
                  </a:lnTo>
                  <a:lnTo>
                    <a:pt x="1846707" y="607060"/>
                  </a:lnTo>
                  <a:lnTo>
                    <a:pt x="1846707" y="27940"/>
                  </a:lnTo>
                  <a:lnTo>
                    <a:pt x="18467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6733" y="3746754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1818132" y="0"/>
                  </a:moveTo>
                  <a:lnTo>
                    <a:pt x="0" y="0"/>
                  </a:lnTo>
                  <a:lnTo>
                    <a:pt x="0" y="606552"/>
                  </a:lnTo>
                  <a:lnTo>
                    <a:pt x="1818132" y="606552"/>
                  </a:lnTo>
                  <a:lnTo>
                    <a:pt x="181813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6733" y="3746754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0" y="606552"/>
                  </a:moveTo>
                  <a:lnTo>
                    <a:pt x="1818132" y="606552"/>
                  </a:lnTo>
                  <a:lnTo>
                    <a:pt x="1818132" y="0"/>
                  </a:lnTo>
                  <a:lnTo>
                    <a:pt x="0" y="0"/>
                  </a:lnTo>
                  <a:lnTo>
                    <a:pt x="0" y="60655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4866" y="4999989"/>
              <a:ext cx="40005" cy="635000"/>
            </a:xfrm>
            <a:custGeom>
              <a:avLst/>
              <a:gdLst/>
              <a:ahLst/>
              <a:cxnLst/>
              <a:rect l="l" t="t" r="r" b="b"/>
              <a:pathLst>
                <a:path w="40004" h="635000">
                  <a:moveTo>
                    <a:pt x="39624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0" y="566432"/>
                  </a:lnTo>
                  <a:lnTo>
                    <a:pt x="0" y="595630"/>
                  </a:lnTo>
                  <a:lnTo>
                    <a:pt x="6083" y="595630"/>
                  </a:lnTo>
                  <a:lnTo>
                    <a:pt x="6083" y="607060"/>
                  </a:lnTo>
                  <a:lnTo>
                    <a:pt x="6083" y="621030"/>
                  </a:lnTo>
                  <a:lnTo>
                    <a:pt x="6083" y="635000"/>
                  </a:lnTo>
                  <a:lnTo>
                    <a:pt x="39624" y="635000"/>
                  </a:lnTo>
                  <a:lnTo>
                    <a:pt x="39624" y="607060"/>
                  </a:lnTo>
                  <a:lnTo>
                    <a:pt x="39624" y="279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6733" y="4988814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1818132" y="0"/>
                  </a:moveTo>
                  <a:lnTo>
                    <a:pt x="0" y="0"/>
                  </a:lnTo>
                  <a:lnTo>
                    <a:pt x="0" y="606552"/>
                  </a:lnTo>
                  <a:lnTo>
                    <a:pt x="1818132" y="606552"/>
                  </a:lnTo>
                  <a:lnTo>
                    <a:pt x="181813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6733" y="4988814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0" y="606552"/>
                  </a:moveTo>
                  <a:lnTo>
                    <a:pt x="1818132" y="606552"/>
                  </a:lnTo>
                  <a:lnTo>
                    <a:pt x="1818132" y="0"/>
                  </a:lnTo>
                  <a:lnTo>
                    <a:pt x="0" y="0"/>
                  </a:lnTo>
                  <a:lnTo>
                    <a:pt x="0" y="60655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8735" y="5136896"/>
            <a:ext cx="187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Data-Link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2446" y="4367974"/>
            <a:ext cx="1872614" cy="660400"/>
            <a:chOff x="3572446" y="4367974"/>
            <a:chExt cx="1872614" cy="660400"/>
          </a:xfrm>
        </p:grpSpPr>
        <p:sp>
          <p:nvSpPr>
            <p:cNvPr id="17" name="object 17"/>
            <p:cNvSpPr/>
            <p:nvPr/>
          </p:nvSpPr>
          <p:spPr>
            <a:xfrm>
              <a:off x="3597783" y="4392929"/>
              <a:ext cx="1847214" cy="635000"/>
            </a:xfrm>
            <a:custGeom>
              <a:avLst/>
              <a:gdLst/>
              <a:ahLst/>
              <a:cxnLst/>
              <a:rect l="l" t="t" r="r" b="b"/>
              <a:pathLst>
                <a:path w="1847214" h="635000">
                  <a:moveTo>
                    <a:pt x="1846707" y="0"/>
                  </a:moveTo>
                  <a:lnTo>
                    <a:pt x="1807070" y="0"/>
                  </a:lnTo>
                  <a:lnTo>
                    <a:pt x="1807070" y="29210"/>
                  </a:lnTo>
                  <a:lnTo>
                    <a:pt x="1807083" y="595630"/>
                  </a:lnTo>
                  <a:lnTo>
                    <a:pt x="14351" y="595630"/>
                  </a:lnTo>
                  <a:lnTo>
                    <a:pt x="14351" y="595884"/>
                  </a:lnTo>
                  <a:lnTo>
                    <a:pt x="0" y="595884"/>
                  </a:lnTo>
                  <a:lnTo>
                    <a:pt x="0" y="607060"/>
                  </a:lnTo>
                  <a:lnTo>
                    <a:pt x="0" y="635000"/>
                  </a:lnTo>
                  <a:lnTo>
                    <a:pt x="1846707" y="635000"/>
                  </a:lnTo>
                  <a:lnTo>
                    <a:pt x="1846707" y="607060"/>
                  </a:lnTo>
                  <a:lnTo>
                    <a:pt x="1846707" y="29210"/>
                  </a:lnTo>
                  <a:lnTo>
                    <a:pt x="18467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6734" y="4382261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1818132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1818132" y="606551"/>
                  </a:lnTo>
                  <a:lnTo>
                    <a:pt x="181813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6734" y="4382261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0" y="606551"/>
                  </a:moveTo>
                  <a:lnTo>
                    <a:pt x="1818132" y="606551"/>
                  </a:lnTo>
                  <a:lnTo>
                    <a:pt x="181813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98735" y="4515992"/>
            <a:ext cx="187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78542" y="3727577"/>
            <a:ext cx="2870200" cy="2501265"/>
            <a:chOff x="3578542" y="3727577"/>
            <a:chExt cx="2870200" cy="25012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107" y="3730752"/>
              <a:ext cx="1008888" cy="24947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36107" y="3730752"/>
              <a:ext cx="1009015" cy="2494915"/>
            </a:xfrm>
            <a:custGeom>
              <a:avLst/>
              <a:gdLst/>
              <a:ahLst/>
              <a:cxnLst/>
              <a:rect l="l" t="t" r="r" b="b"/>
              <a:pathLst>
                <a:path w="1009014" h="2494915">
                  <a:moveTo>
                    <a:pt x="0" y="0"/>
                  </a:moveTo>
                  <a:lnTo>
                    <a:pt x="756665" y="0"/>
                  </a:lnTo>
                  <a:lnTo>
                    <a:pt x="1008888" y="1247394"/>
                  </a:lnTo>
                  <a:lnTo>
                    <a:pt x="756665" y="2494788"/>
                  </a:lnTo>
                  <a:lnTo>
                    <a:pt x="0" y="2494788"/>
                  </a:lnTo>
                  <a:lnTo>
                    <a:pt x="0" y="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878" y="5535358"/>
              <a:ext cx="1844039" cy="652145"/>
            </a:xfrm>
            <a:custGeom>
              <a:avLst/>
              <a:gdLst/>
              <a:ahLst/>
              <a:cxnLst/>
              <a:rect l="l" t="t" r="r" b="b"/>
              <a:pathLst>
                <a:path w="1844039" h="652145">
                  <a:moveTo>
                    <a:pt x="1824228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824228" y="28575"/>
                  </a:lnTo>
                  <a:lnTo>
                    <a:pt x="1824228" y="0"/>
                  </a:lnTo>
                  <a:close/>
                </a:path>
                <a:path w="1844039" h="652145">
                  <a:moveTo>
                    <a:pt x="1844040" y="620268"/>
                  </a:moveTo>
                  <a:lnTo>
                    <a:pt x="19812" y="620268"/>
                  </a:lnTo>
                  <a:lnTo>
                    <a:pt x="19812" y="634555"/>
                  </a:lnTo>
                  <a:lnTo>
                    <a:pt x="19812" y="637603"/>
                  </a:lnTo>
                  <a:lnTo>
                    <a:pt x="19812" y="651891"/>
                  </a:lnTo>
                  <a:lnTo>
                    <a:pt x="1844040" y="651891"/>
                  </a:lnTo>
                  <a:lnTo>
                    <a:pt x="1844040" y="637603"/>
                  </a:lnTo>
                  <a:lnTo>
                    <a:pt x="1844040" y="634555"/>
                  </a:lnTo>
                  <a:lnTo>
                    <a:pt x="1844040" y="620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03879" y="5577840"/>
              <a:ext cx="1847214" cy="635000"/>
            </a:xfrm>
            <a:custGeom>
              <a:avLst/>
              <a:gdLst/>
              <a:ahLst/>
              <a:cxnLst/>
              <a:rect l="l" t="t" r="r" b="b"/>
              <a:pathLst>
                <a:path w="1847214" h="635000">
                  <a:moveTo>
                    <a:pt x="1846707" y="0"/>
                  </a:moveTo>
                  <a:lnTo>
                    <a:pt x="1807083" y="0"/>
                  </a:lnTo>
                  <a:lnTo>
                    <a:pt x="1807083" y="13970"/>
                  </a:lnTo>
                  <a:lnTo>
                    <a:pt x="1807083" y="27940"/>
                  </a:lnTo>
                  <a:lnTo>
                    <a:pt x="1807083" y="595630"/>
                  </a:lnTo>
                  <a:lnTo>
                    <a:pt x="28575" y="595630"/>
                  </a:lnTo>
                  <a:lnTo>
                    <a:pt x="14351" y="595630"/>
                  </a:lnTo>
                  <a:lnTo>
                    <a:pt x="0" y="595630"/>
                  </a:lnTo>
                  <a:lnTo>
                    <a:pt x="0" y="605790"/>
                  </a:lnTo>
                  <a:lnTo>
                    <a:pt x="0" y="635000"/>
                  </a:lnTo>
                  <a:lnTo>
                    <a:pt x="1846707" y="635000"/>
                  </a:lnTo>
                  <a:lnTo>
                    <a:pt x="1846707" y="605790"/>
                  </a:lnTo>
                  <a:lnTo>
                    <a:pt x="1846707" y="27940"/>
                  </a:lnTo>
                  <a:lnTo>
                    <a:pt x="18467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2829" y="5566410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1818131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1818131" y="606551"/>
                  </a:lnTo>
                  <a:lnTo>
                    <a:pt x="181813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2829" y="5566410"/>
              <a:ext cx="1818639" cy="607060"/>
            </a:xfrm>
            <a:custGeom>
              <a:avLst/>
              <a:gdLst/>
              <a:ahLst/>
              <a:cxnLst/>
              <a:rect l="l" t="t" r="r" b="b"/>
              <a:pathLst>
                <a:path w="1818639" h="607060">
                  <a:moveTo>
                    <a:pt x="0" y="606551"/>
                  </a:moveTo>
                  <a:lnTo>
                    <a:pt x="1818131" y="606551"/>
                  </a:lnTo>
                  <a:lnTo>
                    <a:pt x="1818131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01783" y="5746496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Physical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4943" y="2273935"/>
            <a:ext cx="12706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Application  (Upper)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Layers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26664" y="1891474"/>
            <a:ext cx="2939415" cy="1845310"/>
            <a:chOff x="2526664" y="1891474"/>
            <a:chExt cx="2939415" cy="1845310"/>
          </a:xfrm>
        </p:grpSpPr>
        <p:sp>
          <p:nvSpPr>
            <p:cNvPr id="31" name="object 31"/>
            <p:cNvSpPr/>
            <p:nvPr/>
          </p:nvSpPr>
          <p:spPr>
            <a:xfrm>
              <a:off x="3551681" y="2529839"/>
              <a:ext cx="1849120" cy="0"/>
            </a:xfrm>
            <a:custGeom>
              <a:avLst/>
              <a:gdLst/>
              <a:ahLst/>
              <a:cxnLst/>
              <a:rect l="l" t="t" r="r" b="b"/>
              <a:pathLst>
                <a:path w="1849120">
                  <a:moveTo>
                    <a:pt x="24383" y="0"/>
                  </a:moveTo>
                  <a:lnTo>
                    <a:pt x="1848612" y="0"/>
                  </a:lnTo>
                </a:path>
                <a:path w="1849120">
                  <a:moveTo>
                    <a:pt x="0" y="0"/>
                  </a:moveTo>
                  <a:lnTo>
                    <a:pt x="182422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9106" y="3133058"/>
              <a:ext cx="1852930" cy="0"/>
            </a:xfrm>
            <a:custGeom>
              <a:avLst/>
              <a:gdLst/>
              <a:ahLst/>
              <a:cxnLst/>
              <a:rect l="l" t="t" r="r" b="b"/>
              <a:pathLst>
                <a:path w="1852929">
                  <a:moveTo>
                    <a:pt x="0" y="0"/>
                  </a:moveTo>
                  <a:lnTo>
                    <a:pt x="1852802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9106" y="3144392"/>
              <a:ext cx="1852930" cy="7620"/>
            </a:xfrm>
            <a:custGeom>
              <a:avLst/>
              <a:gdLst/>
              <a:ahLst/>
              <a:cxnLst/>
              <a:rect l="l" t="t" r="r" b="b"/>
              <a:pathLst>
                <a:path w="1852929" h="7619">
                  <a:moveTo>
                    <a:pt x="0" y="7143"/>
                  </a:moveTo>
                  <a:lnTo>
                    <a:pt x="1852802" y="7143"/>
                  </a:lnTo>
                </a:path>
                <a:path w="1852929" h="7619">
                  <a:moveTo>
                    <a:pt x="0" y="0"/>
                  </a:moveTo>
                  <a:lnTo>
                    <a:pt x="1852802" y="0"/>
                  </a:lnTo>
                </a:path>
              </a:pathLst>
            </a:custGeom>
            <a:ln w="7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1875" y="1916429"/>
              <a:ext cx="1891030" cy="647700"/>
            </a:xfrm>
            <a:custGeom>
              <a:avLst/>
              <a:gdLst/>
              <a:ahLst/>
              <a:cxnLst/>
              <a:rect l="l" t="t" r="r" b="b"/>
              <a:pathLst>
                <a:path w="1891029" h="647700">
                  <a:moveTo>
                    <a:pt x="1890903" y="0"/>
                  </a:moveTo>
                  <a:lnTo>
                    <a:pt x="1851279" y="0"/>
                  </a:lnTo>
                  <a:lnTo>
                    <a:pt x="1851279" y="15240"/>
                  </a:lnTo>
                  <a:lnTo>
                    <a:pt x="1851279" y="29210"/>
                  </a:lnTo>
                  <a:lnTo>
                    <a:pt x="1851279" y="608330"/>
                  </a:lnTo>
                  <a:lnTo>
                    <a:pt x="28575" y="608330"/>
                  </a:lnTo>
                  <a:lnTo>
                    <a:pt x="14351" y="608330"/>
                  </a:lnTo>
                  <a:lnTo>
                    <a:pt x="0" y="608330"/>
                  </a:lnTo>
                  <a:lnTo>
                    <a:pt x="0" y="618744"/>
                  </a:lnTo>
                  <a:lnTo>
                    <a:pt x="14351" y="618744"/>
                  </a:lnTo>
                  <a:lnTo>
                    <a:pt x="14351" y="633730"/>
                  </a:lnTo>
                  <a:lnTo>
                    <a:pt x="1854327" y="633730"/>
                  </a:lnTo>
                  <a:lnTo>
                    <a:pt x="1854327" y="647700"/>
                  </a:lnTo>
                  <a:lnTo>
                    <a:pt x="1890903" y="647700"/>
                  </a:lnTo>
                  <a:lnTo>
                    <a:pt x="1890903" y="619760"/>
                  </a:lnTo>
                  <a:lnTo>
                    <a:pt x="1890903" y="29210"/>
                  </a:lnTo>
                  <a:lnTo>
                    <a:pt x="1890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0825" y="1905761"/>
              <a:ext cx="1862455" cy="619125"/>
            </a:xfrm>
            <a:custGeom>
              <a:avLst/>
              <a:gdLst/>
              <a:ahLst/>
              <a:cxnLst/>
              <a:rect l="l" t="t" r="r" b="b"/>
              <a:pathLst>
                <a:path w="1862454" h="619125">
                  <a:moveTo>
                    <a:pt x="1862327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862327" y="618744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0825" y="1905761"/>
              <a:ext cx="1862455" cy="619125"/>
            </a:xfrm>
            <a:custGeom>
              <a:avLst/>
              <a:gdLst/>
              <a:ahLst/>
              <a:cxnLst/>
              <a:rect l="l" t="t" r="r" b="b"/>
              <a:pathLst>
                <a:path w="1862454" h="619125">
                  <a:moveTo>
                    <a:pt x="0" y="618744"/>
                  </a:moveTo>
                  <a:lnTo>
                    <a:pt x="1862327" y="618744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1875" y="2546349"/>
              <a:ext cx="1894205" cy="633730"/>
            </a:xfrm>
            <a:custGeom>
              <a:avLst/>
              <a:gdLst/>
              <a:ahLst/>
              <a:cxnLst/>
              <a:rect l="l" t="t" r="r" b="b"/>
              <a:pathLst>
                <a:path w="1894204" h="633730">
                  <a:moveTo>
                    <a:pt x="1893951" y="0"/>
                  </a:moveTo>
                  <a:lnTo>
                    <a:pt x="1854327" y="0"/>
                  </a:lnTo>
                  <a:lnTo>
                    <a:pt x="1854327" y="13970"/>
                  </a:lnTo>
                  <a:lnTo>
                    <a:pt x="1854327" y="27940"/>
                  </a:lnTo>
                  <a:lnTo>
                    <a:pt x="1854327" y="594360"/>
                  </a:lnTo>
                  <a:lnTo>
                    <a:pt x="28575" y="594360"/>
                  </a:lnTo>
                  <a:lnTo>
                    <a:pt x="14351" y="594360"/>
                  </a:lnTo>
                  <a:lnTo>
                    <a:pt x="0" y="594360"/>
                  </a:lnTo>
                  <a:lnTo>
                    <a:pt x="0" y="601472"/>
                  </a:lnTo>
                  <a:lnTo>
                    <a:pt x="14351" y="601472"/>
                  </a:lnTo>
                  <a:lnTo>
                    <a:pt x="14351" y="619760"/>
                  </a:lnTo>
                  <a:lnTo>
                    <a:pt x="1854327" y="619760"/>
                  </a:lnTo>
                  <a:lnTo>
                    <a:pt x="1854327" y="633730"/>
                  </a:lnTo>
                  <a:lnTo>
                    <a:pt x="1893951" y="633730"/>
                  </a:lnTo>
                  <a:lnTo>
                    <a:pt x="1893951" y="604520"/>
                  </a:lnTo>
                  <a:lnTo>
                    <a:pt x="1893951" y="27940"/>
                  </a:lnTo>
                  <a:lnTo>
                    <a:pt x="1893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60825" y="2535173"/>
              <a:ext cx="1865630" cy="605155"/>
            </a:xfrm>
            <a:custGeom>
              <a:avLst/>
              <a:gdLst/>
              <a:ahLst/>
              <a:cxnLst/>
              <a:rect l="l" t="t" r="r" b="b"/>
              <a:pathLst>
                <a:path w="1865629" h="605155">
                  <a:moveTo>
                    <a:pt x="186537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1865376" y="605027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60825" y="2535173"/>
              <a:ext cx="1865630" cy="605155"/>
            </a:xfrm>
            <a:custGeom>
              <a:avLst/>
              <a:gdLst/>
              <a:ahLst/>
              <a:cxnLst/>
              <a:rect l="l" t="t" r="r" b="b"/>
              <a:pathLst>
                <a:path w="1865629" h="605155">
                  <a:moveTo>
                    <a:pt x="0" y="605027"/>
                  </a:moveTo>
                  <a:lnTo>
                    <a:pt x="1865376" y="605027"/>
                  </a:lnTo>
                  <a:lnTo>
                    <a:pt x="186537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1875" y="3158489"/>
              <a:ext cx="1894205" cy="577850"/>
            </a:xfrm>
            <a:custGeom>
              <a:avLst/>
              <a:gdLst/>
              <a:ahLst/>
              <a:cxnLst/>
              <a:rect l="l" t="t" r="r" b="b"/>
              <a:pathLst>
                <a:path w="1894204" h="577850">
                  <a:moveTo>
                    <a:pt x="1893951" y="0"/>
                  </a:moveTo>
                  <a:lnTo>
                    <a:pt x="1854327" y="0"/>
                  </a:lnTo>
                  <a:lnTo>
                    <a:pt x="1854327" y="15240"/>
                  </a:lnTo>
                  <a:lnTo>
                    <a:pt x="1854327" y="29210"/>
                  </a:lnTo>
                  <a:lnTo>
                    <a:pt x="1854327" y="538480"/>
                  </a:lnTo>
                  <a:lnTo>
                    <a:pt x="28575" y="538480"/>
                  </a:lnTo>
                  <a:lnTo>
                    <a:pt x="14351" y="538480"/>
                  </a:lnTo>
                  <a:lnTo>
                    <a:pt x="0" y="538480"/>
                  </a:lnTo>
                  <a:lnTo>
                    <a:pt x="0" y="548640"/>
                  </a:lnTo>
                  <a:lnTo>
                    <a:pt x="0" y="577850"/>
                  </a:lnTo>
                  <a:lnTo>
                    <a:pt x="1893951" y="577850"/>
                  </a:lnTo>
                  <a:lnTo>
                    <a:pt x="1893951" y="548640"/>
                  </a:lnTo>
                  <a:lnTo>
                    <a:pt x="1893951" y="29210"/>
                  </a:lnTo>
                  <a:lnTo>
                    <a:pt x="1893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60825" y="3147822"/>
              <a:ext cx="1865630" cy="548640"/>
            </a:xfrm>
            <a:custGeom>
              <a:avLst/>
              <a:gdLst/>
              <a:ahLst/>
              <a:cxnLst/>
              <a:rect l="l" t="t" r="r" b="b"/>
              <a:pathLst>
                <a:path w="1865629" h="548639">
                  <a:moveTo>
                    <a:pt x="1865376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865376" y="548639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60825" y="3147822"/>
              <a:ext cx="1865630" cy="548640"/>
            </a:xfrm>
            <a:custGeom>
              <a:avLst/>
              <a:gdLst/>
              <a:ahLst/>
              <a:cxnLst/>
              <a:rect l="l" t="t" r="r" b="b"/>
              <a:pathLst>
                <a:path w="1865629" h="548639">
                  <a:moveTo>
                    <a:pt x="0" y="548639"/>
                  </a:moveTo>
                  <a:lnTo>
                    <a:pt x="1865376" y="548639"/>
                  </a:lnTo>
                  <a:lnTo>
                    <a:pt x="1865376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29839" y="1904999"/>
              <a:ext cx="1010919" cy="1790700"/>
            </a:xfrm>
            <a:custGeom>
              <a:avLst/>
              <a:gdLst/>
              <a:ahLst/>
              <a:cxnLst/>
              <a:rect l="l" t="t" r="r" b="b"/>
              <a:pathLst>
                <a:path w="1010920" h="1790700">
                  <a:moveTo>
                    <a:pt x="1010412" y="0"/>
                  </a:moveTo>
                  <a:lnTo>
                    <a:pt x="252603" y="0"/>
                  </a:lnTo>
                  <a:lnTo>
                    <a:pt x="0" y="895350"/>
                  </a:lnTo>
                  <a:lnTo>
                    <a:pt x="252603" y="1790700"/>
                  </a:lnTo>
                  <a:lnTo>
                    <a:pt x="1010412" y="1790700"/>
                  </a:lnTo>
                  <a:lnTo>
                    <a:pt x="1010412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9839" y="1904999"/>
              <a:ext cx="1010919" cy="1790700"/>
            </a:xfrm>
            <a:custGeom>
              <a:avLst/>
              <a:gdLst/>
              <a:ahLst/>
              <a:cxnLst/>
              <a:rect l="l" t="t" r="r" b="b"/>
              <a:pathLst>
                <a:path w="1010920" h="1790700">
                  <a:moveTo>
                    <a:pt x="1010412" y="0"/>
                  </a:moveTo>
                  <a:lnTo>
                    <a:pt x="252603" y="0"/>
                  </a:lnTo>
                  <a:lnTo>
                    <a:pt x="0" y="895350"/>
                  </a:lnTo>
                  <a:lnTo>
                    <a:pt x="252603" y="1790700"/>
                  </a:lnTo>
                  <a:lnTo>
                    <a:pt x="1010412" y="1790700"/>
                  </a:lnTo>
                  <a:lnTo>
                    <a:pt x="1010412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98735" y="3250438"/>
            <a:ext cx="1870075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Session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34734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Transport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52967" y="6445862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7117" y="2659760"/>
            <a:ext cx="186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Presentation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54322" y="20468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ic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C750-574C-573C-6F23-4BC43A92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40" y="408178"/>
            <a:ext cx="8681719" cy="1661993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Horizontal and Vertical Communication between layers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5390-3534-1557-0ADA-40CF0563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340" y="1484121"/>
            <a:ext cx="7259319" cy="4154984"/>
          </a:xfrm>
        </p:spPr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b="0" dirty="0">
              <a:solidFill>
                <a:srgbClr val="0D0D0D"/>
              </a:solidFill>
              <a:latin typeface="Söhne"/>
            </a:endParaRPr>
          </a:p>
          <a:p>
            <a:endParaRPr lang="en-US" b="0" dirty="0">
              <a:solidFill>
                <a:srgbClr val="0D0D0D"/>
              </a:solidFill>
              <a:latin typeface="Söhne"/>
            </a:endParaRPr>
          </a:p>
          <a:p>
            <a:r>
              <a:rPr lang="en-US" sz="2400" i="0" dirty="0">
                <a:effectLst/>
                <a:latin typeface="Söhne"/>
              </a:rPr>
              <a:t>Horizontal communication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within OSI layers refers to communication between entities at the same layer, facilitating the exchange of control information or data processing tasks. </a:t>
            </a:r>
          </a:p>
          <a:p>
            <a:r>
              <a:rPr lang="en-US" sz="2400" i="0" dirty="0">
                <a:effectLst/>
                <a:latin typeface="Söhne"/>
              </a:rPr>
              <a:t>Vertical communication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involves interaction between adjacent layers, where each layer provides services to the layer above and receives services from the layer below, ensuring end-to-end data transfer and protocol adherence.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20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9778"/>
            <a:ext cx="5098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Horizontal</a:t>
            </a:r>
            <a:r>
              <a:rPr spc="-10" dirty="0"/>
              <a:t> 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488" y="1592656"/>
            <a:ext cx="8384540" cy="297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Logical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connection </a:t>
            </a:r>
            <a:r>
              <a:rPr sz="2800" spc="-6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4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  <a:p>
            <a:pPr marL="355600" marR="117475" indent="-343535">
              <a:lnSpc>
                <a:spcPct val="100000"/>
              </a:lnSpc>
              <a:spcBef>
                <a:spcPts val="154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header</a:t>
            </a:r>
            <a:r>
              <a:rPr sz="2800" spc="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will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carried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the same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r>
              <a:rPr sz="28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destination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1566798"/>
            <a:ext cx="400177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 </a:t>
            </a:r>
            <a:r>
              <a:rPr sz="2800" spc="-20" dirty="0">
                <a:latin typeface="Calibri"/>
                <a:cs typeface="Calibri"/>
              </a:rPr>
              <a:t> to </a:t>
            </a:r>
            <a:r>
              <a:rPr sz="2800" spc="-15" dirty="0">
                <a:latin typeface="Calibri"/>
                <a:cs typeface="Calibri"/>
              </a:rPr>
              <a:t>communicate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10" dirty="0">
                <a:latin typeface="Calibri"/>
                <a:cs typeface="Calibri"/>
              </a:rPr>
              <a:t> above</a:t>
            </a:r>
            <a:r>
              <a:rPr sz="2800" spc="-5" dirty="0">
                <a:latin typeface="Calibri"/>
                <a:cs typeface="Calibri"/>
              </a:rPr>
              <a:t> &amp;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below</a:t>
            </a:r>
            <a:r>
              <a:rPr sz="28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355600" marR="16383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interlayer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586485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Vertical</a:t>
            </a:r>
            <a:r>
              <a:rPr spc="-50" dirty="0"/>
              <a:t> </a:t>
            </a:r>
            <a:r>
              <a:rPr spc="-10"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563624"/>
            <a:ext cx="3642359" cy="5167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5811" y="6353047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84378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Protocol?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40891"/>
            <a:ext cx="888238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protocol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agreement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F81BC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F81BC"/>
                </a:solidFill>
                <a:latin typeface="Calibri"/>
                <a:cs typeface="Calibri"/>
              </a:rPr>
              <a:t>communicate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Calibri"/>
                <a:cs typeface="Calibri"/>
              </a:rPr>
              <a:t>set of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rules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Language</a:t>
            </a:r>
            <a:r>
              <a:rPr sz="2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achieve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F81BC"/>
                </a:solidFill>
                <a:latin typeface="Calibri"/>
                <a:cs typeface="Calibri"/>
              </a:rPr>
              <a:t>syntax,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Calibri"/>
                <a:cs typeface="Calibri"/>
              </a:rPr>
              <a:t>semantics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flow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F81BC"/>
                </a:solidFill>
                <a:latin typeface="Calibri"/>
                <a:cs typeface="Calibri"/>
              </a:rPr>
              <a:t>control.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818" y="1566798"/>
            <a:ext cx="402971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10" dirty="0">
                <a:latin typeface="Calibri"/>
                <a:cs typeface="Calibri"/>
              </a:rPr>
              <a:t>reaches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destination,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headers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reversed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receiver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818" y="461517"/>
            <a:ext cx="509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Horizontal</a:t>
            </a:r>
            <a:r>
              <a:rPr spc="-45" dirty="0"/>
              <a:t> </a:t>
            </a:r>
            <a:r>
              <a:rPr spc="-10"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6259" y="1671826"/>
            <a:ext cx="4062984" cy="51694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4933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</a:t>
            </a:r>
            <a:r>
              <a:rPr spc="-30" dirty="0"/>
              <a:t> </a:t>
            </a:r>
            <a:r>
              <a:rPr spc="-20" dirty="0"/>
              <a:t>Data</a:t>
            </a:r>
            <a:r>
              <a:rPr spc="-25" dirty="0"/>
              <a:t> </a:t>
            </a:r>
            <a:r>
              <a:rPr dirty="0"/>
              <a:t>Units</a:t>
            </a:r>
            <a:r>
              <a:rPr spc="-25" dirty="0"/>
              <a:t> </a:t>
            </a:r>
            <a:r>
              <a:rPr dirty="0"/>
              <a:t>(PDU)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5041"/>
            <a:ext cx="8576310" cy="414344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ED4"/>
                </a:solidFill>
                <a:latin typeface="Calibri"/>
                <a:cs typeface="Calibri"/>
              </a:rPr>
              <a:t>layer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48ED4"/>
                </a:solidFill>
                <a:latin typeface="Calibri"/>
                <a:cs typeface="Calibri"/>
              </a:rPr>
              <a:t>layer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added/removed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to/from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layer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Header</a:t>
            </a:r>
            <a:r>
              <a:rPr sz="2400" spc="-5" dirty="0">
                <a:latin typeface="Calibri"/>
                <a:cs typeface="Calibri"/>
              </a:rPr>
              <a:t> (and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trailer)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layer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header/trailer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+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 </a:t>
            </a:r>
            <a:r>
              <a:rPr sz="2800" spc="-15" dirty="0">
                <a:latin typeface="Calibri"/>
                <a:cs typeface="Calibri"/>
              </a:rPr>
              <a:t>trailer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PDU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Unit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different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PDU</a:t>
            </a:r>
            <a:endParaRPr lang="en-US" sz="2400" dirty="0">
              <a:solidFill>
                <a:srgbClr val="548ED4"/>
              </a:solidFill>
              <a:latin typeface="Calibri"/>
              <a:cs typeface="Calibri"/>
            </a:endParaRPr>
          </a:p>
          <a:p>
            <a:pPr marL="1670685" lvl="3" indent="-287020"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Headers are located at the beginning of a data unit and contain control information, while trailers are located at the end and primarily serve for error detection and correction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7318" y="640547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80" y="466090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Protocol?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380" y="1521511"/>
            <a:ext cx="8844915" cy="24618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structured</a:t>
            </a:r>
            <a:endParaRPr sz="24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•"/>
              <a:tabLst>
                <a:tab pos="1156335" algn="l"/>
              </a:tabLst>
            </a:pPr>
            <a:r>
              <a:rPr sz="2200" spc="-15" dirty="0">
                <a:solidFill>
                  <a:srgbClr val="548ED4"/>
                </a:solidFill>
                <a:latin typeface="Calibri"/>
                <a:cs typeface="Calibri"/>
              </a:rPr>
              <a:t>Format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sent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received</a:t>
            </a:r>
            <a:endParaRPr sz="2200">
              <a:latin typeface="Calibri"/>
              <a:cs typeface="Calibri"/>
            </a:endParaRPr>
          </a:p>
          <a:p>
            <a:pPr marL="1155700" marR="5080" lvl="2" indent="-229235" algn="just">
              <a:lnSpc>
                <a:spcPct val="100000"/>
              </a:lnSpc>
              <a:spcBef>
                <a:spcPts val="530"/>
              </a:spcBef>
              <a:buClr>
                <a:srgbClr val="5F497A"/>
              </a:buClr>
              <a:buFont typeface="Arial MT"/>
              <a:buChar char="•"/>
              <a:tabLst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For example, </a:t>
            </a:r>
            <a:r>
              <a:rPr sz="2200" spc="-5" dirty="0">
                <a:latin typeface="Calibri"/>
                <a:cs typeface="Calibri"/>
              </a:rPr>
              <a:t>a some </a:t>
            </a:r>
            <a:r>
              <a:rPr sz="2200" spc="-15" dirty="0">
                <a:latin typeface="Calibri"/>
                <a:cs typeface="Calibri"/>
              </a:rPr>
              <a:t>protocol </a:t>
            </a:r>
            <a:r>
              <a:rPr sz="2200" spc="-10" dirty="0">
                <a:latin typeface="Calibri"/>
                <a:cs typeface="Calibri"/>
              </a:rPr>
              <a:t>might </a:t>
            </a:r>
            <a:r>
              <a:rPr sz="2200" spc="-15" dirty="0">
                <a:latin typeface="Calibri"/>
                <a:cs typeface="Calibri"/>
              </a:rPr>
              <a:t>expect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8 </a:t>
            </a:r>
            <a:r>
              <a:rPr sz="2200" spc="-10" dirty="0">
                <a:latin typeface="Calibri"/>
                <a:cs typeface="Calibri"/>
              </a:rPr>
              <a:t>bits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data 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the address of the </a:t>
            </a:r>
            <a:r>
              <a:rPr sz="2200" spc="-35" dirty="0">
                <a:latin typeface="Calibri"/>
                <a:cs typeface="Calibri"/>
              </a:rPr>
              <a:t>sender,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second </a:t>
            </a:r>
            <a:r>
              <a:rPr sz="2200" spc="-5" dirty="0">
                <a:latin typeface="Calibri"/>
                <a:cs typeface="Calibri"/>
              </a:rPr>
              <a:t>8 </a:t>
            </a:r>
            <a:r>
              <a:rPr sz="2200" spc="-10" dirty="0">
                <a:latin typeface="Calibri"/>
                <a:cs typeface="Calibri"/>
              </a:rPr>
              <a:t>bits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the address of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receiver,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stream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itself.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7064" y="6428943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80" y="466090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Protocol?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380" y="1521511"/>
            <a:ext cx="8644890" cy="2864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Semantics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(meaning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bits)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Actions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taken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transmitting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receiving</a:t>
            </a:r>
            <a:endParaRPr sz="2200">
              <a:latin typeface="Calibri"/>
              <a:cs typeface="Calibri"/>
            </a:endParaRPr>
          </a:p>
          <a:p>
            <a:pPr marL="1155700" marR="59055" lvl="2" indent="-229235">
              <a:lnSpc>
                <a:spcPct val="100000"/>
              </a:lnSpc>
              <a:spcBef>
                <a:spcPts val="53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particular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pattern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understood,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5" dirty="0">
                <a:latin typeface="Calibri"/>
                <a:cs typeface="Calibri"/>
              </a:rPr>
              <a:t>taken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understanding?</a:t>
            </a:r>
            <a:endParaRPr sz="2200">
              <a:latin typeface="Calibri"/>
              <a:cs typeface="Calibri"/>
            </a:endParaRPr>
          </a:p>
          <a:p>
            <a:pPr marL="1155700" marR="127635" lvl="2" indent="-229235">
              <a:lnSpc>
                <a:spcPct val="100000"/>
              </a:lnSpc>
              <a:spcBef>
                <a:spcPts val="53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destination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200" y="6424371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80" y="466090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Protocol?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380" y="1521511"/>
            <a:ext cx="8259445" cy="24250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two attributes: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sent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how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fast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10" dirty="0">
                <a:latin typeface="Calibri"/>
                <a:cs typeface="Calibri"/>
              </a:rPr>
              <a:t>sent</a:t>
            </a:r>
            <a:endParaRPr sz="2400">
              <a:latin typeface="Calibri"/>
              <a:cs typeface="Calibri"/>
            </a:endParaRPr>
          </a:p>
          <a:p>
            <a:pPr marL="1155700" marR="24765" lvl="2" indent="-229235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sender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Mbps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 </a:t>
            </a:r>
            <a:r>
              <a:rPr sz="2200" spc="-10" dirty="0">
                <a:latin typeface="Calibri"/>
                <a:cs typeface="Calibri"/>
              </a:rPr>
              <a:t>Mbps,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transmission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overload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will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3521"/>
            <a:ext cx="329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</a:t>
            </a:r>
            <a:r>
              <a:rPr spc="-55" dirty="0"/>
              <a:t> </a:t>
            </a:r>
            <a:r>
              <a:rPr b="0" spc="-20" dirty="0">
                <a:latin typeface="MS PGothic"/>
                <a:cs typeface="MS PGothic"/>
              </a:rPr>
              <a:t>“</a:t>
            </a:r>
            <a:r>
              <a:rPr spc="-20" dirty="0"/>
              <a:t>layers</a:t>
            </a:r>
            <a:r>
              <a:rPr b="0" spc="-20" dirty="0">
                <a:latin typeface="MS PGothic"/>
                <a:cs typeface="MS PGothic"/>
              </a:rPr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95754"/>
            <a:ext cx="7334250" cy="4205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many</a:t>
            </a: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Calibri"/>
                <a:cs typeface="Calibri"/>
              </a:rPr>
              <a:t>pieces</a:t>
            </a:r>
            <a:r>
              <a:rPr sz="2800" spc="-10" dirty="0">
                <a:latin typeface="MS PGothic"/>
                <a:cs typeface="MS PGothic"/>
              </a:rPr>
              <a:t>”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75000"/>
              </a:lnSpc>
              <a:spcBef>
                <a:spcPts val="75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Calibri"/>
                <a:cs typeface="Calibri"/>
              </a:rPr>
              <a:t>Tasks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involve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varieties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hardware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software </a:t>
            </a:r>
            <a:r>
              <a:rPr sz="2800" spc="-6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protocols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497A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hosts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routers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protocols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hardware,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23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</a:t>
            </a:r>
            <a:r>
              <a:rPr spc="-15" dirty="0"/>
              <a:t> </a:t>
            </a:r>
            <a:r>
              <a:rPr dirty="0"/>
              <a:t>Issues</a:t>
            </a:r>
            <a:r>
              <a:rPr spc="-20" dirty="0"/>
              <a:t> for </a:t>
            </a:r>
            <a:r>
              <a:rPr dirty="0"/>
              <a:t>the</a:t>
            </a:r>
            <a:r>
              <a:rPr spc="-25" dirty="0"/>
              <a:t> 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718" y="1671954"/>
            <a:ext cx="2238375" cy="166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Addressing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Error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5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275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Routing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36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25" dirty="0"/>
              <a:t>Layers?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0994"/>
            <a:ext cx="838327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complexity,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divided </a:t>
            </a:r>
            <a:r>
              <a:rPr sz="2800" spc="-6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into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several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subtasks</a:t>
            </a:r>
            <a:r>
              <a:rPr sz="2800" spc="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organized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as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stack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levels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layer.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10" dirty="0">
                <a:latin typeface="Calibri"/>
                <a:cs typeface="Calibri"/>
              </a:rPr>
              <a:t> above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36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25" dirty="0"/>
              <a:t>Layers?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0994"/>
            <a:ext cx="6431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concept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layering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daily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life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854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Arial MT</vt:lpstr>
      <vt:lpstr>Calibri</vt:lpstr>
      <vt:lpstr>Söhne</vt:lpstr>
      <vt:lpstr>Times New Roman</vt:lpstr>
      <vt:lpstr>Office Theme</vt:lpstr>
      <vt:lpstr>7-Protocols and Standards</vt:lpstr>
      <vt:lpstr>What Is A Protocol?</vt:lpstr>
      <vt:lpstr>What Is A Protocol?</vt:lpstr>
      <vt:lpstr>What Is A Protocol?</vt:lpstr>
      <vt:lpstr>What Is A Protocol?</vt:lpstr>
      <vt:lpstr>Protocol “layers”</vt:lpstr>
      <vt:lpstr>Design Issues for the Layers</vt:lpstr>
      <vt:lpstr>What Is A Layers?</vt:lpstr>
      <vt:lpstr>What Is A Layers?</vt:lpstr>
      <vt:lpstr>Postal System</vt:lpstr>
      <vt:lpstr>Protocol Standardization</vt:lpstr>
      <vt:lpstr>ISO (International Organization for  Standardization)</vt:lpstr>
      <vt:lpstr>Standard Protocol Architectures</vt:lpstr>
      <vt:lpstr>OSI - The Layer Model</vt:lpstr>
      <vt:lpstr>OSI Model (Open Systems Interconnection)</vt:lpstr>
      <vt:lpstr>Seven Layers of the OSI Model</vt:lpstr>
      <vt:lpstr>Horizontal and Vertical Communication between layers </vt:lpstr>
      <vt:lpstr>Horizontal Communication</vt:lpstr>
      <vt:lpstr>Vertical Communication</vt:lpstr>
      <vt:lpstr>Horizontal Communication</vt:lpstr>
      <vt:lpstr>Protocol Data Units (PDU)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7-Protocols and Standards</dc:title>
  <dc:creator>Ammar Yasir</dc:creator>
  <cp:lastModifiedBy>Rabia Qasim</cp:lastModifiedBy>
  <cp:revision>6</cp:revision>
  <dcterms:created xsi:type="dcterms:W3CDTF">2024-03-15T07:01:43Z</dcterms:created>
  <dcterms:modified xsi:type="dcterms:W3CDTF">2024-03-15T07:22:47Z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2024-03-15T00:00:00Z</vt:filetime>
  </property>
</Properties>
</file>