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3997" y="508761"/>
            <a:ext cx="309600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408178"/>
            <a:ext cx="86817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688719"/>
            <a:ext cx="8681719" cy="3910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OSI</a:t>
            </a:r>
            <a:r>
              <a:rPr spc="-25" dirty="0"/>
              <a:t> </a:t>
            </a:r>
            <a:r>
              <a:rPr spc="-15" dirty="0"/>
              <a:t>Reference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3313" y="2874645"/>
            <a:ext cx="4893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5F497A"/>
                </a:solidFill>
                <a:latin typeface="Calibri"/>
                <a:cs typeface="Calibri"/>
              </a:rPr>
              <a:t>OSI</a:t>
            </a:r>
            <a:r>
              <a:rPr sz="4400" b="1" spc="-2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400" b="1" spc="-30" dirty="0">
                <a:solidFill>
                  <a:srgbClr val="5F497A"/>
                </a:solidFill>
                <a:latin typeface="Calibri"/>
                <a:cs typeface="Calibri"/>
              </a:rPr>
              <a:t>Reference</a:t>
            </a:r>
            <a:r>
              <a:rPr sz="4400" b="1" spc="-7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5F497A"/>
                </a:solidFill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85317"/>
            <a:ext cx="5774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Source-to-destination</a:t>
            </a:r>
            <a:r>
              <a:rPr spc="-40" dirty="0"/>
              <a:t> </a:t>
            </a:r>
            <a:r>
              <a:rPr spc="-5" dirty="0"/>
              <a:t>delivery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398"/>
            <a:ext cx="5410200" cy="51343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2646" y="6428943"/>
            <a:ext cx="205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solidFill>
                  <a:srgbClr val="EDEBE0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37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15" dirty="0"/>
              <a:t> </a:t>
            </a:r>
            <a:r>
              <a:rPr spc="-25" dirty="0"/>
              <a:t>Layer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688719"/>
            <a:ext cx="8221980" cy="3910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Responsible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moving </a:t>
            </a:r>
            <a:r>
              <a:rPr sz="2600" spc="-15" dirty="0">
                <a:solidFill>
                  <a:srgbClr val="548ED4"/>
                </a:solidFill>
                <a:latin typeface="Calibri"/>
                <a:cs typeface="Calibri"/>
              </a:rPr>
              <a:t>packets </a:t>
            </a:r>
            <a:r>
              <a:rPr sz="2600" spc="-10" dirty="0">
                <a:latin typeface="Calibri"/>
                <a:cs typeface="Calibri"/>
              </a:rPr>
              <a:t>(data) from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end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other,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end-to-end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communications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3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Requires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logical</a:t>
            </a:r>
            <a:r>
              <a:rPr sz="26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addresses</a:t>
            </a:r>
            <a:r>
              <a:rPr sz="2600" spc="-5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Source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destination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free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delivery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packet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Unit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measurement: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packets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Device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Router</a:t>
            </a:r>
            <a:endParaRPr sz="2600">
              <a:latin typeface="Calibri"/>
              <a:cs typeface="Calibri"/>
            </a:endParaRPr>
          </a:p>
          <a:p>
            <a:pPr marL="756285" marR="373380" indent="-287020">
              <a:lnSpc>
                <a:spcPts val="2590"/>
              </a:lnSpc>
              <a:spcBef>
                <a:spcPts val="625"/>
              </a:spcBef>
            </a:pPr>
            <a:r>
              <a:rPr sz="2400" dirty="0">
                <a:solidFill>
                  <a:srgbClr val="5F497A"/>
                </a:solidFill>
                <a:latin typeface="Arial MT"/>
                <a:cs typeface="Arial MT"/>
              </a:rPr>
              <a:t>–</a:t>
            </a:r>
            <a:r>
              <a:rPr sz="2400" spc="250" dirty="0">
                <a:solidFill>
                  <a:srgbClr val="5F497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Routing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various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move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data packets</a:t>
            </a:r>
            <a:r>
              <a:rPr sz="24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from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source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 destination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93267"/>
            <a:ext cx="554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Transport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75" y="1676400"/>
            <a:ext cx="7709916" cy="2935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236" y="5061203"/>
            <a:ext cx="8460105" cy="95440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522730" marR="400050" indent="-1117600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transport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layer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responsible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for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delivery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of a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0000FF"/>
                </a:solidFill>
                <a:latin typeface="Calibri"/>
                <a:cs typeface="Calibri"/>
              </a:rPr>
              <a:t>message</a:t>
            </a:r>
            <a:r>
              <a:rPr sz="2800" i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from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one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process </a:t>
            </a:r>
            <a:r>
              <a:rPr sz="2800" i="1" spc="-25" dirty="0">
                <a:latin typeface="Calibri"/>
                <a:cs typeface="Calibri"/>
              </a:rPr>
              <a:t>to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64565"/>
            <a:ext cx="6964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Process-to-Process</a:t>
            </a:r>
            <a:r>
              <a:rPr sz="3200" spc="-45" dirty="0"/>
              <a:t> </a:t>
            </a:r>
            <a:r>
              <a:rPr sz="3200" spc="-5" dirty="0"/>
              <a:t>Delivery </a:t>
            </a:r>
            <a:r>
              <a:rPr sz="3200" dirty="0"/>
              <a:t>of</a:t>
            </a:r>
            <a:r>
              <a:rPr sz="3200" spc="5" dirty="0"/>
              <a:t> </a:t>
            </a:r>
            <a:r>
              <a:rPr sz="3200" dirty="0"/>
              <a:t>a </a:t>
            </a:r>
            <a:r>
              <a:rPr sz="3200" spc="-10" dirty="0"/>
              <a:t>Message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" y="1780032"/>
            <a:ext cx="8481060" cy="34777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54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Transport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687194"/>
            <a:ext cx="8443595" cy="407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3825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Purpose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reliable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between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two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processes</a:t>
            </a:r>
            <a:r>
              <a:rPr sz="2800" spc="6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computers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11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Calibri"/>
                <a:cs typeface="Calibri"/>
              </a:rPr>
              <a:t>Takes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OSI</a:t>
            </a:r>
            <a:r>
              <a:rPr sz="2800" spc="-5" dirty="0">
                <a:latin typeface="Calibri"/>
                <a:cs typeface="Calibri"/>
              </a:rPr>
              <a:t> Model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breaks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it </a:t>
            </a:r>
            <a:r>
              <a:rPr sz="2800" spc="-6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into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segments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lower-level </a:t>
            </a:r>
            <a:r>
              <a:rPr sz="2800" spc="-30" dirty="0">
                <a:latin typeface="Calibri"/>
                <a:cs typeface="Calibri"/>
              </a:rPr>
              <a:t>layers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 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transmission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Uses </a:t>
            </a:r>
            <a:r>
              <a:rPr sz="2800" spc="-10" dirty="0">
                <a:latin typeface="Calibri"/>
                <a:cs typeface="Calibri"/>
              </a:rPr>
              <a:t>port addressing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8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93267"/>
            <a:ext cx="513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20" dirty="0"/>
              <a:t>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236" y="5061203"/>
            <a:ext cx="8460105" cy="95440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101975" marR="401320" indent="-2686050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session </a:t>
            </a:r>
            <a:r>
              <a:rPr sz="2800" i="1" spc="-10" dirty="0">
                <a:latin typeface="Calibri"/>
                <a:cs typeface="Calibri"/>
              </a:rPr>
              <a:t>layer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responsible </a:t>
            </a:r>
            <a:r>
              <a:rPr sz="2800" i="1" spc="-15" dirty="0">
                <a:latin typeface="Calibri"/>
                <a:cs typeface="Calibri"/>
              </a:rPr>
              <a:t>for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dialog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control</a:t>
            </a:r>
            <a:r>
              <a:rPr sz="2800" i="1" spc="-5" dirty="0">
                <a:latin typeface="Calibri"/>
                <a:cs typeface="Calibri"/>
              </a:rPr>
              <a:t> and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synchronization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555" y="1676400"/>
            <a:ext cx="6829044" cy="31714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13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20" dirty="0"/>
              <a:t>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688719"/>
            <a:ext cx="8647430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Session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mechanism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controlling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dialogue </a:t>
            </a:r>
            <a:r>
              <a:rPr sz="2600" spc="-5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two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systems</a:t>
            </a:r>
            <a:endParaRPr sz="2600">
              <a:latin typeface="Calibri"/>
              <a:cs typeface="Calibri"/>
            </a:endParaRPr>
          </a:p>
          <a:p>
            <a:pPr marL="355600" marR="177165" indent="-342900">
              <a:lnSpc>
                <a:spcPct val="100000"/>
              </a:lnSpc>
              <a:spcBef>
                <a:spcPts val="1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defines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start, </a:t>
            </a:r>
            <a:r>
              <a:rPr sz="2600" spc="-15" dirty="0">
                <a:latin typeface="Calibri"/>
                <a:cs typeface="Calibri"/>
              </a:rPr>
              <a:t>control </a:t>
            </a:r>
            <a:r>
              <a:rPr sz="2600" dirty="0">
                <a:latin typeface="Calibri"/>
                <a:cs typeface="Calibri"/>
              </a:rPr>
              <a:t>and end </a:t>
            </a:r>
            <a:r>
              <a:rPr sz="2600" spc="-15" dirty="0">
                <a:latin typeface="Calibri"/>
                <a:cs typeface="Calibri"/>
              </a:rPr>
              <a:t>conversations </a:t>
            </a:r>
            <a:r>
              <a:rPr sz="2600" spc="-5" dirty="0">
                <a:latin typeface="Calibri"/>
                <a:cs typeface="Calibri"/>
              </a:rPr>
              <a:t>(called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sessions</a:t>
            </a:r>
            <a:r>
              <a:rPr sz="2600" spc="-5" dirty="0">
                <a:latin typeface="Calibri"/>
                <a:cs typeface="Calibri"/>
              </a:rPr>
              <a:t>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applications</a:t>
            </a:r>
            <a:endParaRPr sz="2600">
              <a:latin typeface="Calibri"/>
              <a:cs typeface="Calibri"/>
            </a:endParaRPr>
          </a:p>
          <a:p>
            <a:pPr marL="355600" marR="236220" indent="-342900">
              <a:lnSpc>
                <a:spcPct val="100000"/>
              </a:lnSpc>
              <a:spcBef>
                <a:spcPts val="192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20" dirty="0">
                <a:latin typeface="Calibri"/>
                <a:cs typeface="Calibri"/>
              </a:rPr>
              <a:t> layer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requests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logical</a:t>
            </a:r>
            <a:r>
              <a:rPr sz="26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connection</a:t>
            </a:r>
            <a:r>
              <a:rPr sz="26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established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end-user’s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request</a:t>
            </a:r>
            <a:endParaRPr sz="2600">
              <a:latin typeface="Calibri"/>
              <a:cs typeface="Calibri"/>
            </a:endParaRPr>
          </a:p>
          <a:p>
            <a:pPr marL="355600" marR="276860" indent="-342900">
              <a:lnSpc>
                <a:spcPct val="100000"/>
              </a:lnSpc>
              <a:spcBef>
                <a:spcPts val="144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necessary </a:t>
            </a:r>
            <a:r>
              <a:rPr sz="2600" dirty="0">
                <a:latin typeface="Calibri"/>
                <a:cs typeface="Calibri"/>
              </a:rPr>
              <a:t>log-on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password </a:t>
            </a:r>
            <a:r>
              <a:rPr sz="2600" spc="-5" dirty="0">
                <a:latin typeface="Calibri"/>
                <a:cs typeface="Calibri"/>
              </a:rPr>
              <a:t>validation </a:t>
            </a:r>
            <a:r>
              <a:rPr sz="2600" dirty="0">
                <a:latin typeface="Calibri"/>
                <a:cs typeface="Calibri"/>
              </a:rPr>
              <a:t>is also </a:t>
            </a:r>
            <a:r>
              <a:rPr sz="2600" spc="-5" dirty="0">
                <a:latin typeface="Calibri"/>
                <a:cs typeface="Calibri"/>
              </a:rPr>
              <a:t>handled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138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Session</a:t>
            </a:r>
            <a:r>
              <a:rPr spc="-20" dirty="0"/>
              <a:t>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36371"/>
            <a:ext cx="8653780" cy="324704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Synchronization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Synchronization on a network refers to ensuring that data or information across multiple devices or systems remains consistent and up-to-date in real-time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F497A"/>
              </a:buClr>
              <a:buFont typeface="Arial MT"/>
              <a:buChar char="–"/>
            </a:pPr>
            <a:endParaRPr sz="2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Dialogue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endParaRPr sz="2800" dirty="0">
              <a:latin typeface="Calibri"/>
              <a:cs typeface="Calibri"/>
            </a:endParaRPr>
          </a:p>
          <a:p>
            <a:pPr marL="756285" marR="1054735" lvl="1" indent="-287020">
              <a:lnSpc>
                <a:spcPts val="2590"/>
              </a:lnSpc>
              <a:spcBef>
                <a:spcPts val="6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Another </a:t>
            </a:r>
            <a:r>
              <a:rPr sz="2400" spc="-5" dirty="0">
                <a:latin typeface="Calibri"/>
                <a:cs typeface="Calibri"/>
              </a:rPr>
              <a:t>function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Dialogue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turn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is it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speak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3267"/>
            <a:ext cx="614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Presentation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236" y="5061203"/>
            <a:ext cx="8460105" cy="95440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162810" marR="487680" indent="-1667510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presentation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layer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is responsible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for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translation,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compression, and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encryption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1662683"/>
            <a:ext cx="8418576" cy="28620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614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Presentation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675" y="6445862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88719"/>
            <a:ext cx="8801735" cy="3947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Presentation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548ED4"/>
                </a:solidFill>
                <a:latin typeface="Calibri"/>
                <a:cs typeface="Calibri"/>
              </a:rPr>
              <a:t>format</a:t>
            </a:r>
            <a:r>
              <a:rPr sz="26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548ED4"/>
                </a:solidFill>
                <a:latin typeface="Calibri"/>
                <a:cs typeface="Calibri"/>
              </a:rPr>
              <a:t>exchanged</a:t>
            </a:r>
            <a:r>
              <a:rPr sz="2600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two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communicating </a:t>
            </a:r>
            <a:r>
              <a:rPr sz="2600" spc="-5" dirty="0">
                <a:latin typeface="Calibri"/>
                <a:cs typeface="Calibri"/>
              </a:rPr>
              <a:t>entities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Common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examples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formats</a:t>
            </a:r>
            <a:r>
              <a:rPr sz="2600" spc="-10" dirty="0">
                <a:latin typeface="Calibri"/>
                <a:cs typeface="Calibri"/>
              </a:rPr>
              <a:t> are</a:t>
            </a:r>
            <a:endParaRPr sz="260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295"/>
              </a:spcBef>
              <a:buClr>
                <a:srgbClr val="5F497A"/>
              </a:buClr>
              <a:buSzPct val="83333"/>
              <a:buFont typeface="Arial MT"/>
              <a:buChar char="–"/>
              <a:tabLst>
                <a:tab pos="812800" algn="l"/>
                <a:tab pos="813435" algn="l"/>
              </a:tabLst>
            </a:pPr>
            <a:r>
              <a:rPr sz="2400" dirty="0">
                <a:latin typeface="Calibri"/>
                <a:cs typeface="Calibri"/>
              </a:rPr>
              <a:t>ASCII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(American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Standard </a:t>
            </a: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 </a:t>
            </a:r>
            <a:r>
              <a:rPr sz="2400" spc="-10" dirty="0">
                <a:latin typeface="Calibri"/>
                <a:cs typeface="Calibri"/>
              </a:rPr>
              <a:t>Interchange),</a:t>
            </a:r>
            <a:endParaRPr sz="2400">
              <a:latin typeface="Calibri"/>
              <a:cs typeface="Calibri"/>
            </a:endParaRPr>
          </a:p>
          <a:p>
            <a:pPr marL="824865" lvl="1" indent="-355600">
              <a:lnSpc>
                <a:spcPct val="100000"/>
              </a:lnSpc>
              <a:spcBef>
                <a:spcPts val="290"/>
              </a:spcBef>
              <a:buClr>
                <a:srgbClr val="5F497A"/>
              </a:buClr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latin typeface="Calibri"/>
                <a:cs typeface="Calibri"/>
              </a:rPr>
              <a:t>GIF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(Graphics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Interchange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Handles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three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15" dirty="0">
                <a:latin typeface="Calibri"/>
                <a:cs typeface="Calibri"/>
              </a:rPr>
              <a:t>tasks: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Compression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Encryption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06" y="465582"/>
            <a:ext cx="524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Physical</a:t>
            </a:r>
            <a:r>
              <a:rPr spc="-30" dirty="0"/>
              <a:t> </a:t>
            </a:r>
            <a:r>
              <a:rPr spc="-20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OSI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1633727"/>
            <a:ext cx="8020811" cy="28178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6888" y="4800600"/>
            <a:ext cx="8438515" cy="1385570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physical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layer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is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responsible</a:t>
            </a:r>
            <a:endParaRPr sz="2800">
              <a:latin typeface="Calibri"/>
              <a:cs typeface="Calibri"/>
            </a:endParaRPr>
          </a:p>
          <a:p>
            <a:pPr marL="186055" marR="174625" algn="ctr">
              <a:lnSpc>
                <a:spcPct val="100000"/>
              </a:lnSpc>
            </a:pPr>
            <a:r>
              <a:rPr sz="2800" i="1" spc="-20" dirty="0">
                <a:latin typeface="Calibri"/>
                <a:cs typeface="Calibri"/>
              </a:rPr>
              <a:t>for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movement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of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individual</a:t>
            </a:r>
            <a:r>
              <a:rPr sz="2800" i="1" spc="-10" dirty="0">
                <a:latin typeface="Calibri"/>
                <a:cs typeface="Calibri"/>
              </a:rPr>
              <a:t> bits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from</a:t>
            </a:r>
            <a:r>
              <a:rPr sz="2800" i="1" spc="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one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hop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(node)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to</a:t>
            </a:r>
            <a:r>
              <a:rPr sz="2800" i="1" spc="-5" dirty="0">
                <a:latin typeface="Calibri"/>
                <a:cs typeface="Calibri"/>
              </a:rPr>
              <a:t> the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614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Presentation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675" y="6445862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40322"/>
            <a:ext cx="8562340" cy="37217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Translation</a:t>
            </a:r>
            <a:endParaRPr sz="2800">
              <a:latin typeface="Calibri"/>
              <a:cs typeface="Calibri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4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Presentation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responsible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converting various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formats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Encryption</a:t>
            </a:r>
            <a:endParaRPr sz="2800">
              <a:latin typeface="Calibri"/>
              <a:cs typeface="Calibri"/>
            </a:endParaRPr>
          </a:p>
          <a:p>
            <a:pPr marL="756285" marR="232410" lvl="1" indent="-287020">
              <a:lnSpc>
                <a:spcPts val="2590"/>
              </a:lnSpc>
              <a:spcBef>
                <a:spcPts val="64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encryption and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decryption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done by presentation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security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Compression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Decompression</a:t>
            </a:r>
            <a:endParaRPr sz="2800">
              <a:latin typeface="Calibri"/>
              <a:cs typeface="Calibri"/>
            </a:endParaRPr>
          </a:p>
          <a:p>
            <a:pPr marL="756285" marR="213995" lvl="1" indent="-287020">
              <a:lnSpc>
                <a:spcPts val="2590"/>
              </a:lnSpc>
              <a:spcBef>
                <a:spcPts val="64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transform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compressed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sending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decompress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receiving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transmission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93267"/>
            <a:ext cx="589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dirty="0"/>
              <a:t> </a:t>
            </a:r>
            <a:r>
              <a:rPr spc="-25" dirty="0"/>
              <a:t>Layer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236" y="5061203"/>
            <a:ext cx="8460105" cy="95440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136775" marR="1473200" indent="-660400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 </a:t>
            </a:r>
            <a:r>
              <a:rPr sz="2800" i="1" spc="-10" dirty="0">
                <a:latin typeface="Calibri"/>
                <a:cs typeface="Calibri"/>
              </a:rPr>
              <a:t>application layer </a:t>
            </a:r>
            <a:r>
              <a:rPr sz="2800" i="1" spc="-5" dirty="0">
                <a:latin typeface="Calibri"/>
                <a:cs typeface="Calibri"/>
              </a:rPr>
              <a:t>is responsible </a:t>
            </a:r>
            <a:r>
              <a:rPr sz="2800" i="1" spc="-20" dirty="0">
                <a:latin typeface="Calibri"/>
                <a:cs typeface="Calibri"/>
              </a:rPr>
              <a:t>for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providing </a:t>
            </a:r>
            <a:r>
              <a:rPr sz="2800" i="1" spc="-5" dirty="0">
                <a:latin typeface="Calibri"/>
                <a:cs typeface="Calibri"/>
              </a:rPr>
              <a:t>services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to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6402324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89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dirty="0"/>
              <a:t> </a:t>
            </a:r>
            <a:r>
              <a:rPr spc="-25" dirty="0"/>
              <a:t>Layer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675" y="6445862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22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88719"/>
            <a:ext cx="8679815" cy="18186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92430" indent="-342900">
              <a:lnSpc>
                <a:spcPct val="100000"/>
              </a:lnSpc>
              <a:spcBef>
                <a:spcPts val="1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Application </a:t>
            </a:r>
            <a:r>
              <a:rPr sz="2600" spc="-20" dirty="0">
                <a:latin typeface="Calibri"/>
                <a:cs typeface="Calibri"/>
              </a:rPr>
              <a:t>layer </a:t>
            </a:r>
            <a:r>
              <a:rPr sz="2600" spc="-10" dirty="0">
                <a:solidFill>
                  <a:srgbClr val="548ED4"/>
                </a:solidFill>
                <a:latin typeface="Calibri"/>
                <a:cs typeface="Calibri"/>
              </a:rPr>
              <a:t>interacts </a:t>
            </a:r>
            <a:r>
              <a:rPr sz="2600" dirty="0">
                <a:solidFill>
                  <a:srgbClr val="548ED4"/>
                </a:solidFill>
                <a:latin typeface="Calibri"/>
                <a:cs typeface="Calibri"/>
              </a:rPr>
              <a:t>with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application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dirty="0">
                <a:latin typeface="Calibri"/>
                <a:cs typeface="Calibri"/>
              </a:rPr>
              <a:t>and 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highest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OSI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63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dirty="0">
                <a:solidFill>
                  <a:srgbClr val="548ED4"/>
                </a:solidFill>
                <a:latin typeface="Calibri"/>
                <a:cs typeface="Calibri"/>
              </a:rPr>
              <a:t>services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protocols </a:t>
            </a:r>
            <a:r>
              <a:rPr sz="2600" spc="-5" dirty="0">
                <a:solidFill>
                  <a:srgbClr val="548ED4"/>
                </a:solidFill>
                <a:latin typeface="Calibri"/>
                <a:cs typeface="Calibri"/>
              </a:rPr>
              <a:t>needed by application </a:t>
            </a:r>
            <a:r>
              <a:rPr sz="26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software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operating </a:t>
            </a:r>
            <a:r>
              <a:rPr sz="2600" spc="-20" dirty="0">
                <a:latin typeface="Calibri"/>
                <a:cs typeface="Calibri"/>
              </a:rPr>
              <a:t>system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891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dirty="0"/>
              <a:t> </a:t>
            </a:r>
            <a:r>
              <a:rPr spc="-25" dirty="0"/>
              <a:t>Layer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02675" y="6445862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84147"/>
            <a:ext cx="7874000" cy="35642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Examples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applications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 </a:t>
            </a:r>
            <a:r>
              <a:rPr sz="320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Mail services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translation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Authentication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23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Physical</a:t>
            </a:r>
            <a:r>
              <a:rPr spc="-20" dirty="0"/>
              <a:t>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0994"/>
            <a:ext cx="8505190" cy="3510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8745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concerned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transmission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548ED4"/>
                </a:solidFill>
                <a:latin typeface="Calibri"/>
                <a:cs typeface="Calibri"/>
              </a:rPr>
              <a:t>raw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data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lines</a:t>
            </a:r>
            <a:endParaRPr sz="2800">
              <a:latin typeface="Calibri"/>
              <a:cs typeface="Calibri"/>
            </a:endParaRPr>
          </a:p>
          <a:p>
            <a:pPr marL="355600" marR="433705" indent="-342900">
              <a:lnSpc>
                <a:spcPct val="100000"/>
              </a:lnSpc>
              <a:spcBef>
                <a:spcPts val="160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Characteristics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physical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media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carry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connectors</a:t>
            </a:r>
            <a:r>
              <a:rPr sz="2800" spc="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media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32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accounts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much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tangible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components</a:t>
            </a:r>
            <a:r>
              <a:rPr sz="2800" spc="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cables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8367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23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Physical</a:t>
            </a:r>
            <a:r>
              <a:rPr spc="-20" dirty="0"/>
              <a:t> </a:t>
            </a:r>
            <a:r>
              <a:rPr spc="-25" dirty="0"/>
              <a:t>Layer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OSI</a:t>
            </a:r>
            <a:r>
              <a:rPr spc="-2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597711"/>
            <a:ext cx="8185784" cy="35045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layer: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Anything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transmit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756285" marR="198755" lvl="1" indent="-287020">
              <a:lnSpc>
                <a:spcPts val="2590"/>
              </a:lnSpc>
              <a:spcBef>
                <a:spcPts val="615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Cable </a:t>
            </a:r>
            <a:r>
              <a:rPr sz="2400" spc="-10" dirty="0">
                <a:latin typeface="Calibri"/>
                <a:cs typeface="Calibri"/>
              </a:rPr>
              <a:t>standards, </a:t>
            </a:r>
            <a:r>
              <a:rPr sz="2400" spc="-5" dirty="0">
                <a:latin typeface="Calibri"/>
                <a:cs typeface="Calibri"/>
              </a:rPr>
              <a:t>wireless </a:t>
            </a:r>
            <a:r>
              <a:rPr sz="2400" spc="-10" dirty="0">
                <a:latin typeface="Calibri"/>
                <a:cs typeface="Calibri"/>
              </a:rPr>
              <a:t>standards, radio </a:t>
            </a:r>
            <a:r>
              <a:rPr sz="2400" spc="-5" dirty="0">
                <a:latin typeface="Calibri"/>
                <a:cs typeface="Calibri"/>
              </a:rPr>
              <a:t>frequencies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fiber optic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5F497A"/>
              </a:buClr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rate,</a:t>
            </a:r>
            <a:r>
              <a:rPr sz="2400" spc="-15" dirty="0">
                <a:latin typeface="Calibri"/>
                <a:cs typeface="Calibri"/>
              </a:rPr>
              <a:t> Physical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topology,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Transmission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Device </a:t>
            </a:r>
            <a:r>
              <a:rPr sz="2800" spc="-20" dirty="0">
                <a:latin typeface="Calibri"/>
                <a:cs typeface="Calibri"/>
              </a:rPr>
              <a:t>example:</a:t>
            </a:r>
            <a:r>
              <a:rPr sz="2800" spc="-10" dirty="0">
                <a:latin typeface="Calibri"/>
                <a:cs typeface="Calibri"/>
              </a:rPr>
              <a:t> Hub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measurement: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28" y="548132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10" dirty="0"/>
              <a:t> </a:t>
            </a:r>
            <a:r>
              <a:rPr dirty="0"/>
              <a:t>Link</a:t>
            </a:r>
            <a:r>
              <a:rPr spc="-10" dirty="0"/>
              <a:t> </a:t>
            </a:r>
            <a:r>
              <a:rPr spc="-25" dirty="0"/>
              <a:t>Layer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647444"/>
            <a:ext cx="8714232" cy="32506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236" y="5061203"/>
            <a:ext cx="8590915" cy="954405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392045" marR="208915" indent="-2175510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 </a:t>
            </a:r>
            <a:r>
              <a:rPr sz="2800" i="1" spc="-15" dirty="0">
                <a:latin typeface="Calibri"/>
                <a:cs typeface="Calibri"/>
              </a:rPr>
              <a:t>data</a:t>
            </a:r>
            <a:r>
              <a:rPr sz="2800" i="1" spc="-5" dirty="0">
                <a:latin typeface="Calibri"/>
                <a:cs typeface="Calibri"/>
              </a:rPr>
              <a:t> link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layer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is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responsible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for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moving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00FF"/>
                </a:solidFill>
                <a:latin typeface="Calibri"/>
                <a:cs typeface="Calibri"/>
              </a:rPr>
              <a:t>frames</a:t>
            </a:r>
            <a:r>
              <a:rPr sz="28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from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one </a:t>
            </a:r>
            <a:r>
              <a:rPr sz="2800" i="1" spc="-10" dirty="0">
                <a:latin typeface="Calibri"/>
                <a:cs typeface="Calibri"/>
              </a:rPr>
              <a:t>hop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(node) </a:t>
            </a:r>
            <a:r>
              <a:rPr sz="2800" i="1" spc="-25" dirty="0">
                <a:latin typeface="Calibri"/>
                <a:cs typeface="Calibri"/>
              </a:rPr>
              <a:t>to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next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8367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10" dirty="0"/>
              <a:t> </a:t>
            </a:r>
            <a:r>
              <a:rPr dirty="0"/>
              <a:t>Link</a:t>
            </a:r>
            <a:r>
              <a:rPr spc="-10" dirty="0"/>
              <a:t> </a:t>
            </a:r>
            <a:r>
              <a:rPr spc="-25" dirty="0"/>
              <a:t>Layer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693" y="1610994"/>
            <a:ext cx="8156575" cy="204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Breaks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outgoing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re-assemble </a:t>
            </a:r>
            <a:r>
              <a:rPr sz="2800" spc="-6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flow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control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error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control.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548ED4"/>
                </a:solidFill>
                <a:latin typeface="Calibri"/>
                <a:cs typeface="Calibri"/>
              </a:rPr>
              <a:t>MAC</a:t>
            </a:r>
            <a:r>
              <a:rPr sz="28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address</a:t>
            </a:r>
            <a:r>
              <a:rPr sz="2800" spc="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37717"/>
            <a:ext cx="3853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Hop-to-hop</a:t>
            </a:r>
            <a:r>
              <a:rPr spc="-45" dirty="0"/>
              <a:t> </a:t>
            </a:r>
            <a:r>
              <a:rPr spc="-5" dirty="0"/>
              <a:t>delivery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82495"/>
            <a:ext cx="6216396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8367" y="64289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EDEBE0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Data</a:t>
            </a:r>
            <a:r>
              <a:rPr spc="-10" dirty="0"/>
              <a:t> </a:t>
            </a:r>
            <a:r>
              <a:rPr dirty="0"/>
              <a:t>Link</a:t>
            </a:r>
            <a:r>
              <a:rPr spc="-10" dirty="0"/>
              <a:t> </a:t>
            </a:r>
            <a:r>
              <a:rPr spc="-25" dirty="0"/>
              <a:t>Layer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601241"/>
            <a:ext cx="8409940" cy="19888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Device </a:t>
            </a:r>
            <a:r>
              <a:rPr sz="2800" spc="-20" dirty="0">
                <a:latin typeface="Calibri"/>
                <a:cs typeface="Calibri"/>
              </a:rPr>
              <a:t>example: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Switch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layers: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Logical</a:t>
            </a:r>
            <a:r>
              <a:rPr sz="28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Link</a:t>
            </a:r>
            <a:r>
              <a:rPr sz="2800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Control</a:t>
            </a:r>
            <a:r>
              <a:rPr sz="28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(LLC)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548ED4"/>
                </a:solidFill>
                <a:latin typeface="Calibri"/>
                <a:cs typeface="Calibri"/>
              </a:rPr>
              <a:t>Media </a:t>
            </a:r>
            <a:r>
              <a:rPr sz="2800" spc="-6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548ED4"/>
                </a:solidFill>
                <a:latin typeface="Calibri"/>
                <a:cs typeface="Calibri"/>
              </a:rPr>
              <a:t>Access</a:t>
            </a:r>
            <a:r>
              <a:rPr sz="28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548ED4"/>
                </a:solidFill>
                <a:latin typeface="Calibri"/>
                <a:cs typeface="Calibri"/>
              </a:rPr>
              <a:t>Control</a:t>
            </a:r>
            <a:r>
              <a:rPr sz="2800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(MAC)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772022"/>
            <a:ext cx="5206838" cy="281927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0259" y="3767328"/>
            <a:ext cx="2574036" cy="24810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15" y="517652"/>
            <a:ext cx="537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Network</a:t>
            </a:r>
            <a:r>
              <a:rPr spc="-15" dirty="0"/>
              <a:t> </a:t>
            </a:r>
            <a:r>
              <a:rPr spc="-25" dirty="0"/>
              <a:t>Layer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OSI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76400"/>
            <a:ext cx="8077200" cy="2997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800" y="4800600"/>
            <a:ext cx="8429625" cy="1407160"/>
          </a:xfrm>
          <a:prstGeom prst="rect">
            <a:avLst/>
          </a:prstGeom>
          <a:solidFill>
            <a:srgbClr val="FFFFFF"/>
          </a:solidFill>
          <a:ln w="57150">
            <a:solidFill>
              <a:srgbClr val="FF0066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710" marR="89535" indent="635" algn="ctr">
              <a:lnSpc>
                <a:spcPct val="100000"/>
              </a:lnSpc>
              <a:spcBef>
                <a:spcPts val="185"/>
              </a:spcBef>
            </a:pPr>
            <a:r>
              <a:rPr sz="2800" i="1" spc="-5" dirty="0">
                <a:latin typeface="Calibri"/>
                <a:cs typeface="Calibri"/>
              </a:rPr>
              <a:t>The network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layer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is responsible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for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the delivery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of </a:t>
            </a:r>
            <a:r>
              <a:rPr sz="2800" i="1" spc="-5" dirty="0">
                <a:latin typeface="Calibri"/>
                <a:cs typeface="Calibri"/>
              </a:rPr>
              <a:t> individual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0000FF"/>
                </a:solidFill>
                <a:latin typeface="Calibri"/>
                <a:cs typeface="Calibri"/>
              </a:rPr>
              <a:t>packets</a:t>
            </a:r>
            <a:r>
              <a:rPr sz="28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from</a:t>
            </a:r>
            <a:r>
              <a:rPr sz="2800" i="1" spc="-5" dirty="0">
                <a:latin typeface="Calibri"/>
                <a:cs typeface="Calibri"/>
              </a:rPr>
              <a:t> the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source</a:t>
            </a:r>
            <a:r>
              <a:rPr sz="2800" i="1" spc="-10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host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to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the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destination </a:t>
            </a:r>
            <a:r>
              <a:rPr sz="2800" i="1" spc="-61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host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758</Words>
  <Application>Microsoft Office PowerPoint</Application>
  <PresentationFormat>On-screen Show (4:3)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MT</vt:lpstr>
      <vt:lpstr>Calibri</vt:lpstr>
      <vt:lpstr>Söhne</vt:lpstr>
      <vt:lpstr>Office Theme</vt:lpstr>
      <vt:lpstr>OSI Reference Model</vt:lpstr>
      <vt:lpstr>Physical Layer of OSI Model</vt:lpstr>
      <vt:lpstr>Physical Layer of OSI Model</vt:lpstr>
      <vt:lpstr>Physical Layer of OSI Model</vt:lpstr>
      <vt:lpstr>Data Link Layer of OSI Model</vt:lpstr>
      <vt:lpstr>Data Link Layer of OSI Model</vt:lpstr>
      <vt:lpstr>Hop-to-hop delivery</vt:lpstr>
      <vt:lpstr>Data Link Layer of OSI Model</vt:lpstr>
      <vt:lpstr>Network Layer of OSI Model</vt:lpstr>
      <vt:lpstr>Source-to-destination delivery</vt:lpstr>
      <vt:lpstr>Network Layer of OSI Model</vt:lpstr>
      <vt:lpstr>Transport Layer of OSI Model</vt:lpstr>
      <vt:lpstr>Process-to-Process Delivery of a Message</vt:lpstr>
      <vt:lpstr>Transport Layer of OSI Model</vt:lpstr>
      <vt:lpstr>Session Layer of OSI Model</vt:lpstr>
      <vt:lpstr>Session Layer of OSI Model</vt:lpstr>
      <vt:lpstr>Session Layer of OSI Model</vt:lpstr>
      <vt:lpstr>Presentation Layer of OSI Model</vt:lpstr>
      <vt:lpstr>Presentation Layer of OSI Model</vt:lpstr>
      <vt:lpstr>Presentation Layer of OSI Model</vt:lpstr>
      <vt:lpstr>Application Layer of OSI Model</vt:lpstr>
      <vt:lpstr>Application Layer of OSI Model</vt:lpstr>
      <vt:lpstr>Application Layer of OSI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Reference Model (1)</dc:title>
  <dc:creator>Ammar Yasir</dc:creator>
  <cp:lastModifiedBy>Rabia Qasim</cp:lastModifiedBy>
  <cp:revision>3</cp:revision>
  <dcterms:created xsi:type="dcterms:W3CDTF">2024-03-19T08:29:51Z</dcterms:created>
  <dcterms:modified xsi:type="dcterms:W3CDTF">2024-03-19T08:51:07Z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2024-03-19T00:00:00Z</vt:filetime>
  </property>
</Properties>
</file>