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73" r:id="rId3"/>
    <p:sldId id="278" r:id="rId4"/>
    <p:sldId id="279" r:id="rId5"/>
    <p:sldId id="274" r:id="rId6"/>
    <p:sldId id="262" r:id="rId7"/>
    <p:sldId id="277" r:id="rId8"/>
    <p:sldId id="263" r:id="rId9"/>
    <p:sldId id="265" r:id="rId10"/>
    <p:sldId id="266" r:id="rId11"/>
    <p:sldId id="275" r:id="rId12"/>
    <p:sldId id="276" r:id="rId13"/>
    <p:sldId id="257" r:id="rId14"/>
    <p:sldId id="258" r:id="rId15"/>
    <p:sldId id="259" r:id="rId16"/>
    <p:sldId id="260" r:id="rId17"/>
    <p:sldId id="261" r:id="rId18"/>
    <p:sldId id="267" r:id="rId19"/>
    <p:sldId id="268" r:id="rId20"/>
    <p:sldId id="269" r:id="rId21"/>
    <p:sldId id="270" r:id="rId22"/>
    <p:sldId id="271" r:id="rId23"/>
    <p:sldId id="272" r:id="rId24"/>
  </p:sldIdLst>
  <p:sldSz cx="9144000" cy="6858000" type="screen4x3"/>
  <p:notesSz cx="9144000" cy="6858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F4E72-58F8-4EE9-8C5E-35343EB4ACAB}" type="datetimeFigureOut">
              <a:rPr lang="en-PK" smtClean="0"/>
              <a:t>26/03/2024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E7284B-7FE8-49BC-9661-9A5A69826DA2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36508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PCI is 133 MB/s, but servers have 66 MHz 64-bit versions at 533 MB/s</a:t>
            </a:r>
          </a:p>
          <a:p>
            <a:pPr eaLnBrk="1" hangingPunct="1"/>
            <a:r>
              <a:rPr lang="en-US" altLang="en-US" dirty="0">
                <a:latin typeface="Times" panose="02020603050405020304" pitchFamily="18" charset="0"/>
              </a:rPr>
              <a:t>PCIe ranges from 250 MB/s (1.0) to 1 GB/s (3.0) per lane, with up to 16 lanes/slot for a maximum of 16 GB/s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DB15D-4921-46A8-90B1-31852E894F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20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46246" y="508761"/>
            <a:ext cx="1651507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217663"/>
            <a:ext cx="9141714" cy="45797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234171" y="6640061"/>
            <a:ext cx="909827" cy="21793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8534400" y="62483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0" y="0"/>
                </a:lnTo>
                <a:lnTo>
                  <a:pt x="0" y="609599"/>
                </a:lnTo>
                <a:lnTo>
                  <a:pt x="609600" y="609599"/>
                </a:lnTo>
                <a:lnTo>
                  <a:pt x="609600" y="0"/>
                </a:lnTo>
                <a:close/>
              </a:path>
            </a:pathLst>
          </a:custGeom>
          <a:solidFill>
            <a:srgbClr val="DB75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252" y="556971"/>
            <a:ext cx="870549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5F497A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9359" y="1845691"/>
            <a:ext cx="6685280" cy="25133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/>
              <a:t> </a:t>
            </a:r>
            <a:r>
              <a:rPr spc="-30"/>
              <a:t> 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8789034" y="64414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DEBC9"/>
                </a:solidFill>
                <a:latin typeface="Calibri"/>
                <a:cs typeface="Calibri"/>
              </a:rPr>
              <a:t>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9325" y="2874645"/>
            <a:ext cx="47059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5F497A"/>
                </a:solidFill>
                <a:latin typeface="Calibri"/>
                <a:cs typeface="Calibri"/>
              </a:rPr>
              <a:t>Computer</a:t>
            </a:r>
            <a:r>
              <a:rPr sz="4400" b="1" spc="-90" dirty="0">
                <a:solidFill>
                  <a:srgbClr val="5F497A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5F497A"/>
                </a:solidFill>
                <a:latin typeface="Calibri"/>
                <a:cs typeface="Calibri"/>
              </a:rPr>
              <a:t>Networks</a:t>
            </a:r>
            <a:endParaRPr sz="4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09BE9-FE22-CF86-7FE4-F69E40A39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4D2AF-D3A4-A87E-87F1-62CDBD2BD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330999"/>
            <a:ext cx="7543800" cy="2400657"/>
          </a:xfrm>
        </p:spPr>
        <p:txBody>
          <a:bodyPr/>
          <a:lstStyle/>
          <a:p>
            <a:r>
              <a:rPr lang="en-US" b="1" dirty="0"/>
              <a:t>Client/Server Network</a:t>
            </a:r>
          </a:p>
          <a:p>
            <a:pPr lvl="1"/>
            <a:r>
              <a:rPr lang="en-US" dirty="0"/>
              <a:t>Servers are used to control access</a:t>
            </a:r>
          </a:p>
          <a:p>
            <a:pPr lvl="1"/>
            <a:r>
              <a:rPr lang="en-US" dirty="0"/>
              <a:t>Users gain access by logging in</a:t>
            </a:r>
          </a:p>
          <a:p>
            <a:pPr lvl="1"/>
            <a:r>
              <a:rPr lang="en-US" dirty="0"/>
              <a:t>Database software</a:t>
            </a:r>
          </a:p>
          <a:p>
            <a:pPr lvl="2"/>
            <a:r>
              <a:rPr lang="en-US" dirty="0"/>
              <a:t>Access to data controlled by server</a:t>
            </a:r>
          </a:p>
          <a:p>
            <a:pPr lvl="1"/>
            <a:r>
              <a:rPr lang="en-US" dirty="0"/>
              <a:t>Server is the most important computer</a:t>
            </a:r>
          </a:p>
          <a:p>
            <a:pPr lvl="1"/>
            <a:r>
              <a:rPr lang="en-US" dirty="0"/>
              <a:t>Different servers perform different tasks: File server, network server,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61788-26EB-4654-35E5-17A0970D4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P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 descr="Client Server Network Architecture ~ I Answer 4 U">
            <a:extLst>
              <a:ext uri="{FF2B5EF4-FFF2-40B4-BE49-F238E27FC236}">
                <a16:creationId xmlns:a16="http://schemas.microsoft.com/office/drawing/2014/main" id="{8ABC9228-C3AF-A4F8-4555-73CFF95EB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1975" y="4140075"/>
            <a:ext cx="2740051" cy="1558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9854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3622-06F2-8024-7F7D-04FDE241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AFD02-4A8C-4453-E7AC-7E3EC2400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59" y="1845691"/>
            <a:ext cx="6685280" cy="2400657"/>
          </a:xfrm>
        </p:spPr>
        <p:txBody>
          <a:bodyPr/>
          <a:lstStyle/>
          <a:p>
            <a:r>
              <a:rPr lang="en-US" b="1" dirty="0"/>
              <a:t>Peer to Peer Networks (P2PN)</a:t>
            </a:r>
          </a:p>
          <a:p>
            <a:pPr lvl="1"/>
            <a:r>
              <a:rPr lang="en-US" dirty="0"/>
              <a:t>All nodes are equal</a:t>
            </a:r>
          </a:p>
          <a:p>
            <a:pPr lvl="1"/>
            <a:r>
              <a:rPr lang="en-US" dirty="0"/>
              <a:t>Nodes access resources on other nodes</a:t>
            </a:r>
          </a:p>
          <a:p>
            <a:pPr lvl="1"/>
            <a:r>
              <a:rPr lang="en-US" dirty="0"/>
              <a:t>Each node controls its own resources</a:t>
            </a:r>
          </a:p>
          <a:p>
            <a:pPr lvl="1"/>
            <a:r>
              <a:rPr lang="en-US" dirty="0"/>
              <a:t>Most modern OS allow P2PN</a:t>
            </a:r>
          </a:p>
          <a:p>
            <a:pPr lvl="1"/>
            <a:r>
              <a:rPr lang="en-US" dirty="0"/>
              <a:t>Good for small businesses and home networks </a:t>
            </a:r>
          </a:p>
          <a:p>
            <a:pPr lvl="1"/>
            <a:r>
              <a:rPr lang="en-US" dirty="0"/>
              <a:t>Simple and inexpensive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7F5A3-4007-C08E-B65C-CBD32442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P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peer-to-peer architecture Figure 2 Client-Server architecture | Download  Scientific Diagram">
            <a:extLst>
              <a:ext uri="{FF2B5EF4-FFF2-40B4-BE49-F238E27FC236}">
                <a16:creationId xmlns:a16="http://schemas.microsoft.com/office/drawing/2014/main" id="{B1A87C41-90C0-C5F6-1230-8BD572B9B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7203" y="2372869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505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ACE6A-FFE8-97EC-1EE4-6F4170EF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TCP/IP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4E95-A65A-F4FD-E60D-5E98F528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59" y="1845691"/>
            <a:ext cx="6685280" cy="3323987"/>
          </a:xfrm>
        </p:spPr>
        <p:txBody>
          <a:bodyPr/>
          <a:lstStyle/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br>
              <a:rPr lang="en-US" dirty="0"/>
            </a:br>
            <a:r>
              <a:rPr lang="en-US" b="0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The TCP/IP (Transmission Control Protocol/Internet Protocol) is a suite of communication protocols governing how data is transmitted and received across networks, ensuring reliable and standardized communication between devices connected to the internet.</a:t>
            </a:r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D5DB9-4C6A-8625-B0C5-EB5499AFC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P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9632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260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TCP/IP</a:t>
            </a:r>
            <a:r>
              <a:rPr spc="-9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3591" y="1507362"/>
            <a:ext cx="8444865" cy="245808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54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TCP/IP</a:t>
            </a:r>
            <a:r>
              <a:rPr sz="2400" dirty="0">
                <a:latin typeface="Calibri"/>
                <a:cs typeface="Calibri"/>
              </a:rPr>
              <a:t> Model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Department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of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Defense</a:t>
            </a: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144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layers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TCP/IP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suite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do</a:t>
            </a:r>
            <a:r>
              <a:rPr sz="2400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not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exactly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match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those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OSI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355600" marR="447675" indent="-342900">
              <a:lnSpc>
                <a:spcPct val="100000"/>
              </a:lnSpc>
              <a:spcBef>
                <a:spcPts val="18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original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TCP/IP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having </a:t>
            </a:r>
            <a:r>
              <a:rPr sz="2400" spc="-20" dirty="0">
                <a:latin typeface="Calibri"/>
                <a:cs typeface="Calibri"/>
              </a:rPr>
              <a:t>four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layers: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network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access,</a:t>
            </a:r>
            <a:r>
              <a:rPr sz="2400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internet,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transport,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and</a:t>
            </a:r>
            <a:r>
              <a:rPr sz="2400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application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2606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TCP/IP</a:t>
            </a:r>
            <a:r>
              <a:rPr spc="-95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5115" y="1614042"/>
            <a:ext cx="8291195" cy="212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TCP/IP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compared</a:t>
            </a:r>
            <a:r>
              <a:rPr sz="2400" spc="-15" dirty="0">
                <a:latin typeface="Calibri"/>
                <a:cs typeface="Calibri"/>
              </a:rPr>
              <a:t> to </a:t>
            </a:r>
            <a:r>
              <a:rPr sz="2400" spc="-5" dirty="0">
                <a:latin typeface="Calibri"/>
                <a:cs typeface="Calibri"/>
              </a:rPr>
              <a:t>OSI,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network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access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layer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equivalent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physical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and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data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link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layer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5F497A"/>
              </a:buClr>
              <a:buFont typeface="Arial MT"/>
              <a:buChar char="•"/>
            </a:pPr>
            <a:endParaRPr sz="1750">
              <a:latin typeface="Calibri"/>
              <a:cs typeface="Calibri"/>
            </a:endParaRPr>
          </a:p>
          <a:p>
            <a:pPr marL="355600" marR="76200" indent="-342900">
              <a:lnSpc>
                <a:spcPct val="100000"/>
              </a:lnSpc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internet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layer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equivalent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network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layer,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 </a:t>
            </a:r>
            <a:r>
              <a:rPr sz="2400" spc="-15" dirty="0">
                <a:latin typeface="Calibri"/>
                <a:cs typeface="Calibri"/>
              </a:rPr>
              <a:t>layer </a:t>
            </a:r>
            <a:r>
              <a:rPr sz="2400" spc="-5" dirty="0">
                <a:latin typeface="Calibri"/>
                <a:cs typeface="Calibri"/>
              </a:rPr>
              <a:t>doing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job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session, </a:t>
            </a:r>
            <a:r>
              <a:rPr sz="2400" spc="-10" dirty="0">
                <a:solidFill>
                  <a:srgbClr val="548ED4"/>
                </a:solidFill>
                <a:latin typeface="Calibri"/>
                <a:cs typeface="Calibri"/>
              </a:rPr>
              <a:t>presentation,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and </a:t>
            </a:r>
            <a:r>
              <a:rPr sz="2400" spc="-5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application</a:t>
            </a:r>
            <a:r>
              <a:rPr sz="2400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layers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43040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TCP/IP</a:t>
            </a:r>
            <a:r>
              <a:rPr spc="-55" dirty="0"/>
              <a:t> </a:t>
            </a:r>
            <a:r>
              <a:rPr spc="-15" dirty="0"/>
              <a:t>Protocol</a:t>
            </a:r>
            <a:r>
              <a:rPr spc="-3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9034" y="6441440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EDEBC9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82572"/>
            <a:ext cx="7907968" cy="426102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5934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Layers </a:t>
            </a:r>
            <a:r>
              <a:rPr dirty="0"/>
              <a:t>in</a:t>
            </a:r>
            <a:r>
              <a:rPr spc="-10" dirty="0"/>
              <a:t> </a:t>
            </a:r>
            <a:r>
              <a:rPr spc="-40" dirty="0"/>
              <a:t>TCP/IP</a:t>
            </a:r>
            <a:r>
              <a:rPr spc="-30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OSI</a:t>
            </a:r>
            <a:r>
              <a:rPr spc="-10"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537842"/>
            <a:ext cx="3040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OSI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TCP/IP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4373879" cy="433577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08178"/>
            <a:ext cx="30276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Layers</a:t>
            </a:r>
            <a:r>
              <a:rPr spc="-5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spc="-40" dirty="0"/>
              <a:t>TCP/IP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1614042"/>
            <a:ext cx="1966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TCP/IP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319" y="2286000"/>
            <a:ext cx="7016496" cy="401269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563321"/>
            <a:ext cx="4622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Protocols</a:t>
            </a:r>
            <a:r>
              <a:rPr spc="-10" dirty="0"/>
              <a:t> </a:t>
            </a:r>
            <a:r>
              <a:rPr spc="-20" dirty="0"/>
              <a:t>For</a:t>
            </a:r>
            <a:r>
              <a:rPr spc="-15" dirty="0"/>
              <a:t> Each</a:t>
            </a:r>
            <a:r>
              <a:rPr spc="-10" dirty="0"/>
              <a:t> </a:t>
            </a:r>
            <a:r>
              <a:rPr spc="-25" dirty="0"/>
              <a:t>Layer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320415" indent="-342900">
              <a:lnSpc>
                <a:spcPct val="100000"/>
              </a:lnSpc>
              <a:spcBef>
                <a:spcPts val="675"/>
              </a:spcBef>
              <a:buClr>
                <a:srgbClr val="5F497A"/>
              </a:buClr>
              <a:buFont typeface="Arial MT"/>
              <a:buChar char="•"/>
              <a:tabLst>
                <a:tab pos="3319779" algn="l"/>
                <a:tab pos="3320415" algn="l"/>
              </a:tabLst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FTP</a:t>
            </a:r>
            <a:r>
              <a:rPr spc="-5" dirty="0"/>
              <a:t>-File</a:t>
            </a:r>
            <a:r>
              <a:rPr spc="-20" dirty="0"/>
              <a:t> </a:t>
            </a:r>
            <a:r>
              <a:rPr spc="-40" dirty="0"/>
              <a:t>Transfer</a:t>
            </a:r>
            <a:r>
              <a:rPr spc="-5" dirty="0"/>
              <a:t> </a:t>
            </a:r>
            <a:r>
              <a:rPr spc="-15" dirty="0"/>
              <a:t>Protocol</a:t>
            </a:r>
          </a:p>
          <a:p>
            <a:pPr marL="3320415" marR="32131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319779" algn="l"/>
                <a:tab pos="3320415" algn="l"/>
              </a:tabLst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HTTP</a:t>
            </a:r>
            <a:r>
              <a:rPr spc="-5" dirty="0"/>
              <a:t>-Hypertext </a:t>
            </a:r>
            <a:r>
              <a:rPr spc="-40" dirty="0"/>
              <a:t>Transfer </a:t>
            </a:r>
            <a:r>
              <a:rPr spc="-530" dirty="0"/>
              <a:t> </a:t>
            </a:r>
            <a:r>
              <a:rPr spc="-15" dirty="0"/>
              <a:t>Protocol</a:t>
            </a:r>
          </a:p>
          <a:p>
            <a:pPr marL="3320415" marR="43815" indent="-342900">
              <a:lnSpc>
                <a:spcPct val="100000"/>
              </a:lnSpc>
              <a:spcBef>
                <a:spcPts val="580"/>
              </a:spcBef>
              <a:buClr>
                <a:srgbClr val="5F497A"/>
              </a:buClr>
              <a:buFont typeface="Arial MT"/>
              <a:buChar char="•"/>
              <a:tabLst>
                <a:tab pos="3319779" algn="l"/>
                <a:tab pos="3320415" algn="l"/>
              </a:tabLst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SMTP</a:t>
            </a:r>
            <a:r>
              <a:rPr spc="-5" dirty="0"/>
              <a:t>-Simple</a:t>
            </a:r>
            <a:r>
              <a:rPr spc="-25" dirty="0"/>
              <a:t> </a:t>
            </a:r>
            <a:r>
              <a:rPr dirty="0"/>
              <a:t>Mail</a:t>
            </a:r>
            <a:r>
              <a:rPr spc="-45" dirty="0"/>
              <a:t> </a:t>
            </a:r>
            <a:r>
              <a:rPr spc="-40" dirty="0"/>
              <a:t>Transfer </a:t>
            </a:r>
            <a:r>
              <a:rPr spc="-525" dirty="0"/>
              <a:t> </a:t>
            </a:r>
            <a:r>
              <a:rPr spc="-15" dirty="0"/>
              <a:t>Protocol</a:t>
            </a:r>
          </a:p>
          <a:p>
            <a:pPr marL="3320415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319779" algn="l"/>
                <a:tab pos="3320415" algn="l"/>
              </a:tabLst>
            </a:pPr>
            <a:r>
              <a:rPr u="heavy" spc="-5" dirty="0">
                <a:uFill>
                  <a:solidFill>
                    <a:srgbClr val="000000"/>
                  </a:solidFill>
                </a:uFill>
              </a:rPr>
              <a:t>DNS</a:t>
            </a:r>
            <a:r>
              <a:rPr spc="-5" dirty="0"/>
              <a:t>-Domain</a:t>
            </a:r>
            <a:r>
              <a:rPr spc="-35" dirty="0"/>
              <a:t> </a:t>
            </a:r>
            <a:r>
              <a:rPr dirty="0"/>
              <a:t>Name</a:t>
            </a:r>
            <a:r>
              <a:rPr spc="-20" dirty="0"/>
              <a:t> </a:t>
            </a:r>
            <a:r>
              <a:rPr dirty="0"/>
              <a:t>Service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16661" y="1740661"/>
            <a:ext cx="3378200" cy="1244600"/>
            <a:chOff x="216661" y="1740661"/>
            <a:chExt cx="3378200" cy="1244600"/>
          </a:xfrm>
        </p:grpSpPr>
        <p:sp>
          <p:nvSpPr>
            <p:cNvPr id="5" name="object 5"/>
            <p:cNvSpPr/>
            <p:nvPr/>
          </p:nvSpPr>
          <p:spPr>
            <a:xfrm>
              <a:off x="229361" y="17533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3149600" y="0"/>
                  </a:moveTo>
                  <a:lnTo>
                    <a:pt x="203200" y="0"/>
                  </a:lnTo>
                  <a:lnTo>
                    <a:pt x="156610" y="5364"/>
                  </a:lnTo>
                  <a:lnTo>
                    <a:pt x="113840" y="20645"/>
                  </a:lnTo>
                  <a:lnTo>
                    <a:pt x="76111" y="44626"/>
                  </a:lnTo>
                  <a:lnTo>
                    <a:pt x="44642" y="76090"/>
                  </a:lnTo>
                  <a:lnTo>
                    <a:pt x="20654" y="113818"/>
                  </a:lnTo>
                  <a:lnTo>
                    <a:pt x="5367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7" y="1062605"/>
                  </a:lnTo>
                  <a:lnTo>
                    <a:pt x="20654" y="1105381"/>
                  </a:lnTo>
                  <a:lnTo>
                    <a:pt x="44642" y="1143109"/>
                  </a:lnTo>
                  <a:lnTo>
                    <a:pt x="76111" y="1174573"/>
                  </a:lnTo>
                  <a:lnTo>
                    <a:pt x="113840" y="1198554"/>
                  </a:lnTo>
                  <a:lnTo>
                    <a:pt x="156610" y="1213835"/>
                  </a:lnTo>
                  <a:lnTo>
                    <a:pt x="203200" y="1219200"/>
                  </a:lnTo>
                  <a:lnTo>
                    <a:pt x="3149600" y="1219200"/>
                  </a:lnTo>
                  <a:lnTo>
                    <a:pt x="3196205" y="1213835"/>
                  </a:lnTo>
                  <a:lnTo>
                    <a:pt x="3238981" y="1198554"/>
                  </a:lnTo>
                  <a:lnTo>
                    <a:pt x="3276709" y="1174573"/>
                  </a:lnTo>
                  <a:lnTo>
                    <a:pt x="3308173" y="1143109"/>
                  </a:lnTo>
                  <a:lnTo>
                    <a:pt x="3332154" y="1105381"/>
                  </a:lnTo>
                  <a:lnTo>
                    <a:pt x="3347435" y="1062605"/>
                  </a:lnTo>
                  <a:lnTo>
                    <a:pt x="3352800" y="1016000"/>
                  </a:lnTo>
                  <a:lnTo>
                    <a:pt x="3352800" y="203200"/>
                  </a:lnTo>
                  <a:lnTo>
                    <a:pt x="3347435" y="156594"/>
                  </a:lnTo>
                  <a:lnTo>
                    <a:pt x="3332154" y="113818"/>
                  </a:lnTo>
                  <a:lnTo>
                    <a:pt x="3308173" y="76090"/>
                  </a:lnTo>
                  <a:lnTo>
                    <a:pt x="3276709" y="44626"/>
                  </a:lnTo>
                  <a:lnTo>
                    <a:pt x="3238981" y="20645"/>
                  </a:lnTo>
                  <a:lnTo>
                    <a:pt x="3196205" y="5364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361" y="17533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203200"/>
                  </a:moveTo>
                  <a:lnTo>
                    <a:pt x="5367" y="156594"/>
                  </a:lnTo>
                  <a:lnTo>
                    <a:pt x="20654" y="113818"/>
                  </a:lnTo>
                  <a:lnTo>
                    <a:pt x="44642" y="76090"/>
                  </a:lnTo>
                  <a:lnTo>
                    <a:pt x="76111" y="44626"/>
                  </a:lnTo>
                  <a:lnTo>
                    <a:pt x="113840" y="20645"/>
                  </a:lnTo>
                  <a:lnTo>
                    <a:pt x="156610" y="5364"/>
                  </a:lnTo>
                  <a:lnTo>
                    <a:pt x="203200" y="0"/>
                  </a:lnTo>
                  <a:lnTo>
                    <a:pt x="3149600" y="0"/>
                  </a:lnTo>
                  <a:lnTo>
                    <a:pt x="3196205" y="5364"/>
                  </a:lnTo>
                  <a:lnTo>
                    <a:pt x="3238981" y="20645"/>
                  </a:lnTo>
                  <a:lnTo>
                    <a:pt x="3276709" y="44626"/>
                  </a:lnTo>
                  <a:lnTo>
                    <a:pt x="3308173" y="76090"/>
                  </a:lnTo>
                  <a:lnTo>
                    <a:pt x="3332154" y="113818"/>
                  </a:lnTo>
                  <a:lnTo>
                    <a:pt x="3347435" y="156594"/>
                  </a:lnTo>
                  <a:lnTo>
                    <a:pt x="3352800" y="203200"/>
                  </a:lnTo>
                  <a:lnTo>
                    <a:pt x="3352800" y="1016000"/>
                  </a:lnTo>
                  <a:lnTo>
                    <a:pt x="3347435" y="1062605"/>
                  </a:lnTo>
                  <a:lnTo>
                    <a:pt x="3332154" y="1105381"/>
                  </a:lnTo>
                  <a:lnTo>
                    <a:pt x="3308173" y="1143109"/>
                  </a:lnTo>
                  <a:lnTo>
                    <a:pt x="3276709" y="1174573"/>
                  </a:lnTo>
                  <a:lnTo>
                    <a:pt x="3238981" y="1198554"/>
                  </a:lnTo>
                  <a:lnTo>
                    <a:pt x="3196205" y="1213835"/>
                  </a:lnTo>
                  <a:lnTo>
                    <a:pt x="3149600" y="1219200"/>
                  </a:lnTo>
                  <a:lnTo>
                    <a:pt x="203200" y="1219200"/>
                  </a:lnTo>
                  <a:lnTo>
                    <a:pt x="156610" y="1213835"/>
                  </a:lnTo>
                  <a:lnTo>
                    <a:pt x="113840" y="1198554"/>
                  </a:lnTo>
                  <a:lnTo>
                    <a:pt x="76111" y="1174573"/>
                  </a:lnTo>
                  <a:lnTo>
                    <a:pt x="44642" y="1143109"/>
                  </a:lnTo>
                  <a:lnTo>
                    <a:pt x="20654" y="1105381"/>
                  </a:lnTo>
                  <a:lnTo>
                    <a:pt x="5367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51966" y="2113914"/>
            <a:ext cx="17075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800080"/>
                </a:solidFill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87121"/>
            <a:ext cx="4622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Protocols</a:t>
            </a:r>
            <a:r>
              <a:rPr spc="-10" dirty="0"/>
              <a:t> </a:t>
            </a:r>
            <a:r>
              <a:rPr spc="-20" dirty="0"/>
              <a:t>For</a:t>
            </a:r>
            <a:r>
              <a:rPr spc="-15" dirty="0"/>
              <a:t> Each</a:t>
            </a:r>
            <a:r>
              <a:rPr spc="-10" dirty="0"/>
              <a:t> </a:t>
            </a:r>
            <a:r>
              <a:rPr spc="-2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17975" y="2909696"/>
            <a:ext cx="3505200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TCP</a:t>
            </a:r>
            <a:r>
              <a:rPr sz="2400" spc="-20" dirty="0">
                <a:latin typeface="Calibri"/>
                <a:cs typeface="Calibri"/>
              </a:rPr>
              <a:t>-Transmission </a:t>
            </a:r>
            <a:r>
              <a:rPr sz="2400" spc="-15" dirty="0">
                <a:latin typeface="Calibri"/>
                <a:cs typeface="Calibri"/>
              </a:rPr>
              <a:t>Control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endParaRPr sz="2400">
              <a:latin typeface="Calibri"/>
              <a:cs typeface="Calibri"/>
            </a:endParaRPr>
          </a:p>
          <a:p>
            <a:pPr marL="355600" marR="657860" indent="-342900">
              <a:lnSpc>
                <a:spcPct val="100000"/>
              </a:lnSpc>
              <a:spcBef>
                <a:spcPts val="575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UDP</a:t>
            </a:r>
            <a:r>
              <a:rPr sz="2400" spc="-5" dirty="0">
                <a:latin typeface="Calibri"/>
                <a:cs typeface="Calibri"/>
              </a:rPr>
              <a:t>-User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Datagram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6661" y="2959861"/>
            <a:ext cx="3378200" cy="1244600"/>
            <a:chOff x="216661" y="2959861"/>
            <a:chExt cx="3378200" cy="1244600"/>
          </a:xfrm>
        </p:grpSpPr>
        <p:sp>
          <p:nvSpPr>
            <p:cNvPr id="5" name="object 5"/>
            <p:cNvSpPr/>
            <p:nvPr/>
          </p:nvSpPr>
          <p:spPr>
            <a:xfrm>
              <a:off x="229361" y="29725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3149600" y="0"/>
                  </a:moveTo>
                  <a:lnTo>
                    <a:pt x="203200" y="0"/>
                  </a:lnTo>
                  <a:lnTo>
                    <a:pt x="156610" y="5364"/>
                  </a:lnTo>
                  <a:lnTo>
                    <a:pt x="113840" y="20645"/>
                  </a:lnTo>
                  <a:lnTo>
                    <a:pt x="76111" y="44626"/>
                  </a:lnTo>
                  <a:lnTo>
                    <a:pt x="44642" y="76090"/>
                  </a:lnTo>
                  <a:lnTo>
                    <a:pt x="20654" y="113818"/>
                  </a:lnTo>
                  <a:lnTo>
                    <a:pt x="5367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7" y="1062605"/>
                  </a:lnTo>
                  <a:lnTo>
                    <a:pt x="20654" y="1105381"/>
                  </a:lnTo>
                  <a:lnTo>
                    <a:pt x="44642" y="1143109"/>
                  </a:lnTo>
                  <a:lnTo>
                    <a:pt x="76111" y="1174573"/>
                  </a:lnTo>
                  <a:lnTo>
                    <a:pt x="113840" y="1198554"/>
                  </a:lnTo>
                  <a:lnTo>
                    <a:pt x="156610" y="1213835"/>
                  </a:lnTo>
                  <a:lnTo>
                    <a:pt x="203200" y="1219200"/>
                  </a:lnTo>
                  <a:lnTo>
                    <a:pt x="3149600" y="1219200"/>
                  </a:lnTo>
                  <a:lnTo>
                    <a:pt x="3196205" y="1213835"/>
                  </a:lnTo>
                  <a:lnTo>
                    <a:pt x="3238981" y="1198554"/>
                  </a:lnTo>
                  <a:lnTo>
                    <a:pt x="3276709" y="1174573"/>
                  </a:lnTo>
                  <a:lnTo>
                    <a:pt x="3308173" y="1143109"/>
                  </a:lnTo>
                  <a:lnTo>
                    <a:pt x="3332154" y="1105381"/>
                  </a:lnTo>
                  <a:lnTo>
                    <a:pt x="3347435" y="1062605"/>
                  </a:lnTo>
                  <a:lnTo>
                    <a:pt x="3352800" y="1016000"/>
                  </a:lnTo>
                  <a:lnTo>
                    <a:pt x="3352800" y="203200"/>
                  </a:lnTo>
                  <a:lnTo>
                    <a:pt x="3347435" y="156594"/>
                  </a:lnTo>
                  <a:lnTo>
                    <a:pt x="3332154" y="113818"/>
                  </a:lnTo>
                  <a:lnTo>
                    <a:pt x="3308173" y="76090"/>
                  </a:lnTo>
                  <a:lnTo>
                    <a:pt x="3276709" y="44626"/>
                  </a:lnTo>
                  <a:lnTo>
                    <a:pt x="3238981" y="20645"/>
                  </a:lnTo>
                  <a:lnTo>
                    <a:pt x="3196205" y="5364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361" y="29725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203200"/>
                  </a:moveTo>
                  <a:lnTo>
                    <a:pt x="5367" y="156594"/>
                  </a:lnTo>
                  <a:lnTo>
                    <a:pt x="20654" y="113818"/>
                  </a:lnTo>
                  <a:lnTo>
                    <a:pt x="44642" y="76090"/>
                  </a:lnTo>
                  <a:lnTo>
                    <a:pt x="76111" y="44626"/>
                  </a:lnTo>
                  <a:lnTo>
                    <a:pt x="113840" y="20645"/>
                  </a:lnTo>
                  <a:lnTo>
                    <a:pt x="156610" y="5364"/>
                  </a:lnTo>
                  <a:lnTo>
                    <a:pt x="203200" y="0"/>
                  </a:lnTo>
                  <a:lnTo>
                    <a:pt x="3149600" y="0"/>
                  </a:lnTo>
                  <a:lnTo>
                    <a:pt x="3196205" y="5364"/>
                  </a:lnTo>
                  <a:lnTo>
                    <a:pt x="3238981" y="20645"/>
                  </a:lnTo>
                  <a:lnTo>
                    <a:pt x="3276709" y="44626"/>
                  </a:lnTo>
                  <a:lnTo>
                    <a:pt x="3308173" y="76090"/>
                  </a:lnTo>
                  <a:lnTo>
                    <a:pt x="3332154" y="113818"/>
                  </a:lnTo>
                  <a:lnTo>
                    <a:pt x="3347435" y="156594"/>
                  </a:lnTo>
                  <a:lnTo>
                    <a:pt x="3352800" y="203200"/>
                  </a:lnTo>
                  <a:lnTo>
                    <a:pt x="3352800" y="1016000"/>
                  </a:lnTo>
                  <a:lnTo>
                    <a:pt x="3347435" y="1062605"/>
                  </a:lnTo>
                  <a:lnTo>
                    <a:pt x="3332154" y="1105381"/>
                  </a:lnTo>
                  <a:lnTo>
                    <a:pt x="3308173" y="1143109"/>
                  </a:lnTo>
                  <a:lnTo>
                    <a:pt x="3276709" y="1174573"/>
                  </a:lnTo>
                  <a:lnTo>
                    <a:pt x="3238981" y="1198554"/>
                  </a:lnTo>
                  <a:lnTo>
                    <a:pt x="3196205" y="1213835"/>
                  </a:lnTo>
                  <a:lnTo>
                    <a:pt x="3149600" y="1219200"/>
                  </a:lnTo>
                  <a:lnTo>
                    <a:pt x="203200" y="1219200"/>
                  </a:lnTo>
                  <a:lnTo>
                    <a:pt x="156610" y="1213835"/>
                  </a:lnTo>
                  <a:lnTo>
                    <a:pt x="113840" y="1198554"/>
                  </a:lnTo>
                  <a:lnTo>
                    <a:pt x="76111" y="1174573"/>
                  </a:lnTo>
                  <a:lnTo>
                    <a:pt x="44642" y="1143109"/>
                  </a:lnTo>
                  <a:lnTo>
                    <a:pt x="20654" y="1105381"/>
                  </a:lnTo>
                  <a:lnTo>
                    <a:pt x="5367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84554" y="3333369"/>
            <a:ext cx="1440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solidFill>
                  <a:srgbClr val="800080"/>
                </a:solidFill>
                <a:latin typeface="Calibri"/>
                <a:cs typeface="Calibri"/>
              </a:rPr>
              <a:t>Transport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6661" y="1740661"/>
            <a:ext cx="3378200" cy="1244600"/>
            <a:chOff x="216661" y="1740661"/>
            <a:chExt cx="3378200" cy="1244600"/>
          </a:xfrm>
        </p:grpSpPr>
        <p:sp>
          <p:nvSpPr>
            <p:cNvPr id="9" name="object 9"/>
            <p:cNvSpPr/>
            <p:nvPr/>
          </p:nvSpPr>
          <p:spPr>
            <a:xfrm>
              <a:off x="229361" y="17533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3149600" y="0"/>
                  </a:moveTo>
                  <a:lnTo>
                    <a:pt x="203200" y="0"/>
                  </a:lnTo>
                  <a:lnTo>
                    <a:pt x="156610" y="5364"/>
                  </a:lnTo>
                  <a:lnTo>
                    <a:pt x="113840" y="20645"/>
                  </a:lnTo>
                  <a:lnTo>
                    <a:pt x="76111" y="44626"/>
                  </a:lnTo>
                  <a:lnTo>
                    <a:pt x="44642" y="76090"/>
                  </a:lnTo>
                  <a:lnTo>
                    <a:pt x="20654" y="113818"/>
                  </a:lnTo>
                  <a:lnTo>
                    <a:pt x="5367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7" y="1062605"/>
                  </a:lnTo>
                  <a:lnTo>
                    <a:pt x="20654" y="1105381"/>
                  </a:lnTo>
                  <a:lnTo>
                    <a:pt x="44642" y="1143109"/>
                  </a:lnTo>
                  <a:lnTo>
                    <a:pt x="76111" y="1174573"/>
                  </a:lnTo>
                  <a:lnTo>
                    <a:pt x="113840" y="1198554"/>
                  </a:lnTo>
                  <a:lnTo>
                    <a:pt x="156610" y="1213835"/>
                  </a:lnTo>
                  <a:lnTo>
                    <a:pt x="203200" y="1219200"/>
                  </a:lnTo>
                  <a:lnTo>
                    <a:pt x="3149600" y="1219200"/>
                  </a:lnTo>
                  <a:lnTo>
                    <a:pt x="3196205" y="1213835"/>
                  </a:lnTo>
                  <a:lnTo>
                    <a:pt x="3238981" y="1198554"/>
                  </a:lnTo>
                  <a:lnTo>
                    <a:pt x="3276709" y="1174573"/>
                  </a:lnTo>
                  <a:lnTo>
                    <a:pt x="3308173" y="1143109"/>
                  </a:lnTo>
                  <a:lnTo>
                    <a:pt x="3332154" y="1105381"/>
                  </a:lnTo>
                  <a:lnTo>
                    <a:pt x="3347435" y="1062605"/>
                  </a:lnTo>
                  <a:lnTo>
                    <a:pt x="3352800" y="1016000"/>
                  </a:lnTo>
                  <a:lnTo>
                    <a:pt x="3352800" y="203200"/>
                  </a:lnTo>
                  <a:lnTo>
                    <a:pt x="3347435" y="156594"/>
                  </a:lnTo>
                  <a:lnTo>
                    <a:pt x="3332154" y="113818"/>
                  </a:lnTo>
                  <a:lnTo>
                    <a:pt x="3308173" y="76090"/>
                  </a:lnTo>
                  <a:lnTo>
                    <a:pt x="3276709" y="44626"/>
                  </a:lnTo>
                  <a:lnTo>
                    <a:pt x="3238981" y="20645"/>
                  </a:lnTo>
                  <a:lnTo>
                    <a:pt x="3196205" y="5364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361" y="17533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203200"/>
                  </a:moveTo>
                  <a:lnTo>
                    <a:pt x="5367" y="156594"/>
                  </a:lnTo>
                  <a:lnTo>
                    <a:pt x="20654" y="113818"/>
                  </a:lnTo>
                  <a:lnTo>
                    <a:pt x="44642" y="76090"/>
                  </a:lnTo>
                  <a:lnTo>
                    <a:pt x="76111" y="44626"/>
                  </a:lnTo>
                  <a:lnTo>
                    <a:pt x="113840" y="20645"/>
                  </a:lnTo>
                  <a:lnTo>
                    <a:pt x="156610" y="5364"/>
                  </a:lnTo>
                  <a:lnTo>
                    <a:pt x="203200" y="0"/>
                  </a:lnTo>
                  <a:lnTo>
                    <a:pt x="3149600" y="0"/>
                  </a:lnTo>
                  <a:lnTo>
                    <a:pt x="3196205" y="5364"/>
                  </a:lnTo>
                  <a:lnTo>
                    <a:pt x="3238981" y="20645"/>
                  </a:lnTo>
                  <a:lnTo>
                    <a:pt x="3276709" y="44626"/>
                  </a:lnTo>
                  <a:lnTo>
                    <a:pt x="3308173" y="76090"/>
                  </a:lnTo>
                  <a:lnTo>
                    <a:pt x="3332154" y="113818"/>
                  </a:lnTo>
                  <a:lnTo>
                    <a:pt x="3347435" y="156594"/>
                  </a:lnTo>
                  <a:lnTo>
                    <a:pt x="3352800" y="203200"/>
                  </a:lnTo>
                  <a:lnTo>
                    <a:pt x="3352800" y="1016000"/>
                  </a:lnTo>
                  <a:lnTo>
                    <a:pt x="3347435" y="1062605"/>
                  </a:lnTo>
                  <a:lnTo>
                    <a:pt x="3332154" y="1105381"/>
                  </a:lnTo>
                  <a:lnTo>
                    <a:pt x="3308173" y="1143109"/>
                  </a:lnTo>
                  <a:lnTo>
                    <a:pt x="3276709" y="1174573"/>
                  </a:lnTo>
                  <a:lnTo>
                    <a:pt x="3238981" y="1198554"/>
                  </a:lnTo>
                  <a:lnTo>
                    <a:pt x="3196205" y="1213835"/>
                  </a:lnTo>
                  <a:lnTo>
                    <a:pt x="3149600" y="1219200"/>
                  </a:lnTo>
                  <a:lnTo>
                    <a:pt x="203200" y="1219200"/>
                  </a:lnTo>
                  <a:lnTo>
                    <a:pt x="156610" y="1213835"/>
                  </a:lnTo>
                  <a:lnTo>
                    <a:pt x="113840" y="1198554"/>
                  </a:lnTo>
                  <a:lnTo>
                    <a:pt x="76111" y="1174573"/>
                  </a:lnTo>
                  <a:lnTo>
                    <a:pt x="44642" y="1143109"/>
                  </a:lnTo>
                  <a:lnTo>
                    <a:pt x="20654" y="1105381"/>
                  </a:lnTo>
                  <a:lnTo>
                    <a:pt x="5367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051966" y="2113914"/>
            <a:ext cx="170751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800080"/>
                </a:solidFill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6EACC-81B3-2552-074A-3D3FF6BC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8E7A0-5262-414C-6207-2A989E93D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59" y="1845691"/>
            <a:ext cx="6685280" cy="2585323"/>
          </a:xfrm>
        </p:spPr>
        <p:txBody>
          <a:bodyPr/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 server is a type of computer that is equipped with software and hardware to offer services to other computers connected to it.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How are Servers different?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1000s of clients depend on server.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Requires high reliability.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Requires tighter security.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Often expected to last longer.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BE4E35-6F8A-5CA0-E8F8-25182BE6E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P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4986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507872"/>
            <a:ext cx="4622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Protocols</a:t>
            </a:r>
            <a:r>
              <a:rPr spc="-10" dirty="0"/>
              <a:t> </a:t>
            </a:r>
            <a:r>
              <a:rPr spc="-15" dirty="0"/>
              <a:t>For</a:t>
            </a:r>
            <a:r>
              <a:rPr spc="-10" dirty="0"/>
              <a:t> </a:t>
            </a:r>
            <a:r>
              <a:rPr spc="-20" dirty="0"/>
              <a:t>Each</a:t>
            </a:r>
            <a:r>
              <a:rPr spc="-10" dirty="0"/>
              <a:t> </a:t>
            </a:r>
            <a:r>
              <a:rPr spc="-2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5" y="4434078"/>
            <a:ext cx="28022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IP</a:t>
            </a:r>
            <a:r>
              <a:rPr sz="2400" spc="-10" dirty="0">
                <a:latin typeface="Calibri"/>
                <a:cs typeface="Calibri"/>
              </a:rPr>
              <a:t>-Internet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Protocol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6661" y="4179061"/>
            <a:ext cx="3378200" cy="1244600"/>
            <a:chOff x="216661" y="4179061"/>
            <a:chExt cx="3378200" cy="1244600"/>
          </a:xfrm>
        </p:grpSpPr>
        <p:sp>
          <p:nvSpPr>
            <p:cNvPr id="5" name="object 5"/>
            <p:cNvSpPr/>
            <p:nvPr/>
          </p:nvSpPr>
          <p:spPr>
            <a:xfrm>
              <a:off x="229361" y="41917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3149600" y="0"/>
                  </a:moveTo>
                  <a:lnTo>
                    <a:pt x="203200" y="0"/>
                  </a:lnTo>
                  <a:lnTo>
                    <a:pt x="156610" y="5364"/>
                  </a:lnTo>
                  <a:lnTo>
                    <a:pt x="113840" y="20645"/>
                  </a:lnTo>
                  <a:lnTo>
                    <a:pt x="76111" y="44626"/>
                  </a:lnTo>
                  <a:lnTo>
                    <a:pt x="44642" y="76090"/>
                  </a:lnTo>
                  <a:lnTo>
                    <a:pt x="20654" y="113818"/>
                  </a:lnTo>
                  <a:lnTo>
                    <a:pt x="5367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7" y="1062605"/>
                  </a:lnTo>
                  <a:lnTo>
                    <a:pt x="20654" y="1105381"/>
                  </a:lnTo>
                  <a:lnTo>
                    <a:pt x="44642" y="1143109"/>
                  </a:lnTo>
                  <a:lnTo>
                    <a:pt x="76111" y="1174573"/>
                  </a:lnTo>
                  <a:lnTo>
                    <a:pt x="113840" y="1198554"/>
                  </a:lnTo>
                  <a:lnTo>
                    <a:pt x="156610" y="1213835"/>
                  </a:lnTo>
                  <a:lnTo>
                    <a:pt x="203200" y="1219200"/>
                  </a:lnTo>
                  <a:lnTo>
                    <a:pt x="3149600" y="1219200"/>
                  </a:lnTo>
                  <a:lnTo>
                    <a:pt x="3196205" y="1213835"/>
                  </a:lnTo>
                  <a:lnTo>
                    <a:pt x="3238981" y="1198554"/>
                  </a:lnTo>
                  <a:lnTo>
                    <a:pt x="3276709" y="1174573"/>
                  </a:lnTo>
                  <a:lnTo>
                    <a:pt x="3308173" y="1143109"/>
                  </a:lnTo>
                  <a:lnTo>
                    <a:pt x="3332154" y="1105381"/>
                  </a:lnTo>
                  <a:lnTo>
                    <a:pt x="3347435" y="1062605"/>
                  </a:lnTo>
                  <a:lnTo>
                    <a:pt x="3352800" y="1016000"/>
                  </a:lnTo>
                  <a:lnTo>
                    <a:pt x="3352800" y="203200"/>
                  </a:lnTo>
                  <a:lnTo>
                    <a:pt x="3347435" y="156594"/>
                  </a:lnTo>
                  <a:lnTo>
                    <a:pt x="3332154" y="113818"/>
                  </a:lnTo>
                  <a:lnTo>
                    <a:pt x="3308173" y="76090"/>
                  </a:lnTo>
                  <a:lnTo>
                    <a:pt x="3276709" y="44626"/>
                  </a:lnTo>
                  <a:lnTo>
                    <a:pt x="3238981" y="20645"/>
                  </a:lnTo>
                  <a:lnTo>
                    <a:pt x="3196205" y="5364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361" y="41917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203200"/>
                  </a:moveTo>
                  <a:lnTo>
                    <a:pt x="5367" y="156594"/>
                  </a:lnTo>
                  <a:lnTo>
                    <a:pt x="20654" y="113818"/>
                  </a:lnTo>
                  <a:lnTo>
                    <a:pt x="44642" y="76090"/>
                  </a:lnTo>
                  <a:lnTo>
                    <a:pt x="76111" y="44626"/>
                  </a:lnTo>
                  <a:lnTo>
                    <a:pt x="113840" y="20645"/>
                  </a:lnTo>
                  <a:lnTo>
                    <a:pt x="156610" y="5364"/>
                  </a:lnTo>
                  <a:lnTo>
                    <a:pt x="203200" y="0"/>
                  </a:lnTo>
                  <a:lnTo>
                    <a:pt x="3149600" y="0"/>
                  </a:lnTo>
                  <a:lnTo>
                    <a:pt x="3196205" y="5364"/>
                  </a:lnTo>
                  <a:lnTo>
                    <a:pt x="3238981" y="20645"/>
                  </a:lnTo>
                  <a:lnTo>
                    <a:pt x="3276709" y="44626"/>
                  </a:lnTo>
                  <a:lnTo>
                    <a:pt x="3308173" y="76090"/>
                  </a:lnTo>
                  <a:lnTo>
                    <a:pt x="3332154" y="113818"/>
                  </a:lnTo>
                  <a:lnTo>
                    <a:pt x="3347435" y="156594"/>
                  </a:lnTo>
                  <a:lnTo>
                    <a:pt x="3352800" y="203200"/>
                  </a:lnTo>
                  <a:lnTo>
                    <a:pt x="3352800" y="1016000"/>
                  </a:lnTo>
                  <a:lnTo>
                    <a:pt x="3347435" y="1062605"/>
                  </a:lnTo>
                  <a:lnTo>
                    <a:pt x="3332154" y="1105381"/>
                  </a:lnTo>
                  <a:lnTo>
                    <a:pt x="3308173" y="1143109"/>
                  </a:lnTo>
                  <a:lnTo>
                    <a:pt x="3276709" y="1174573"/>
                  </a:lnTo>
                  <a:lnTo>
                    <a:pt x="3238981" y="1198554"/>
                  </a:lnTo>
                  <a:lnTo>
                    <a:pt x="3196205" y="1213835"/>
                  </a:lnTo>
                  <a:lnTo>
                    <a:pt x="3149600" y="1219200"/>
                  </a:lnTo>
                  <a:lnTo>
                    <a:pt x="203200" y="1219200"/>
                  </a:lnTo>
                  <a:lnTo>
                    <a:pt x="156610" y="1213835"/>
                  </a:lnTo>
                  <a:lnTo>
                    <a:pt x="113840" y="1198554"/>
                  </a:lnTo>
                  <a:lnTo>
                    <a:pt x="76111" y="1174573"/>
                  </a:lnTo>
                  <a:lnTo>
                    <a:pt x="44642" y="1143109"/>
                  </a:lnTo>
                  <a:lnTo>
                    <a:pt x="20654" y="1105381"/>
                  </a:lnTo>
                  <a:lnTo>
                    <a:pt x="5367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294257" y="4552950"/>
            <a:ext cx="1219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800080"/>
                </a:solidFill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6661" y="1740661"/>
            <a:ext cx="3378200" cy="2463800"/>
            <a:chOff x="216661" y="1740661"/>
            <a:chExt cx="3378200" cy="2463800"/>
          </a:xfrm>
        </p:grpSpPr>
        <p:sp>
          <p:nvSpPr>
            <p:cNvPr id="9" name="object 9"/>
            <p:cNvSpPr/>
            <p:nvPr/>
          </p:nvSpPr>
          <p:spPr>
            <a:xfrm>
              <a:off x="229361" y="29725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3149600" y="0"/>
                  </a:moveTo>
                  <a:lnTo>
                    <a:pt x="203200" y="0"/>
                  </a:lnTo>
                  <a:lnTo>
                    <a:pt x="156610" y="5364"/>
                  </a:lnTo>
                  <a:lnTo>
                    <a:pt x="113840" y="20645"/>
                  </a:lnTo>
                  <a:lnTo>
                    <a:pt x="76111" y="44626"/>
                  </a:lnTo>
                  <a:lnTo>
                    <a:pt x="44642" y="76090"/>
                  </a:lnTo>
                  <a:lnTo>
                    <a:pt x="20654" y="113818"/>
                  </a:lnTo>
                  <a:lnTo>
                    <a:pt x="5367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7" y="1062605"/>
                  </a:lnTo>
                  <a:lnTo>
                    <a:pt x="20654" y="1105381"/>
                  </a:lnTo>
                  <a:lnTo>
                    <a:pt x="44642" y="1143109"/>
                  </a:lnTo>
                  <a:lnTo>
                    <a:pt x="76111" y="1174573"/>
                  </a:lnTo>
                  <a:lnTo>
                    <a:pt x="113840" y="1198554"/>
                  </a:lnTo>
                  <a:lnTo>
                    <a:pt x="156610" y="1213835"/>
                  </a:lnTo>
                  <a:lnTo>
                    <a:pt x="203200" y="1219200"/>
                  </a:lnTo>
                  <a:lnTo>
                    <a:pt x="3149600" y="1219200"/>
                  </a:lnTo>
                  <a:lnTo>
                    <a:pt x="3196205" y="1213835"/>
                  </a:lnTo>
                  <a:lnTo>
                    <a:pt x="3238981" y="1198554"/>
                  </a:lnTo>
                  <a:lnTo>
                    <a:pt x="3276709" y="1174573"/>
                  </a:lnTo>
                  <a:lnTo>
                    <a:pt x="3308173" y="1143109"/>
                  </a:lnTo>
                  <a:lnTo>
                    <a:pt x="3332154" y="1105381"/>
                  </a:lnTo>
                  <a:lnTo>
                    <a:pt x="3347435" y="1062605"/>
                  </a:lnTo>
                  <a:lnTo>
                    <a:pt x="3352800" y="1016000"/>
                  </a:lnTo>
                  <a:lnTo>
                    <a:pt x="3352800" y="203200"/>
                  </a:lnTo>
                  <a:lnTo>
                    <a:pt x="3347435" y="156594"/>
                  </a:lnTo>
                  <a:lnTo>
                    <a:pt x="3332154" y="113818"/>
                  </a:lnTo>
                  <a:lnTo>
                    <a:pt x="3308173" y="76090"/>
                  </a:lnTo>
                  <a:lnTo>
                    <a:pt x="3276709" y="44626"/>
                  </a:lnTo>
                  <a:lnTo>
                    <a:pt x="3238981" y="20645"/>
                  </a:lnTo>
                  <a:lnTo>
                    <a:pt x="3196205" y="5364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361" y="29725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203200"/>
                  </a:moveTo>
                  <a:lnTo>
                    <a:pt x="5367" y="156594"/>
                  </a:lnTo>
                  <a:lnTo>
                    <a:pt x="20654" y="113818"/>
                  </a:lnTo>
                  <a:lnTo>
                    <a:pt x="44642" y="76090"/>
                  </a:lnTo>
                  <a:lnTo>
                    <a:pt x="76111" y="44626"/>
                  </a:lnTo>
                  <a:lnTo>
                    <a:pt x="113840" y="20645"/>
                  </a:lnTo>
                  <a:lnTo>
                    <a:pt x="156610" y="5364"/>
                  </a:lnTo>
                  <a:lnTo>
                    <a:pt x="203200" y="0"/>
                  </a:lnTo>
                  <a:lnTo>
                    <a:pt x="3149600" y="0"/>
                  </a:lnTo>
                  <a:lnTo>
                    <a:pt x="3196205" y="5364"/>
                  </a:lnTo>
                  <a:lnTo>
                    <a:pt x="3238981" y="20645"/>
                  </a:lnTo>
                  <a:lnTo>
                    <a:pt x="3276709" y="44626"/>
                  </a:lnTo>
                  <a:lnTo>
                    <a:pt x="3308173" y="76090"/>
                  </a:lnTo>
                  <a:lnTo>
                    <a:pt x="3332154" y="113818"/>
                  </a:lnTo>
                  <a:lnTo>
                    <a:pt x="3347435" y="156594"/>
                  </a:lnTo>
                  <a:lnTo>
                    <a:pt x="3352800" y="203200"/>
                  </a:lnTo>
                  <a:lnTo>
                    <a:pt x="3352800" y="1016000"/>
                  </a:lnTo>
                  <a:lnTo>
                    <a:pt x="3347435" y="1062605"/>
                  </a:lnTo>
                  <a:lnTo>
                    <a:pt x="3332154" y="1105381"/>
                  </a:lnTo>
                  <a:lnTo>
                    <a:pt x="3308173" y="1143109"/>
                  </a:lnTo>
                  <a:lnTo>
                    <a:pt x="3276709" y="1174573"/>
                  </a:lnTo>
                  <a:lnTo>
                    <a:pt x="3238981" y="1198554"/>
                  </a:lnTo>
                  <a:lnTo>
                    <a:pt x="3196205" y="1213835"/>
                  </a:lnTo>
                  <a:lnTo>
                    <a:pt x="3149600" y="1219200"/>
                  </a:lnTo>
                  <a:lnTo>
                    <a:pt x="203200" y="1219200"/>
                  </a:lnTo>
                  <a:lnTo>
                    <a:pt x="156610" y="1213835"/>
                  </a:lnTo>
                  <a:lnTo>
                    <a:pt x="113840" y="1198554"/>
                  </a:lnTo>
                  <a:lnTo>
                    <a:pt x="76111" y="1174573"/>
                  </a:lnTo>
                  <a:lnTo>
                    <a:pt x="44642" y="1143109"/>
                  </a:lnTo>
                  <a:lnTo>
                    <a:pt x="20654" y="1105381"/>
                  </a:lnTo>
                  <a:lnTo>
                    <a:pt x="5367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361" y="17533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3149600" y="0"/>
                  </a:moveTo>
                  <a:lnTo>
                    <a:pt x="203200" y="0"/>
                  </a:lnTo>
                  <a:lnTo>
                    <a:pt x="156610" y="5364"/>
                  </a:lnTo>
                  <a:lnTo>
                    <a:pt x="113840" y="20645"/>
                  </a:lnTo>
                  <a:lnTo>
                    <a:pt x="76111" y="44626"/>
                  </a:lnTo>
                  <a:lnTo>
                    <a:pt x="44642" y="76090"/>
                  </a:lnTo>
                  <a:lnTo>
                    <a:pt x="20654" y="113818"/>
                  </a:lnTo>
                  <a:lnTo>
                    <a:pt x="5367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7" y="1062605"/>
                  </a:lnTo>
                  <a:lnTo>
                    <a:pt x="20654" y="1105381"/>
                  </a:lnTo>
                  <a:lnTo>
                    <a:pt x="44642" y="1143109"/>
                  </a:lnTo>
                  <a:lnTo>
                    <a:pt x="76111" y="1174573"/>
                  </a:lnTo>
                  <a:lnTo>
                    <a:pt x="113840" y="1198554"/>
                  </a:lnTo>
                  <a:lnTo>
                    <a:pt x="156610" y="1213835"/>
                  </a:lnTo>
                  <a:lnTo>
                    <a:pt x="203200" y="1219200"/>
                  </a:lnTo>
                  <a:lnTo>
                    <a:pt x="3149600" y="1219200"/>
                  </a:lnTo>
                  <a:lnTo>
                    <a:pt x="3196205" y="1213835"/>
                  </a:lnTo>
                  <a:lnTo>
                    <a:pt x="3238981" y="1198554"/>
                  </a:lnTo>
                  <a:lnTo>
                    <a:pt x="3276709" y="1174573"/>
                  </a:lnTo>
                  <a:lnTo>
                    <a:pt x="3308173" y="1143109"/>
                  </a:lnTo>
                  <a:lnTo>
                    <a:pt x="3332154" y="1105381"/>
                  </a:lnTo>
                  <a:lnTo>
                    <a:pt x="3347435" y="1062605"/>
                  </a:lnTo>
                  <a:lnTo>
                    <a:pt x="3352800" y="1016000"/>
                  </a:lnTo>
                  <a:lnTo>
                    <a:pt x="3352800" y="203200"/>
                  </a:lnTo>
                  <a:lnTo>
                    <a:pt x="3347435" y="156594"/>
                  </a:lnTo>
                  <a:lnTo>
                    <a:pt x="3332154" y="113818"/>
                  </a:lnTo>
                  <a:lnTo>
                    <a:pt x="3308173" y="76090"/>
                  </a:lnTo>
                  <a:lnTo>
                    <a:pt x="3276709" y="44626"/>
                  </a:lnTo>
                  <a:lnTo>
                    <a:pt x="3238981" y="20645"/>
                  </a:lnTo>
                  <a:lnTo>
                    <a:pt x="3196205" y="5364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361" y="17533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203200"/>
                  </a:moveTo>
                  <a:lnTo>
                    <a:pt x="5367" y="156594"/>
                  </a:lnTo>
                  <a:lnTo>
                    <a:pt x="20654" y="113818"/>
                  </a:lnTo>
                  <a:lnTo>
                    <a:pt x="44642" y="76090"/>
                  </a:lnTo>
                  <a:lnTo>
                    <a:pt x="76111" y="44626"/>
                  </a:lnTo>
                  <a:lnTo>
                    <a:pt x="113840" y="20645"/>
                  </a:lnTo>
                  <a:lnTo>
                    <a:pt x="156610" y="5364"/>
                  </a:lnTo>
                  <a:lnTo>
                    <a:pt x="203200" y="0"/>
                  </a:lnTo>
                  <a:lnTo>
                    <a:pt x="3149600" y="0"/>
                  </a:lnTo>
                  <a:lnTo>
                    <a:pt x="3196205" y="5364"/>
                  </a:lnTo>
                  <a:lnTo>
                    <a:pt x="3238981" y="20645"/>
                  </a:lnTo>
                  <a:lnTo>
                    <a:pt x="3276709" y="44626"/>
                  </a:lnTo>
                  <a:lnTo>
                    <a:pt x="3308173" y="76090"/>
                  </a:lnTo>
                  <a:lnTo>
                    <a:pt x="3332154" y="113818"/>
                  </a:lnTo>
                  <a:lnTo>
                    <a:pt x="3347435" y="156594"/>
                  </a:lnTo>
                  <a:lnTo>
                    <a:pt x="3352800" y="203200"/>
                  </a:lnTo>
                  <a:lnTo>
                    <a:pt x="3352800" y="1016000"/>
                  </a:lnTo>
                  <a:lnTo>
                    <a:pt x="3347435" y="1062605"/>
                  </a:lnTo>
                  <a:lnTo>
                    <a:pt x="3332154" y="1105381"/>
                  </a:lnTo>
                  <a:lnTo>
                    <a:pt x="3308173" y="1143109"/>
                  </a:lnTo>
                  <a:lnTo>
                    <a:pt x="3276709" y="1174573"/>
                  </a:lnTo>
                  <a:lnTo>
                    <a:pt x="3238981" y="1198554"/>
                  </a:lnTo>
                  <a:lnTo>
                    <a:pt x="3196205" y="1213835"/>
                  </a:lnTo>
                  <a:lnTo>
                    <a:pt x="3149600" y="1219200"/>
                  </a:lnTo>
                  <a:lnTo>
                    <a:pt x="203200" y="1219200"/>
                  </a:lnTo>
                  <a:lnTo>
                    <a:pt x="156610" y="1213835"/>
                  </a:lnTo>
                  <a:lnTo>
                    <a:pt x="113840" y="1198554"/>
                  </a:lnTo>
                  <a:lnTo>
                    <a:pt x="76111" y="1174573"/>
                  </a:lnTo>
                  <a:lnTo>
                    <a:pt x="44642" y="1143109"/>
                  </a:lnTo>
                  <a:lnTo>
                    <a:pt x="20654" y="1105381"/>
                  </a:lnTo>
                  <a:lnTo>
                    <a:pt x="5367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51966" y="2113914"/>
            <a:ext cx="1707514" cy="1671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800080"/>
                </a:solidFill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00">
              <a:latin typeface="Calibri"/>
              <a:cs typeface="Calibri"/>
            </a:endParaRPr>
          </a:p>
          <a:p>
            <a:pPr marL="144780">
              <a:lnSpc>
                <a:spcPct val="100000"/>
              </a:lnSpc>
            </a:pPr>
            <a:r>
              <a:rPr sz="2800" b="1" spc="-30" dirty="0">
                <a:solidFill>
                  <a:srgbClr val="800080"/>
                </a:solidFill>
                <a:latin typeface="Calibri"/>
                <a:cs typeface="Calibri"/>
              </a:rPr>
              <a:t>Transport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499948"/>
            <a:ext cx="46228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Protocols</a:t>
            </a:r>
            <a:r>
              <a:rPr spc="-10" dirty="0"/>
              <a:t> </a:t>
            </a:r>
            <a:r>
              <a:rPr spc="-20" dirty="0"/>
              <a:t>For</a:t>
            </a:r>
            <a:r>
              <a:rPr spc="-15" dirty="0"/>
              <a:t> Each</a:t>
            </a:r>
            <a:r>
              <a:rPr spc="-10" dirty="0"/>
              <a:t> </a:t>
            </a:r>
            <a:r>
              <a:rPr spc="-25" dirty="0"/>
              <a:t>Layer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75" y="5577332"/>
            <a:ext cx="3510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LAN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&amp;</a:t>
            </a:r>
            <a:r>
              <a:rPr sz="24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Technologies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6661" y="5398261"/>
            <a:ext cx="3378200" cy="1244600"/>
            <a:chOff x="216661" y="5398261"/>
            <a:chExt cx="3378200" cy="1244600"/>
          </a:xfrm>
        </p:grpSpPr>
        <p:sp>
          <p:nvSpPr>
            <p:cNvPr id="5" name="object 5"/>
            <p:cNvSpPr/>
            <p:nvPr/>
          </p:nvSpPr>
          <p:spPr>
            <a:xfrm>
              <a:off x="229361" y="54109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3149600" y="0"/>
                  </a:moveTo>
                  <a:lnTo>
                    <a:pt x="203200" y="0"/>
                  </a:lnTo>
                  <a:lnTo>
                    <a:pt x="156610" y="5364"/>
                  </a:lnTo>
                  <a:lnTo>
                    <a:pt x="113840" y="20645"/>
                  </a:lnTo>
                  <a:lnTo>
                    <a:pt x="76111" y="44626"/>
                  </a:lnTo>
                  <a:lnTo>
                    <a:pt x="44642" y="76090"/>
                  </a:lnTo>
                  <a:lnTo>
                    <a:pt x="20654" y="113818"/>
                  </a:lnTo>
                  <a:lnTo>
                    <a:pt x="5367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7" y="1062589"/>
                  </a:lnTo>
                  <a:lnTo>
                    <a:pt x="20654" y="1105359"/>
                  </a:lnTo>
                  <a:lnTo>
                    <a:pt x="44642" y="1143088"/>
                  </a:lnTo>
                  <a:lnTo>
                    <a:pt x="76111" y="1174557"/>
                  </a:lnTo>
                  <a:lnTo>
                    <a:pt x="113840" y="1198545"/>
                  </a:lnTo>
                  <a:lnTo>
                    <a:pt x="156610" y="1213832"/>
                  </a:lnTo>
                  <a:lnTo>
                    <a:pt x="203200" y="1219200"/>
                  </a:lnTo>
                  <a:lnTo>
                    <a:pt x="3149600" y="1219200"/>
                  </a:lnTo>
                  <a:lnTo>
                    <a:pt x="3196205" y="1213832"/>
                  </a:lnTo>
                  <a:lnTo>
                    <a:pt x="3238981" y="1198545"/>
                  </a:lnTo>
                  <a:lnTo>
                    <a:pt x="3276709" y="1174557"/>
                  </a:lnTo>
                  <a:lnTo>
                    <a:pt x="3308173" y="1143088"/>
                  </a:lnTo>
                  <a:lnTo>
                    <a:pt x="3332154" y="1105359"/>
                  </a:lnTo>
                  <a:lnTo>
                    <a:pt x="3347435" y="1062589"/>
                  </a:lnTo>
                  <a:lnTo>
                    <a:pt x="3352800" y="1016000"/>
                  </a:lnTo>
                  <a:lnTo>
                    <a:pt x="3352800" y="203200"/>
                  </a:lnTo>
                  <a:lnTo>
                    <a:pt x="3347435" y="156594"/>
                  </a:lnTo>
                  <a:lnTo>
                    <a:pt x="3332154" y="113818"/>
                  </a:lnTo>
                  <a:lnTo>
                    <a:pt x="3308173" y="76090"/>
                  </a:lnTo>
                  <a:lnTo>
                    <a:pt x="3276709" y="44626"/>
                  </a:lnTo>
                  <a:lnTo>
                    <a:pt x="3238981" y="20645"/>
                  </a:lnTo>
                  <a:lnTo>
                    <a:pt x="3196205" y="5364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29361" y="54109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203200"/>
                  </a:moveTo>
                  <a:lnTo>
                    <a:pt x="5367" y="156594"/>
                  </a:lnTo>
                  <a:lnTo>
                    <a:pt x="20654" y="113818"/>
                  </a:lnTo>
                  <a:lnTo>
                    <a:pt x="44642" y="76090"/>
                  </a:lnTo>
                  <a:lnTo>
                    <a:pt x="76111" y="44626"/>
                  </a:lnTo>
                  <a:lnTo>
                    <a:pt x="113840" y="20645"/>
                  </a:lnTo>
                  <a:lnTo>
                    <a:pt x="156610" y="5364"/>
                  </a:lnTo>
                  <a:lnTo>
                    <a:pt x="203200" y="0"/>
                  </a:lnTo>
                  <a:lnTo>
                    <a:pt x="3149600" y="0"/>
                  </a:lnTo>
                  <a:lnTo>
                    <a:pt x="3196205" y="5364"/>
                  </a:lnTo>
                  <a:lnTo>
                    <a:pt x="3238981" y="20645"/>
                  </a:lnTo>
                  <a:lnTo>
                    <a:pt x="3276709" y="44626"/>
                  </a:lnTo>
                  <a:lnTo>
                    <a:pt x="3308173" y="76090"/>
                  </a:lnTo>
                  <a:lnTo>
                    <a:pt x="3332154" y="113818"/>
                  </a:lnTo>
                  <a:lnTo>
                    <a:pt x="3347435" y="156594"/>
                  </a:lnTo>
                  <a:lnTo>
                    <a:pt x="3352800" y="203200"/>
                  </a:lnTo>
                  <a:lnTo>
                    <a:pt x="3352800" y="1016000"/>
                  </a:lnTo>
                  <a:lnTo>
                    <a:pt x="3347435" y="1062589"/>
                  </a:lnTo>
                  <a:lnTo>
                    <a:pt x="3332154" y="1105359"/>
                  </a:lnTo>
                  <a:lnTo>
                    <a:pt x="3308173" y="1143088"/>
                  </a:lnTo>
                  <a:lnTo>
                    <a:pt x="3276709" y="1174557"/>
                  </a:lnTo>
                  <a:lnTo>
                    <a:pt x="3238981" y="1198545"/>
                  </a:lnTo>
                  <a:lnTo>
                    <a:pt x="3196205" y="1213832"/>
                  </a:lnTo>
                  <a:lnTo>
                    <a:pt x="3149600" y="1219200"/>
                  </a:lnTo>
                  <a:lnTo>
                    <a:pt x="203200" y="1219200"/>
                  </a:lnTo>
                  <a:lnTo>
                    <a:pt x="156610" y="1213832"/>
                  </a:lnTo>
                  <a:lnTo>
                    <a:pt x="113840" y="1198545"/>
                  </a:lnTo>
                  <a:lnTo>
                    <a:pt x="76111" y="1174557"/>
                  </a:lnTo>
                  <a:lnTo>
                    <a:pt x="44642" y="1143088"/>
                  </a:lnTo>
                  <a:lnTo>
                    <a:pt x="20654" y="1105359"/>
                  </a:lnTo>
                  <a:lnTo>
                    <a:pt x="5367" y="1062589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19734" y="5772403"/>
            <a:ext cx="23704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800080"/>
                </a:solidFill>
                <a:latin typeface="Calibri"/>
                <a:cs typeface="Calibri"/>
              </a:rPr>
              <a:t>Network</a:t>
            </a:r>
            <a:r>
              <a:rPr sz="2800" b="1" spc="-3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800080"/>
                </a:solidFill>
                <a:latin typeface="Calibri"/>
                <a:cs typeface="Calibri"/>
              </a:rPr>
              <a:t>Access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16661" y="1740661"/>
            <a:ext cx="3378200" cy="3683000"/>
            <a:chOff x="216661" y="1740661"/>
            <a:chExt cx="3378200" cy="3683000"/>
          </a:xfrm>
        </p:grpSpPr>
        <p:sp>
          <p:nvSpPr>
            <p:cNvPr id="9" name="object 9"/>
            <p:cNvSpPr/>
            <p:nvPr/>
          </p:nvSpPr>
          <p:spPr>
            <a:xfrm>
              <a:off x="229361" y="41917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3149600" y="0"/>
                  </a:moveTo>
                  <a:lnTo>
                    <a:pt x="203200" y="0"/>
                  </a:lnTo>
                  <a:lnTo>
                    <a:pt x="156610" y="5364"/>
                  </a:lnTo>
                  <a:lnTo>
                    <a:pt x="113840" y="20645"/>
                  </a:lnTo>
                  <a:lnTo>
                    <a:pt x="76111" y="44626"/>
                  </a:lnTo>
                  <a:lnTo>
                    <a:pt x="44642" y="76090"/>
                  </a:lnTo>
                  <a:lnTo>
                    <a:pt x="20654" y="113818"/>
                  </a:lnTo>
                  <a:lnTo>
                    <a:pt x="5367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7" y="1062605"/>
                  </a:lnTo>
                  <a:lnTo>
                    <a:pt x="20654" y="1105381"/>
                  </a:lnTo>
                  <a:lnTo>
                    <a:pt x="44642" y="1143109"/>
                  </a:lnTo>
                  <a:lnTo>
                    <a:pt x="76111" y="1174573"/>
                  </a:lnTo>
                  <a:lnTo>
                    <a:pt x="113840" y="1198554"/>
                  </a:lnTo>
                  <a:lnTo>
                    <a:pt x="156610" y="1213835"/>
                  </a:lnTo>
                  <a:lnTo>
                    <a:pt x="203200" y="1219200"/>
                  </a:lnTo>
                  <a:lnTo>
                    <a:pt x="3149600" y="1219200"/>
                  </a:lnTo>
                  <a:lnTo>
                    <a:pt x="3196205" y="1213835"/>
                  </a:lnTo>
                  <a:lnTo>
                    <a:pt x="3238981" y="1198554"/>
                  </a:lnTo>
                  <a:lnTo>
                    <a:pt x="3276709" y="1174573"/>
                  </a:lnTo>
                  <a:lnTo>
                    <a:pt x="3308173" y="1143109"/>
                  </a:lnTo>
                  <a:lnTo>
                    <a:pt x="3332154" y="1105381"/>
                  </a:lnTo>
                  <a:lnTo>
                    <a:pt x="3347435" y="1062605"/>
                  </a:lnTo>
                  <a:lnTo>
                    <a:pt x="3352800" y="1016000"/>
                  </a:lnTo>
                  <a:lnTo>
                    <a:pt x="3352800" y="203200"/>
                  </a:lnTo>
                  <a:lnTo>
                    <a:pt x="3347435" y="156594"/>
                  </a:lnTo>
                  <a:lnTo>
                    <a:pt x="3332154" y="113818"/>
                  </a:lnTo>
                  <a:lnTo>
                    <a:pt x="3308173" y="76090"/>
                  </a:lnTo>
                  <a:lnTo>
                    <a:pt x="3276709" y="44626"/>
                  </a:lnTo>
                  <a:lnTo>
                    <a:pt x="3238981" y="20645"/>
                  </a:lnTo>
                  <a:lnTo>
                    <a:pt x="3196205" y="5364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9361" y="41917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203200"/>
                  </a:moveTo>
                  <a:lnTo>
                    <a:pt x="5367" y="156594"/>
                  </a:lnTo>
                  <a:lnTo>
                    <a:pt x="20654" y="113818"/>
                  </a:lnTo>
                  <a:lnTo>
                    <a:pt x="44642" y="76090"/>
                  </a:lnTo>
                  <a:lnTo>
                    <a:pt x="76111" y="44626"/>
                  </a:lnTo>
                  <a:lnTo>
                    <a:pt x="113840" y="20645"/>
                  </a:lnTo>
                  <a:lnTo>
                    <a:pt x="156610" y="5364"/>
                  </a:lnTo>
                  <a:lnTo>
                    <a:pt x="203200" y="0"/>
                  </a:lnTo>
                  <a:lnTo>
                    <a:pt x="3149600" y="0"/>
                  </a:lnTo>
                  <a:lnTo>
                    <a:pt x="3196205" y="5364"/>
                  </a:lnTo>
                  <a:lnTo>
                    <a:pt x="3238981" y="20645"/>
                  </a:lnTo>
                  <a:lnTo>
                    <a:pt x="3276709" y="44626"/>
                  </a:lnTo>
                  <a:lnTo>
                    <a:pt x="3308173" y="76090"/>
                  </a:lnTo>
                  <a:lnTo>
                    <a:pt x="3332154" y="113818"/>
                  </a:lnTo>
                  <a:lnTo>
                    <a:pt x="3347435" y="156594"/>
                  </a:lnTo>
                  <a:lnTo>
                    <a:pt x="3352800" y="203200"/>
                  </a:lnTo>
                  <a:lnTo>
                    <a:pt x="3352800" y="1016000"/>
                  </a:lnTo>
                  <a:lnTo>
                    <a:pt x="3347435" y="1062605"/>
                  </a:lnTo>
                  <a:lnTo>
                    <a:pt x="3332154" y="1105381"/>
                  </a:lnTo>
                  <a:lnTo>
                    <a:pt x="3308173" y="1143109"/>
                  </a:lnTo>
                  <a:lnTo>
                    <a:pt x="3276709" y="1174573"/>
                  </a:lnTo>
                  <a:lnTo>
                    <a:pt x="3238981" y="1198554"/>
                  </a:lnTo>
                  <a:lnTo>
                    <a:pt x="3196205" y="1213835"/>
                  </a:lnTo>
                  <a:lnTo>
                    <a:pt x="3149600" y="1219200"/>
                  </a:lnTo>
                  <a:lnTo>
                    <a:pt x="203200" y="1219200"/>
                  </a:lnTo>
                  <a:lnTo>
                    <a:pt x="156610" y="1213835"/>
                  </a:lnTo>
                  <a:lnTo>
                    <a:pt x="113840" y="1198554"/>
                  </a:lnTo>
                  <a:lnTo>
                    <a:pt x="76111" y="1174573"/>
                  </a:lnTo>
                  <a:lnTo>
                    <a:pt x="44642" y="1143109"/>
                  </a:lnTo>
                  <a:lnTo>
                    <a:pt x="20654" y="1105381"/>
                  </a:lnTo>
                  <a:lnTo>
                    <a:pt x="5367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9361" y="29725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3149600" y="0"/>
                  </a:moveTo>
                  <a:lnTo>
                    <a:pt x="203200" y="0"/>
                  </a:lnTo>
                  <a:lnTo>
                    <a:pt x="156610" y="5364"/>
                  </a:lnTo>
                  <a:lnTo>
                    <a:pt x="113840" y="20645"/>
                  </a:lnTo>
                  <a:lnTo>
                    <a:pt x="76111" y="44626"/>
                  </a:lnTo>
                  <a:lnTo>
                    <a:pt x="44642" y="76090"/>
                  </a:lnTo>
                  <a:lnTo>
                    <a:pt x="20654" y="113818"/>
                  </a:lnTo>
                  <a:lnTo>
                    <a:pt x="5367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7" y="1062605"/>
                  </a:lnTo>
                  <a:lnTo>
                    <a:pt x="20654" y="1105381"/>
                  </a:lnTo>
                  <a:lnTo>
                    <a:pt x="44642" y="1143109"/>
                  </a:lnTo>
                  <a:lnTo>
                    <a:pt x="76111" y="1174573"/>
                  </a:lnTo>
                  <a:lnTo>
                    <a:pt x="113840" y="1198554"/>
                  </a:lnTo>
                  <a:lnTo>
                    <a:pt x="156610" y="1213835"/>
                  </a:lnTo>
                  <a:lnTo>
                    <a:pt x="203200" y="1219200"/>
                  </a:lnTo>
                  <a:lnTo>
                    <a:pt x="3149600" y="1219200"/>
                  </a:lnTo>
                  <a:lnTo>
                    <a:pt x="3196205" y="1213835"/>
                  </a:lnTo>
                  <a:lnTo>
                    <a:pt x="3238981" y="1198554"/>
                  </a:lnTo>
                  <a:lnTo>
                    <a:pt x="3276709" y="1174573"/>
                  </a:lnTo>
                  <a:lnTo>
                    <a:pt x="3308173" y="1143109"/>
                  </a:lnTo>
                  <a:lnTo>
                    <a:pt x="3332154" y="1105381"/>
                  </a:lnTo>
                  <a:lnTo>
                    <a:pt x="3347435" y="1062605"/>
                  </a:lnTo>
                  <a:lnTo>
                    <a:pt x="3352800" y="1016000"/>
                  </a:lnTo>
                  <a:lnTo>
                    <a:pt x="3352800" y="203200"/>
                  </a:lnTo>
                  <a:lnTo>
                    <a:pt x="3347435" y="156594"/>
                  </a:lnTo>
                  <a:lnTo>
                    <a:pt x="3332154" y="113818"/>
                  </a:lnTo>
                  <a:lnTo>
                    <a:pt x="3308173" y="76090"/>
                  </a:lnTo>
                  <a:lnTo>
                    <a:pt x="3276709" y="44626"/>
                  </a:lnTo>
                  <a:lnTo>
                    <a:pt x="3238981" y="20645"/>
                  </a:lnTo>
                  <a:lnTo>
                    <a:pt x="3196205" y="5364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9361" y="29725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203200"/>
                  </a:moveTo>
                  <a:lnTo>
                    <a:pt x="5367" y="156594"/>
                  </a:lnTo>
                  <a:lnTo>
                    <a:pt x="20654" y="113818"/>
                  </a:lnTo>
                  <a:lnTo>
                    <a:pt x="44642" y="76090"/>
                  </a:lnTo>
                  <a:lnTo>
                    <a:pt x="76111" y="44626"/>
                  </a:lnTo>
                  <a:lnTo>
                    <a:pt x="113840" y="20645"/>
                  </a:lnTo>
                  <a:lnTo>
                    <a:pt x="156610" y="5364"/>
                  </a:lnTo>
                  <a:lnTo>
                    <a:pt x="203200" y="0"/>
                  </a:lnTo>
                  <a:lnTo>
                    <a:pt x="3149600" y="0"/>
                  </a:lnTo>
                  <a:lnTo>
                    <a:pt x="3196205" y="5364"/>
                  </a:lnTo>
                  <a:lnTo>
                    <a:pt x="3238981" y="20645"/>
                  </a:lnTo>
                  <a:lnTo>
                    <a:pt x="3276709" y="44626"/>
                  </a:lnTo>
                  <a:lnTo>
                    <a:pt x="3308173" y="76090"/>
                  </a:lnTo>
                  <a:lnTo>
                    <a:pt x="3332154" y="113818"/>
                  </a:lnTo>
                  <a:lnTo>
                    <a:pt x="3347435" y="156594"/>
                  </a:lnTo>
                  <a:lnTo>
                    <a:pt x="3352800" y="203200"/>
                  </a:lnTo>
                  <a:lnTo>
                    <a:pt x="3352800" y="1016000"/>
                  </a:lnTo>
                  <a:lnTo>
                    <a:pt x="3347435" y="1062605"/>
                  </a:lnTo>
                  <a:lnTo>
                    <a:pt x="3332154" y="1105381"/>
                  </a:lnTo>
                  <a:lnTo>
                    <a:pt x="3308173" y="1143109"/>
                  </a:lnTo>
                  <a:lnTo>
                    <a:pt x="3276709" y="1174573"/>
                  </a:lnTo>
                  <a:lnTo>
                    <a:pt x="3238981" y="1198554"/>
                  </a:lnTo>
                  <a:lnTo>
                    <a:pt x="3196205" y="1213835"/>
                  </a:lnTo>
                  <a:lnTo>
                    <a:pt x="3149600" y="1219200"/>
                  </a:lnTo>
                  <a:lnTo>
                    <a:pt x="203200" y="1219200"/>
                  </a:lnTo>
                  <a:lnTo>
                    <a:pt x="156610" y="1213835"/>
                  </a:lnTo>
                  <a:lnTo>
                    <a:pt x="113840" y="1198554"/>
                  </a:lnTo>
                  <a:lnTo>
                    <a:pt x="76111" y="1174573"/>
                  </a:lnTo>
                  <a:lnTo>
                    <a:pt x="44642" y="1143109"/>
                  </a:lnTo>
                  <a:lnTo>
                    <a:pt x="20654" y="1105381"/>
                  </a:lnTo>
                  <a:lnTo>
                    <a:pt x="5367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9361" y="17533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3149600" y="0"/>
                  </a:moveTo>
                  <a:lnTo>
                    <a:pt x="203200" y="0"/>
                  </a:lnTo>
                  <a:lnTo>
                    <a:pt x="156610" y="5364"/>
                  </a:lnTo>
                  <a:lnTo>
                    <a:pt x="113840" y="20645"/>
                  </a:lnTo>
                  <a:lnTo>
                    <a:pt x="76111" y="44626"/>
                  </a:lnTo>
                  <a:lnTo>
                    <a:pt x="44642" y="76090"/>
                  </a:lnTo>
                  <a:lnTo>
                    <a:pt x="20654" y="113818"/>
                  </a:lnTo>
                  <a:lnTo>
                    <a:pt x="5367" y="156594"/>
                  </a:lnTo>
                  <a:lnTo>
                    <a:pt x="0" y="203200"/>
                  </a:lnTo>
                  <a:lnTo>
                    <a:pt x="0" y="1016000"/>
                  </a:lnTo>
                  <a:lnTo>
                    <a:pt x="5367" y="1062605"/>
                  </a:lnTo>
                  <a:lnTo>
                    <a:pt x="20654" y="1105381"/>
                  </a:lnTo>
                  <a:lnTo>
                    <a:pt x="44642" y="1143109"/>
                  </a:lnTo>
                  <a:lnTo>
                    <a:pt x="76111" y="1174573"/>
                  </a:lnTo>
                  <a:lnTo>
                    <a:pt x="113840" y="1198554"/>
                  </a:lnTo>
                  <a:lnTo>
                    <a:pt x="156610" y="1213835"/>
                  </a:lnTo>
                  <a:lnTo>
                    <a:pt x="203200" y="1219200"/>
                  </a:lnTo>
                  <a:lnTo>
                    <a:pt x="3149600" y="1219200"/>
                  </a:lnTo>
                  <a:lnTo>
                    <a:pt x="3196205" y="1213835"/>
                  </a:lnTo>
                  <a:lnTo>
                    <a:pt x="3238981" y="1198554"/>
                  </a:lnTo>
                  <a:lnTo>
                    <a:pt x="3276709" y="1174573"/>
                  </a:lnTo>
                  <a:lnTo>
                    <a:pt x="3308173" y="1143109"/>
                  </a:lnTo>
                  <a:lnTo>
                    <a:pt x="3332154" y="1105381"/>
                  </a:lnTo>
                  <a:lnTo>
                    <a:pt x="3347435" y="1062605"/>
                  </a:lnTo>
                  <a:lnTo>
                    <a:pt x="3352800" y="1016000"/>
                  </a:lnTo>
                  <a:lnTo>
                    <a:pt x="3352800" y="203200"/>
                  </a:lnTo>
                  <a:lnTo>
                    <a:pt x="3347435" y="156594"/>
                  </a:lnTo>
                  <a:lnTo>
                    <a:pt x="3332154" y="113818"/>
                  </a:lnTo>
                  <a:lnTo>
                    <a:pt x="3308173" y="76090"/>
                  </a:lnTo>
                  <a:lnTo>
                    <a:pt x="3276709" y="44626"/>
                  </a:lnTo>
                  <a:lnTo>
                    <a:pt x="3238981" y="20645"/>
                  </a:lnTo>
                  <a:lnTo>
                    <a:pt x="3196205" y="5364"/>
                  </a:lnTo>
                  <a:lnTo>
                    <a:pt x="314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29361" y="1753361"/>
              <a:ext cx="3352800" cy="1219200"/>
            </a:xfrm>
            <a:custGeom>
              <a:avLst/>
              <a:gdLst/>
              <a:ahLst/>
              <a:cxnLst/>
              <a:rect l="l" t="t" r="r" b="b"/>
              <a:pathLst>
                <a:path w="3352800" h="1219200">
                  <a:moveTo>
                    <a:pt x="0" y="203200"/>
                  </a:moveTo>
                  <a:lnTo>
                    <a:pt x="5367" y="156594"/>
                  </a:lnTo>
                  <a:lnTo>
                    <a:pt x="20654" y="113818"/>
                  </a:lnTo>
                  <a:lnTo>
                    <a:pt x="44642" y="76090"/>
                  </a:lnTo>
                  <a:lnTo>
                    <a:pt x="76111" y="44626"/>
                  </a:lnTo>
                  <a:lnTo>
                    <a:pt x="113840" y="20645"/>
                  </a:lnTo>
                  <a:lnTo>
                    <a:pt x="156610" y="5364"/>
                  </a:lnTo>
                  <a:lnTo>
                    <a:pt x="203200" y="0"/>
                  </a:lnTo>
                  <a:lnTo>
                    <a:pt x="3149600" y="0"/>
                  </a:lnTo>
                  <a:lnTo>
                    <a:pt x="3196205" y="5364"/>
                  </a:lnTo>
                  <a:lnTo>
                    <a:pt x="3238981" y="20645"/>
                  </a:lnTo>
                  <a:lnTo>
                    <a:pt x="3276709" y="44626"/>
                  </a:lnTo>
                  <a:lnTo>
                    <a:pt x="3308173" y="76090"/>
                  </a:lnTo>
                  <a:lnTo>
                    <a:pt x="3332154" y="113818"/>
                  </a:lnTo>
                  <a:lnTo>
                    <a:pt x="3347435" y="156594"/>
                  </a:lnTo>
                  <a:lnTo>
                    <a:pt x="3352800" y="203200"/>
                  </a:lnTo>
                  <a:lnTo>
                    <a:pt x="3352800" y="1016000"/>
                  </a:lnTo>
                  <a:lnTo>
                    <a:pt x="3347435" y="1062605"/>
                  </a:lnTo>
                  <a:lnTo>
                    <a:pt x="3332154" y="1105381"/>
                  </a:lnTo>
                  <a:lnTo>
                    <a:pt x="3308173" y="1143109"/>
                  </a:lnTo>
                  <a:lnTo>
                    <a:pt x="3276709" y="1174573"/>
                  </a:lnTo>
                  <a:lnTo>
                    <a:pt x="3238981" y="1198554"/>
                  </a:lnTo>
                  <a:lnTo>
                    <a:pt x="3196205" y="1213835"/>
                  </a:lnTo>
                  <a:lnTo>
                    <a:pt x="3149600" y="1219200"/>
                  </a:lnTo>
                  <a:lnTo>
                    <a:pt x="203200" y="1219200"/>
                  </a:lnTo>
                  <a:lnTo>
                    <a:pt x="156610" y="1213835"/>
                  </a:lnTo>
                  <a:lnTo>
                    <a:pt x="113840" y="1198554"/>
                  </a:lnTo>
                  <a:lnTo>
                    <a:pt x="76111" y="1174573"/>
                  </a:lnTo>
                  <a:lnTo>
                    <a:pt x="44642" y="1143109"/>
                  </a:lnTo>
                  <a:lnTo>
                    <a:pt x="20654" y="1105381"/>
                  </a:lnTo>
                  <a:lnTo>
                    <a:pt x="5367" y="1062605"/>
                  </a:lnTo>
                  <a:lnTo>
                    <a:pt x="0" y="1016000"/>
                  </a:lnTo>
                  <a:lnTo>
                    <a:pt x="0" y="20320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51966" y="2113914"/>
            <a:ext cx="1707514" cy="2891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800080"/>
                </a:solidFill>
                <a:latin typeface="Calibri"/>
                <a:cs typeface="Calibri"/>
              </a:rPr>
              <a:t>Application</a:t>
            </a:r>
            <a:endParaRPr sz="2800">
              <a:latin typeface="Calibri"/>
              <a:cs typeface="Calibri"/>
            </a:endParaRPr>
          </a:p>
          <a:p>
            <a:pPr marL="144780" marR="139065" algn="ctr">
              <a:lnSpc>
                <a:spcPct val="285800"/>
              </a:lnSpc>
            </a:pPr>
            <a:r>
              <a:rPr sz="2800" b="1" spc="-155" dirty="0">
                <a:solidFill>
                  <a:srgbClr val="800080"/>
                </a:solidFill>
                <a:latin typeface="Calibri"/>
                <a:cs typeface="Calibri"/>
              </a:rPr>
              <a:t>T</a:t>
            </a:r>
            <a:r>
              <a:rPr sz="2800" b="1" spc="-65" dirty="0">
                <a:solidFill>
                  <a:srgbClr val="800080"/>
                </a:solidFill>
                <a:latin typeface="Calibri"/>
                <a:cs typeface="Calibri"/>
              </a:rPr>
              <a:t>r</a:t>
            </a:r>
            <a:r>
              <a:rPr sz="2800" b="1" spc="-5" dirty="0">
                <a:solidFill>
                  <a:srgbClr val="800080"/>
                </a:solidFill>
                <a:latin typeface="Calibri"/>
                <a:cs typeface="Calibri"/>
              </a:rPr>
              <a:t>ansport  </a:t>
            </a:r>
            <a:r>
              <a:rPr sz="2800" b="1" spc="-20" dirty="0">
                <a:solidFill>
                  <a:srgbClr val="800080"/>
                </a:solidFill>
                <a:latin typeface="Calibri"/>
                <a:cs typeface="Calibri"/>
              </a:rPr>
              <a:t>Internet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41706"/>
            <a:ext cx="7994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Key</a:t>
            </a:r>
            <a:r>
              <a:rPr spc="-10" dirty="0"/>
              <a:t> </a:t>
            </a:r>
            <a:r>
              <a:rPr spc="-15" dirty="0"/>
              <a:t>Differences</a:t>
            </a:r>
            <a:r>
              <a:rPr dirty="0"/>
              <a:t> </a:t>
            </a:r>
            <a:r>
              <a:rPr spc="-10" dirty="0"/>
              <a:t>between </a:t>
            </a:r>
            <a:r>
              <a:rPr spc="-40" dirty="0"/>
              <a:t>TCP/IP</a:t>
            </a:r>
            <a:r>
              <a:rPr spc="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OSI</a:t>
            </a:r>
            <a:r>
              <a:rPr dirty="0"/>
              <a:t> </a:t>
            </a:r>
            <a:r>
              <a:rPr spc="-5" dirty="0"/>
              <a:t>Model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4605"/>
              </p:ext>
            </p:extLst>
          </p:nvPr>
        </p:nvGraphicFramePr>
        <p:xfrm>
          <a:off x="146050" y="1670050"/>
          <a:ext cx="8840470" cy="45072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8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2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344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Basis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Comparison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TCP/IP</a:t>
                      </a:r>
                      <a:r>
                        <a:rPr sz="2000" b="1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OSI</a:t>
                      </a:r>
                      <a:r>
                        <a:rPr sz="20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0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Expands</a:t>
                      </a:r>
                      <a:r>
                        <a:rPr sz="20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525" marR="92075">
                        <a:lnSpc>
                          <a:spcPct val="107000"/>
                        </a:lnSpc>
                        <a:spcBef>
                          <a:spcPts val="625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TCP/IP-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Transmission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Control Protocol/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Internet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Protocol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0160" marR="1134110">
                        <a:lnSpc>
                          <a:spcPct val="107000"/>
                        </a:lnSpc>
                        <a:spcBef>
                          <a:spcPts val="62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OSI-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Open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system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Interconnect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829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  <a:p>
                      <a:pPr marL="88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Meaning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3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29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server</a:t>
                      </a:r>
                      <a:r>
                        <a:rPr sz="20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model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 used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for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95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transmission</a:t>
                      </a:r>
                      <a:r>
                        <a:rPr sz="20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data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20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internet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4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theoretical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model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160" marR="54610">
                        <a:lnSpc>
                          <a:spcPct val="107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which is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used 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computing </a:t>
                      </a:r>
                      <a:r>
                        <a:rPr sz="2000" spc="-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system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420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No.</a:t>
                      </a:r>
                      <a:r>
                        <a:rPr sz="20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Layers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en-US" sz="2000" spc="-4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Layers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7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Layers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3575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20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Department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 Defense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(DoD)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ISO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(International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Standard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016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Organization)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7344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Tangible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0" dirty="0">
                          <a:latin typeface="Calibri"/>
                          <a:cs typeface="Calibri"/>
                        </a:rPr>
                        <a:t>Yes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No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7382">
                <a:tc>
                  <a:txBody>
                    <a:bodyPr/>
                    <a:lstStyle/>
                    <a:p>
                      <a:pPr marL="889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Usage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063A1"/>
                    </a:solidFill>
                  </a:tcPr>
                </a:tc>
                <a:tc>
                  <a:txBody>
                    <a:bodyPr/>
                    <a:lstStyle/>
                    <a:p>
                      <a:pPr marL="95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Mostly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used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tc>
                  <a:txBody>
                    <a:bodyPr/>
                    <a:lstStyle/>
                    <a:p>
                      <a:pPr marL="1016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Never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" dirty="0">
                          <a:latin typeface="Calibri"/>
                          <a:cs typeface="Calibri"/>
                        </a:rPr>
                        <a:t>used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603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EA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441706"/>
            <a:ext cx="79940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Key</a:t>
            </a:r>
            <a:r>
              <a:rPr spc="-10" dirty="0"/>
              <a:t> </a:t>
            </a:r>
            <a:r>
              <a:rPr spc="-15" dirty="0"/>
              <a:t>Differences</a:t>
            </a:r>
            <a:r>
              <a:rPr dirty="0"/>
              <a:t> </a:t>
            </a:r>
            <a:r>
              <a:rPr spc="-10" dirty="0"/>
              <a:t>between </a:t>
            </a:r>
            <a:r>
              <a:rPr spc="-40" dirty="0"/>
              <a:t>TCP/IP</a:t>
            </a:r>
            <a:r>
              <a:rPr spc="5" dirty="0"/>
              <a:t> </a:t>
            </a:r>
            <a:r>
              <a:rPr dirty="0"/>
              <a:t>and</a:t>
            </a:r>
            <a:r>
              <a:rPr spc="-30" dirty="0"/>
              <a:t> </a:t>
            </a:r>
            <a:r>
              <a:rPr spc="-5" dirty="0"/>
              <a:t>OSI</a:t>
            </a:r>
            <a:r>
              <a:rPr dirty="0"/>
              <a:t> </a:t>
            </a:r>
            <a:r>
              <a:rPr spc="-5" dirty="0"/>
              <a:t>Model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050" y="1690242"/>
            <a:ext cx="8281670" cy="28517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TCP/IP </a:t>
            </a:r>
            <a:r>
              <a:rPr sz="2400" dirty="0">
                <a:latin typeface="Calibri"/>
                <a:cs typeface="Calibri"/>
              </a:rPr>
              <a:t>is a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client-server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model</a:t>
            </a:r>
            <a:r>
              <a:rPr sz="2400" dirty="0">
                <a:latin typeface="Calibri"/>
                <a:cs typeface="Calibri"/>
              </a:rPr>
              <a:t>, i.e. when the </a:t>
            </a:r>
            <a:r>
              <a:rPr sz="2400" spc="-5" dirty="0">
                <a:latin typeface="Calibri"/>
                <a:cs typeface="Calibri"/>
              </a:rPr>
              <a:t>client </a:t>
            </a:r>
            <a:r>
              <a:rPr sz="2400" spc="-10" dirty="0">
                <a:latin typeface="Calibri"/>
                <a:cs typeface="Calibri"/>
              </a:rPr>
              <a:t>requests </a:t>
            </a:r>
            <a:r>
              <a:rPr sz="2400" spc="-25" dirty="0">
                <a:latin typeface="Calibri"/>
                <a:cs typeface="Calibri"/>
              </a:rPr>
              <a:t>for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service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 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provided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40" dirty="0">
                <a:latin typeface="Calibri"/>
                <a:cs typeface="Calibri"/>
              </a:rPr>
              <a:t>server.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Whereas,</a:t>
            </a:r>
            <a:r>
              <a:rPr sz="2400" spc="-5" dirty="0">
                <a:latin typeface="Calibri"/>
                <a:cs typeface="Calibri"/>
              </a:rPr>
              <a:t> OSI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conceptual </a:t>
            </a:r>
            <a:r>
              <a:rPr sz="2400" spc="-53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355600" marR="259715" indent="-342900">
              <a:lnSpc>
                <a:spcPct val="100000"/>
              </a:lnSpc>
              <a:spcBef>
                <a:spcPts val="2090"/>
              </a:spcBef>
              <a:buClr>
                <a:srgbClr val="5F497A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35" dirty="0">
                <a:latin typeface="Calibri"/>
                <a:cs typeface="Calibri"/>
              </a:rPr>
              <a:t>TCP/IP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standard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protocol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including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Internet, </a:t>
            </a:r>
            <a:r>
              <a:rPr sz="2400" spc="-5" dirty="0">
                <a:latin typeface="Calibri"/>
                <a:cs typeface="Calibri"/>
              </a:rPr>
              <a:t>whereas, OSI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solidFill>
                  <a:srgbClr val="548ED4"/>
                </a:solidFill>
                <a:latin typeface="Calibri"/>
                <a:cs typeface="Calibri"/>
              </a:rPr>
              <a:t>not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a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protocol </a:t>
            </a:r>
            <a:r>
              <a:rPr sz="2400" spc="-5" dirty="0">
                <a:latin typeface="Calibri"/>
                <a:cs typeface="Calibri"/>
              </a:rPr>
              <a:t>but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20" dirty="0">
                <a:solidFill>
                  <a:srgbClr val="548ED4"/>
                </a:solidFill>
                <a:latin typeface="Calibri"/>
                <a:cs typeface="Calibri"/>
              </a:rPr>
              <a:t>reference </a:t>
            </a:r>
            <a:r>
              <a:rPr sz="2400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548ED4"/>
                </a:solidFill>
                <a:latin typeface="Calibri"/>
                <a:cs typeface="Calibri"/>
              </a:rPr>
              <a:t>model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understanding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designing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25" dirty="0">
                <a:latin typeface="Calibri"/>
                <a:cs typeface="Calibri"/>
              </a:rPr>
              <a:t>system 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architecture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D56A-6605-900C-9BB2-3243E1DC3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: Hardware Vs. Software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4DDF-FAC1-7784-C787-E0C7E978E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359" y="1295400"/>
            <a:ext cx="6685280" cy="4062651"/>
          </a:xfrm>
        </p:spPr>
        <p:txBody>
          <a:bodyPr/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Hardware Server</a:t>
            </a:r>
            <a:r>
              <a:rPr lang="en-US" b="0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: This refers to the physical machine or computer system designed to provide services or resources to other computers or devices on a network. Optimized for reliability, performance, and scalability, such as powerful processors, large amounts of RAM, multiple network interfaces, and redundant storage.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Software Server: </a:t>
            </a:r>
            <a:r>
              <a:rPr lang="en-US" b="0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This refers to the software application or program running on a server hardware that provides specific services or functionalities to clients or users over a network. </a:t>
            </a:r>
            <a:endParaRPr lang="en-PK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2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69B5-E9F7-4B72-021F-F34F8FADD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severs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A5FBF-83E3-ACB8-CCCB-6E0CE3090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" y="1845691"/>
            <a:ext cx="8991600" cy="4339650"/>
          </a:xfrm>
        </p:spPr>
        <p:txBody>
          <a:bodyPr/>
          <a:lstStyle/>
          <a:p>
            <a:r>
              <a:rPr lang="en-US" b="1" dirty="0"/>
              <a:t>Web Server: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A web server is software that delivers web content to clients over the internet or a network by processing HTTP/HTTPS requests and serving requested files or web pages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Mail Server: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A mail server is a software application running on server hardware that handles sending, receiving, and storing email messages, facilitating communication between users over networks like the internet.</a:t>
            </a:r>
          </a:p>
          <a:p>
            <a:r>
              <a:rPr lang="en-US" b="1" dirty="0">
                <a:solidFill>
                  <a:srgbClr val="0D0D0D"/>
                </a:solidFill>
                <a:latin typeface="Söhne"/>
              </a:rPr>
              <a:t>File server: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A file server is a computer hardware or software system that stores and manages files, allowing clients on a network to access and share data stored on the server. </a:t>
            </a:r>
          </a:p>
          <a:p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Cloud Server:</a:t>
            </a:r>
          </a:p>
          <a:p>
            <a:r>
              <a:rPr lang="en-US" sz="1800" b="0" i="0" dirty="0">
                <a:solidFill>
                  <a:srgbClr val="0D0D0D"/>
                </a:solidFill>
                <a:effectLst/>
                <a:latin typeface="Söhne"/>
              </a:rPr>
              <a:t>A cloud server is a virtual server hosted and managed by a cloud computing provider, offering scalable computing resources, such as processing power and storage, over the internet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47503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FBABE-3992-FFB1-893E-0DDD0487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6394-0252-AD0E-834D-B0E6AB0A0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590800"/>
            <a:ext cx="6685280" cy="251332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More internal space.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More CPU/Memory.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More / high-end CPUs.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More / faster memory.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High performance I/O.</a:t>
            </a:r>
          </a:p>
          <a:p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Redundancy</a:t>
            </a:r>
          </a:p>
          <a:p>
            <a:pPr lvl="1"/>
            <a:r>
              <a:rPr lang="en-US" sz="1700" b="0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concept ensuring backup components or systems are in place to maintain functionality in case of failure</a:t>
            </a:r>
          </a:p>
          <a:p>
            <a:pPr lvl="1"/>
            <a:r>
              <a:rPr lang="en-US" sz="2400" b="1" dirty="0">
                <a:solidFill>
                  <a:srgbClr val="0D0D0D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RAID</a:t>
            </a:r>
          </a:p>
          <a:p>
            <a:pPr lvl="1"/>
            <a:r>
              <a:rPr lang="en-US" sz="2400" b="1" dirty="0">
                <a:solidFill>
                  <a:srgbClr val="0D0D0D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	</a:t>
            </a:r>
            <a:r>
              <a:rPr lang="en-US" sz="1900" b="0" i="0" dirty="0">
                <a:solidFill>
                  <a:srgbClr val="0D0D0D"/>
                </a:solidFill>
                <a:effectLst/>
                <a:latin typeface="Times" panose="02020603050405020304" pitchFamily="18" charset="0"/>
                <a:cs typeface="Times" panose="02020603050405020304" pitchFamily="18" charset="0"/>
              </a:rPr>
              <a:t>involves grouping multiple disk drives to improve data reliability, performance,</a:t>
            </a:r>
            <a:endParaRPr lang="en-US" sz="1900" b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0513C1-7698-7B4A-2EC2-C66807BB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P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E10B6-14F5-B367-AA7B-496455176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177486"/>
            <a:ext cx="291465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215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C429-FCDC-FFF6-B3F5-92C19E89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Servers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FA08F-46D6-8AA6-D3DF-1037EA32F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467600" cy="4114800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A server operating system, also called a server OS, is an operating system </a:t>
            </a:r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specifically designed to run on servers</a:t>
            </a:r>
            <a:r>
              <a:rPr lang="en-US" sz="1800" dirty="0">
                <a:latin typeface="Times" panose="02020603050405020304" pitchFamily="18" charset="0"/>
                <a:cs typeface="Times" panose="02020603050405020304" pitchFamily="18" charset="0"/>
              </a:rPr>
              <a:t>, which are specialized computers that operate within a client/server architecture to serve the requests of client computers on the network.</a:t>
            </a:r>
          </a:p>
          <a:p>
            <a:r>
              <a:rPr lang="en-US" sz="1800" b="1" dirty="0">
                <a:latin typeface="Times" panose="02020603050405020304" pitchFamily="18" charset="0"/>
                <a:cs typeface="Times" panose="02020603050405020304" pitchFamily="18" charset="0"/>
              </a:rPr>
              <a:t>Why is it necessary?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Basically what Server OS does, It provides an interface between the user and the system or application which can be graphical (Windows Server) or Terminal/Command Line based on the OS you are using.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To help manage, store, send and process data large number of documents and their files. to, 24 hours a day, 7 days a week, 356 days a year.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Flexible networking capabilities, Tight system security, Transparent data transfer between different devices. Automation capabilities.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Advanced backup facilities to permit regular and frequent online backups of critical data.</a:t>
            </a:r>
          </a:p>
          <a:p>
            <a:pPr lvl="1"/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Reconfigure and update both hardware and software to some extent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370F1-7567-7347-D808-F73D9BABB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P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618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F816C-BA77-E801-0D0D-A91DC518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 Vs Server OS 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EFB27-2E1B-FCAE-F20A-EFAB66A2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359" y="1845691"/>
            <a:ext cx="6685280" cy="332398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An operating system manages resources and provides a user interface on individual computers. </a:t>
            </a:r>
          </a:p>
          <a:p>
            <a:endParaRPr lang="en-US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A server operating system is specialized for hosting services managing resources and facilitating network connectivity for multiple users or devices.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459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BB388-0741-3BB1-4BDA-1BC8FFCA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386" y="1220725"/>
            <a:ext cx="7543800" cy="553998"/>
          </a:xfrm>
        </p:spPr>
        <p:txBody>
          <a:bodyPr/>
          <a:lstStyle/>
          <a:p>
            <a:r>
              <a:rPr lang="en-US" dirty="0"/>
              <a:t>Services of server 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7A1C-6B4F-EFCA-F7D1-D4A3FFA1E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264944"/>
            <a:ext cx="7543800" cy="322145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Administration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- what tools are available and how easy are they to use.</a:t>
            </a: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Security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- perhaps the most important feature, and the hardest to judge and get right.</a:t>
            </a: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Stability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- what is the downtime.</a:t>
            </a: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Features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- does it have the specific services you want built in (for instance, or an FTP server for remote file access)</a:t>
            </a: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Performance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- is the server OS, and the hardware platform it runs on, fast enough for your needs?</a:t>
            </a: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Hardware requirements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whether the server OS can run on Intel or AMD hardware, or whether it requires a proprietary platform</a:t>
            </a: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Scalability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 - how many clients can reasonably access this system</a:t>
            </a:r>
          </a:p>
          <a:p>
            <a:r>
              <a:rPr lang="en-US" b="1" dirty="0">
                <a:latin typeface="Times" panose="02020603050405020304" pitchFamily="18" charset="0"/>
                <a:cs typeface="Times" panose="02020603050405020304" pitchFamily="18" charset="0"/>
              </a:rPr>
              <a:t>Third-party applications </a:t>
            </a:r>
            <a:r>
              <a:rPr lang="en-US" dirty="0">
                <a:latin typeface="Times" panose="02020603050405020304" pitchFamily="18" charset="0"/>
                <a:cs typeface="Times" panose="02020603050405020304" pitchFamily="18" charset="0"/>
              </a:rPr>
              <a:t>- what products are available for the platforms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E60427-F67C-332A-DE59-14923D11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P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880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FD401-5905-DBEC-AEA4-24D4E9FD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CDCCE-D0FF-8700-8B66-F1E1A33A9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386" y="2448306"/>
            <a:ext cx="7409167" cy="2862322"/>
          </a:xfrm>
        </p:spPr>
        <p:txBody>
          <a:bodyPr/>
          <a:lstStyle/>
          <a:p>
            <a:r>
              <a:rPr lang="en-US" dirty="0"/>
              <a:t>Refers to how the computer or devices are designed in a network </a:t>
            </a:r>
          </a:p>
          <a:p>
            <a:r>
              <a:rPr lang="en-US" dirty="0"/>
              <a:t>Basic types:</a:t>
            </a:r>
          </a:p>
          <a:p>
            <a:pPr lvl="1"/>
            <a:r>
              <a:rPr lang="en-US" b="1" dirty="0"/>
              <a:t>Client/Server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All clients must request service from the server</a:t>
            </a:r>
          </a:p>
          <a:p>
            <a:pPr lvl="2"/>
            <a:r>
              <a:rPr lang="en-US" dirty="0"/>
              <a:t>The server is also called a host</a:t>
            </a:r>
          </a:p>
          <a:p>
            <a:pPr lvl="2"/>
            <a:r>
              <a:rPr lang="en-US" dirty="0"/>
              <a:t>Node is any network device</a:t>
            </a:r>
          </a:p>
          <a:p>
            <a:pPr lvl="2"/>
            <a:r>
              <a:rPr lang="en-US" dirty="0"/>
              <a:t>Nodes are called clients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912FA5-CC5F-DA89-51BE-E21A4DA2F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PK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2" descr="Client-Server Architecture | EN.601.421: Object-Oriented Software  Engineering (OOSE)">
            <a:extLst>
              <a:ext uri="{FF2B5EF4-FFF2-40B4-BE49-F238E27FC236}">
                <a16:creationId xmlns:a16="http://schemas.microsoft.com/office/drawing/2014/main" id="{5793D54C-B880-9ED2-6CFE-09380278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6969" y="3869343"/>
            <a:ext cx="2857501" cy="115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61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</TotalTime>
  <Words>1279</Words>
  <Application>Microsoft Office PowerPoint</Application>
  <PresentationFormat>On-screen Show (4:3)</PresentationFormat>
  <Paragraphs>160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MT</vt:lpstr>
      <vt:lpstr>Calibri</vt:lpstr>
      <vt:lpstr>Söhne</vt:lpstr>
      <vt:lpstr>Times</vt:lpstr>
      <vt:lpstr>Times New Roman</vt:lpstr>
      <vt:lpstr>Office Theme</vt:lpstr>
      <vt:lpstr>  </vt:lpstr>
      <vt:lpstr>Server</vt:lpstr>
      <vt:lpstr>Server : Hardware Vs. Software</vt:lpstr>
      <vt:lpstr>Types of severs </vt:lpstr>
      <vt:lpstr>Server Hardware</vt:lpstr>
      <vt:lpstr>Servers Operating system</vt:lpstr>
      <vt:lpstr>OS Vs Server OS </vt:lpstr>
      <vt:lpstr>Services of server operating system</vt:lpstr>
      <vt:lpstr>Network Architecture</vt:lpstr>
      <vt:lpstr>Network architecture</vt:lpstr>
      <vt:lpstr>Network architecture</vt:lpstr>
      <vt:lpstr>TCP/IP Model</vt:lpstr>
      <vt:lpstr>TCP/IP Model</vt:lpstr>
      <vt:lpstr>TCP/IP Model</vt:lpstr>
      <vt:lpstr>TCP/IP Protocol Model</vt:lpstr>
      <vt:lpstr>Layers in TCP/IP and OSI Model</vt:lpstr>
      <vt:lpstr>Layers in TCP/IP</vt:lpstr>
      <vt:lpstr>Protocols For Each Layer</vt:lpstr>
      <vt:lpstr>Protocols For Each Layer</vt:lpstr>
      <vt:lpstr>Protocols For Each Layer</vt:lpstr>
      <vt:lpstr>Protocols For Each Layer</vt:lpstr>
      <vt:lpstr>Key Differences between TCP/IP and OSI Model</vt:lpstr>
      <vt:lpstr>Key Differences between TCP/IP and OSI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TCP/IP </dc:title>
  <dc:creator>Ammar Yasir</dc:creator>
  <cp:lastModifiedBy>Rabia Qasim</cp:lastModifiedBy>
  <cp:revision>29</cp:revision>
  <dcterms:created xsi:type="dcterms:W3CDTF">2024-03-20T09:32:50Z</dcterms:created>
  <dcterms:modified xsi:type="dcterms:W3CDTF">2024-03-26T08:50:51Z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2022-11-05T00:00:00Z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2024-03-20T00:00:00Z</vt:filetime>
  </property>
</Properties>
</file>