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67" r:id="rId3"/>
    <p:sldId id="271" r:id="rId4"/>
    <p:sldId id="269" r:id="rId5"/>
    <p:sldId id="270" r:id="rId6"/>
    <p:sldId id="257" r:id="rId7"/>
    <p:sldId id="258" r:id="rId8"/>
    <p:sldId id="259" r:id="rId9"/>
    <p:sldId id="261" r:id="rId10"/>
    <p:sldId id="272" r:id="rId11"/>
    <p:sldId id="262" r:id="rId12"/>
    <p:sldId id="263" r:id="rId13"/>
    <p:sldId id="273" r:id="rId14"/>
    <p:sldId id="264"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85489-219B-4146-925F-6043B9B32979}" type="datetimeFigureOut">
              <a:rPr lang="en-PK" smtClean="0"/>
              <a:t>29/03/2024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342B7-3ADC-4EF5-95C9-E8B84B53C62A}" type="slidenum">
              <a:rPr lang="en-PK" smtClean="0"/>
              <a:t>‹#›</a:t>
            </a:fld>
            <a:endParaRPr lang="en-PK"/>
          </a:p>
        </p:txBody>
      </p:sp>
    </p:spTree>
    <p:extLst>
      <p:ext uri="{BB962C8B-B14F-4D97-AF65-F5344CB8AC3E}">
        <p14:creationId xmlns:p14="http://schemas.microsoft.com/office/powerpoint/2010/main" val="298668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B1AA4C-DB07-4A0E-9AEB-BF54ED8A31A8}" type="datetimeFigureOut">
              <a:rPr lang="en-PK" smtClean="0"/>
              <a:t>29/03/2024</a:t>
            </a:fld>
            <a:endParaRPr lang="en-PK"/>
          </a:p>
        </p:txBody>
      </p:sp>
      <p:sp>
        <p:nvSpPr>
          <p:cNvPr id="5" name="Footer Placeholder 4"/>
          <p:cNvSpPr>
            <a:spLocks noGrp="1"/>
          </p:cNvSpPr>
          <p:nvPr>
            <p:ph type="ftr" sz="quarter" idx="11"/>
          </p:nvPr>
        </p:nvSpPr>
        <p:spPr/>
        <p:txBody>
          <a:bodyPr/>
          <a:lstStyle/>
          <a:p>
            <a:endParaRPr lang="en-P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4102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1AA4C-DB07-4A0E-9AEB-BF54ED8A31A8}" type="datetimeFigureOut">
              <a:rPr lang="en-PK" smtClean="0"/>
              <a:t>29/03/2024</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256865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1AA4C-DB07-4A0E-9AEB-BF54ED8A31A8}" type="datetimeFigureOut">
              <a:rPr lang="en-PK" smtClean="0"/>
              <a:t>29/03/2024</a:t>
            </a:fld>
            <a:endParaRPr lang="en-PK"/>
          </a:p>
        </p:txBody>
      </p:sp>
      <p:sp>
        <p:nvSpPr>
          <p:cNvPr id="5" name="Footer Placeholder 4"/>
          <p:cNvSpPr>
            <a:spLocks noGrp="1"/>
          </p:cNvSpPr>
          <p:nvPr>
            <p:ph type="ftr" sz="quarter" idx="11"/>
          </p:nvPr>
        </p:nvSpPr>
        <p:spPr/>
        <p:txBody>
          <a:bodyPr/>
          <a:lstStyle/>
          <a:p>
            <a:endParaRPr lang="en-P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DC760A-0F7A-44F8-87C9-D297A187CC94}" type="slidenum">
              <a:rPr lang="en-PK" smtClean="0"/>
              <a:t>‹#›</a:t>
            </a:fld>
            <a:endParaRPr lang="en-P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312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B1AA4C-DB07-4A0E-9AEB-BF54ED8A31A8}" type="datetimeFigureOut">
              <a:rPr lang="en-PK" smtClean="0"/>
              <a:t>29/03/2024</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486673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B1AA4C-DB07-4A0E-9AEB-BF54ED8A31A8}" type="datetimeFigureOut">
              <a:rPr lang="en-PK" smtClean="0"/>
              <a:t>29/03/2024</a:t>
            </a:fld>
            <a:endParaRPr lang="en-PK"/>
          </a:p>
        </p:txBody>
      </p:sp>
      <p:sp>
        <p:nvSpPr>
          <p:cNvPr id="6" name="Footer Placeholder 5"/>
          <p:cNvSpPr>
            <a:spLocks noGrp="1"/>
          </p:cNvSpPr>
          <p:nvPr>
            <p:ph type="ftr" sz="quarter" idx="11"/>
          </p:nvPr>
        </p:nvSpPr>
        <p:spPr/>
        <p:txBody>
          <a:bodyPr/>
          <a:lstStyle/>
          <a:p>
            <a:endParaRPr lang="en-P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DC760A-0F7A-44F8-87C9-D297A187CC94}" type="slidenum">
              <a:rPr lang="en-PK" smtClean="0"/>
              <a:t>‹#›</a:t>
            </a:fld>
            <a:endParaRPr lang="en-P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1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B1AA4C-DB07-4A0E-9AEB-BF54ED8A31A8}" type="datetimeFigureOut">
              <a:rPr lang="en-PK" smtClean="0"/>
              <a:t>29/03/2024</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2078885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1AA4C-DB07-4A0E-9AEB-BF54ED8A31A8}" type="datetimeFigureOut">
              <a:rPr lang="en-PK" smtClean="0"/>
              <a:t>29/03/2024</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2476961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1AA4C-DB07-4A0E-9AEB-BF54ED8A31A8}" type="datetimeFigureOut">
              <a:rPr lang="en-PK" smtClean="0"/>
              <a:t>29/03/2024</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324577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1AA4C-DB07-4A0E-9AEB-BF54ED8A31A8}" type="datetimeFigureOut">
              <a:rPr lang="en-PK" smtClean="0"/>
              <a:t>29/03/2024</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41100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1AA4C-DB07-4A0E-9AEB-BF54ED8A31A8}" type="datetimeFigureOut">
              <a:rPr lang="en-PK" smtClean="0"/>
              <a:t>29/03/2024</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97830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1AA4C-DB07-4A0E-9AEB-BF54ED8A31A8}" type="datetimeFigureOut">
              <a:rPr lang="en-PK" smtClean="0"/>
              <a:t>29/03/2024</a:t>
            </a:fld>
            <a:endParaRPr lang="en-PK"/>
          </a:p>
        </p:txBody>
      </p:sp>
      <p:sp>
        <p:nvSpPr>
          <p:cNvPr id="6" name="Footer Placeholder 5"/>
          <p:cNvSpPr>
            <a:spLocks noGrp="1"/>
          </p:cNvSpPr>
          <p:nvPr>
            <p:ph type="ftr" sz="quarter" idx="11"/>
          </p:nvPr>
        </p:nvSpPr>
        <p:spPr/>
        <p:txBody>
          <a:bodyPr/>
          <a:lstStyle/>
          <a:p>
            <a:endParaRPr lang="en-P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157058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1AA4C-DB07-4A0E-9AEB-BF54ED8A31A8}" type="datetimeFigureOut">
              <a:rPr lang="en-PK" smtClean="0"/>
              <a:t>29/03/2024</a:t>
            </a:fld>
            <a:endParaRPr lang="en-PK"/>
          </a:p>
        </p:txBody>
      </p:sp>
      <p:sp>
        <p:nvSpPr>
          <p:cNvPr id="8" name="Footer Placeholder 7"/>
          <p:cNvSpPr>
            <a:spLocks noGrp="1"/>
          </p:cNvSpPr>
          <p:nvPr>
            <p:ph type="ftr" sz="quarter" idx="11"/>
          </p:nvPr>
        </p:nvSpPr>
        <p:spPr/>
        <p:txBody>
          <a:bodyPr/>
          <a:lstStyle/>
          <a:p>
            <a:endParaRPr lang="en-P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224621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1AA4C-DB07-4A0E-9AEB-BF54ED8A31A8}" type="datetimeFigureOut">
              <a:rPr lang="en-PK" smtClean="0"/>
              <a:t>29/03/2024</a:t>
            </a:fld>
            <a:endParaRPr lang="en-PK"/>
          </a:p>
        </p:txBody>
      </p:sp>
      <p:sp>
        <p:nvSpPr>
          <p:cNvPr id="4" name="Footer Placeholder 3"/>
          <p:cNvSpPr>
            <a:spLocks noGrp="1"/>
          </p:cNvSpPr>
          <p:nvPr>
            <p:ph type="ftr" sz="quarter" idx="11"/>
          </p:nvPr>
        </p:nvSpPr>
        <p:spPr/>
        <p:txBody>
          <a:bodyPr/>
          <a:lstStyle/>
          <a:p>
            <a:endParaRPr lang="en-P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107787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1AA4C-DB07-4A0E-9AEB-BF54ED8A31A8}" type="datetimeFigureOut">
              <a:rPr lang="en-PK" smtClean="0"/>
              <a:t>29/03/2024</a:t>
            </a:fld>
            <a:endParaRPr lang="en-PK"/>
          </a:p>
        </p:txBody>
      </p:sp>
      <p:sp>
        <p:nvSpPr>
          <p:cNvPr id="3" name="Footer Placeholder 2"/>
          <p:cNvSpPr>
            <a:spLocks noGrp="1"/>
          </p:cNvSpPr>
          <p:nvPr>
            <p:ph type="ftr" sz="quarter" idx="11"/>
          </p:nvPr>
        </p:nvSpPr>
        <p:spPr/>
        <p:txBody>
          <a:bodyPr/>
          <a:lstStyle/>
          <a:p>
            <a:endParaRPr lang="en-P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387400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B1AA4C-DB07-4A0E-9AEB-BF54ED8A31A8}" type="datetimeFigureOut">
              <a:rPr lang="en-PK" smtClean="0"/>
              <a:t>29/03/2024</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31792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B1AA4C-DB07-4A0E-9AEB-BF54ED8A31A8}" type="datetimeFigureOut">
              <a:rPr lang="en-PK" smtClean="0"/>
              <a:t>29/03/2024</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DC760A-0F7A-44F8-87C9-D297A187CC94}" type="slidenum">
              <a:rPr lang="en-PK" smtClean="0"/>
              <a:t>‹#›</a:t>
            </a:fld>
            <a:endParaRPr lang="en-PK"/>
          </a:p>
        </p:txBody>
      </p:sp>
    </p:spTree>
    <p:extLst>
      <p:ext uri="{BB962C8B-B14F-4D97-AF65-F5344CB8AC3E}">
        <p14:creationId xmlns:p14="http://schemas.microsoft.com/office/powerpoint/2010/main" val="264026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B1AA4C-DB07-4A0E-9AEB-BF54ED8A31A8}" type="datetimeFigureOut">
              <a:rPr lang="en-PK" smtClean="0"/>
              <a:t>29/03/2024</a:t>
            </a:fld>
            <a:endParaRPr lang="en-P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9DC760A-0F7A-44F8-87C9-D297A187CC94}" type="slidenum">
              <a:rPr lang="en-PK" smtClean="0"/>
              <a:t>‹#›</a:t>
            </a:fld>
            <a:endParaRPr lang="en-PK"/>
          </a:p>
        </p:txBody>
      </p:sp>
    </p:spTree>
    <p:extLst>
      <p:ext uri="{BB962C8B-B14F-4D97-AF65-F5344CB8AC3E}">
        <p14:creationId xmlns:p14="http://schemas.microsoft.com/office/powerpoint/2010/main" val="14705913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A1BE-69DE-0E7B-AA61-75ABB1F95ABF}"/>
              </a:ext>
            </a:extLst>
          </p:cNvPr>
          <p:cNvSpPr>
            <a:spLocks noGrp="1"/>
          </p:cNvSpPr>
          <p:nvPr>
            <p:ph type="ctrTitle"/>
          </p:nvPr>
        </p:nvSpPr>
        <p:spPr/>
        <p:txBody>
          <a:bodyPr/>
          <a:lstStyle/>
          <a:p>
            <a:r>
              <a:rPr lang="en-US" dirty="0"/>
              <a:t>Computer Networks </a:t>
            </a:r>
            <a:endParaRPr lang="en-PK" dirty="0"/>
          </a:p>
        </p:txBody>
      </p:sp>
    </p:spTree>
    <p:extLst>
      <p:ext uri="{BB962C8B-B14F-4D97-AF65-F5344CB8AC3E}">
        <p14:creationId xmlns:p14="http://schemas.microsoft.com/office/powerpoint/2010/main" val="9828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15BC-B215-0954-6F33-E3E3487BCC93}"/>
              </a:ext>
            </a:extLst>
          </p:cNvPr>
          <p:cNvSpPr>
            <a:spLocks noGrp="1"/>
          </p:cNvSpPr>
          <p:nvPr>
            <p:ph type="title"/>
          </p:nvPr>
        </p:nvSpPr>
        <p:spPr/>
        <p:txBody>
          <a:bodyPr/>
          <a:lstStyle/>
          <a:p>
            <a:r>
              <a:rPr lang="en-US" b="1" i="0" dirty="0">
                <a:solidFill>
                  <a:srgbClr val="273239"/>
                </a:solidFill>
                <a:effectLst/>
                <a:latin typeface="Nunito" pitchFamily="2" charset="0"/>
              </a:rPr>
              <a:t>Logical/ IP address</a:t>
            </a:r>
            <a:br>
              <a:rPr lang="en-US" b="1" i="0" dirty="0">
                <a:solidFill>
                  <a:srgbClr val="273239"/>
                </a:solidFill>
                <a:effectLst/>
                <a:latin typeface="Nunito" pitchFamily="2" charset="0"/>
              </a:rPr>
            </a:br>
            <a:endParaRPr lang="en-PK" dirty="0"/>
          </a:p>
        </p:txBody>
      </p:sp>
      <p:sp>
        <p:nvSpPr>
          <p:cNvPr id="3" name="Content Placeholder 2">
            <a:extLst>
              <a:ext uri="{FF2B5EF4-FFF2-40B4-BE49-F238E27FC236}">
                <a16:creationId xmlns:a16="http://schemas.microsoft.com/office/drawing/2014/main" id="{9CE2F41D-AABF-2CB8-CD0E-934791581657}"/>
              </a:ext>
            </a:extLst>
          </p:cNvPr>
          <p:cNvSpPr>
            <a:spLocks noGrp="1"/>
          </p:cNvSpPr>
          <p:nvPr>
            <p:ph idx="1"/>
          </p:nvPr>
        </p:nvSpPr>
        <p:spPr/>
        <p:txBody>
          <a:bodyPr>
            <a:normAutofit/>
          </a:bodyPr>
          <a:lstStyle/>
          <a:p>
            <a:pPr algn="l"/>
            <a:r>
              <a:rPr lang="en-US" sz="2000" b="1" i="0" dirty="0">
                <a:solidFill>
                  <a:srgbClr val="0D0D0D"/>
                </a:solidFill>
                <a:effectLst/>
                <a:latin typeface="Times New Roman" panose="02020603050405020304" pitchFamily="18" charset="0"/>
                <a:cs typeface="Times New Roman" panose="02020603050405020304" pitchFamily="18" charset="0"/>
              </a:rPr>
              <a:t>Size</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IPv4 addresses, the most commonly used version of IP addressing, are 32 bits in length.</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IPv6 addresses, the newer version designed to address the limitations of IPv4, are 128 bits in length.</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IPv4 addresses are typically represented in dotted-decimal notation (e.g., 192.168.1.1), where each octet (8 bits) is separated by periods.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IPv6 addresses are represented in hexadecimal notation, with colons separating each group of 16 bits (e.g., 2001:0db8:85a3:0000:0000:8a2e:0370:7334).</a:t>
            </a:r>
          </a:p>
          <a:p>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00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FA23-50F3-087F-0E70-154C89CB76C5}"/>
              </a:ext>
            </a:extLst>
          </p:cNvPr>
          <p:cNvSpPr>
            <a:spLocks noGrp="1"/>
          </p:cNvSpPr>
          <p:nvPr>
            <p:ph type="title"/>
          </p:nvPr>
        </p:nvSpPr>
        <p:spPr/>
        <p:txBody>
          <a:bodyPr/>
          <a:lstStyle/>
          <a:p>
            <a:r>
              <a:rPr lang="en-US" dirty="0"/>
              <a:t>Conti…</a:t>
            </a:r>
            <a:endParaRPr lang="en-PK" dirty="0"/>
          </a:p>
        </p:txBody>
      </p:sp>
      <p:sp>
        <p:nvSpPr>
          <p:cNvPr id="3" name="Content Placeholder 2">
            <a:extLst>
              <a:ext uri="{FF2B5EF4-FFF2-40B4-BE49-F238E27FC236}">
                <a16:creationId xmlns:a16="http://schemas.microsoft.com/office/drawing/2014/main" id="{453755B8-3193-526A-2355-BD38F4FBC6F1}"/>
              </a:ext>
            </a:extLst>
          </p:cNvPr>
          <p:cNvSpPr>
            <a:spLocks noGrp="1"/>
          </p:cNvSpPr>
          <p:nvPr>
            <p:ph idx="1"/>
          </p:nvPr>
        </p:nvSpPr>
        <p:spPr/>
        <p:txBody>
          <a:bodyPr/>
          <a:lstStyle/>
          <a:p>
            <a:pPr marL="0" indent="0">
              <a:buNone/>
            </a:pPr>
            <a:endParaRPr lang="en-PK" dirty="0"/>
          </a:p>
        </p:txBody>
      </p:sp>
      <p:pic>
        <p:nvPicPr>
          <p:cNvPr id="5" name="Picture 4">
            <a:extLst>
              <a:ext uri="{FF2B5EF4-FFF2-40B4-BE49-F238E27FC236}">
                <a16:creationId xmlns:a16="http://schemas.microsoft.com/office/drawing/2014/main" id="{EF3A4C2B-BB37-662D-50A9-DB5A991E9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714" y="1905000"/>
            <a:ext cx="7843168" cy="3934485"/>
          </a:xfrm>
          <a:prstGeom prst="rect">
            <a:avLst/>
          </a:prstGeom>
        </p:spPr>
      </p:pic>
    </p:spTree>
    <p:extLst>
      <p:ext uri="{BB962C8B-B14F-4D97-AF65-F5344CB8AC3E}">
        <p14:creationId xmlns:p14="http://schemas.microsoft.com/office/powerpoint/2010/main" val="1448229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17B0-1E79-AC43-B701-B0B5208E3155}"/>
              </a:ext>
            </a:extLst>
          </p:cNvPr>
          <p:cNvSpPr>
            <a:spLocks noGrp="1"/>
          </p:cNvSpPr>
          <p:nvPr>
            <p:ph type="title"/>
          </p:nvPr>
        </p:nvSpPr>
        <p:spPr/>
        <p:txBody>
          <a:bodyPr>
            <a:normAutofit/>
          </a:bodyPr>
          <a:lstStyle/>
          <a:p>
            <a:r>
              <a:rPr lang="en-US" dirty="0"/>
              <a:t>Port addressing (for process to process communication)</a:t>
            </a:r>
            <a:endParaRPr lang="en-PK" dirty="0"/>
          </a:p>
        </p:txBody>
      </p:sp>
      <p:sp>
        <p:nvSpPr>
          <p:cNvPr id="3" name="Content Placeholder 2">
            <a:extLst>
              <a:ext uri="{FF2B5EF4-FFF2-40B4-BE49-F238E27FC236}">
                <a16:creationId xmlns:a16="http://schemas.microsoft.com/office/drawing/2014/main" id="{F6FD0753-7144-43F4-9568-0C339691E856}"/>
              </a:ext>
            </a:extLst>
          </p:cNvPr>
          <p:cNvSpPr>
            <a:spLocks noGrp="1"/>
          </p:cNvSpPr>
          <p:nvPr>
            <p:ph idx="1"/>
          </p:nvPr>
        </p:nvSpPr>
        <p:spPr/>
        <p:txBody>
          <a:bodyPr>
            <a:normAutofit fontScale="92500" lnSpcReduction="10000"/>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Port addressing is a crucial aspect of networking, particularly at the transport layer (Layer 4) of the OSI model.</a:t>
            </a:r>
          </a:p>
          <a:p>
            <a:pPr algn="l"/>
            <a:r>
              <a:rPr lang="en-US" sz="2400" b="1" i="0" dirty="0">
                <a:solidFill>
                  <a:srgbClr val="0D0D0D"/>
                </a:solidFill>
                <a:effectLst/>
                <a:latin typeface="Times New Roman" panose="02020603050405020304" pitchFamily="18" charset="0"/>
                <a:cs typeface="Times New Roman" panose="02020603050405020304" pitchFamily="18" charset="0"/>
              </a:rPr>
              <a:t>Purpose</a:t>
            </a:r>
            <a:r>
              <a:rPr lang="en-US" sz="24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Port addressing is used to differentiate between multiple network services or applications running on the same device.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It allows a single device to host multiple network services simultaneously, each identified by a unique port number.</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Port addressing enables communication between applications or services on different devices by specifying both the destination IP address and port number in network communication.</a:t>
            </a:r>
          </a:p>
          <a:p>
            <a:pPr algn="l"/>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24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CADA-6680-5D2E-DB7B-CBF4D8AD89A9}"/>
              </a:ext>
            </a:extLst>
          </p:cNvPr>
          <p:cNvSpPr>
            <a:spLocks noGrp="1"/>
          </p:cNvSpPr>
          <p:nvPr>
            <p:ph type="title"/>
          </p:nvPr>
        </p:nvSpPr>
        <p:spPr/>
        <p:txBody>
          <a:bodyPr/>
          <a:lstStyle/>
          <a:p>
            <a:r>
              <a:rPr lang="en-US" dirty="0"/>
              <a:t>Port Addressing</a:t>
            </a:r>
            <a:endParaRPr lang="en-PK" dirty="0"/>
          </a:p>
        </p:txBody>
      </p:sp>
      <p:sp>
        <p:nvSpPr>
          <p:cNvPr id="3" name="Content Placeholder 2">
            <a:extLst>
              <a:ext uri="{FF2B5EF4-FFF2-40B4-BE49-F238E27FC236}">
                <a16:creationId xmlns:a16="http://schemas.microsoft.com/office/drawing/2014/main" id="{BBC2A334-35CA-7A0C-92BE-0F24A70DC8BA}"/>
              </a:ext>
            </a:extLst>
          </p:cNvPr>
          <p:cNvSpPr>
            <a:spLocks noGrp="1"/>
          </p:cNvSpPr>
          <p:nvPr>
            <p:ph idx="1"/>
          </p:nvPr>
        </p:nvSpPr>
        <p:spPr/>
        <p:txBody>
          <a:bodyPr>
            <a:normAutofit/>
          </a:bodyPr>
          <a:lstStyle/>
          <a:p>
            <a:pPr algn="l"/>
            <a:r>
              <a:rPr lang="en-US" sz="2000" b="1" i="0" dirty="0">
                <a:solidFill>
                  <a:srgbClr val="0D0D0D"/>
                </a:solidFill>
                <a:effectLst/>
                <a:latin typeface="Times New Roman" panose="02020603050405020304" pitchFamily="18" charset="0"/>
                <a:cs typeface="Times New Roman" panose="02020603050405020304" pitchFamily="18" charset="0"/>
              </a:rPr>
              <a:t>Size</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Port numbers are represented as 16-bit unsigned integers, allowing for a range of values from 0 to 65535.</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Well-known ports are reserved for specific services and applications commonly used on the internet, such as HTTP (port 80), HTTPS (port 443), FTP (port 21), SSH (port 22), and SMTP (port 25).</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Registered ports (1024-49151) are assigned by the Internet Assigned Numbers Authority (IANA) to specific services and protocols.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Dynamic or ephemeral ports (49152-65535) are used for temporary communication between client and server applications.</a:t>
            </a:r>
          </a:p>
          <a:p>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51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ED51-D920-1CC9-17B5-58702E265848}"/>
              </a:ext>
            </a:extLst>
          </p:cNvPr>
          <p:cNvSpPr>
            <a:spLocks noGrp="1"/>
          </p:cNvSpPr>
          <p:nvPr>
            <p:ph type="title"/>
          </p:nvPr>
        </p:nvSpPr>
        <p:spPr/>
        <p:txBody>
          <a:bodyPr/>
          <a:lstStyle/>
          <a:p>
            <a:r>
              <a:rPr lang="en-US" dirty="0"/>
              <a:t>Types </a:t>
            </a:r>
            <a:endParaRPr lang="en-PK" dirty="0"/>
          </a:p>
        </p:txBody>
      </p:sp>
      <p:sp>
        <p:nvSpPr>
          <p:cNvPr id="3" name="Content Placeholder 2">
            <a:extLst>
              <a:ext uri="{FF2B5EF4-FFF2-40B4-BE49-F238E27FC236}">
                <a16:creationId xmlns:a16="http://schemas.microsoft.com/office/drawing/2014/main" id="{02BD5151-09F0-39EA-F4F3-A5BB9EEF1E91}"/>
              </a:ext>
            </a:extLst>
          </p:cNvPr>
          <p:cNvSpPr>
            <a:spLocks noGrp="1"/>
          </p:cNvSpPr>
          <p:nvPr>
            <p:ph idx="1"/>
          </p:nvPr>
        </p:nvSpPr>
        <p:spPr/>
        <p:txBody>
          <a:bodyPr>
            <a:normAutofit/>
          </a:bodyPr>
          <a:lstStyle/>
          <a:p>
            <a:r>
              <a:rPr lang="en-US" sz="2400" dirty="0"/>
              <a:t>Three types of port addresses:</a:t>
            </a:r>
          </a:p>
          <a:p>
            <a:pPr marL="0" indent="0">
              <a:buNone/>
            </a:pPr>
            <a:r>
              <a:rPr lang="en-US" sz="2400" dirty="0"/>
              <a:t>										</a:t>
            </a:r>
            <a:r>
              <a:rPr lang="en-US" sz="2400" b="1" dirty="0"/>
              <a:t>Ranges</a:t>
            </a:r>
          </a:p>
          <a:p>
            <a:pPr marL="514350" indent="-514350">
              <a:buAutoNum type="arabicPeriod"/>
            </a:pPr>
            <a:r>
              <a:rPr lang="en-US" sz="2400" dirty="0"/>
              <a:t>Well known ports				0-1023</a:t>
            </a:r>
          </a:p>
          <a:p>
            <a:pPr marL="514350" indent="-514350">
              <a:buAutoNum type="arabicPeriod"/>
            </a:pPr>
            <a:r>
              <a:rPr lang="en-US" sz="2400" dirty="0"/>
              <a:t>Registered ports				1024-49151</a:t>
            </a:r>
          </a:p>
          <a:p>
            <a:pPr marL="514350" indent="-514350">
              <a:buAutoNum type="arabicPeriod"/>
            </a:pPr>
            <a:r>
              <a:rPr lang="en-US" sz="2400" dirty="0"/>
              <a:t>Dynamic/Private ports		49152-65535</a:t>
            </a:r>
          </a:p>
        </p:txBody>
      </p:sp>
    </p:spTree>
    <p:extLst>
      <p:ext uri="{BB962C8B-B14F-4D97-AF65-F5344CB8AC3E}">
        <p14:creationId xmlns:p14="http://schemas.microsoft.com/office/powerpoint/2010/main" val="1789661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8020-6474-18C9-9EB3-B81825DE366C}"/>
              </a:ext>
            </a:extLst>
          </p:cNvPr>
          <p:cNvSpPr>
            <a:spLocks noGrp="1"/>
          </p:cNvSpPr>
          <p:nvPr>
            <p:ph type="title"/>
          </p:nvPr>
        </p:nvSpPr>
        <p:spPr/>
        <p:txBody>
          <a:bodyPr/>
          <a:lstStyle/>
          <a:p>
            <a:r>
              <a:rPr lang="en-US" dirty="0"/>
              <a:t>Specific addresses</a:t>
            </a:r>
            <a:endParaRPr lang="en-PK" dirty="0"/>
          </a:p>
        </p:txBody>
      </p:sp>
      <p:sp>
        <p:nvSpPr>
          <p:cNvPr id="3" name="Content Placeholder 2">
            <a:extLst>
              <a:ext uri="{FF2B5EF4-FFF2-40B4-BE49-F238E27FC236}">
                <a16:creationId xmlns:a16="http://schemas.microsoft.com/office/drawing/2014/main" id="{B62D79A3-2C3C-3EA1-BC3C-53649D70278A}"/>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Application-Specific Addresses Some applications have user-friendly addresses that are designed for that specific application. Examples include the e-mail address (for example, co_sci@yahoo.com) and the Universal Resource Locator (URL) (for example, www.mhhe.com). The first defines the recipient of an e-mail; the second is used to find a document on the World Wide Web. These addresses, however, get changed to the corresponding port and logical addresses by the sending computer</a:t>
            </a:r>
          </a:p>
          <a:p>
            <a:r>
              <a:rPr lang="en-US" sz="2000" dirty="0">
                <a:latin typeface="Times New Roman" panose="02020603050405020304" pitchFamily="18" charset="0"/>
                <a:cs typeface="Times New Roman" panose="02020603050405020304" pitchFamily="18" charset="0"/>
              </a:rPr>
              <a:t>Examples</a:t>
            </a:r>
          </a:p>
          <a:p>
            <a:pPr marL="0" indent="0">
              <a:buNone/>
            </a:pPr>
            <a:r>
              <a:rPr lang="en-US" sz="2000" dirty="0">
                <a:latin typeface="Times New Roman" panose="02020603050405020304" pitchFamily="18" charset="0"/>
                <a:cs typeface="Times New Roman" panose="02020603050405020304" pitchFamily="18" charset="0"/>
              </a:rPr>
              <a:t>URL address</a:t>
            </a:r>
          </a:p>
          <a:p>
            <a:pPr marL="0" indent="0">
              <a:buNone/>
            </a:pPr>
            <a:r>
              <a:rPr lang="en-US" sz="2000" dirty="0">
                <a:latin typeface="Times New Roman" panose="02020603050405020304" pitchFamily="18" charset="0"/>
                <a:cs typeface="Times New Roman" panose="02020603050405020304" pitchFamily="18" charset="0"/>
              </a:rPr>
              <a:t>Email address</a:t>
            </a:r>
          </a:p>
        </p:txBody>
      </p:sp>
    </p:spTree>
    <p:extLst>
      <p:ext uri="{BB962C8B-B14F-4D97-AF65-F5344CB8AC3E}">
        <p14:creationId xmlns:p14="http://schemas.microsoft.com/office/powerpoint/2010/main" val="329935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4834B0-626F-252F-A5BB-BA2111C90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3698" y="1013988"/>
            <a:ext cx="8818075" cy="4897862"/>
          </a:xfrm>
        </p:spPr>
      </p:pic>
    </p:spTree>
    <p:extLst>
      <p:ext uri="{BB962C8B-B14F-4D97-AF65-F5344CB8AC3E}">
        <p14:creationId xmlns:p14="http://schemas.microsoft.com/office/powerpoint/2010/main" val="323336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319F-5A41-AEB6-3F71-3AB3B5D03B5A}"/>
              </a:ext>
            </a:extLst>
          </p:cNvPr>
          <p:cNvSpPr>
            <a:spLocks noGrp="1"/>
          </p:cNvSpPr>
          <p:nvPr>
            <p:ph type="title"/>
          </p:nvPr>
        </p:nvSpPr>
        <p:spPr/>
        <p:txBody>
          <a:bodyPr/>
          <a:lstStyle/>
          <a:p>
            <a:r>
              <a:rPr lang="en-US" dirty="0"/>
              <a:t>Addressing in Tcp/Ip suit</a:t>
            </a:r>
            <a:endParaRPr lang="en-PK" dirty="0"/>
          </a:p>
        </p:txBody>
      </p:sp>
      <p:sp>
        <p:nvSpPr>
          <p:cNvPr id="3" name="Content Placeholder 2">
            <a:extLst>
              <a:ext uri="{FF2B5EF4-FFF2-40B4-BE49-F238E27FC236}">
                <a16:creationId xmlns:a16="http://schemas.microsoft.com/office/drawing/2014/main" id="{4AEE7C62-CA74-A573-C96D-57CDCE58531D}"/>
              </a:ext>
            </a:extLst>
          </p:cNvPr>
          <p:cNvSpPr>
            <a:spLocks noGrp="1"/>
          </p:cNvSpPr>
          <p:nvPr>
            <p:ph idx="1"/>
          </p:nvPr>
        </p:nvSpPr>
        <p:spPr>
          <a:xfrm>
            <a:off x="2592925" y="1540189"/>
            <a:ext cx="8915400" cy="3777622"/>
          </a:xfrm>
        </p:spPr>
        <p:txBody>
          <a:bodyPr/>
          <a:lstStyle/>
          <a:p>
            <a:r>
              <a:rPr lang="en-US" b="0" i="0" dirty="0">
                <a:solidFill>
                  <a:srgbClr val="0D0D0D"/>
                </a:solidFill>
                <a:effectLst/>
                <a:latin typeface="Söhne"/>
              </a:rPr>
              <a:t>Addressing in networking refers to the process of assigning unique identifiers to network devices, enabling them to communicate with each other within a network. </a:t>
            </a:r>
          </a:p>
          <a:p>
            <a:endParaRPr lang="en-US" b="0" i="0" dirty="0">
              <a:solidFill>
                <a:srgbClr val="0D0D0D"/>
              </a:solidFill>
              <a:effectLst/>
              <a:latin typeface="Söhne"/>
            </a:endParaRPr>
          </a:p>
          <a:p>
            <a:endParaRPr lang="en-PK" dirty="0"/>
          </a:p>
        </p:txBody>
      </p:sp>
      <p:pic>
        <p:nvPicPr>
          <p:cNvPr id="4" name="Content Placeholder 4">
            <a:extLst>
              <a:ext uri="{FF2B5EF4-FFF2-40B4-BE49-F238E27FC236}">
                <a16:creationId xmlns:a16="http://schemas.microsoft.com/office/drawing/2014/main" id="{43E2E51D-00AC-B755-44E1-0A75D5A60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359" y="2427964"/>
            <a:ext cx="8338241" cy="3637858"/>
          </a:xfrm>
          <a:prstGeom prst="rect">
            <a:avLst/>
          </a:prstGeom>
        </p:spPr>
      </p:pic>
    </p:spTree>
    <p:extLst>
      <p:ext uri="{BB962C8B-B14F-4D97-AF65-F5344CB8AC3E}">
        <p14:creationId xmlns:p14="http://schemas.microsoft.com/office/powerpoint/2010/main" val="418399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88FB8A-1504-A08E-53EA-90DCB0CA27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2051" y="1020778"/>
            <a:ext cx="7867461" cy="4816444"/>
          </a:xfrm>
        </p:spPr>
      </p:pic>
    </p:spTree>
    <p:extLst>
      <p:ext uri="{BB962C8B-B14F-4D97-AF65-F5344CB8AC3E}">
        <p14:creationId xmlns:p14="http://schemas.microsoft.com/office/powerpoint/2010/main" val="412703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721F1D-01EE-457B-3336-642C9FEED1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2463" y="1339913"/>
            <a:ext cx="7713553" cy="4508625"/>
          </a:xfrm>
        </p:spPr>
      </p:pic>
    </p:spTree>
    <p:extLst>
      <p:ext uri="{BB962C8B-B14F-4D97-AF65-F5344CB8AC3E}">
        <p14:creationId xmlns:p14="http://schemas.microsoft.com/office/powerpoint/2010/main" val="53679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B073-C03C-9819-1B17-B2051255F3E4}"/>
              </a:ext>
            </a:extLst>
          </p:cNvPr>
          <p:cNvSpPr>
            <a:spLocks noGrp="1"/>
          </p:cNvSpPr>
          <p:nvPr>
            <p:ph type="title"/>
          </p:nvPr>
        </p:nvSpPr>
        <p:spPr/>
        <p:txBody>
          <a:bodyPr/>
          <a:lstStyle/>
          <a:p>
            <a:r>
              <a:rPr lang="en-US" dirty="0"/>
              <a:t>Physical/ MAC address</a:t>
            </a:r>
            <a:endParaRPr lang="en-PK" dirty="0"/>
          </a:p>
        </p:txBody>
      </p:sp>
      <p:sp>
        <p:nvSpPr>
          <p:cNvPr id="3" name="Content Placeholder 2">
            <a:extLst>
              <a:ext uri="{FF2B5EF4-FFF2-40B4-BE49-F238E27FC236}">
                <a16:creationId xmlns:a16="http://schemas.microsoft.com/office/drawing/2014/main" id="{964DBEC2-9ED5-34C0-C7D3-F46786BBBAC5}"/>
              </a:ext>
            </a:extLst>
          </p:cNvPr>
          <p:cNvSpPr>
            <a:spLocks noGrp="1"/>
          </p:cNvSpPr>
          <p:nvPr>
            <p:ph idx="1"/>
          </p:nvPr>
        </p:nvSpPr>
        <p:spPr/>
        <p:txBody>
          <a:bodyPr>
            <a:normAutofit fontScale="92500" lnSpcReduction="20000"/>
          </a:bodyPr>
          <a:lstStyle/>
          <a:p>
            <a:r>
              <a:rPr lang="en-US" sz="2400" b="0" i="0" dirty="0">
                <a:solidFill>
                  <a:srgbClr val="0D0D0D"/>
                </a:solidFill>
                <a:effectLst/>
                <a:latin typeface="Times New Roman" panose="02020603050405020304" pitchFamily="18" charset="0"/>
                <a:cs typeface="Times New Roman" panose="02020603050405020304" pitchFamily="18" charset="0"/>
              </a:rPr>
              <a:t>Physical addressing, also known as MAC (Media Access Control) addressing, is a fundamental aspect of networking that occurs at the </a:t>
            </a:r>
            <a:r>
              <a:rPr lang="en-US" sz="2400" b="0" i="0" dirty="0" err="1">
                <a:solidFill>
                  <a:srgbClr val="0D0D0D"/>
                </a:solidFill>
                <a:effectLst/>
                <a:latin typeface="Times New Roman" panose="02020603050405020304" pitchFamily="18" charset="0"/>
                <a:cs typeface="Times New Roman" panose="02020603050405020304" pitchFamily="18" charset="0"/>
              </a:rPr>
              <a:t>dat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latin typeface="Times New Roman" panose="02020603050405020304" pitchFamily="18" charset="0"/>
                <a:cs typeface="Times New Roman" panose="02020603050405020304" pitchFamily="18" charset="0"/>
              </a:rPr>
              <a:t>Purpose</a:t>
            </a:r>
            <a:r>
              <a:rPr lang="en-US" sz="24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Physical addressing is used to uniquely identify network devices at the hardware level within a local area network (LAN).</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It enables devices to communicate with each other over the network by providing a way to address data frames directly to specific devices.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MAC addresses are used by network protocols, such as Ethernet, to control access to the network medium and ensure that data is transmitted to the correct destination.</a:t>
            </a:r>
          </a:p>
          <a:p>
            <a:r>
              <a:rPr lang="en-US" sz="2400" b="0" i="0" dirty="0">
                <a:solidFill>
                  <a:srgbClr val="0D0D0D"/>
                </a:solidFill>
                <a:effectLst/>
                <a:latin typeface="Times New Roman" panose="02020603050405020304" pitchFamily="18" charset="0"/>
                <a:cs typeface="Times New Roman" panose="02020603050405020304" pitchFamily="18" charset="0"/>
              </a:rPr>
              <a:t>a link layer and physical layers of the OSI model. </a:t>
            </a:r>
          </a:p>
        </p:txBody>
      </p:sp>
    </p:spTree>
    <p:extLst>
      <p:ext uri="{BB962C8B-B14F-4D97-AF65-F5344CB8AC3E}">
        <p14:creationId xmlns:p14="http://schemas.microsoft.com/office/powerpoint/2010/main" val="103250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5B95-9DE0-3A81-EC94-31111265AAD4}"/>
              </a:ext>
            </a:extLst>
          </p:cNvPr>
          <p:cNvSpPr>
            <a:spLocks noGrp="1"/>
          </p:cNvSpPr>
          <p:nvPr>
            <p:ph type="title"/>
          </p:nvPr>
        </p:nvSpPr>
        <p:spPr/>
        <p:txBody>
          <a:bodyPr/>
          <a:lstStyle/>
          <a:p>
            <a:r>
              <a:rPr lang="en-US" dirty="0"/>
              <a:t>Conti..</a:t>
            </a:r>
            <a:endParaRPr lang="en-PK" dirty="0"/>
          </a:p>
        </p:txBody>
      </p:sp>
      <p:sp>
        <p:nvSpPr>
          <p:cNvPr id="3" name="Content Placeholder 2">
            <a:extLst>
              <a:ext uri="{FF2B5EF4-FFF2-40B4-BE49-F238E27FC236}">
                <a16:creationId xmlns:a16="http://schemas.microsoft.com/office/drawing/2014/main" id="{ABEA181B-A47A-599A-F8D7-31705D9FC4C4}"/>
              </a:ext>
            </a:extLst>
          </p:cNvPr>
          <p:cNvSpPr>
            <a:spLocks noGrp="1"/>
          </p:cNvSpPr>
          <p:nvPr>
            <p:ph idx="1"/>
          </p:nvPr>
        </p:nvSpPr>
        <p:spPr/>
        <p:txBody>
          <a:bodyPr>
            <a:noAutofit/>
          </a:bodyPr>
          <a:lstStyle/>
          <a:p>
            <a:pPr algn="l"/>
            <a:r>
              <a:rPr lang="en-US" sz="2400" b="1" i="0" dirty="0">
                <a:solidFill>
                  <a:srgbClr val="0D0D0D"/>
                </a:solidFill>
                <a:effectLst/>
                <a:latin typeface="Times New Roman" panose="02020603050405020304" pitchFamily="18" charset="0"/>
                <a:cs typeface="Times New Roman" panose="02020603050405020304" pitchFamily="18" charset="0"/>
              </a:rPr>
              <a:t>Size</a:t>
            </a:r>
            <a:r>
              <a:rPr lang="en-US" sz="24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MAC addresses are typically 48 bits or 6 bytes in length.</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They are represented in hexadecimal notation, with each byte separated by colons or hyphens (e.g., 00:1A:2B:3C:4D:5E).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first half of the MAC address (the first 24 bits) usually represents the manufacturer identifier (OUI - Organizationally Unique Identifier), while the second half (the last 24 bits) is the unique identifier assigned to the network interface by the manufacturer.</a:t>
            </a:r>
          </a:p>
          <a:p>
            <a:pPr marL="0" indent="0" algn="just" rtl="0" fontAlgn="base">
              <a:buNone/>
            </a:pPr>
            <a:br>
              <a:rPr lang="en-US" sz="2400" dirty="0">
                <a:latin typeface="Times New Roman" panose="02020603050405020304" pitchFamily="18" charset="0"/>
                <a:cs typeface="Times New Roman" panose="02020603050405020304" pitchFamily="18" charset="0"/>
              </a:rPr>
            </a:b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61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2EA1-4025-B05A-1FA4-DF093FEDBDB0}"/>
              </a:ext>
            </a:extLst>
          </p:cNvPr>
          <p:cNvSpPr>
            <a:spLocks noGrp="1"/>
          </p:cNvSpPr>
          <p:nvPr>
            <p:ph type="title"/>
          </p:nvPr>
        </p:nvSpPr>
        <p:spPr/>
        <p:txBody>
          <a:bodyPr/>
          <a:lstStyle/>
          <a:p>
            <a:r>
              <a:rPr lang="en-US" dirty="0"/>
              <a:t>Conti…</a:t>
            </a:r>
            <a:endParaRPr lang="en-PK" dirty="0"/>
          </a:p>
        </p:txBody>
      </p:sp>
      <p:pic>
        <p:nvPicPr>
          <p:cNvPr id="5" name="Content Placeholder 4">
            <a:extLst>
              <a:ext uri="{FF2B5EF4-FFF2-40B4-BE49-F238E27FC236}">
                <a16:creationId xmlns:a16="http://schemas.microsoft.com/office/drawing/2014/main" id="{4B1BA586-4B2F-2021-82B5-B328C0C684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281" y="1702051"/>
            <a:ext cx="8157171" cy="4246076"/>
          </a:xfrm>
        </p:spPr>
      </p:pic>
    </p:spTree>
    <p:extLst>
      <p:ext uri="{BB962C8B-B14F-4D97-AF65-F5344CB8AC3E}">
        <p14:creationId xmlns:p14="http://schemas.microsoft.com/office/powerpoint/2010/main" val="173977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5891-542D-85EF-5F15-CC3E3A2AA975}"/>
              </a:ext>
            </a:extLst>
          </p:cNvPr>
          <p:cNvSpPr>
            <a:spLocks noGrp="1"/>
          </p:cNvSpPr>
          <p:nvPr>
            <p:ph type="title"/>
          </p:nvPr>
        </p:nvSpPr>
        <p:spPr/>
        <p:txBody>
          <a:bodyPr>
            <a:normAutofit/>
          </a:bodyPr>
          <a:lstStyle/>
          <a:p>
            <a:r>
              <a:rPr lang="en-US" b="1" i="0" dirty="0">
                <a:solidFill>
                  <a:srgbClr val="273239"/>
                </a:solidFill>
                <a:effectLst/>
                <a:latin typeface="Nunito" pitchFamily="2" charset="0"/>
              </a:rPr>
              <a:t>Logical/ IP address</a:t>
            </a:r>
            <a:br>
              <a:rPr lang="en-US" b="1" i="0" dirty="0">
                <a:solidFill>
                  <a:srgbClr val="273239"/>
                </a:solidFill>
                <a:effectLst/>
                <a:latin typeface="Nunito" pitchFamily="2" charset="0"/>
              </a:rPr>
            </a:br>
            <a:endParaRPr lang="en-PK" dirty="0"/>
          </a:p>
        </p:txBody>
      </p:sp>
      <p:sp>
        <p:nvSpPr>
          <p:cNvPr id="3" name="Content Placeholder 2">
            <a:extLst>
              <a:ext uri="{FF2B5EF4-FFF2-40B4-BE49-F238E27FC236}">
                <a16:creationId xmlns:a16="http://schemas.microsoft.com/office/drawing/2014/main" id="{EBED3D0A-45D2-E628-2126-09BBE16915AD}"/>
              </a:ext>
            </a:extLst>
          </p:cNvPr>
          <p:cNvSpPr>
            <a:spLocks noGrp="1"/>
          </p:cNvSpPr>
          <p:nvPr>
            <p:ph idx="1"/>
          </p:nvPr>
        </p:nvSpPr>
        <p:spPr/>
        <p:txBody>
          <a:bodyPr>
            <a:normAutofit/>
          </a:bodyPr>
          <a:lstStyle/>
          <a:p>
            <a:pPr algn="just" rtl="0" fontAlgn="base"/>
            <a:br>
              <a:rPr lang="en-US" sz="2000" dirty="0">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Logical addressing, also known as IP (Internet Protocol) addressing, is a key component of networking, operating at the network layer of the OSI model. </a:t>
            </a:r>
          </a:p>
          <a:p>
            <a:pPr algn="l"/>
            <a:r>
              <a:rPr lang="en-US" sz="2000" b="1" i="0" dirty="0">
                <a:solidFill>
                  <a:srgbClr val="0D0D0D"/>
                </a:solidFill>
                <a:effectLst/>
                <a:latin typeface="Times New Roman" panose="02020603050405020304" pitchFamily="18" charset="0"/>
                <a:cs typeface="Times New Roman" panose="02020603050405020304" pitchFamily="18" charset="0"/>
              </a:rPr>
              <a:t>Purpose</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IP addressing is used to uniquely identify devices on a network and enable communication between them across interconnected networks.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It provides a logical addressing scheme that facilitates routing of data packets between source and destination devices regardless of their physical locations.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IP addresses play a critical role in packet forwarding, routing, and network management within the TCP/IP protocol suite.</a:t>
            </a:r>
          </a:p>
          <a:p>
            <a:pPr algn="just" rtl="0" fontAlgn="base"/>
            <a:endParaRPr lang="en-US" sz="2000" i="1" dirty="0">
              <a:solidFill>
                <a:srgbClr val="273239"/>
              </a:solidFill>
              <a:latin typeface="Times New Roman" panose="02020603050405020304" pitchFamily="18" charset="0"/>
              <a:cs typeface="Times New Roman" panose="02020603050405020304" pitchFamily="18" charset="0"/>
            </a:endParaRPr>
          </a:p>
          <a:p>
            <a:pPr marL="0" indent="0">
              <a:buNone/>
            </a:pPr>
            <a:endParaRPr lang="en-US" sz="2000" i="1"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767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TotalTime>
  <Words>793</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Nunito</vt:lpstr>
      <vt:lpstr>Söhne</vt:lpstr>
      <vt:lpstr>Times New Roman</vt:lpstr>
      <vt:lpstr>Wingdings 3</vt:lpstr>
      <vt:lpstr>Wisp</vt:lpstr>
      <vt:lpstr>Computer Networks </vt:lpstr>
      <vt:lpstr>PowerPoint Presentation</vt:lpstr>
      <vt:lpstr>Addressing in Tcp/Ip suit</vt:lpstr>
      <vt:lpstr>PowerPoint Presentation</vt:lpstr>
      <vt:lpstr>PowerPoint Presentation</vt:lpstr>
      <vt:lpstr>Physical/ MAC address</vt:lpstr>
      <vt:lpstr>Conti..</vt:lpstr>
      <vt:lpstr>Conti…</vt:lpstr>
      <vt:lpstr>Logical/ IP address </vt:lpstr>
      <vt:lpstr>Logical/ IP address </vt:lpstr>
      <vt:lpstr>Conti…</vt:lpstr>
      <vt:lpstr>Port addressing (for process to process communication)</vt:lpstr>
      <vt:lpstr>Port Addressing</vt:lpstr>
      <vt:lpstr>Types </vt:lpstr>
      <vt:lpstr>Specific addresses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Rabia Qasim</dc:creator>
  <cp:lastModifiedBy>Rabia Qasim</cp:lastModifiedBy>
  <cp:revision>50</cp:revision>
  <dcterms:created xsi:type="dcterms:W3CDTF">2024-03-29T08:23:47Z</dcterms:created>
  <dcterms:modified xsi:type="dcterms:W3CDTF">2024-03-29T10:33:11Z</dcterms:modified>
</cp:coreProperties>
</file>