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7629" y="508761"/>
            <a:ext cx="134874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00" y="464565"/>
            <a:ext cx="869939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883" y="1937004"/>
            <a:ext cx="7952232" cy="156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124200" y="508761"/>
            <a:ext cx="2743199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  </a:t>
            </a:r>
            <a:r>
              <a:t>IP</a:t>
            </a:r>
            <a:r>
              <a:rPr spc="-80"/>
              <a:t> </a:t>
            </a:r>
            <a:r>
              <a:rPr spc="-10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4208" y="2867024"/>
            <a:ext cx="4278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5F497A"/>
                </a:solidFill>
                <a:latin typeface="Calibri"/>
                <a:cs typeface="Calibri"/>
              </a:rPr>
              <a:t>Computer</a:t>
            </a:r>
            <a:r>
              <a:rPr sz="4000" b="1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5F497A"/>
                </a:solidFill>
                <a:latin typeface="Calibri"/>
                <a:cs typeface="Calibri"/>
              </a:rPr>
              <a:t>Networks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905000"/>
            <a:ext cx="7708392" cy="142036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5400" y="3581400"/>
            <a:ext cx="5948680" cy="2367280"/>
            <a:chOff x="1295400" y="3581400"/>
            <a:chExt cx="5948680" cy="23672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3581400"/>
              <a:ext cx="5943600" cy="23058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63740" y="5606795"/>
              <a:ext cx="175260" cy="337185"/>
            </a:xfrm>
            <a:custGeom>
              <a:avLst/>
              <a:gdLst/>
              <a:ahLst/>
              <a:cxnLst/>
              <a:rect l="l" t="t" r="r" b="b"/>
              <a:pathLst>
                <a:path w="175259" h="337185">
                  <a:moveTo>
                    <a:pt x="175259" y="0"/>
                  </a:moveTo>
                  <a:lnTo>
                    <a:pt x="0" y="0"/>
                  </a:lnTo>
                  <a:lnTo>
                    <a:pt x="0" y="336803"/>
                  </a:lnTo>
                  <a:lnTo>
                    <a:pt x="175259" y="336803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3740" y="5606795"/>
              <a:ext cx="175260" cy="337185"/>
            </a:xfrm>
            <a:custGeom>
              <a:avLst/>
              <a:gdLst/>
              <a:ahLst/>
              <a:cxnLst/>
              <a:rect l="l" t="t" r="r" b="b"/>
              <a:pathLst>
                <a:path w="175259" h="337185">
                  <a:moveTo>
                    <a:pt x="0" y="336803"/>
                  </a:moveTo>
                  <a:lnTo>
                    <a:pt x="175259" y="336803"/>
                  </a:lnTo>
                  <a:lnTo>
                    <a:pt x="175259" y="0"/>
                  </a:lnTo>
                  <a:lnTo>
                    <a:pt x="0" y="0"/>
                  </a:lnTo>
                  <a:lnTo>
                    <a:pt x="0" y="33680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513334"/>
            <a:ext cx="5514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IP</a:t>
            </a:r>
            <a:r>
              <a:rPr sz="2800" dirty="0"/>
              <a:t> </a:t>
            </a:r>
            <a:r>
              <a:rPr sz="2800" spc="-10" dirty="0"/>
              <a:t>Address</a:t>
            </a:r>
            <a:r>
              <a:rPr sz="2800" dirty="0"/>
              <a:t> </a:t>
            </a:r>
            <a:r>
              <a:rPr sz="2800" spc="-5" dirty="0"/>
              <a:t>as</a:t>
            </a:r>
            <a:r>
              <a:rPr sz="2800" spc="5" dirty="0"/>
              <a:t> </a:t>
            </a:r>
            <a:r>
              <a:rPr sz="2800" spc="-5" dirty="0"/>
              <a:t>a </a:t>
            </a:r>
            <a:r>
              <a:rPr sz="2800" dirty="0"/>
              <a:t>32-Bit</a:t>
            </a:r>
            <a:r>
              <a:rPr sz="2800" spc="45" dirty="0"/>
              <a:t> </a:t>
            </a:r>
            <a:r>
              <a:rPr sz="2800" spc="-5" dirty="0"/>
              <a:t>Binary</a:t>
            </a:r>
            <a:r>
              <a:rPr sz="2800" spc="15" dirty="0"/>
              <a:t> </a:t>
            </a:r>
            <a:r>
              <a:rPr sz="2800" spc="-5" dirty="0"/>
              <a:t>Number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944623"/>
            <a:ext cx="7389876" cy="16992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78223"/>
            <a:ext cx="7391400" cy="1712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52597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Binary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Decimal</a:t>
            </a:r>
            <a:r>
              <a:rPr spc="-30" dirty="0"/>
              <a:t> </a:t>
            </a:r>
            <a:r>
              <a:rPr spc="-15" dirty="0"/>
              <a:t>Conversion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1" y="1844039"/>
            <a:ext cx="8537448" cy="38176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464565"/>
            <a:ext cx="4273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Dotted-Decimal</a:t>
            </a:r>
            <a:r>
              <a:rPr spc="-80" dirty="0"/>
              <a:t> </a:t>
            </a:r>
            <a:r>
              <a:rPr spc="-5" dirty="0"/>
              <a:t>Notation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00" y="1605534"/>
            <a:ext cx="8152130" cy="128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IP address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binary </a:t>
            </a: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dotted-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notation.</a:t>
            </a:r>
            <a:endParaRPr sz="240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  <a:spcBef>
                <a:spcPts val="535"/>
              </a:spcBef>
              <a:tabLst>
                <a:tab pos="2123440" algn="l"/>
                <a:tab pos="4051300" algn="l"/>
              </a:tabLst>
            </a:pPr>
            <a:r>
              <a:rPr sz="3200" spc="-5" dirty="0">
                <a:latin typeface="Calibri"/>
                <a:cs typeface="Calibri"/>
              </a:rPr>
              <a:t>10000001	00001011	00001011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11101111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677" y="3277361"/>
            <a:ext cx="1605280" cy="58547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</a:pP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Solution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961" y="4267961"/>
            <a:ext cx="3195955" cy="70104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4000" b="1" spc="-35" dirty="0">
                <a:latin typeface="Times New Roman"/>
                <a:cs typeface="Times New Roman"/>
              </a:rPr>
              <a:t>129.11.11.239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2300" y="464565"/>
            <a:ext cx="175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300" y="1586865"/>
            <a:ext cx="7944484" cy="128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dotted-decimal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spc="-10" dirty="0">
                <a:latin typeface="Calibri"/>
                <a:cs typeface="Calibri"/>
              </a:rPr>
              <a:t> notation:</a:t>
            </a:r>
            <a:endParaRPr sz="24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535"/>
              </a:spcBef>
            </a:pPr>
            <a:r>
              <a:rPr sz="3200" spc="-5" dirty="0">
                <a:latin typeface="Calibri"/>
                <a:cs typeface="Calibri"/>
              </a:rPr>
              <a:t>111.56.45.78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179" y="3422903"/>
            <a:ext cx="1954530" cy="897255"/>
            <a:chOff x="297179" y="3422903"/>
            <a:chExt cx="1954530" cy="897255"/>
          </a:xfrm>
        </p:grpSpPr>
        <p:sp>
          <p:nvSpPr>
            <p:cNvPr id="4" name="object 4"/>
            <p:cNvSpPr/>
            <p:nvPr/>
          </p:nvSpPr>
          <p:spPr>
            <a:xfrm>
              <a:off x="457961" y="3507485"/>
              <a:ext cx="1643380" cy="617220"/>
            </a:xfrm>
            <a:custGeom>
              <a:avLst/>
              <a:gdLst/>
              <a:ahLst/>
              <a:cxnLst/>
              <a:rect l="l" t="t" r="r" b="b"/>
              <a:pathLst>
                <a:path w="1643380" h="617220">
                  <a:moveTo>
                    <a:pt x="1642872" y="0"/>
                  </a:moveTo>
                  <a:lnTo>
                    <a:pt x="0" y="0"/>
                  </a:lnTo>
                  <a:lnTo>
                    <a:pt x="0" y="617219"/>
                  </a:lnTo>
                  <a:lnTo>
                    <a:pt x="1642872" y="617219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3422903"/>
              <a:ext cx="1954530" cy="8968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7962" y="3507485"/>
            <a:ext cx="1643380" cy="617220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0"/>
              </a:spcBef>
            </a:pPr>
            <a:r>
              <a:rPr sz="3200" b="1" i="1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025" y="4709921"/>
            <a:ext cx="8907780" cy="70866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  <a:tabLst>
                <a:tab pos="2299970" algn="l"/>
                <a:tab pos="4546600" algn="l"/>
                <a:tab pos="6812915" algn="l"/>
              </a:tabLst>
            </a:pPr>
            <a:r>
              <a:rPr sz="4000" spc="-75" dirty="0">
                <a:latin typeface="Times New Roman"/>
                <a:cs typeface="Times New Roman"/>
              </a:rPr>
              <a:t>01101111	</a:t>
            </a:r>
            <a:r>
              <a:rPr sz="4000" spc="-35" dirty="0">
                <a:latin typeface="Times New Roman"/>
                <a:cs typeface="Times New Roman"/>
              </a:rPr>
              <a:t>00111000	</a:t>
            </a:r>
            <a:r>
              <a:rPr sz="4000" spc="-20" dirty="0">
                <a:latin typeface="Times New Roman"/>
                <a:cs typeface="Times New Roman"/>
              </a:rPr>
              <a:t>00101101	</a:t>
            </a:r>
            <a:r>
              <a:rPr sz="4000" spc="-40" dirty="0">
                <a:latin typeface="Times New Roman"/>
                <a:cs typeface="Times New Roman"/>
              </a:rPr>
              <a:t>01001110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2300" y="464565"/>
            <a:ext cx="175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3090672"/>
            <a:ext cx="1954530" cy="897255"/>
            <a:chOff x="272795" y="3090672"/>
            <a:chExt cx="1954530" cy="897255"/>
          </a:xfrm>
        </p:grpSpPr>
        <p:sp>
          <p:nvSpPr>
            <p:cNvPr id="3" name="object 3"/>
            <p:cNvSpPr/>
            <p:nvPr/>
          </p:nvSpPr>
          <p:spPr>
            <a:xfrm>
              <a:off x="433577" y="3173730"/>
              <a:ext cx="1643380" cy="619125"/>
            </a:xfrm>
            <a:custGeom>
              <a:avLst/>
              <a:gdLst/>
              <a:ahLst/>
              <a:cxnLst/>
              <a:rect l="l" t="t" r="r" b="b"/>
              <a:pathLst>
                <a:path w="1643380" h="619125">
                  <a:moveTo>
                    <a:pt x="1642872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1642872" y="618744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3090672"/>
              <a:ext cx="1954530" cy="8968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33577" y="3173729"/>
            <a:ext cx="1643380" cy="619125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0"/>
              </a:spcBef>
            </a:pPr>
            <a:r>
              <a:rPr sz="3200" b="1" i="1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300" y="464565"/>
            <a:ext cx="175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2300" y="1533479"/>
            <a:ext cx="5307965" cy="100456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565"/>
              </a:spcBef>
            </a:pPr>
            <a:r>
              <a:rPr sz="3200" spc="-5" dirty="0">
                <a:latin typeface="Calibri"/>
                <a:cs typeface="Calibri"/>
              </a:rPr>
              <a:t>111.56.045.78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18" y="4359402"/>
            <a:ext cx="8343900" cy="4254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9405" indent="-229235">
              <a:lnSpc>
                <a:spcPts val="2800"/>
              </a:lnSpc>
              <a:buFont typeface="Arial MT"/>
              <a:buChar char="•"/>
              <a:tabLst>
                <a:tab pos="320040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leading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Dotted-decimal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(045)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3379" y="2964179"/>
            <a:ext cx="1954530" cy="897255"/>
            <a:chOff x="373379" y="2964179"/>
            <a:chExt cx="1954530" cy="897255"/>
          </a:xfrm>
        </p:grpSpPr>
        <p:sp>
          <p:nvSpPr>
            <p:cNvPr id="3" name="object 3"/>
            <p:cNvSpPr/>
            <p:nvPr/>
          </p:nvSpPr>
          <p:spPr>
            <a:xfrm>
              <a:off x="534161" y="3047237"/>
              <a:ext cx="1643380" cy="617220"/>
            </a:xfrm>
            <a:custGeom>
              <a:avLst/>
              <a:gdLst/>
              <a:ahLst/>
              <a:cxnLst/>
              <a:rect l="l" t="t" r="r" b="b"/>
              <a:pathLst>
                <a:path w="1643380" h="617220">
                  <a:moveTo>
                    <a:pt x="1642872" y="0"/>
                  </a:moveTo>
                  <a:lnTo>
                    <a:pt x="0" y="0"/>
                  </a:lnTo>
                  <a:lnTo>
                    <a:pt x="0" y="617219"/>
                  </a:lnTo>
                  <a:lnTo>
                    <a:pt x="1642872" y="617219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79" y="2964179"/>
              <a:ext cx="1954530" cy="89687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4162" y="3047238"/>
            <a:ext cx="1643380" cy="617220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sz="3200" b="1" i="1" dirty="0">
                <a:latin typeface="Times New Roman"/>
                <a:cs typeface="Times New Roman"/>
              </a:rPr>
              <a:t>Solution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300" y="464565"/>
            <a:ext cx="175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2300" y="1533479"/>
            <a:ext cx="5307965" cy="100456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following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565"/>
              </a:spcBef>
            </a:pPr>
            <a:r>
              <a:rPr sz="3200" spc="-5" dirty="0">
                <a:latin typeface="Calibri"/>
                <a:cs typeface="Calibri"/>
              </a:rPr>
              <a:t>75.45.301.14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18" y="4359402"/>
            <a:ext cx="8343900" cy="8858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9405" indent="-229235">
              <a:lnSpc>
                <a:spcPts val="2800"/>
              </a:lnSpc>
              <a:buFont typeface="Arial MT"/>
              <a:buChar char="•"/>
              <a:tabLst>
                <a:tab pos="320040" algn="l"/>
                <a:tab pos="455803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number	&lt;=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255</a:t>
            </a:r>
            <a:endParaRPr sz="2400">
              <a:latin typeface="Calibri"/>
              <a:cs typeface="Calibri"/>
            </a:endParaRPr>
          </a:p>
          <a:p>
            <a:pPr marL="319405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20040" algn="l"/>
              </a:tabLst>
            </a:pPr>
            <a:r>
              <a:rPr sz="2400" spc="-5" dirty="0">
                <a:latin typeface="Calibri"/>
                <a:cs typeface="Calibri"/>
              </a:rPr>
              <a:t>301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</a:t>
            </a:r>
            <a:r>
              <a:rPr spc="-35" dirty="0"/>
              <a:t> </a:t>
            </a:r>
            <a:r>
              <a:rPr dirty="0"/>
              <a:t>Address</a:t>
            </a:r>
            <a:r>
              <a:rPr spc="-4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610994"/>
            <a:ext cx="7691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SzPct val="69642"/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octet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95" dirty="0"/>
              <a:t> </a:t>
            </a:r>
            <a:r>
              <a:rPr sz="3600" dirty="0"/>
              <a:t>Address</a:t>
            </a:r>
            <a:r>
              <a:rPr sz="3600" spc="-90" dirty="0"/>
              <a:t> </a:t>
            </a:r>
            <a:r>
              <a:rPr sz="3600" spc="-10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5543550" cy="39871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N.H.H.H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1-</a:t>
            </a:r>
            <a:r>
              <a:rPr sz="2400" spc="-25" dirty="0">
                <a:latin typeface="Calibri"/>
                <a:cs typeface="Calibri"/>
              </a:rPr>
              <a:t>126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127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reserved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126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16,777,214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  <a:tab pos="2146935" algn="l"/>
                <a:tab pos="2592070" algn="l"/>
              </a:tabLst>
            </a:pPr>
            <a:r>
              <a:rPr sz="2000" spc="-10" dirty="0">
                <a:latin typeface="Calibri"/>
                <a:cs typeface="Calibri"/>
              </a:rPr>
              <a:t>1.0.0.0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126.255.255.255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95" dirty="0"/>
              <a:t> </a:t>
            </a:r>
            <a:r>
              <a:rPr sz="3600" dirty="0"/>
              <a:t>Address</a:t>
            </a:r>
            <a:r>
              <a:rPr sz="3600" spc="-90" dirty="0"/>
              <a:t> </a:t>
            </a:r>
            <a:r>
              <a:rPr sz="3600" spc="-10" dirty="0"/>
              <a:t>Classes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dirty="0"/>
              <a:t>Class</a:t>
            </a:r>
            <a:r>
              <a:rPr spc="-45" dirty="0"/>
              <a:t> </a:t>
            </a:r>
            <a:r>
              <a:rPr spc="-50" dirty="0"/>
              <a:t>B</a:t>
            </a: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N.N.H.H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128-</a:t>
            </a:r>
            <a:r>
              <a:rPr sz="2400" spc="-25" dirty="0">
                <a:latin typeface="Calibri"/>
                <a:cs typeface="Calibri"/>
              </a:rPr>
              <a:t>191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Broadcast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16,384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65534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128.0.0.0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191.255.255.255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17" y="580136"/>
            <a:ext cx="1794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</a:t>
            </a:r>
            <a:r>
              <a:rPr spc="-70" dirty="0"/>
              <a:t> </a:t>
            </a:r>
            <a:r>
              <a:rPr spc="-10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818" y="1642059"/>
            <a:ext cx="8325484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IP</a:t>
            </a:r>
            <a:r>
              <a:rPr sz="2400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address</a:t>
            </a:r>
            <a:r>
              <a:rPr sz="24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address</a:t>
            </a:r>
            <a:r>
              <a:rPr sz="24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used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 in</a:t>
            </a:r>
            <a:r>
              <a:rPr sz="2400" i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order</a:t>
            </a: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uniquely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identify</a:t>
            </a: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solidFill>
                  <a:srgbClr val="00AFEF"/>
                </a:solidFill>
                <a:latin typeface="Calibri"/>
                <a:cs typeface="Calibri"/>
              </a:rPr>
              <a:t>device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sz="2400" i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0AFEF"/>
                </a:solidFill>
                <a:latin typeface="Calibri"/>
                <a:cs typeface="Calibri"/>
              </a:rPr>
              <a:t>IP</a:t>
            </a:r>
            <a:r>
              <a:rPr sz="2400" i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AFEF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355600" marR="41910" indent="-342900">
              <a:lnSpc>
                <a:spcPct val="100000"/>
              </a:lnSpc>
              <a:spcBef>
                <a:spcPts val="10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IP </a:t>
            </a:r>
            <a:r>
              <a:rPr sz="2400" spc="-5" dirty="0">
                <a:latin typeface="Calibri"/>
                <a:cs typeface="Calibri"/>
              </a:rPr>
              <a:t>Addresses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route packets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sending node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receiving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address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32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binary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Divided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portion</a:t>
            </a:r>
            <a:r>
              <a:rPr sz="24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host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portion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help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subnet</a:t>
            </a:r>
            <a:r>
              <a:rPr sz="2400" dirty="0">
                <a:latin typeface="Calibri"/>
                <a:cs typeface="Calibri"/>
              </a:rPr>
              <a:t> mask</a:t>
            </a:r>
            <a:endParaRPr sz="2400">
              <a:latin typeface="Calibri"/>
              <a:cs typeface="Calibri"/>
            </a:endParaRPr>
          </a:p>
          <a:p>
            <a:pPr marL="355600" marR="989330" indent="-342900">
              <a:lnSpc>
                <a:spcPct val="100000"/>
              </a:lnSpc>
              <a:spcBef>
                <a:spcPts val="101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Internet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Authority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(IANA)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identifiers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avoid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duplications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95" dirty="0"/>
              <a:t> </a:t>
            </a:r>
            <a:r>
              <a:rPr sz="3600" dirty="0"/>
              <a:t>Address</a:t>
            </a:r>
            <a:r>
              <a:rPr sz="3600" spc="-90" dirty="0"/>
              <a:t> </a:t>
            </a:r>
            <a:r>
              <a:rPr sz="3600" spc="-10" dirty="0"/>
              <a:t>Classes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dirty="0"/>
              <a:t>Class</a:t>
            </a:r>
            <a:r>
              <a:rPr spc="-45" dirty="0"/>
              <a:t> </a:t>
            </a:r>
            <a:r>
              <a:rPr spc="-50" dirty="0"/>
              <a:t>C</a:t>
            </a: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N.N.N.H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192-</a:t>
            </a:r>
            <a:r>
              <a:rPr sz="2400" spc="-25" dirty="0">
                <a:latin typeface="Calibri"/>
                <a:cs typeface="Calibri"/>
              </a:rPr>
              <a:t>223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Broadcast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2,097,152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254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192.0.0.0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223.255.255.255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95" dirty="0"/>
              <a:t> </a:t>
            </a:r>
            <a:r>
              <a:rPr sz="3600" dirty="0"/>
              <a:t>Address</a:t>
            </a:r>
            <a:r>
              <a:rPr sz="3600" spc="-90" dirty="0"/>
              <a:t> </a:t>
            </a:r>
            <a:r>
              <a:rPr sz="3600" spc="-10" dirty="0"/>
              <a:t>Classes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7862570" cy="39020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multicast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broadcasts</a:t>
            </a:r>
            <a:endParaRPr sz="28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hosts 	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multicast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224.0.0.0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239.255.255.255</a:t>
            </a:r>
            <a:endParaRPr sz="2000">
              <a:latin typeface="Calibri"/>
              <a:cs typeface="Calibri"/>
            </a:endParaRPr>
          </a:p>
          <a:p>
            <a:pPr marL="355600" marR="433070" indent="-342900">
              <a:lnSpc>
                <a:spcPct val="100000"/>
              </a:lnSpc>
              <a:spcBef>
                <a:spcPts val="61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Experimental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(Research)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dirty="0">
                <a:latin typeface="Calibri"/>
                <a:cs typeface="Calibri"/>
              </a:rPr>
              <a:t>available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public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240.0.0.0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255.255.255.255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75" dirty="0"/>
              <a:t> </a:t>
            </a:r>
            <a:r>
              <a:rPr sz="3600" dirty="0"/>
              <a:t>Address</a:t>
            </a:r>
            <a:r>
              <a:rPr sz="3600" spc="-65" dirty="0"/>
              <a:t> </a:t>
            </a:r>
            <a:r>
              <a:rPr sz="3600" dirty="0"/>
              <a:t>Classes</a:t>
            </a:r>
            <a:r>
              <a:rPr sz="3600" spc="-90" dirty="0"/>
              <a:t> </a:t>
            </a:r>
            <a:r>
              <a:rPr sz="3600" spc="-10" dirty="0"/>
              <a:t>(Binary)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039" y="1533881"/>
            <a:ext cx="8192134" cy="20466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409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</a:tabLst>
            </a:pPr>
            <a:r>
              <a:rPr sz="2600" b="1" dirty="0">
                <a:latin typeface="Calibri"/>
                <a:cs typeface="Calibri"/>
              </a:rPr>
              <a:t>Class A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Address</a:t>
            </a:r>
            <a:endParaRPr sz="2600">
              <a:latin typeface="Calibri"/>
              <a:cs typeface="Calibri"/>
            </a:endParaRPr>
          </a:p>
          <a:p>
            <a:pPr marL="393700" marR="55880" indent="-342900">
              <a:lnSpc>
                <a:spcPts val="2810"/>
              </a:lnSpc>
              <a:spcBef>
                <a:spcPts val="665"/>
              </a:spcBef>
              <a:buClr>
                <a:srgbClr val="5F497A"/>
              </a:buClr>
              <a:buFont typeface="Arial MT"/>
              <a:buChar char="•"/>
              <a:tabLst>
                <a:tab pos="3937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octet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always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(zero).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Thus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octet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ranges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127</a:t>
            </a:r>
            <a:endParaRPr sz="2600">
              <a:latin typeface="Calibri"/>
              <a:cs typeface="Calibri"/>
            </a:endParaRPr>
          </a:p>
          <a:p>
            <a:pPr marL="393700" marR="786765" indent="-342900">
              <a:lnSpc>
                <a:spcPts val="2810"/>
              </a:lnSpc>
              <a:spcBef>
                <a:spcPts val="620"/>
              </a:spcBef>
              <a:buClr>
                <a:srgbClr val="5F497A"/>
              </a:buClr>
              <a:buFont typeface="Arial MT"/>
              <a:buChar char="•"/>
              <a:tabLst>
                <a:tab pos="393700" algn="l"/>
              </a:tabLst>
            </a:pP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addressing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126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networks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(2</a:t>
            </a:r>
            <a:r>
              <a:rPr sz="2550" spc="-15" baseline="26143" dirty="0">
                <a:latin typeface="Calibri"/>
                <a:cs typeface="Calibri"/>
              </a:rPr>
              <a:t>7</a:t>
            </a:r>
            <a:r>
              <a:rPr sz="2600" spc="-10" dirty="0">
                <a:latin typeface="Calibri"/>
                <a:cs typeface="Calibri"/>
              </a:rPr>
              <a:t>-</a:t>
            </a:r>
            <a:r>
              <a:rPr sz="2600" dirty="0">
                <a:latin typeface="Calibri"/>
                <a:cs typeface="Calibri"/>
              </a:rPr>
              <a:t>2)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16777214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hosts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(2</a:t>
            </a:r>
            <a:r>
              <a:rPr sz="2550" baseline="26143" dirty="0">
                <a:latin typeface="Calibri"/>
                <a:cs typeface="Calibri"/>
              </a:rPr>
              <a:t>24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25" dirty="0">
                <a:latin typeface="Calibri"/>
                <a:cs typeface="Calibri"/>
              </a:rPr>
              <a:t>2).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338064"/>
            <a:ext cx="7256145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965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Class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IP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address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format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thus: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ts val="2965"/>
              </a:lnSpc>
            </a:pPr>
            <a:r>
              <a:rPr sz="2600" b="1" spc="-10" dirty="0">
                <a:latin typeface="Calibri"/>
                <a:cs typeface="Calibri"/>
              </a:rPr>
              <a:t>0NNNNNNN</a:t>
            </a:r>
            <a:r>
              <a:rPr sz="2600" spc="-10" dirty="0">
                <a:latin typeface="Calibri"/>
                <a:cs typeface="Calibri"/>
              </a:rPr>
              <a:t>.HHHHHHHH.HHHHHHHH.HHHHHHHH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962400"/>
            <a:ext cx="4114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75" dirty="0"/>
              <a:t> </a:t>
            </a:r>
            <a:r>
              <a:rPr sz="3600" dirty="0"/>
              <a:t>Address</a:t>
            </a:r>
            <a:r>
              <a:rPr sz="3600" spc="-65" dirty="0"/>
              <a:t> </a:t>
            </a:r>
            <a:r>
              <a:rPr sz="3600" dirty="0"/>
              <a:t>Classes</a:t>
            </a:r>
            <a:r>
              <a:rPr sz="3600" spc="-90" dirty="0"/>
              <a:t> </a:t>
            </a:r>
            <a:r>
              <a:rPr sz="3600" spc="-10" dirty="0"/>
              <a:t>(Binary)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039" y="1525041"/>
            <a:ext cx="8392795" cy="220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434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</a:tabLst>
            </a:pPr>
            <a:r>
              <a:rPr sz="2800" b="1" dirty="0">
                <a:latin typeface="Calibri"/>
                <a:cs typeface="Calibri"/>
              </a:rPr>
              <a:t>Class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  <a:p>
            <a:pPr marL="393700" marR="55880" indent="-342900">
              <a:lnSpc>
                <a:spcPts val="3020"/>
              </a:lnSpc>
              <a:spcBef>
                <a:spcPts val="720"/>
              </a:spcBef>
              <a:buClr>
                <a:srgbClr val="5F497A"/>
              </a:buClr>
              <a:buFont typeface="Arial MT"/>
              <a:buChar char="•"/>
              <a:tabLst>
                <a:tab pos="3937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belongs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two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octet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393700" marR="263525" indent="-342900">
              <a:lnSpc>
                <a:spcPts val="3020"/>
              </a:lnSpc>
              <a:spcBef>
                <a:spcPts val="680"/>
              </a:spcBef>
              <a:buClr>
                <a:srgbClr val="5F497A"/>
              </a:buClr>
              <a:buFont typeface="Arial MT"/>
              <a:buChar char="•"/>
              <a:tabLst>
                <a:tab pos="393700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16384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sz="2775" baseline="25525" dirty="0">
                <a:latin typeface="Calibri"/>
                <a:cs typeface="Calibri"/>
              </a:rPr>
              <a:t>14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65534 (2</a:t>
            </a:r>
            <a:r>
              <a:rPr sz="2775" spc="-15" baseline="25525" dirty="0">
                <a:latin typeface="Calibri"/>
                <a:cs typeface="Calibri"/>
              </a:rPr>
              <a:t>16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2)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153101"/>
            <a:ext cx="784225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3195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b="1" spc="-10" dirty="0">
                <a:latin typeface="Calibri"/>
                <a:cs typeface="Calibri"/>
              </a:rPr>
              <a:t>10NNNNNN.NNNNNNNN</a:t>
            </a:r>
            <a:r>
              <a:rPr sz="2800" spc="-10" dirty="0">
                <a:latin typeface="Calibri"/>
                <a:cs typeface="Calibri"/>
              </a:rPr>
              <a:t>.HHHHHHHH.HHHHHHHH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4038600"/>
            <a:ext cx="3657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IP</a:t>
            </a:r>
            <a:r>
              <a:rPr sz="3600" spc="-75" dirty="0"/>
              <a:t> </a:t>
            </a:r>
            <a:r>
              <a:rPr sz="3600" dirty="0"/>
              <a:t>Address</a:t>
            </a:r>
            <a:r>
              <a:rPr sz="3600" spc="-65" dirty="0"/>
              <a:t> </a:t>
            </a:r>
            <a:r>
              <a:rPr sz="3600" dirty="0"/>
              <a:t>Classes</a:t>
            </a:r>
            <a:r>
              <a:rPr sz="3600" spc="-90" dirty="0"/>
              <a:t> </a:t>
            </a:r>
            <a:r>
              <a:rPr sz="3600" spc="-10" dirty="0"/>
              <a:t>(Binary)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039" y="1525041"/>
            <a:ext cx="8405495" cy="220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434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</a:tabLst>
            </a:pPr>
            <a:r>
              <a:rPr sz="2800" b="1" dirty="0">
                <a:latin typeface="Calibri"/>
                <a:cs typeface="Calibri"/>
              </a:rPr>
              <a:t>Class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  <a:p>
            <a:pPr marL="393700" marR="488950" indent="-342900">
              <a:lnSpc>
                <a:spcPts val="3020"/>
              </a:lnSpc>
              <a:spcBef>
                <a:spcPts val="720"/>
              </a:spcBef>
              <a:buClr>
                <a:srgbClr val="5F497A"/>
              </a:buClr>
              <a:buFont typeface="Arial MT"/>
              <a:buChar char="•"/>
              <a:tabLst>
                <a:tab pos="3937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octet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bits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110</a:t>
            </a:r>
            <a:endParaRPr sz="2800">
              <a:latin typeface="Calibri"/>
              <a:cs typeface="Calibri"/>
            </a:endParaRPr>
          </a:p>
          <a:p>
            <a:pPr marL="393700" marR="55880" indent="-342900">
              <a:lnSpc>
                <a:spcPts val="3020"/>
              </a:lnSpc>
              <a:spcBef>
                <a:spcPts val="680"/>
              </a:spcBef>
              <a:buClr>
                <a:srgbClr val="5F497A"/>
              </a:buClr>
              <a:buFont typeface="Arial MT"/>
              <a:buChar char="•"/>
              <a:tabLst>
                <a:tab pos="393700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2097152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sz="2775" baseline="25525" dirty="0">
                <a:latin typeface="Calibri"/>
                <a:cs typeface="Calibri"/>
              </a:rPr>
              <a:t>21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254 </a:t>
            </a:r>
            <a:r>
              <a:rPr sz="2800" spc="-10" dirty="0">
                <a:latin typeface="Calibri"/>
                <a:cs typeface="Calibri"/>
              </a:rPr>
              <a:t>(2</a:t>
            </a:r>
            <a:r>
              <a:rPr sz="2775" spc="-15" baseline="25525" dirty="0">
                <a:latin typeface="Calibri"/>
                <a:cs typeface="Calibri"/>
              </a:rPr>
              <a:t>8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2)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153101"/>
            <a:ext cx="7896859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3195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b="1" spc="-10" dirty="0">
                <a:latin typeface="Calibri"/>
                <a:cs typeface="Calibri"/>
              </a:rPr>
              <a:t>110NNNNN.NNNNNNNN.NNNNNNNN</a:t>
            </a:r>
            <a:r>
              <a:rPr sz="2800" spc="-10" dirty="0">
                <a:latin typeface="Calibri"/>
                <a:cs typeface="Calibri"/>
              </a:rPr>
              <a:t>.HHHHHHHH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4038600"/>
            <a:ext cx="3733800" cy="8961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9614" y="3441953"/>
            <a:ext cx="1391920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7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spc="-50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7561" y="1829561"/>
            <a:ext cx="70104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2800" dirty="0">
                <a:latin typeface="Calibri"/>
                <a:cs typeface="Calibri"/>
              </a:rPr>
              <a:t>Find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158.223.1.108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227.13.14.88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62" y="4207002"/>
            <a:ext cx="79248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2400" b="1" spc="-10" dirty="0">
                <a:latin typeface="Calibri"/>
                <a:cs typeface="Calibri"/>
              </a:rPr>
              <a:t>158.223.1.108</a:t>
            </a:r>
            <a:endParaRPr sz="2400">
              <a:latin typeface="Calibri"/>
              <a:cs typeface="Calibri"/>
            </a:endParaRPr>
          </a:p>
          <a:p>
            <a:pPr marL="1584960" marR="1579880" algn="ctr">
              <a:lnSpc>
                <a:spcPct val="100000"/>
              </a:lnSpc>
              <a:tabLst>
                <a:tab pos="3482975" algn="l"/>
                <a:tab pos="5500370" algn="l"/>
              </a:tabLst>
            </a:pPr>
            <a:r>
              <a:rPr sz="2400" b="1" dirty="0">
                <a:latin typeface="Calibri"/>
                <a:cs typeface="Calibri"/>
              </a:rPr>
              <a:t>1st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byte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158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(128&lt;158&lt;191)</a:t>
            </a:r>
            <a:r>
              <a:rPr sz="2400" b="1" dirty="0">
                <a:latin typeface="Calibri"/>
                <a:cs typeface="Calibri"/>
              </a:rPr>
              <a:t>	class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B </a:t>
            </a:r>
            <a:r>
              <a:rPr sz="2400" b="1" spc="-10" dirty="0">
                <a:latin typeface="Calibri"/>
                <a:cs typeface="Calibri"/>
              </a:rPr>
              <a:t>227.13.14.88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1st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byte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227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(224&lt;227&lt;239)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2598420"/>
            <a:ext cx="6482080" cy="2214880"/>
            <a:chOff x="914400" y="2598420"/>
            <a:chExt cx="6482080" cy="2214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598420"/>
              <a:ext cx="6477000" cy="21838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237476" y="4543044"/>
              <a:ext cx="154305" cy="265430"/>
            </a:xfrm>
            <a:custGeom>
              <a:avLst/>
              <a:gdLst/>
              <a:ahLst/>
              <a:cxnLst/>
              <a:rect l="l" t="t" r="r" b="b"/>
              <a:pathLst>
                <a:path w="154304" h="265429">
                  <a:moveTo>
                    <a:pt x="153924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153924" y="265175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7476" y="4543044"/>
              <a:ext cx="154305" cy="265430"/>
            </a:xfrm>
            <a:custGeom>
              <a:avLst/>
              <a:gdLst/>
              <a:ahLst/>
              <a:cxnLst/>
              <a:rect l="l" t="t" r="r" b="b"/>
              <a:pathLst>
                <a:path w="154304" h="265429">
                  <a:moveTo>
                    <a:pt x="0" y="265175"/>
                  </a:moveTo>
                  <a:lnTo>
                    <a:pt x="153924" y="265175"/>
                  </a:lnTo>
                  <a:lnTo>
                    <a:pt x="153924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4400" y="5265420"/>
            <a:ext cx="6477000" cy="628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3025" marR="262890">
              <a:lnSpc>
                <a:spcPct val="100000"/>
              </a:lnSpc>
              <a:spcBef>
                <a:spcPts val="180"/>
              </a:spcBef>
            </a:pP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IP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176.10.255.255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host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positions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reserved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broadcast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836420"/>
            <a:ext cx="6477000" cy="6324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73025" marR="260350">
              <a:lnSpc>
                <a:spcPct val="100000"/>
              </a:lnSpc>
              <a:spcBef>
                <a:spcPts val="175"/>
              </a:spcBef>
            </a:pP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IP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176.10.0.0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all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binary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0s 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host </a:t>
            </a: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positions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reserved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067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dirty="0"/>
              <a:t>Network</a:t>
            </a:r>
            <a:r>
              <a:rPr spc="-55" dirty="0"/>
              <a:t> </a:t>
            </a:r>
            <a:r>
              <a:rPr dirty="0"/>
              <a:t>IDs</a:t>
            </a:r>
            <a:r>
              <a:rPr spc="-6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Broadcast</a:t>
            </a:r>
            <a:r>
              <a:rPr spc="-85" dirty="0"/>
              <a:t> </a:t>
            </a:r>
            <a:r>
              <a:rPr spc="-10" dirty="0"/>
              <a:t>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Hosts</a:t>
            </a:r>
            <a:r>
              <a:rPr spc="-5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Classes</a:t>
            </a:r>
            <a:r>
              <a:rPr spc="-4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IP</a:t>
            </a:r>
            <a:r>
              <a:rPr spc="-45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451" y="4437735"/>
            <a:ext cx="71666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Class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(24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1950" baseline="25641" dirty="0">
                <a:latin typeface="Arial MT"/>
                <a:cs typeface="Arial MT"/>
              </a:rPr>
              <a:t>24</a:t>
            </a:r>
            <a:r>
              <a:rPr sz="1950" spc="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1950" baseline="25641" dirty="0">
                <a:latin typeface="Arial MT"/>
                <a:cs typeface="Arial MT"/>
              </a:rPr>
              <a:t>*</a:t>
            </a:r>
            <a:r>
              <a:rPr sz="1950" spc="284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16,777,214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maximum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hosts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(16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bits 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1950" baseline="25641" dirty="0">
                <a:latin typeface="Arial MT"/>
                <a:cs typeface="Arial MT"/>
              </a:rPr>
              <a:t>16</a:t>
            </a:r>
            <a:r>
              <a:rPr sz="1950" spc="-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1950" baseline="25641" dirty="0">
                <a:latin typeface="Arial MT"/>
                <a:cs typeface="Arial MT"/>
              </a:rPr>
              <a:t>*</a:t>
            </a:r>
            <a:r>
              <a:rPr sz="1950" spc="27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65,534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maximum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hosts </a:t>
            </a:r>
            <a:r>
              <a:rPr sz="2000" dirty="0">
                <a:latin typeface="Arial MT"/>
                <a:cs typeface="Arial MT"/>
              </a:rPr>
              <a:t>Class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(8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hosts)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1950" baseline="25641" dirty="0">
                <a:latin typeface="Arial MT"/>
                <a:cs typeface="Arial MT"/>
              </a:rPr>
              <a:t>8</a:t>
            </a:r>
            <a:r>
              <a:rPr sz="1950" spc="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1950" baseline="25641" dirty="0">
                <a:latin typeface="Arial MT"/>
                <a:cs typeface="Arial MT"/>
              </a:rPr>
              <a:t>*</a:t>
            </a:r>
            <a:r>
              <a:rPr sz="1950" spc="277" baseline="25641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254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maximum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hosts</a:t>
            </a:r>
            <a:endParaRPr sz="2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950" i="1" baseline="25641" dirty="0">
                <a:latin typeface="Arial"/>
                <a:cs typeface="Arial"/>
              </a:rPr>
              <a:t>*</a:t>
            </a:r>
            <a:r>
              <a:rPr sz="1950" i="1" spc="284" baseline="25641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Subtracting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network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and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broadcast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reserved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684020"/>
            <a:ext cx="4495800" cy="25100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IP</a:t>
            </a:r>
            <a:r>
              <a:rPr spc="-35" dirty="0"/>
              <a:t> </a:t>
            </a:r>
            <a:r>
              <a:rPr dirty="0"/>
              <a:t>Address</a:t>
            </a:r>
            <a:r>
              <a:rPr spc="-45" dirty="0"/>
              <a:t> </a:t>
            </a:r>
            <a:r>
              <a:rPr spc="-10" dirty="0"/>
              <a:t>Classes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7400"/>
            <a:ext cx="7045452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Network</a:t>
            </a:r>
            <a:r>
              <a:rPr spc="-105" dirty="0"/>
              <a:t> </a:t>
            </a:r>
            <a:r>
              <a:rPr dirty="0"/>
              <a:t>Masks</a:t>
            </a:r>
            <a:r>
              <a:rPr spc="-114" dirty="0"/>
              <a:t> </a:t>
            </a:r>
            <a:r>
              <a:rPr dirty="0"/>
              <a:t>(Default</a:t>
            </a:r>
            <a:r>
              <a:rPr spc="-114" dirty="0"/>
              <a:t> </a:t>
            </a:r>
            <a:r>
              <a:rPr spc="-10" dirty="0"/>
              <a:t>Mask)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8765"/>
            <a:ext cx="7903845" cy="4161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5095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which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portion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address identifies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–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r>
              <a:rPr sz="2400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 identifies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host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32-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default</a:t>
            </a:r>
            <a:r>
              <a:rPr sz="24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masks,</a:t>
            </a:r>
            <a:r>
              <a:rPr sz="2400" spc="-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natural</a:t>
            </a:r>
            <a:r>
              <a:rPr sz="2400" spc="-1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masks.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50"/>
              </a:spcBef>
            </a:pPr>
            <a:endParaRPr sz="2400">
              <a:latin typeface="Calibri"/>
              <a:cs typeface="Calibri"/>
            </a:endParaRPr>
          </a:p>
          <a:p>
            <a:pPr marL="1003300" marR="2195830">
              <a:lnSpc>
                <a:spcPct val="100000"/>
              </a:lnSpc>
              <a:spcBef>
                <a:spcPts val="5"/>
              </a:spcBef>
              <a:tabLst>
                <a:tab pos="2001520" algn="l"/>
                <a:tab pos="392684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255.0.0.0 </a:t>
            </a:r>
            <a:r>
              <a:rPr sz="2400" b="1" dirty="0">
                <a:latin typeface="Calibri"/>
                <a:cs typeface="Calibri"/>
              </a:rPr>
              <a:t>Class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255.255.0.0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255.255.255.0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" y="543559"/>
            <a:ext cx="1794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</a:t>
            </a:r>
            <a:r>
              <a:rPr spc="-70" dirty="0"/>
              <a:t> </a:t>
            </a:r>
            <a:r>
              <a:rPr spc="-10" dirty="0"/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2414"/>
            <a:ext cx="8038465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072639" indent="-354965">
              <a:lnSpc>
                <a:spcPct val="12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32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5" dirty="0">
                <a:latin typeface="Calibri"/>
                <a:cs typeface="Calibri"/>
              </a:rPr>
              <a:t>broken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48ED4"/>
                </a:solidFill>
                <a:latin typeface="Calibri"/>
                <a:cs typeface="Calibri"/>
              </a:rPr>
              <a:t>four</a:t>
            </a:r>
            <a:r>
              <a:rPr sz="2400" b="1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48ED4"/>
                </a:solidFill>
                <a:latin typeface="Calibri"/>
                <a:cs typeface="Calibri"/>
              </a:rPr>
              <a:t>octets </a:t>
            </a:r>
            <a:r>
              <a:rPr sz="2400" b="1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48ED4"/>
                </a:solidFill>
                <a:latin typeface="Calibri"/>
                <a:cs typeface="Calibri"/>
              </a:rPr>
              <a:t>(1</a:t>
            </a:r>
            <a:r>
              <a:rPr sz="2400" b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48ED4"/>
                </a:solidFill>
                <a:latin typeface="Calibri"/>
                <a:cs typeface="Calibri"/>
              </a:rPr>
              <a:t>octet </a:t>
            </a:r>
            <a:r>
              <a:rPr sz="2400" b="1" dirty="0">
                <a:solidFill>
                  <a:srgbClr val="548ED4"/>
                </a:solidFill>
                <a:latin typeface="Calibri"/>
                <a:cs typeface="Calibri"/>
              </a:rPr>
              <a:t>=</a:t>
            </a:r>
            <a:r>
              <a:rPr sz="2400" b="1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48ED4"/>
                </a:solidFill>
                <a:latin typeface="Calibri"/>
                <a:cs typeface="Calibri"/>
              </a:rPr>
              <a:t>8</a:t>
            </a:r>
            <a:r>
              <a:rPr sz="2400" b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48ED4"/>
                </a:solidFill>
                <a:latin typeface="Calibri"/>
                <a:cs typeface="Calibri"/>
              </a:rPr>
              <a:t>bits)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converted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548ED4"/>
                </a:solidFill>
                <a:latin typeface="Calibri"/>
                <a:cs typeface="Calibri"/>
              </a:rPr>
              <a:t>separated</a:t>
            </a:r>
            <a:r>
              <a:rPr sz="2400" b="1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48ED4"/>
                </a:solidFill>
                <a:latin typeface="Calibri"/>
                <a:cs typeface="Calibri"/>
              </a:rPr>
              <a:t>by</a:t>
            </a:r>
            <a:r>
              <a:rPr sz="2400" b="1" dirty="0">
                <a:solidFill>
                  <a:srgbClr val="548ED4"/>
                </a:solidFill>
                <a:latin typeface="Calibri"/>
                <a:cs typeface="Calibri"/>
              </a:rPr>
              <a:t> a dot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014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reason, </a:t>
            </a:r>
            <a:r>
              <a:rPr sz="2400" dirty="0">
                <a:latin typeface="Calibri"/>
                <a:cs typeface="Calibri"/>
              </a:rPr>
              <a:t>an IP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said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expressed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b="1" spc="-15" dirty="0">
                <a:solidFill>
                  <a:srgbClr val="548ED4"/>
                </a:solidFill>
                <a:latin typeface="Calibri"/>
                <a:cs typeface="Calibri"/>
              </a:rPr>
              <a:t>dotted </a:t>
            </a:r>
            <a:r>
              <a:rPr sz="2400" b="1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48ED4"/>
                </a:solidFill>
                <a:latin typeface="Calibri"/>
                <a:cs typeface="Calibri"/>
              </a:rPr>
              <a:t>decimal</a:t>
            </a:r>
            <a:r>
              <a:rPr sz="2400" b="1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48ED4"/>
                </a:solidFill>
                <a:latin typeface="Calibri"/>
                <a:cs typeface="Calibri"/>
              </a:rPr>
              <a:t>format</a:t>
            </a:r>
            <a:r>
              <a:rPr sz="2400" b="1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172.16.81.100)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ranges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5" dirty="0">
                <a:latin typeface="Calibri"/>
                <a:cs typeface="Calibri"/>
              </a:rPr>
              <a:t> 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255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decimal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548ED4"/>
                </a:solidFill>
                <a:latin typeface="Calibri"/>
                <a:cs typeface="Calibri"/>
              </a:rPr>
              <a:t>00000000</a:t>
            </a:r>
            <a:r>
              <a:rPr sz="2400" b="1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48ED4"/>
                </a:solidFill>
                <a:latin typeface="Calibri"/>
                <a:cs typeface="Calibri"/>
              </a:rPr>
              <a:t>−</a:t>
            </a:r>
            <a:r>
              <a:rPr sz="2400" b="1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48ED4"/>
                </a:solidFill>
                <a:latin typeface="Calibri"/>
                <a:cs typeface="Calibri"/>
              </a:rPr>
              <a:t>11111111</a:t>
            </a:r>
            <a:r>
              <a:rPr sz="2400" b="1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48ED4"/>
                </a:solidFill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Find</a:t>
            </a:r>
            <a:r>
              <a:rPr spc="-105" dirty="0"/>
              <a:t> </a:t>
            </a:r>
            <a:r>
              <a:rPr dirty="0"/>
              <a:t>Network</a:t>
            </a:r>
            <a:r>
              <a:rPr spc="-80" dirty="0"/>
              <a:t> </a:t>
            </a:r>
            <a:r>
              <a:rPr spc="-25" dirty="0"/>
              <a:t>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75990"/>
            <a:ext cx="8485505" cy="13423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subnet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mask.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subnet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" y="4288535"/>
            <a:ext cx="8793480" cy="1766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1947" y="2212848"/>
            <a:ext cx="2505455" cy="181965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9614" y="3441953"/>
            <a:ext cx="1391920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7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spc="-50"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7561" y="1829561"/>
            <a:ext cx="70104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09855" marR="104775" algn="ctr">
              <a:lnSpc>
                <a:spcPct val="100000"/>
              </a:lnSpc>
              <a:spcBef>
                <a:spcPts val="175"/>
              </a:spcBef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132.21.0.0,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class,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NETID,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addresses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562" y="4207002"/>
            <a:ext cx="7924800" cy="1828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679450" marR="675005" algn="ctr">
              <a:lnSpc>
                <a:spcPct val="100000"/>
              </a:lnSpc>
              <a:spcBef>
                <a:spcPts val="1280"/>
              </a:spcBef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1st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byte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between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128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191.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Hence,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</a:t>
            </a:r>
            <a:r>
              <a:rPr sz="2400" b="1" spc="-50" dirty="0">
                <a:latin typeface="Calibri"/>
                <a:cs typeface="Calibri"/>
              </a:rPr>
              <a:t> B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block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NETID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132.21.0.0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addresses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range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213233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132.21.0.0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132.21.255.255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15" y="1614042"/>
            <a:ext cx="689800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5600" algn="l"/>
                <a:tab pos="360934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8.20.15.1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mask: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255.0.0.0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22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30" dirty="0"/>
              <a:t> </a:t>
            </a: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7662" y="2883661"/>
            <a:ext cx="7948930" cy="1092200"/>
            <a:chOff x="597662" y="2883661"/>
            <a:chExt cx="7948930" cy="1092200"/>
          </a:xfrm>
        </p:grpSpPr>
        <p:sp>
          <p:nvSpPr>
            <p:cNvPr id="5" name="object 5"/>
            <p:cNvSpPr/>
            <p:nvPr/>
          </p:nvSpPr>
          <p:spPr>
            <a:xfrm>
              <a:off x="610362" y="2896361"/>
              <a:ext cx="7923530" cy="1066800"/>
            </a:xfrm>
            <a:custGeom>
              <a:avLst/>
              <a:gdLst/>
              <a:ahLst/>
              <a:cxnLst/>
              <a:rect l="l" t="t" r="r" b="b"/>
              <a:pathLst>
                <a:path w="7923530" h="1066800">
                  <a:moveTo>
                    <a:pt x="7923276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23276" y="1066800"/>
                  </a:lnTo>
                  <a:lnTo>
                    <a:pt x="79232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62" y="2896361"/>
              <a:ext cx="7923530" cy="1066800"/>
            </a:xfrm>
            <a:custGeom>
              <a:avLst/>
              <a:gdLst/>
              <a:ahLst/>
              <a:cxnLst/>
              <a:rect l="l" t="t" r="r" b="b"/>
              <a:pathLst>
                <a:path w="7923530" h="1066800">
                  <a:moveTo>
                    <a:pt x="0" y="1066800"/>
                  </a:moveTo>
                  <a:lnTo>
                    <a:pt x="7923276" y="1066800"/>
                  </a:lnTo>
                  <a:lnTo>
                    <a:pt x="7923276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16658" y="3031616"/>
            <a:ext cx="6609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8.20.15.1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00001000.00010100.00001111.00000001</a:t>
            </a:r>
            <a:endParaRPr sz="24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255.0.0.0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=11111111.00000000.00000000.00000000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362" y="4133850"/>
            <a:ext cx="1390015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837" y="4844034"/>
            <a:ext cx="7924800" cy="9480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b="1" spc="-10" dirty="0">
                <a:latin typeface="Calibri"/>
                <a:cs typeface="Calibri"/>
              </a:rPr>
              <a:t>00001000.00000000.00000000.00000000</a:t>
            </a:r>
            <a:endParaRPr sz="2400">
              <a:latin typeface="Calibri"/>
              <a:cs typeface="Calibri"/>
            </a:endParaRPr>
          </a:p>
          <a:p>
            <a:pPr marL="40957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netid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8.0.0.0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2233" y="3205226"/>
            <a:ext cx="1016000" cy="558800"/>
            <a:chOff x="602233" y="3205226"/>
            <a:chExt cx="1016000" cy="558800"/>
          </a:xfrm>
        </p:grpSpPr>
        <p:sp>
          <p:nvSpPr>
            <p:cNvPr id="11" name="object 11"/>
            <p:cNvSpPr/>
            <p:nvPr/>
          </p:nvSpPr>
          <p:spPr>
            <a:xfrm>
              <a:off x="614933" y="3217926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495300" y="0"/>
                  </a:moveTo>
                  <a:lnTo>
                    <a:pt x="433170" y="2077"/>
                  </a:lnTo>
                  <a:lnTo>
                    <a:pt x="373344" y="8143"/>
                  </a:lnTo>
                  <a:lnTo>
                    <a:pt x="316285" y="17948"/>
                  </a:lnTo>
                  <a:lnTo>
                    <a:pt x="262457" y="31243"/>
                  </a:lnTo>
                  <a:lnTo>
                    <a:pt x="212325" y="47776"/>
                  </a:lnTo>
                  <a:lnTo>
                    <a:pt x="166352" y="67300"/>
                  </a:lnTo>
                  <a:lnTo>
                    <a:pt x="125002" y="89563"/>
                  </a:lnTo>
                  <a:lnTo>
                    <a:pt x="88741" y="114317"/>
                  </a:lnTo>
                  <a:lnTo>
                    <a:pt x="58032" y="141311"/>
                  </a:lnTo>
                  <a:lnTo>
                    <a:pt x="15127" y="201023"/>
                  </a:lnTo>
                  <a:lnTo>
                    <a:pt x="0" y="266700"/>
                  </a:lnTo>
                  <a:lnTo>
                    <a:pt x="3859" y="300159"/>
                  </a:lnTo>
                  <a:lnTo>
                    <a:pt x="33339" y="363103"/>
                  </a:lnTo>
                  <a:lnTo>
                    <a:pt x="88741" y="419082"/>
                  </a:lnTo>
                  <a:lnTo>
                    <a:pt x="125002" y="443836"/>
                  </a:lnTo>
                  <a:lnTo>
                    <a:pt x="166352" y="466099"/>
                  </a:lnTo>
                  <a:lnTo>
                    <a:pt x="212325" y="485623"/>
                  </a:lnTo>
                  <a:lnTo>
                    <a:pt x="262457" y="502156"/>
                  </a:lnTo>
                  <a:lnTo>
                    <a:pt x="316285" y="515451"/>
                  </a:lnTo>
                  <a:lnTo>
                    <a:pt x="373344" y="525256"/>
                  </a:lnTo>
                  <a:lnTo>
                    <a:pt x="433170" y="531322"/>
                  </a:lnTo>
                  <a:lnTo>
                    <a:pt x="495300" y="533400"/>
                  </a:lnTo>
                  <a:lnTo>
                    <a:pt x="557431" y="531322"/>
                  </a:lnTo>
                  <a:lnTo>
                    <a:pt x="617259" y="525256"/>
                  </a:lnTo>
                  <a:lnTo>
                    <a:pt x="674319" y="515451"/>
                  </a:lnTo>
                  <a:lnTo>
                    <a:pt x="728148" y="502156"/>
                  </a:lnTo>
                  <a:lnTo>
                    <a:pt x="778280" y="485623"/>
                  </a:lnTo>
                  <a:lnTo>
                    <a:pt x="824253" y="466099"/>
                  </a:lnTo>
                  <a:lnTo>
                    <a:pt x="865601" y="443836"/>
                  </a:lnTo>
                  <a:lnTo>
                    <a:pt x="901861" y="419082"/>
                  </a:lnTo>
                  <a:lnTo>
                    <a:pt x="932570" y="392088"/>
                  </a:lnTo>
                  <a:lnTo>
                    <a:pt x="975473" y="332376"/>
                  </a:lnTo>
                  <a:lnTo>
                    <a:pt x="990600" y="266700"/>
                  </a:lnTo>
                  <a:lnTo>
                    <a:pt x="986741" y="233240"/>
                  </a:lnTo>
                  <a:lnTo>
                    <a:pt x="957262" y="170296"/>
                  </a:lnTo>
                  <a:lnTo>
                    <a:pt x="901861" y="114317"/>
                  </a:lnTo>
                  <a:lnTo>
                    <a:pt x="865601" y="89563"/>
                  </a:lnTo>
                  <a:lnTo>
                    <a:pt x="824253" y="67300"/>
                  </a:lnTo>
                  <a:lnTo>
                    <a:pt x="778280" y="47776"/>
                  </a:lnTo>
                  <a:lnTo>
                    <a:pt x="728148" y="31243"/>
                  </a:lnTo>
                  <a:lnTo>
                    <a:pt x="674319" y="17948"/>
                  </a:lnTo>
                  <a:lnTo>
                    <a:pt x="617259" y="8143"/>
                  </a:lnTo>
                  <a:lnTo>
                    <a:pt x="557431" y="207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4933" y="3217926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266700"/>
                  </a:moveTo>
                  <a:lnTo>
                    <a:pt x="15127" y="201023"/>
                  </a:lnTo>
                  <a:lnTo>
                    <a:pt x="58032" y="141311"/>
                  </a:lnTo>
                  <a:lnTo>
                    <a:pt x="88741" y="114317"/>
                  </a:lnTo>
                  <a:lnTo>
                    <a:pt x="125002" y="89563"/>
                  </a:lnTo>
                  <a:lnTo>
                    <a:pt x="166352" y="67300"/>
                  </a:lnTo>
                  <a:lnTo>
                    <a:pt x="212325" y="47776"/>
                  </a:lnTo>
                  <a:lnTo>
                    <a:pt x="262457" y="31243"/>
                  </a:lnTo>
                  <a:lnTo>
                    <a:pt x="316285" y="17948"/>
                  </a:lnTo>
                  <a:lnTo>
                    <a:pt x="373344" y="8143"/>
                  </a:lnTo>
                  <a:lnTo>
                    <a:pt x="433170" y="2077"/>
                  </a:lnTo>
                  <a:lnTo>
                    <a:pt x="495300" y="0"/>
                  </a:lnTo>
                  <a:lnTo>
                    <a:pt x="557431" y="2077"/>
                  </a:lnTo>
                  <a:lnTo>
                    <a:pt x="617259" y="8143"/>
                  </a:lnTo>
                  <a:lnTo>
                    <a:pt x="674319" y="17948"/>
                  </a:lnTo>
                  <a:lnTo>
                    <a:pt x="728148" y="31243"/>
                  </a:lnTo>
                  <a:lnTo>
                    <a:pt x="778280" y="47776"/>
                  </a:lnTo>
                  <a:lnTo>
                    <a:pt x="824253" y="67300"/>
                  </a:lnTo>
                  <a:lnTo>
                    <a:pt x="865601" y="89563"/>
                  </a:lnTo>
                  <a:lnTo>
                    <a:pt x="901861" y="114317"/>
                  </a:lnTo>
                  <a:lnTo>
                    <a:pt x="932570" y="141311"/>
                  </a:lnTo>
                  <a:lnTo>
                    <a:pt x="975473" y="201023"/>
                  </a:lnTo>
                  <a:lnTo>
                    <a:pt x="990600" y="266700"/>
                  </a:lnTo>
                  <a:lnTo>
                    <a:pt x="986741" y="300159"/>
                  </a:lnTo>
                  <a:lnTo>
                    <a:pt x="957262" y="363103"/>
                  </a:lnTo>
                  <a:lnTo>
                    <a:pt x="901861" y="419082"/>
                  </a:lnTo>
                  <a:lnTo>
                    <a:pt x="865601" y="443836"/>
                  </a:lnTo>
                  <a:lnTo>
                    <a:pt x="824253" y="466099"/>
                  </a:lnTo>
                  <a:lnTo>
                    <a:pt x="778280" y="485623"/>
                  </a:lnTo>
                  <a:lnTo>
                    <a:pt x="728148" y="502156"/>
                  </a:lnTo>
                  <a:lnTo>
                    <a:pt x="674319" y="515451"/>
                  </a:lnTo>
                  <a:lnTo>
                    <a:pt x="617259" y="525256"/>
                  </a:lnTo>
                  <a:lnTo>
                    <a:pt x="557431" y="531322"/>
                  </a:lnTo>
                  <a:lnTo>
                    <a:pt x="495300" y="533400"/>
                  </a:lnTo>
                  <a:lnTo>
                    <a:pt x="433170" y="531322"/>
                  </a:lnTo>
                  <a:lnTo>
                    <a:pt x="373344" y="525256"/>
                  </a:lnTo>
                  <a:lnTo>
                    <a:pt x="316285" y="515451"/>
                  </a:lnTo>
                  <a:lnTo>
                    <a:pt x="262457" y="502156"/>
                  </a:lnTo>
                  <a:lnTo>
                    <a:pt x="212325" y="485623"/>
                  </a:lnTo>
                  <a:lnTo>
                    <a:pt x="166352" y="466099"/>
                  </a:lnTo>
                  <a:lnTo>
                    <a:pt x="125002" y="443836"/>
                  </a:lnTo>
                  <a:lnTo>
                    <a:pt x="88741" y="419082"/>
                  </a:lnTo>
                  <a:lnTo>
                    <a:pt x="58032" y="392088"/>
                  </a:lnTo>
                  <a:lnTo>
                    <a:pt x="15127" y="332376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2149" y="3320034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286000"/>
            <a:ext cx="5791200" cy="2575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Private</a:t>
            </a:r>
            <a:r>
              <a:rPr spc="-175" dirty="0"/>
              <a:t> </a:t>
            </a:r>
            <a:r>
              <a:rPr spc="-10" dirty="0"/>
              <a:t>Addresses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41" y="564007"/>
            <a:ext cx="18630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Subnetting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91817"/>
            <a:ext cx="840232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multiple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logical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networks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within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single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Class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355600" marR="144145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do not subnet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you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able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use one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355600" marR="16002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subnet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mask is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32 bit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value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expressed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dotted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1214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</a:t>
            </a:r>
            <a:r>
              <a:rPr spc="-15" dirty="0"/>
              <a:t>b</a:t>
            </a:r>
            <a:r>
              <a:rPr dirty="0"/>
              <a:t>n</a:t>
            </a:r>
            <a:r>
              <a:rPr spc="-35" dirty="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37386"/>
            <a:ext cx="5893435" cy="16427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Subnets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subset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the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entire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Networks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subnets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treated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separate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subnet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1376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Subnets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6111" y="1886711"/>
            <a:ext cx="7810500" cy="4686300"/>
            <a:chOff x="896111" y="1886711"/>
            <a:chExt cx="7810500" cy="4686300"/>
          </a:xfrm>
        </p:grpSpPr>
        <p:sp>
          <p:nvSpPr>
            <p:cNvPr id="4" name="object 4"/>
            <p:cNvSpPr/>
            <p:nvPr/>
          </p:nvSpPr>
          <p:spPr>
            <a:xfrm>
              <a:off x="915161" y="1905761"/>
              <a:ext cx="7772400" cy="4648200"/>
            </a:xfrm>
            <a:custGeom>
              <a:avLst/>
              <a:gdLst/>
              <a:ahLst/>
              <a:cxnLst/>
              <a:rect l="l" t="t" r="r" b="b"/>
              <a:pathLst>
                <a:path w="7772400" h="4648200">
                  <a:moveTo>
                    <a:pt x="3886200" y="0"/>
                  </a:moveTo>
                  <a:lnTo>
                    <a:pt x="3826130" y="271"/>
                  </a:lnTo>
                  <a:lnTo>
                    <a:pt x="3766281" y="1085"/>
                  </a:lnTo>
                  <a:lnTo>
                    <a:pt x="3706657" y="2436"/>
                  </a:lnTo>
                  <a:lnTo>
                    <a:pt x="3647266" y="4320"/>
                  </a:lnTo>
                  <a:lnTo>
                    <a:pt x="3588115" y="6734"/>
                  </a:lnTo>
                  <a:lnTo>
                    <a:pt x="3529208" y="9674"/>
                  </a:lnTo>
                  <a:lnTo>
                    <a:pt x="3470554" y="13136"/>
                  </a:lnTo>
                  <a:lnTo>
                    <a:pt x="3412159" y="17116"/>
                  </a:lnTo>
                  <a:lnTo>
                    <a:pt x="3354029" y="21609"/>
                  </a:lnTo>
                  <a:lnTo>
                    <a:pt x="3296171" y="26613"/>
                  </a:lnTo>
                  <a:lnTo>
                    <a:pt x="3238591" y="32123"/>
                  </a:lnTo>
                  <a:lnTo>
                    <a:pt x="3181295" y="38136"/>
                  </a:lnTo>
                  <a:lnTo>
                    <a:pt x="3124291" y="44647"/>
                  </a:lnTo>
                  <a:lnTo>
                    <a:pt x="3067586" y="51652"/>
                  </a:lnTo>
                  <a:lnTo>
                    <a:pt x="3011184" y="59148"/>
                  </a:lnTo>
                  <a:lnTo>
                    <a:pt x="2955093" y="67131"/>
                  </a:lnTo>
                  <a:lnTo>
                    <a:pt x="2899320" y="75596"/>
                  </a:lnTo>
                  <a:lnTo>
                    <a:pt x="2843871" y="84541"/>
                  </a:lnTo>
                  <a:lnTo>
                    <a:pt x="2788752" y="93960"/>
                  </a:lnTo>
                  <a:lnTo>
                    <a:pt x="2733971" y="103851"/>
                  </a:lnTo>
                  <a:lnTo>
                    <a:pt x="2679533" y="114208"/>
                  </a:lnTo>
                  <a:lnTo>
                    <a:pt x="2625445" y="125029"/>
                  </a:lnTo>
                  <a:lnTo>
                    <a:pt x="2571714" y="136310"/>
                  </a:lnTo>
                  <a:lnTo>
                    <a:pt x="2518346" y="148045"/>
                  </a:lnTo>
                  <a:lnTo>
                    <a:pt x="2465348" y="160233"/>
                  </a:lnTo>
                  <a:lnTo>
                    <a:pt x="2412726" y="172868"/>
                  </a:lnTo>
                  <a:lnTo>
                    <a:pt x="2360487" y="185946"/>
                  </a:lnTo>
                  <a:lnTo>
                    <a:pt x="2308637" y="199465"/>
                  </a:lnTo>
                  <a:lnTo>
                    <a:pt x="2257183" y="213420"/>
                  </a:lnTo>
                  <a:lnTo>
                    <a:pt x="2206132" y="227806"/>
                  </a:lnTo>
                  <a:lnTo>
                    <a:pt x="2155489" y="242621"/>
                  </a:lnTo>
                  <a:lnTo>
                    <a:pt x="2105262" y="257860"/>
                  </a:lnTo>
                  <a:lnTo>
                    <a:pt x="2055456" y="273519"/>
                  </a:lnTo>
                  <a:lnTo>
                    <a:pt x="2006080" y="289595"/>
                  </a:lnTo>
                  <a:lnTo>
                    <a:pt x="1957138" y="306083"/>
                  </a:lnTo>
                  <a:lnTo>
                    <a:pt x="1908638" y="322979"/>
                  </a:lnTo>
                  <a:lnTo>
                    <a:pt x="1860586" y="340281"/>
                  </a:lnTo>
                  <a:lnTo>
                    <a:pt x="1812988" y="357983"/>
                  </a:lnTo>
                  <a:lnTo>
                    <a:pt x="1765852" y="376082"/>
                  </a:lnTo>
                  <a:lnTo>
                    <a:pt x="1719184" y="394574"/>
                  </a:lnTo>
                  <a:lnTo>
                    <a:pt x="1672989" y="413455"/>
                  </a:lnTo>
                  <a:lnTo>
                    <a:pt x="1627276" y="432721"/>
                  </a:lnTo>
                  <a:lnTo>
                    <a:pt x="1582050" y="452369"/>
                  </a:lnTo>
                  <a:lnTo>
                    <a:pt x="1537317" y="472394"/>
                  </a:lnTo>
                  <a:lnTo>
                    <a:pt x="1493085" y="492792"/>
                  </a:lnTo>
                  <a:lnTo>
                    <a:pt x="1449360" y="513560"/>
                  </a:lnTo>
                  <a:lnTo>
                    <a:pt x="1406148" y="534693"/>
                  </a:lnTo>
                  <a:lnTo>
                    <a:pt x="1363456" y="556189"/>
                  </a:lnTo>
                  <a:lnTo>
                    <a:pt x="1321291" y="578042"/>
                  </a:lnTo>
                  <a:lnTo>
                    <a:pt x="1279659" y="600249"/>
                  </a:lnTo>
                  <a:lnTo>
                    <a:pt x="1238566" y="622806"/>
                  </a:lnTo>
                  <a:lnTo>
                    <a:pt x="1198019" y="645709"/>
                  </a:lnTo>
                  <a:lnTo>
                    <a:pt x="1158025" y="668954"/>
                  </a:lnTo>
                  <a:lnTo>
                    <a:pt x="1118590" y="692537"/>
                  </a:lnTo>
                  <a:lnTo>
                    <a:pt x="1079720" y="716455"/>
                  </a:lnTo>
                  <a:lnTo>
                    <a:pt x="1041423" y="740704"/>
                  </a:lnTo>
                  <a:lnTo>
                    <a:pt x="1003705" y="765279"/>
                  </a:lnTo>
                  <a:lnTo>
                    <a:pt x="966572" y="790177"/>
                  </a:lnTo>
                  <a:lnTo>
                    <a:pt x="930030" y="815393"/>
                  </a:lnTo>
                  <a:lnTo>
                    <a:pt x="894087" y="840924"/>
                  </a:lnTo>
                  <a:lnTo>
                    <a:pt x="858749" y="866767"/>
                  </a:lnTo>
                  <a:lnTo>
                    <a:pt x="824022" y="892916"/>
                  </a:lnTo>
                  <a:lnTo>
                    <a:pt x="789913" y="919368"/>
                  </a:lnTo>
                  <a:lnTo>
                    <a:pt x="756429" y="946120"/>
                  </a:lnTo>
                  <a:lnTo>
                    <a:pt x="723575" y="973167"/>
                  </a:lnTo>
                  <a:lnTo>
                    <a:pt x="691359" y="1000505"/>
                  </a:lnTo>
                  <a:lnTo>
                    <a:pt x="659787" y="1028131"/>
                  </a:lnTo>
                  <a:lnTo>
                    <a:pt x="628866" y="1056041"/>
                  </a:lnTo>
                  <a:lnTo>
                    <a:pt x="598602" y="1084230"/>
                  </a:lnTo>
                  <a:lnTo>
                    <a:pt x="569001" y="1112695"/>
                  </a:lnTo>
                  <a:lnTo>
                    <a:pt x="540071" y="1141432"/>
                  </a:lnTo>
                  <a:lnTo>
                    <a:pt x="511817" y="1170437"/>
                  </a:lnTo>
                  <a:lnTo>
                    <a:pt x="484246" y="1199706"/>
                  </a:lnTo>
                  <a:lnTo>
                    <a:pt x="457366" y="1229236"/>
                  </a:lnTo>
                  <a:lnTo>
                    <a:pt x="431181" y="1259021"/>
                  </a:lnTo>
                  <a:lnTo>
                    <a:pt x="405699" y="1289059"/>
                  </a:lnTo>
                  <a:lnTo>
                    <a:pt x="380927" y="1319345"/>
                  </a:lnTo>
                  <a:lnTo>
                    <a:pt x="356871" y="1349876"/>
                  </a:lnTo>
                  <a:lnTo>
                    <a:pt x="333537" y="1380648"/>
                  </a:lnTo>
                  <a:lnTo>
                    <a:pt x="310931" y="1411656"/>
                  </a:lnTo>
                  <a:lnTo>
                    <a:pt x="289062" y="1442897"/>
                  </a:lnTo>
                  <a:lnTo>
                    <a:pt x="247555" y="1506063"/>
                  </a:lnTo>
                  <a:lnTo>
                    <a:pt x="209069" y="1570112"/>
                  </a:lnTo>
                  <a:lnTo>
                    <a:pt x="173655" y="1635015"/>
                  </a:lnTo>
                  <a:lnTo>
                    <a:pt x="141366" y="1700740"/>
                  </a:lnTo>
                  <a:lnTo>
                    <a:pt x="112254" y="1767256"/>
                  </a:lnTo>
                  <a:lnTo>
                    <a:pt x="86371" y="1834531"/>
                  </a:lnTo>
                  <a:lnTo>
                    <a:pt x="63769" y="1902535"/>
                  </a:lnTo>
                  <a:lnTo>
                    <a:pt x="44502" y="1971235"/>
                  </a:lnTo>
                  <a:lnTo>
                    <a:pt x="28620" y="2040601"/>
                  </a:lnTo>
                  <a:lnTo>
                    <a:pt x="16177" y="2110602"/>
                  </a:lnTo>
                  <a:lnTo>
                    <a:pt x="7224" y="2181206"/>
                  </a:lnTo>
                  <a:lnTo>
                    <a:pt x="1814" y="2252383"/>
                  </a:lnTo>
                  <a:lnTo>
                    <a:pt x="0" y="2324100"/>
                  </a:lnTo>
                  <a:lnTo>
                    <a:pt x="454" y="2360024"/>
                  </a:lnTo>
                  <a:lnTo>
                    <a:pt x="4073" y="2431474"/>
                  </a:lnTo>
                  <a:lnTo>
                    <a:pt x="11261" y="2502368"/>
                  </a:lnTo>
                  <a:lnTo>
                    <a:pt x="21966" y="2572675"/>
                  </a:lnTo>
                  <a:lnTo>
                    <a:pt x="36135" y="2642362"/>
                  </a:lnTo>
                  <a:lnTo>
                    <a:pt x="53716" y="2711399"/>
                  </a:lnTo>
                  <a:lnTo>
                    <a:pt x="74657" y="2779755"/>
                  </a:lnTo>
                  <a:lnTo>
                    <a:pt x="98905" y="2847399"/>
                  </a:lnTo>
                  <a:lnTo>
                    <a:pt x="126409" y="2914298"/>
                  </a:lnTo>
                  <a:lnTo>
                    <a:pt x="157116" y="2980422"/>
                  </a:lnTo>
                  <a:lnTo>
                    <a:pt x="190974" y="3045740"/>
                  </a:lnTo>
                  <a:lnTo>
                    <a:pt x="227931" y="3110220"/>
                  </a:lnTo>
                  <a:lnTo>
                    <a:pt x="267934" y="3173832"/>
                  </a:lnTo>
                  <a:lnTo>
                    <a:pt x="310931" y="3236543"/>
                  </a:lnTo>
                  <a:lnTo>
                    <a:pt x="333537" y="3267551"/>
                  </a:lnTo>
                  <a:lnTo>
                    <a:pt x="356871" y="3298323"/>
                  </a:lnTo>
                  <a:lnTo>
                    <a:pt x="380927" y="3328854"/>
                  </a:lnTo>
                  <a:lnTo>
                    <a:pt x="405699" y="3359140"/>
                  </a:lnTo>
                  <a:lnTo>
                    <a:pt x="431181" y="3389178"/>
                  </a:lnTo>
                  <a:lnTo>
                    <a:pt x="457366" y="3418963"/>
                  </a:lnTo>
                  <a:lnTo>
                    <a:pt x="484246" y="3448493"/>
                  </a:lnTo>
                  <a:lnTo>
                    <a:pt x="511817" y="3477762"/>
                  </a:lnTo>
                  <a:lnTo>
                    <a:pt x="540071" y="3506767"/>
                  </a:lnTo>
                  <a:lnTo>
                    <a:pt x="569001" y="3535504"/>
                  </a:lnTo>
                  <a:lnTo>
                    <a:pt x="598602" y="3563969"/>
                  </a:lnTo>
                  <a:lnTo>
                    <a:pt x="628866" y="3592158"/>
                  </a:lnTo>
                  <a:lnTo>
                    <a:pt x="659787" y="3620068"/>
                  </a:lnTo>
                  <a:lnTo>
                    <a:pt x="691359" y="3647694"/>
                  </a:lnTo>
                  <a:lnTo>
                    <a:pt x="723575" y="3675032"/>
                  </a:lnTo>
                  <a:lnTo>
                    <a:pt x="756429" y="3702079"/>
                  </a:lnTo>
                  <a:lnTo>
                    <a:pt x="789913" y="3728831"/>
                  </a:lnTo>
                  <a:lnTo>
                    <a:pt x="824022" y="3755283"/>
                  </a:lnTo>
                  <a:lnTo>
                    <a:pt x="858749" y="3781432"/>
                  </a:lnTo>
                  <a:lnTo>
                    <a:pt x="894087" y="3807275"/>
                  </a:lnTo>
                  <a:lnTo>
                    <a:pt x="930030" y="3832806"/>
                  </a:lnTo>
                  <a:lnTo>
                    <a:pt x="966572" y="3858022"/>
                  </a:lnTo>
                  <a:lnTo>
                    <a:pt x="1003705" y="3882920"/>
                  </a:lnTo>
                  <a:lnTo>
                    <a:pt x="1041423" y="3907495"/>
                  </a:lnTo>
                  <a:lnTo>
                    <a:pt x="1079720" y="3931744"/>
                  </a:lnTo>
                  <a:lnTo>
                    <a:pt x="1118590" y="3955662"/>
                  </a:lnTo>
                  <a:lnTo>
                    <a:pt x="1158025" y="3979245"/>
                  </a:lnTo>
                  <a:lnTo>
                    <a:pt x="1198019" y="4002490"/>
                  </a:lnTo>
                  <a:lnTo>
                    <a:pt x="1238566" y="4025393"/>
                  </a:lnTo>
                  <a:lnTo>
                    <a:pt x="1279659" y="4047950"/>
                  </a:lnTo>
                  <a:lnTo>
                    <a:pt x="1321291" y="4070157"/>
                  </a:lnTo>
                  <a:lnTo>
                    <a:pt x="1363456" y="4092010"/>
                  </a:lnTo>
                  <a:lnTo>
                    <a:pt x="1406148" y="4113506"/>
                  </a:lnTo>
                  <a:lnTo>
                    <a:pt x="1449360" y="4134639"/>
                  </a:lnTo>
                  <a:lnTo>
                    <a:pt x="1493085" y="4155407"/>
                  </a:lnTo>
                  <a:lnTo>
                    <a:pt x="1537317" y="4175805"/>
                  </a:lnTo>
                  <a:lnTo>
                    <a:pt x="1582050" y="4195830"/>
                  </a:lnTo>
                  <a:lnTo>
                    <a:pt x="1627276" y="4215478"/>
                  </a:lnTo>
                  <a:lnTo>
                    <a:pt x="1672989" y="4234744"/>
                  </a:lnTo>
                  <a:lnTo>
                    <a:pt x="1719184" y="4253625"/>
                  </a:lnTo>
                  <a:lnTo>
                    <a:pt x="1765852" y="4272117"/>
                  </a:lnTo>
                  <a:lnTo>
                    <a:pt x="1812988" y="4290216"/>
                  </a:lnTo>
                  <a:lnTo>
                    <a:pt x="1860586" y="4307918"/>
                  </a:lnTo>
                  <a:lnTo>
                    <a:pt x="1908638" y="4325220"/>
                  </a:lnTo>
                  <a:lnTo>
                    <a:pt x="1957138" y="4342116"/>
                  </a:lnTo>
                  <a:lnTo>
                    <a:pt x="2006080" y="4358604"/>
                  </a:lnTo>
                  <a:lnTo>
                    <a:pt x="2055456" y="4374680"/>
                  </a:lnTo>
                  <a:lnTo>
                    <a:pt x="2105262" y="4390339"/>
                  </a:lnTo>
                  <a:lnTo>
                    <a:pt x="2155489" y="4405578"/>
                  </a:lnTo>
                  <a:lnTo>
                    <a:pt x="2206132" y="4420393"/>
                  </a:lnTo>
                  <a:lnTo>
                    <a:pt x="2257183" y="4434779"/>
                  </a:lnTo>
                  <a:lnTo>
                    <a:pt x="2308637" y="4448734"/>
                  </a:lnTo>
                  <a:lnTo>
                    <a:pt x="2360487" y="4462253"/>
                  </a:lnTo>
                  <a:lnTo>
                    <a:pt x="2412726" y="4475331"/>
                  </a:lnTo>
                  <a:lnTo>
                    <a:pt x="2465348" y="4487966"/>
                  </a:lnTo>
                  <a:lnTo>
                    <a:pt x="2518346" y="4500154"/>
                  </a:lnTo>
                  <a:lnTo>
                    <a:pt x="2571714" y="4511889"/>
                  </a:lnTo>
                  <a:lnTo>
                    <a:pt x="2625445" y="4523170"/>
                  </a:lnTo>
                  <a:lnTo>
                    <a:pt x="2679533" y="4533991"/>
                  </a:lnTo>
                  <a:lnTo>
                    <a:pt x="2733971" y="4544348"/>
                  </a:lnTo>
                  <a:lnTo>
                    <a:pt x="2788752" y="4554239"/>
                  </a:lnTo>
                  <a:lnTo>
                    <a:pt x="2843871" y="4563658"/>
                  </a:lnTo>
                  <a:lnTo>
                    <a:pt x="2899320" y="4572603"/>
                  </a:lnTo>
                  <a:lnTo>
                    <a:pt x="2955093" y="4581068"/>
                  </a:lnTo>
                  <a:lnTo>
                    <a:pt x="3011184" y="4589051"/>
                  </a:lnTo>
                  <a:lnTo>
                    <a:pt x="3067586" y="4596547"/>
                  </a:lnTo>
                  <a:lnTo>
                    <a:pt x="3124291" y="4603552"/>
                  </a:lnTo>
                  <a:lnTo>
                    <a:pt x="3181295" y="4610063"/>
                  </a:lnTo>
                  <a:lnTo>
                    <a:pt x="3238591" y="4616076"/>
                  </a:lnTo>
                  <a:lnTo>
                    <a:pt x="3296171" y="4621586"/>
                  </a:lnTo>
                  <a:lnTo>
                    <a:pt x="3354029" y="4626590"/>
                  </a:lnTo>
                  <a:lnTo>
                    <a:pt x="3412159" y="4631083"/>
                  </a:lnTo>
                  <a:lnTo>
                    <a:pt x="3470554" y="4635063"/>
                  </a:lnTo>
                  <a:lnTo>
                    <a:pt x="3529208" y="4638525"/>
                  </a:lnTo>
                  <a:lnTo>
                    <a:pt x="3588115" y="4641465"/>
                  </a:lnTo>
                  <a:lnTo>
                    <a:pt x="3647266" y="4643879"/>
                  </a:lnTo>
                  <a:lnTo>
                    <a:pt x="3706657" y="4645763"/>
                  </a:lnTo>
                  <a:lnTo>
                    <a:pt x="3766281" y="4647114"/>
                  </a:lnTo>
                  <a:lnTo>
                    <a:pt x="3826130" y="4647928"/>
                  </a:lnTo>
                  <a:lnTo>
                    <a:pt x="3886200" y="4648200"/>
                  </a:lnTo>
                  <a:lnTo>
                    <a:pt x="3946269" y="4647928"/>
                  </a:lnTo>
                  <a:lnTo>
                    <a:pt x="4006118" y="4647114"/>
                  </a:lnTo>
                  <a:lnTo>
                    <a:pt x="4065742" y="4645763"/>
                  </a:lnTo>
                  <a:lnTo>
                    <a:pt x="4125133" y="4643879"/>
                  </a:lnTo>
                  <a:lnTo>
                    <a:pt x="4184284" y="4641465"/>
                  </a:lnTo>
                  <a:lnTo>
                    <a:pt x="4243191" y="4638525"/>
                  </a:lnTo>
                  <a:lnTo>
                    <a:pt x="4301845" y="4635063"/>
                  </a:lnTo>
                  <a:lnTo>
                    <a:pt x="4360240" y="4631083"/>
                  </a:lnTo>
                  <a:lnTo>
                    <a:pt x="4418370" y="4626590"/>
                  </a:lnTo>
                  <a:lnTo>
                    <a:pt x="4476228" y="4621586"/>
                  </a:lnTo>
                  <a:lnTo>
                    <a:pt x="4533808" y="4616076"/>
                  </a:lnTo>
                  <a:lnTo>
                    <a:pt x="4591104" y="4610063"/>
                  </a:lnTo>
                  <a:lnTo>
                    <a:pt x="4648108" y="4603552"/>
                  </a:lnTo>
                  <a:lnTo>
                    <a:pt x="4704813" y="4596547"/>
                  </a:lnTo>
                  <a:lnTo>
                    <a:pt x="4761215" y="4589051"/>
                  </a:lnTo>
                  <a:lnTo>
                    <a:pt x="4817306" y="4581068"/>
                  </a:lnTo>
                  <a:lnTo>
                    <a:pt x="4873079" y="4572603"/>
                  </a:lnTo>
                  <a:lnTo>
                    <a:pt x="4928528" y="4563658"/>
                  </a:lnTo>
                  <a:lnTo>
                    <a:pt x="4983647" y="4554239"/>
                  </a:lnTo>
                  <a:lnTo>
                    <a:pt x="5038428" y="4544348"/>
                  </a:lnTo>
                  <a:lnTo>
                    <a:pt x="5092866" y="4533991"/>
                  </a:lnTo>
                  <a:lnTo>
                    <a:pt x="5146954" y="4523170"/>
                  </a:lnTo>
                  <a:lnTo>
                    <a:pt x="5200685" y="4511889"/>
                  </a:lnTo>
                  <a:lnTo>
                    <a:pt x="5254053" y="4500154"/>
                  </a:lnTo>
                  <a:lnTo>
                    <a:pt x="5307051" y="4487966"/>
                  </a:lnTo>
                  <a:lnTo>
                    <a:pt x="5359673" y="4475331"/>
                  </a:lnTo>
                  <a:lnTo>
                    <a:pt x="5411912" y="4462253"/>
                  </a:lnTo>
                  <a:lnTo>
                    <a:pt x="5463762" y="4448734"/>
                  </a:lnTo>
                  <a:lnTo>
                    <a:pt x="5515216" y="4434779"/>
                  </a:lnTo>
                  <a:lnTo>
                    <a:pt x="5566267" y="4420393"/>
                  </a:lnTo>
                  <a:lnTo>
                    <a:pt x="5616910" y="4405578"/>
                  </a:lnTo>
                  <a:lnTo>
                    <a:pt x="5667137" y="4390339"/>
                  </a:lnTo>
                  <a:lnTo>
                    <a:pt x="5716943" y="4374680"/>
                  </a:lnTo>
                  <a:lnTo>
                    <a:pt x="5766319" y="4358604"/>
                  </a:lnTo>
                  <a:lnTo>
                    <a:pt x="5815261" y="4342116"/>
                  </a:lnTo>
                  <a:lnTo>
                    <a:pt x="5863761" y="4325220"/>
                  </a:lnTo>
                  <a:lnTo>
                    <a:pt x="5911813" y="4307918"/>
                  </a:lnTo>
                  <a:lnTo>
                    <a:pt x="5959411" y="4290216"/>
                  </a:lnTo>
                  <a:lnTo>
                    <a:pt x="6006547" y="4272117"/>
                  </a:lnTo>
                  <a:lnTo>
                    <a:pt x="6053215" y="4253625"/>
                  </a:lnTo>
                  <a:lnTo>
                    <a:pt x="6099410" y="4234744"/>
                  </a:lnTo>
                  <a:lnTo>
                    <a:pt x="6145123" y="4215478"/>
                  </a:lnTo>
                  <a:lnTo>
                    <a:pt x="6190349" y="4195830"/>
                  </a:lnTo>
                  <a:lnTo>
                    <a:pt x="6235082" y="4175805"/>
                  </a:lnTo>
                  <a:lnTo>
                    <a:pt x="6279314" y="4155407"/>
                  </a:lnTo>
                  <a:lnTo>
                    <a:pt x="6323039" y="4134639"/>
                  </a:lnTo>
                  <a:lnTo>
                    <a:pt x="6366251" y="4113506"/>
                  </a:lnTo>
                  <a:lnTo>
                    <a:pt x="6408943" y="4092010"/>
                  </a:lnTo>
                  <a:lnTo>
                    <a:pt x="6451108" y="4070157"/>
                  </a:lnTo>
                  <a:lnTo>
                    <a:pt x="6492740" y="4047950"/>
                  </a:lnTo>
                  <a:lnTo>
                    <a:pt x="6533833" y="4025393"/>
                  </a:lnTo>
                  <a:lnTo>
                    <a:pt x="6574380" y="4002490"/>
                  </a:lnTo>
                  <a:lnTo>
                    <a:pt x="6614374" y="3979245"/>
                  </a:lnTo>
                  <a:lnTo>
                    <a:pt x="6653809" y="3955662"/>
                  </a:lnTo>
                  <a:lnTo>
                    <a:pt x="6692679" y="3931744"/>
                  </a:lnTo>
                  <a:lnTo>
                    <a:pt x="6730976" y="3907495"/>
                  </a:lnTo>
                  <a:lnTo>
                    <a:pt x="6768694" y="3882920"/>
                  </a:lnTo>
                  <a:lnTo>
                    <a:pt x="6805827" y="3858022"/>
                  </a:lnTo>
                  <a:lnTo>
                    <a:pt x="6842369" y="3832806"/>
                  </a:lnTo>
                  <a:lnTo>
                    <a:pt x="6878312" y="3807275"/>
                  </a:lnTo>
                  <a:lnTo>
                    <a:pt x="6913650" y="3781432"/>
                  </a:lnTo>
                  <a:lnTo>
                    <a:pt x="6948377" y="3755283"/>
                  </a:lnTo>
                  <a:lnTo>
                    <a:pt x="6982486" y="3728831"/>
                  </a:lnTo>
                  <a:lnTo>
                    <a:pt x="7015970" y="3702079"/>
                  </a:lnTo>
                  <a:lnTo>
                    <a:pt x="7048824" y="3675032"/>
                  </a:lnTo>
                  <a:lnTo>
                    <a:pt x="7081040" y="3647694"/>
                  </a:lnTo>
                  <a:lnTo>
                    <a:pt x="7112612" y="3620068"/>
                  </a:lnTo>
                  <a:lnTo>
                    <a:pt x="7143533" y="3592158"/>
                  </a:lnTo>
                  <a:lnTo>
                    <a:pt x="7173797" y="3563969"/>
                  </a:lnTo>
                  <a:lnTo>
                    <a:pt x="7203398" y="3535504"/>
                  </a:lnTo>
                  <a:lnTo>
                    <a:pt x="7232328" y="3506767"/>
                  </a:lnTo>
                  <a:lnTo>
                    <a:pt x="7260582" y="3477762"/>
                  </a:lnTo>
                  <a:lnTo>
                    <a:pt x="7288153" y="3448493"/>
                  </a:lnTo>
                  <a:lnTo>
                    <a:pt x="7315033" y="3418963"/>
                  </a:lnTo>
                  <a:lnTo>
                    <a:pt x="7341218" y="3389178"/>
                  </a:lnTo>
                  <a:lnTo>
                    <a:pt x="7366700" y="3359140"/>
                  </a:lnTo>
                  <a:lnTo>
                    <a:pt x="7391472" y="3328854"/>
                  </a:lnTo>
                  <a:lnTo>
                    <a:pt x="7415528" y="3298323"/>
                  </a:lnTo>
                  <a:lnTo>
                    <a:pt x="7438862" y="3267551"/>
                  </a:lnTo>
                  <a:lnTo>
                    <a:pt x="7461468" y="3236543"/>
                  </a:lnTo>
                  <a:lnTo>
                    <a:pt x="7483337" y="3205302"/>
                  </a:lnTo>
                  <a:lnTo>
                    <a:pt x="7524844" y="3142136"/>
                  </a:lnTo>
                  <a:lnTo>
                    <a:pt x="7563330" y="3078087"/>
                  </a:lnTo>
                  <a:lnTo>
                    <a:pt x="7598744" y="3013184"/>
                  </a:lnTo>
                  <a:lnTo>
                    <a:pt x="7631033" y="2947459"/>
                  </a:lnTo>
                  <a:lnTo>
                    <a:pt x="7660145" y="2880943"/>
                  </a:lnTo>
                  <a:lnTo>
                    <a:pt x="7686028" y="2813668"/>
                  </a:lnTo>
                  <a:lnTo>
                    <a:pt x="7708630" y="2745664"/>
                  </a:lnTo>
                  <a:lnTo>
                    <a:pt x="7727897" y="2676964"/>
                  </a:lnTo>
                  <a:lnTo>
                    <a:pt x="7743779" y="2607598"/>
                  </a:lnTo>
                  <a:lnTo>
                    <a:pt x="7756222" y="2537597"/>
                  </a:lnTo>
                  <a:lnTo>
                    <a:pt x="7765175" y="2466993"/>
                  </a:lnTo>
                  <a:lnTo>
                    <a:pt x="7770585" y="2395816"/>
                  </a:lnTo>
                  <a:lnTo>
                    <a:pt x="7772400" y="2324100"/>
                  </a:lnTo>
                  <a:lnTo>
                    <a:pt x="7771945" y="2288175"/>
                  </a:lnTo>
                  <a:lnTo>
                    <a:pt x="7768326" y="2216725"/>
                  </a:lnTo>
                  <a:lnTo>
                    <a:pt x="7761138" y="2145831"/>
                  </a:lnTo>
                  <a:lnTo>
                    <a:pt x="7750433" y="2075524"/>
                  </a:lnTo>
                  <a:lnTo>
                    <a:pt x="7736264" y="2005837"/>
                  </a:lnTo>
                  <a:lnTo>
                    <a:pt x="7718683" y="1936800"/>
                  </a:lnTo>
                  <a:lnTo>
                    <a:pt x="7697742" y="1868444"/>
                  </a:lnTo>
                  <a:lnTo>
                    <a:pt x="7673494" y="1800800"/>
                  </a:lnTo>
                  <a:lnTo>
                    <a:pt x="7645990" y="1733901"/>
                  </a:lnTo>
                  <a:lnTo>
                    <a:pt x="7615283" y="1667777"/>
                  </a:lnTo>
                  <a:lnTo>
                    <a:pt x="7581425" y="1602459"/>
                  </a:lnTo>
                  <a:lnTo>
                    <a:pt x="7544468" y="1537979"/>
                  </a:lnTo>
                  <a:lnTo>
                    <a:pt x="7504465" y="1474367"/>
                  </a:lnTo>
                  <a:lnTo>
                    <a:pt x="7461468" y="1411656"/>
                  </a:lnTo>
                  <a:lnTo>
                    <a:pt x="7438862" y="1380648"/>
                  </a:lnTo>
                  <a:lnTo>
                    <a:pt x="7415528" y="1349876"/>
                  </a:lnTo>
                  <a:lnTo>
                    <a:pt x="7391472" y="1319345"/>
                  </a:lnTo>
                  <a:lnTo>
                    <a:pt x="7366700" y="1289059"/>
                  </a:lnTo>
                  <a:lnTo>
                    <a:pt x="7341218" y="1259021"/>
                  </a:lnTo>
                  <a:lnTo>
                    <a:pt x="7315033" y="1229236"/>
                  </a:lnTo>
                  <a:lnTo>
                    <a:pt x="7288153" y="1199706"/>
                  </a:lnTo>
                  <a:lnTo>
                    <a:pt x="7260582" y="1170437"/>
                  </a:lnTo>
                  <a:lnTo>
                    <a:pt x="7232328" y="1141432"/>
                  </a:lnTo>
                  <a:lnTo>
                    <a:pt x="7203398" y="1112695"/>
                  </a:lnTo>
                  <a:lnTo>
                    <a:pt x="7173797" y="1084230"/>
                  </a:lnTo>
                  <a:lnTo>
                    <a:pt x="7143533" y="1056041"/>
                  </a:lnTo>
                  <a:lnTo>
                    <a:pt x="7112612" y="1028131"/>
                  </a:lnTo>
                  <a:lnTo>
                    <a:pt x="7081040" y="1000505"/>
                  </a:lnTo>
                  <a:lnTo>
                    <a:pt x="7048824" y="973167"/>
                  </a:lnTo>
                  <a:lnTo>
                    <a:pt x="7015970" y="946120"/>
                  </a:lnTo>
                  <a:lnTo>
                    <a:pt x="6982486" y="919368"/>
                  </a:lnTo>
                  <a:lnTo>
                    <a:pt x="6948377" y="892916"/>
                  </a:lnTo>
                  <a:lnTo>
                    <a:pt x="6913650" y="866767"/>
                  </a:lnTo>
                  <a:lnTo>
                    <a:pt x="6878312" y="840924"/>
                  </a:lnTo>
                  <a:lnTo>
                    <a:pt x="6842369" y="815393"/>
                  </a:lnTo>
                  <a:lnTo>
                    <a:pt x="6805827" y="790177"/>
                  </a:lnTo>
                  <a:lnTo>
                    <a:pt x="6768694" y="765279"/>
                  </a:lnTo>
                  <a:lnTo>
                    <a:pt x="6730976" y="740704"/>
                  </a:lnTo>
                  <a:lnTo>
                    <a:pt x="6692679" y="716455"/>
                  </a:lnTo>
                  <a:lnTo>
                    <a:pt x="6653809" y="692537"/>
                  </a:lnTo>
                  <a:lnTo>
                    <a:pt x="6614374" y="668954"/>
                  </a:lnTo>
                  <a:lnTo>
                    <a:pt x="6574380" y="645709"/>
                  </a:lnTo>
                  <a:lnTo>
                    <a:pt x="6533833" y="622806"/>
                  </a:lnTo>
                  <a:lnTo>
                    <a:pt x="6492740" y="600249"/>
                  </a:lnTo>
                  <a:lnTo>
                    <a:pt x="6451108" y="578042"/>
                  </a:lnTo>
                  <a:lnTo>
                    <a:pt x="6408943" y="556189"/>
                  </a:lnTo>
                  <a:lnTo>
                    <a:pt x="6366251" y="534693"/>
                  </a:lnTo>
                  <a:lnTo>
                    <a:pt x="6323039" y="513560"/>
                  </a:lnTo>
                  <a:lnTo>
                    <a:pt x="6279314" y="492792"/>
                  </a:lnTo>
                  <a:lnTo>
                    <a:pt x="6235082" y="472394"/>
                  </a:lnTo>
                  <a:lnTo>
                    <a:pt x="6190349" y="452369"/>
                  </a:lnTo>
                  <a:lnTo>
                    <a:pt x="6145123" y="432721"/>
                  </a:lnTo>
                  <a:lnTo>
                    <a:pt x="6099410" y="413455"/>
                  </a:lnTo>
                  <a:lnTo>
                    <a:pt x="6053215" y="394574"/>
                  </a:lnTo>
                  <a:lnTo>
                    <a:pt x="6006547" y="376082"/>
                  </a:lnTo>
                  <a:lnTo>
                    <a:pt x="5959411" y="357983"/>
                  </a:lnTo>
                  <a:lnTo>
                    <a:pt x="5911813" y="340281"/>
                  </a:lnTo>
                  <a:lnTo>
                    <a:pt x="5863761" y="322979"/>
                  </a:lnTo>
                  <a:lnTo>
                    <a:pt x="5815261" y="306083"/>
                  </a:lnTo>
                  <a:lnTo>
                    <a:pt x="5766319" y="289595"/>
                  </a:lnTo>
                  <a:lnTo>
                    <a:pt x="5716943" y="273519"/>
                  </a:lnTo>
                  <a:lnTo>
                    <a:pt x="5667137" y="257860"/>
                  </a:lnTo>
                  <a:lnTo>
                    <a:pt x="5616910" y="242621"/>
                  </a:lnTo>
                  <a:lnTo>
                    <a:pt x="5566267" y="227806"/>
                  </a:lnTo>
                  <a:lnTo>
                    <a:pt x="5515216" y="213420"/>
                  </a:lnTo>
                  <a:lnTo>
                    <a:pt x="5463762" y="199465"/>
                  </a:lnTo>
                  <a:lnTo>
                    <a:pt x="5411912" y="185946"/>
                  </a:lnTo>
                  <a:lnTo>
                    <a:pt x="5359673" y="172868"/>
                  </a:lnTo>
                  <a:lnTo>
                    <a:pt x="5307051" y="160233"/>
                  </a:lnTo>
                  <a:lnTo>
                    <a:pt x="5254053" y="148045"/>
                  </a:lnTo>
                  <a:lnTo>
                    <a:pt x="5200685" y="136310"/>
                  </a:lnTo>
                  <a:lnTo>
                    <a:pt x="5146954" y="125029"/>
                  </a:lnTo>
                  <a:lnTo>
                    <a:pt x="5092866" y="114208"/>
                  </a:lnTo>
                  <a:lnTo>
                    <a:pt x="5038428" y="103851"/>
                  </a:lnTo>
                  <a:lnTo>
                    <a:pt x="4983647" y="93960"/>
                  </a:lnTo>
                  <a:lnTo>
                    <a:pt x="4928528" y="84541"/>
                  </a:lnTo>
                  <a:lnTo>
                    <a:pt x="4873079" y="75596"/>
                  </a:lnTo>
                  <a:lnTo>
                    <a:pt x="4817306" y="67131"/>
                  </a:lnTo>
                  <a:lnTo>
                    <a:pt x="4761215" y="59148"/>
                  </a:lnTo>
                  <a:lnTo>
                    <a:pt x="4704813" y="51652"/>
                  </a:lnTo>
                  <a:lnTo>
                    <a:pt x="4648108" y="44647"/>
                  </a:lnTo>
                  <a:lnTo>
                    <a:pt x="4591104" y="38136"/>
                  </a:lnTo>
                  <a:lnTo>
                    <a:pt x="4533808" y="32123"/>
                  </a:lnTo>
                  <a:lnTo>
                    <a:pt x="4476228" y="26613"/>
                  </a:lnTo>
                  <a:lnTo>
                    <a:pt x="4418370" y="21609"/>
                  </a:lnTo>
                  <a:lnTo>
                    <a:pt x="4360240" y="17116"/>
                  </a:lnTo>
                  <a:lnTo>
                    <a:pt x="4301845" y="13136"/>
                  </a:lnTo>
                  <a:lnTo>
                    <a:pt x="4243191" y="9674"/>
                  </a:lnTo>
                  <a:lnTo>
                    <a:pt x="4184284" y="6734"/>
                  </a:lnTo>
                  <a:lnTo>
                    <a:pt x="4125133" y="4320"/>
                  </a:lnTo>
                  <a:lnTo>
                    <a:pt x="4065742" y="2436"/>
                  </a:lnTo>
                  <a:lnTo>
                    <a:pt x="4006118" y="1085"/>
                  </a:lnTo>
                  <a:lnTo>
                    <a:pt x="3946269" y="271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5161" y="1905761"/>
              <a:ext cx="7772400" cy="4648200"/>
            </a:xfrm>
            <a:custGeom>
              <a:avLst/>
              <a:gdLst/>
              <a:ahLst/>
              <a:cxnLst/>
              <a:rect l="l" t="t" r="r" b="b"/>
              <a:pathLst>
                <a:path w="7772400" h="4648200">
                  <a:moveTo>
                    <a:pt x="0" y="2324100"/>
                  </a:moveTo>
                  <a:lnTo>
                    <a:pt x="1814" y="2252383"/>
                  </a:lnTo>
                  <a:lnTo>
                    <a:pt x="7224" y="2181206"/>
                  </a:lnTo>
                  <a:lnTo>
                    <a:pt x="16177" y="2110602"/>
                  </a:lnTo>
                  <a:lnTo>
                    <a:pt x="28620" y="2040601"/>
                  </a:lnTo>
                  <a:lnTo>
                    <a:pt x="44502" y="1971235"/>
                  </a:lnTo>
                  <a:lnTo>
                    <a:pt x="63769" y="1902535"/>
                  </a:lnTo>
                  <a:lnTo>
                    <a:pt x="86371" y="1834531"/>
                  </a:lnTo>
                  <a:lnTo>
                    <a:pt x="112254" y="1767256"/>
                  </a:lnTo>
                  <a:lnTo>
                    <a:pt x="141366" y="1700740"/>
                  </a:lnTo>
                  <a:lnTo>
                    <a:pt x="173655" y="1635015"/>
                  </a:lnTo>
                  <a:lnTo>
                    <a:pt x="209069" y="1570112"/>
                  </a:lnTo>
                  <a:lnTo>
                    <a:pt x="247555" y="1506063"/>
                  </a:lnTo>
                  <a:lnTo>
                    <a:pt x="289062" y="1442897"/>
                  </a:lnTo>
                  <a:lnTo>
                    <a:pt x="310931" y="1411656"/>
                  </a:lnTo>
                  <a:lnTo>
                    <a:pt x="333537" y="1380648"/>
                  </a:lnTo>
                  <a:lnTo>
                    <a:pt x="356871" y="1349876"/>
                  </a:lnTo>
                  <a:lnTo>
                    <a:pt x="380927" y="1319345"/>
                  </a:lnTo>
                  <a:lnTo>
                    <a:pt x="405699" y="1289059"/>
                  </a:lnTo>
                  <a:lnTo>
                    <a:pt x="431181" y="1259021"/>
                  </a:lnTo>
                  <a:lnTo>
                    <a:pt x="457366" y="1229236"/>
                  </a:lnTo>
                  <a:lnTo>
                    <a:pt x="484246" y="1199706"/>
                  </a:lnTo>
                  <a:lnTo>
                    <a:pt x="511817" y="1170437"/>
                  </a:lnTo>
                  <a:lnTo>
                    <a:pt x="540071" y="1141432"/>
                  </a:lnTo>
                  <a:lnTo>
                    <a:pt x="569001" y="1112695"/>
                  </a:lnTo>
                  <a:lnTo>
                    <a:pt x="598602" y="1084230"/>
                  </a:lnTo>
                  <a:lnTo>
                    <a:pt x="628866" y="1056041"/>
                  </a:lnTo>
                  <a:lnTo>
                    <a:pt x="659787" y="1028131"/>
                  </a:lnTo>
                  <a:lnTo>
                    <a:pt x="691359" y="1000505"/>
                  </a:lnTo>
                  <a:lnTo>
                    <a:pt x="723575" y="973167"/>
                  </a:lnTo>
                  <a:lnTo>
                    <a:pt x="756429" y="946120"/>
                  </a:lnTo>
                  <a:lnTo>
                    <a:pt x="789913" y="919368"/>
                  </a:lnTo>
                  <a:lnTo>
                    <a:pt x="824022" y="892916"/>
                  </a:lnTo>
                  <a:lnTo>
                    <a:pt x="858749" y="866767"/>
                  </a:lnTo>
                  <a:lnTo>
                    <a:pt x="894087" y="840924"/>
                  </a:lnTo>
                  <a:lnTo>
                    <a:pt x="930030" y="815393"/>
                  </a:lnTo>
                  <a:lnTo>
                    <a:pt x="966572" y="790177"/>
                  </a:lnTo>
                  <a:lnTo>
                    <a:pt x="1003705" y="765279"/>
                  </a:lnTo>
                  <a:lnTo>
                    <a:pt x="1041423" y="740704"/>
                  </a:lnTo>
                  <a:lnTo>
                    <a:pt x="1079720" y="716455"/>
                  </a:lnTo>
                  <a:lnTo>
                    <a:pt x="1118590" y="692537"/>
                  </a:lnTo>
                  <a:lnTo>
                    <a:pt x="1158025" y="668954"/>
                  </a:lnTo>
                  <a:lnTo>
                    <a:pt x="1198019" y="645709"/>
                  </a:lnTo>
                  <a:lnTo>
                    <a:pt x="1238566" y="622806"/>
                  </a:lnTo>
                  <a:lnTo>
                    <a:pt x="1279659" y="600249"/>
                  </a:lnTo>
                  <a:lnTo>
                    <a:pt x="1321291" y="578042"/>
                  </a:lnTo>
                  <a:lnTo>
                    <a:pt x="1363456" y="556189"/>
                  </a:lnTo>
                  <a:lnTo>
                    <a:pt x="1406148" y="534693"/>
                  </a:lnTo>
                  <a:lnTo>
                    <a:pt x="1449360" y="513560"/>
                  </a:lnTo>
                  <a:lnTo>
                    <a:pt x="1493085" y="492792"/>
                  </a:lnTo>
                  <a:lnTo>
                    <a:pt x="1537317" y="472394"/>
                  </a:lnTo>
                  <a:lnTo>
                    <a:pt x="1582050" y="452369"/>
                  </a:lnTo>
                  <a:lnTo>
                    <a:pt x="1627276" y="432721"/>
                  </a:lnTo>
                  <a:lnTo>
                    <a:pt x="1672989" y="413455"/>
                  </a:lnTo>
                  <a:lnTo>
                    <a:pt x="1719184" y="394574"/>
                  </a:lnTo>
                  <a:lnTo>
                    <a:pt x="1765852" y="376082"/>
                  </a:lnTo>
                  <a:lnTo>
                    <a:pt x="1812988" y="357983"/>
                  </a:lnTo>
                  <a:lnTo>
                    <a:pt x="1860586" y="340281"/>
                  </a:lnTo>
                  <a:lnTo>
                    <a:pt x="1908638" y="322979"/>
                  </a:lnTo>
                  <a:lnTo>
                    <a:pt x="1957138" y="306083"/>
                  </a:lnTo>
                  <a:lnTo>
                    <a:pt x="2006080" y="289595"/>
                  </a:lnTo>
                  <a:lnTo>
                    <a:pt x="2055456" y="273519"/>
                  </a:lnTo>
                  <a:lnTo>
                    <a:pt x="2105262" y="257860"/>
                  </a:lnTo>
                  <a:lnTo>
                    <a:pt x="2155489" y="242621"/>
                  </a:lnTo>
                  <a:lnTo>
                    <a:pt x="2206132" y="227806"/>
                  </a:lnTo>
                  <a:lnTo>
                    <a:pt x="2257183" y="213420"/>
                  </a:lnTo>
                  <a:lnTo>
                    <a:pt x="2308637" y="199465"/>
                  </a:lnTo>
                  <a:lnTo>
                    <a:pt x="2360487" y="185946"/>
                  </a:lnTo>
                  <a:lnTo>
                    <a:pt x="2412726" y="172868"/>
                  </a:lnTo>
                  <a:lnTo>
                    <a:pt x="2465348" y="160233"/>
                  </a:lnTo>
                  <a:lnTo>
                    <a:pt x="2518346" y="148045"/>
                  </a:lnTo>
                  <a:lnTo>
                    <a:pt x="2571714" y="136310"/>
                  </a:lnTo>
                  <a:lnTo>
                    <a:pt x="2625445" y="125029"/>
                  </a:lnTo>
                  <a:lnTo>
                    <a:pt x="2679533" y="114208"/>
                  </a:lnTo>
                  <a:lnTo>
                    <a:pt x="2733971" y="103851"/>
                  </a:lnTo>
                  <a:lnTo>
                    <a:pt x="2788752" y="93960"/>
                  </a:lnTo>
                  <a:lnTo>
                    <a:pt x="2843871" y="84541"/>
                  </a:lnTo>
                  <a:lnTo>
                    <a:pt x="2899320" y="75596"/>
                  </a:lnTo>
                  <a:lnTo>
                    <a:pt x="2955093" y="67131"/>
                  </a:lnTo>
                  <a:lnTo>
                    <a:pt x="3011184" y="59148"/>
                  </a:lnTo>
                  <a:lnTo>
                    <a:pt x="3067586" y="51652"/>
                  </a:lnTo>
                  <a:lnTo>
                    <a:pt x="3124291" y="44647"/>
                  </a:lnTo>
                  <a:lnTo>
                    <a:pt x="3181295" y="38136"/>
                  </a:lnTo>
                  <a:lnTo>
                    <a:pt x="3238591" y="32123"/>
                  </a:lnTo>
                  <a:lnTo>
                    <a:pt x="3296171" y="26613"/>
                  </a:lnTo>
                  <a:lnTo>
                    <a:pt x="3354029" y="21609"/>
                  </a:lnTo>
                  <a:lnTo>
                    <a:pt x="3412159" y="17116"/>
                  </a:lnTo>
                  <a:lnTo>
                    <a:pt x="3470554" y="13136"/>
                  </a:lnTo>
                  <a:lnTo>
                    <a:pt x="3529208" y="9674"/>
                  </a:lnTo>
                  <a:lnTo>
                    <a:pt x="3588115" y="6734"/>
                  </a:lnTo>
                  <a:lnTo>
                    <a:pt x="3647266" y="4320"/>
                  </a:lnTo>
                  <a:lnTo>
                    <a:pt x="3706657" y="2436"/>
                  </a:lnTo>
                  <a:lnTo>
                    <a:pt x="3766281" y="1085"/>
                  </a:lnTo>
                  <a:lnTo>
                    <a:pt x="3826130" y="271"/>
                  </a:lnTo>
                  <a:lnTo>
                    <a:pt x="3886200" y="0"/>
                  </a:lnTo>
                  <a:lnTo>
                    <a:pt x="3946269" y="271"/>
                  </a:lnTo>
                  <a:lnTo>
                    <a:pt x="4006118" y="1085"/>
                  </a:lnTo>
                  <a:lnTo>
                    <a:pt x="4065742" y="2436"/>
                  </a:lnTo>
                  <a:lnTo>
                    <a:pt x="4125133" y="4320"/>
                  </a:lnTo>
                  <a:lnTo>
                    <a:pt x="4184284" y="6734"/>
                  </a:lnTo>
                  <a:lnTo>
                    <a:pt x="4243191" y="9674"/>
                  </a:lnTo>
                  <a:lnTo>
                    <a:pt x="4301845" y="13136"/>
                  </a:lnTo>
                  <a:lnTo>
                    <a:pt x="4360240" y="17116"/>
                  </a:lnTo>
                  <a:lnTo>
                    <a:pt x="4418370" y="21609"/>
                  </a:lnTo>
                  <a:lnTo>
                    <a:pt x="4476228" y="26613"/>
                  </a:lnTo>
                  <a:lnTo>
                    <a:pt x="4533808" y="32123"/>
                  </a:lnTo>
                  <a:lnTo>
                    <a:pt x="4591104" y="38136"/>
                  </a:lnTo>
                  <a:lnTo>
                    <a:pt x="4648108" y="44647"/>
                  </a:lnTo>
                  <a:lnTo>
                    <a:pt x="4704813" y="51652"/>
                  </a:lnTo>
                  <a:lnTo>
                    <a:pt x="4761215" y="59148"/>
                  </a:lnTo>
                  <a:lnTo>
                    <a:pt x="4817306" y="67131"/>
                  </a:lnTo>
                  <a:lnTo>
                    <a:pt x="4873079" y="75596"/>
                  </a:lnTo>
                  <a:lnTo>
                    <a:pt x="4928528" y="84541"/>
                  </a:lnTo>
                  <a:lnTo>
                    <a:pt x="4983647" y="93960"/>
                  </a:lnTo>
                  <a:lnTo>
                    <a:pt x="5038428" y="103851"/>
                  </a:lnTo>
                  <a:lnTo>
                    <a:pt x="5092866" y="114208"/>
                  </a:lnTo>
                  <a:lnTo>
                    <a:pt x="5146954" y="125029"/>
                  </a:lnTo>
                  <a:lnTo>
                    <a:pt x="5200685" y="136310"/>
                  </a:lnTo>
                  <a:lnTo>
                    <a:pt x="5254053" y="148045"/>
                  </a:lnTo>
                  <a:lnTo>
                    <a:pt x="5307051" y="160233"/>
                  </a:lnTo>
                  <a:lnTo>
                    <a:pt x="5359673" y="172868"/>
                  </a:lnTo>
                  <a:lnTo>
                    <a:pt x="5411912" y="185946"/>
                  </a:lnTo>
                  <a:lnTo>
                    <a:pt x="5463762" y="199465"/>
                  </a:lnTo>
                  <a:lnTo>
                    <a:pt x="5515216" y="213420"/>
                  </a:lnTo>
                  <a:lnTo>
                    <a:pt x="5566267" y="227806"/>
                  </a:lnTo>
                  <a:lnTo>
                    <a:pt x="5616910" y="242621"/>
                  </a:lnTo>
                  <a:lnTo>
                    <a:pt x="5667137" y="257860"/>
                  </a:lnTo>
                  <a:lnTo>
                    <a:pt x="5716943" y="273519"/>
                  </a:lnTo>
                  <a:lnTo>
                    <a:pt x="5766319" y="289595"/>
                  </a:lnTo>
                  <a:lnTo>
                    <a:pt x="5815261" y="306083"/>
                  </a:lnTo>
                  <a:lnTo>
                    <a:pt x="5863761" y="322979"/>
                  </a:lnTo>
                  <a:lnTo>
                    <a:pt x="5911813" y="340281"/>
                  </a:lnTo>
                  <a:lnTo>
                    <a:pt x="5959411" y="357983"/>
                  </a:lnTo>
                  <a:lnTo>
                    <a:pt x="6006547" y="376082"/>
                  </a:lnTo>
                  <a:lnTo>
                    <a:pt x="6053215" y="394574"/>
                  </a:lnTo>
                  <a:lnTo>
                    <a:pt x="6099410" y="413455"/>
                  </a:lnTo>
                  <a:lnTo>
                    <a:pt x="6145123" y="432721"/>
                  </a:lnTo>
                  <a:lnTo>
                    <a:pt x="6190349" y="452369"/>
                  </a:lnTo>
                  <a:lnTo>
                    <a:pt x="6235082" y="472394"/>
                  </a:lnTo>
                  <a:lnTo>
                    <a:pt x="6279314" y="492792"/>
                  </a:lnTo>
                  <a:lnTo>
                    <a:pt x="6323039" y="513560"/>
                  </a:lnTo>
                  <a:lnTo>
                    <a:pt x="6366251" y="534693"/>
                  </a:lnTo>
                  <a:lnTo>
                    <a:pt x="6408943" y="556189"/>
                  </a:lnTo>
                  <a:lnTo>
                    <a:pt x="6451108" y="578042"/>
                  </a:lnTo>
                  <a:lnTo>
                    <a:pt x="6492740" y="600249"/>
                  </a:lnTo>
                  <a:lnTo>
                    <a:pt x="6533833" y="622806"/>
                  </a:lnTo>
                  <a:lnTo>
                    <a:pt x="6574380" y="645709"/>
                  </a:lnTo>
                  <a:lnTo>
                    <a:pt x="6614374" y="668954"/>
                  </a:lnTo>
                  <a:lnTo>
                    <a:pt x="6653809" y="692537"/>
                  </a:lnTo>
                  <a:lnTo>
                    <a:pt x="6692679" y="716455"/>
                  </a:lnTo>
                  <a:lnTo>
                    <a:pt x="6730976" y="740704"/>
                  </a:lnTo>
                  <a:lnTo>
                    <a:pt x="6768694" y="765279"/>
                  </a:lnTo>
                  <a:lnTo>
                    <a:pt x="6805827" y="790177"/>
                  </a:lnTo>
                  <a:lnTo>
                    <a:pt x="6842369" y="815393"/>
                  </a:lnTo>
                  <a:lnTo>
                    <a:pt x="6878312" y="840924"/>
                  </a:lnTo>
                  <a:lnTo>
                    <a:pt x="6913650" y="866767"/>
                  </a:lnTo>
                  <a:lnTo>
                    <a:pt x="6948377" y="892916"/>
                  </a:lnTo>
                  <a:lnTo>
                    <a:pt x="6982486" y="919368"/>
                  </a:lnTo>
                  <a:lnTo>
                    <a:pt x="7015970" y="946120"/>
                  </a:lnTo>
                  <a:lnTo>
                    <a:pt x="7048824" y="973167"/>
                  </a:lnTo>
                  <a:lnTo>
                    <a:pt x="7081040" y="1000505"/>
                  </a:lnTo>
                  <a:lnTo>
                    <a:pt x="7112612" y="1028131"/>
                  </a:lnTo>
                  <a:lnTo>
                    <a:pt x="7143533" y="1056041"/>
                  </a:lnTo>
                  <a:lnTo>
                    <a:pt x="7173797" y="1084230"/>
                  </a:lnTo>
                  <a:lnTo>
                    <a:pt x="7203398" y="1112695"/>
                  </a:lnTo>
                  <a:lnTo>
                    <a:pt x="7232328" y="1141432"/>
                  </a:lnTo>
                  <a:lnTo>
                    <a:pt x="7260582" y="1170437"/>
                  </a:lnTo>
                  <a:lnTo>
                    <a:pt x="7288153" y="1199706"/>
                  </a:lnTo>
                  <a:lnTo>
                    <a:pt x="7315033" y="1229236"/>
                  </a:lnTo>
                  <a:lnTo>
                    <a:pt x="7341218" y="1259021"/>
                  </a:lnTo>
                  <a:lnTo>
                    <a:pt x="7366700" y="1289059"/>
                  </a:lnTo>
                  <a:lnTo>
                    <a:pt x="7391472" y="1319345"/>
                  </a:lnTo>
                  <a:lnTo>
                    <a:pt x="7415528" y="1349876"/>
                  </a:lnTo>
                  <a:lnTo>
                    <a:pt x="7438862" y="1380648"/>
                  </a:lnTo>
                  <a:lnTo>
                    <a:pt x="7461468" y="1411656"/>
                  </a:lnTo>
                  <a:lnTo>
                    <a:pt x="7483337" y="1442897"/>
                  </a:lnTo>
                  <a:lnTo>
                    <a:pt x="7524844" y="1506063"/>
                  </a:lnTo>
                  <a:lnTo>
                    <a:pt x="7563330" y="1570112"/>
                  </a:lnTo>
                  <a:lnTo>
                    <a:pt x="7598744" y="1635015"/>
                  </a:lnTo>
                  <a:lnTo>
                    <a:pt x="7631033" y="1700740"/>
                  </a:lnTo>
                  <a:lnTo>
                    <a:pt x="7660145" y="1767256"/>
                  </a:lnTo>
                  <a:lnTo>
                    <a:pt x="7686028" y="1834531"/>
                  </a:lnTo>
                  <a:lnTo>
                    <a:pt x="7708630" y="1902535"/>
                  </a:lnTo>
                  <a:lnTo>
                    <a:pt x="7727897" y="1971235"/>
                  </a:lnTo>
                  <a:lnTo>
                    <a:pt x="7743779" y="2040601"/>
                  </a:lnTo>
                  <a:lnTo>
                    <a:pt x="7756222" y="2110602"/>
                  </a:lnTo>
                  <a:lnTo>
                    <a:pt x="7765175" y="2181206"/>
                  </a:lnTo>
                  <a:lnTo>
                    <a:pt x="7770585" y="2252383"/>
                  </a:lnTo>
                  <a:lnTo>
                    <a:pt x="7772400" y="2324100"/>
                  </a:lnTo>
                  <a:lnTo>
                    <a:pt x="7771945" y="2360024"/>
                  </a:lnTo>
                  <a:lnTo>
                    <a:pt x="7768326" y="2431474"/>
                  </a:lnTo>
                  <a:lnTo>
                    <a:pt x="7761138" y="2502368"/>
                  </a:lnTo>
                  <a:lnTo>
                    <a:pt x="7750433" y="2572675"/>
                  </a:lnTo>
                  <a:lnTo>
                    <a:pt x="7736264" y="2642362"/>
                  </a:lnTo>
                  <a:lnTo>
                    <a:pt x="7718683" y="2711399"/>
                  </a:lnTo>
                  <a:lnTo>
                    <a:pt x="7697742" y="2779755"/>
                  </a:lnTo>
                  <a:lnTo>
                    <a:pt x="7673494" y="2847399"/>
                  </a:lnTo>
                  <a:lnTo>
                    <a:pt x="7645990" y="2914298"/>
                  </a:lnTo>
                  <a:lnTo>
                    <a:pt x="7615283" y="2980422"/>
                  </a:lnTo>
                  <a:lnTo>
                    <a:pt x="7581425" y="3045740"/>
                  </a:lnTo>
                  <a:lnTo>
                    <a:pt x="7544468" y="3110220"/>
                  </a:lnTo>
                  <a:lnTo>
                    <a:pt x="7504465" y="3173832"/>
                  </a:lnTo>
                  <a:lnTo>
                    <a:pt x="7461468" y="3236543"/>
                  </a:lnTo>
                  <a:lnTo>
                    <a:pt x="7438862" y="3267551"/>
                  </a:lnTo>
                  <a:lnTo>
                    <a:pt x="7415528" y="3298323"/>
                  </a:lnTo>
                  <a:lnTo>
                    <a:pt x="7391472" y="3328854"/>
                  </a:lnTo>
                  <a:lnTo>
                    <a:pt x="7366700" y="3359140"/>
                  </a:lnTo>
                  <a:lnTo>
                    <a:pt x="7341218" y="3389178"/>
                  </a:lnTo>
                  <a:lnTo>
                    <a:pt x="7315033" y="3418963"/>
                  </a:lnTo>
                  <a:lnTo>
                    <a:pt x="7288153" y="3448493"/>
                  </a:lnTo>
                  <a:lnTo>
                    <a:pt x="7260582" y="3477762"/>
                  </a:lnTo>
                  <a:lnTo>
                    <a:pt x="7232328" y="3506767"/>
                  </a:lnTo>
                  <a:lnTo>
                    <a:pt x="7203398" y="3535504"/>
                  </a:lnTo>
                  <a:lnTo>
                    <a:pt x="7173797" y="3563969"/>
                  </a:lnTo>
                  <a:lnTo>
                    <a:pt x="7143533" y="3592158"/>
                  </a:lnTo>
                  <a:lnTo>
                    <a:pt x="7112612" y="3620068"/>
                  </a:lnTo>
                  <a:lnTo>
                    <a:pt x="7081040" y="3647694"/>
                  </a:lnTo>
                  <a:lnTo>
                    <a:pt x="7048824" y="3675032"/>
                  </a:lnTo>
                  <a:lnTo>
                    <a:pt x="7015970" y="3702079"/>
                  </a:lnTo>
                  <a:lnTo>
                    <a:pt x="6982486" y="3728831"/>
                  </a:lnTo>
                  <a:lnTo>
                    <a:pt x="6948377" y="3755283"/>
                  </a:lnTo>
                  <a:lnTo>
                    <a:pt x="6913650" y="3781432"/>
                  </a:lnTo>
                  <a:lnTo>
                    <a:pt x="6878312" y="3807275"/>
                  </a:lnTo>
                  <a:lnTo>
                    <a:pt x="6842369" y="3832806"/>
                  </a:lnTo>
                  <a:lnTo>
                    <a:pt x="6805827" y="3858022"/>
                  </a:lnTo>
                  <a:lnTo>
                    <a:pt x="6768694" y="3882920"/>
                  </a:lnTo>
                  <a:lnTo>
                    <a:pt x="6730976" y="3907495"/>
                  </a:lnTo>
                  <a:lnTo>
                    <a:pt x="6692679" y="3931744"/>
                  </a:lnTo>
                  <a:lnTo>
                    <a:pt x="6653809" y="3955662"/>
                  </a:lnTo>
                  <a:lnTo>
                    <a:pt x="6614374" y="3979245"/>
                  </a:lnTo>
                  <a:lnTo>
                    <a:pt x="6574380" y="4002490"/>
                  </a:lnTo>
                  <a:lnTo>
                    <a:pt x="6533833" y="4025393"/>
                  </a:lnTo>
                  <a:lnTo>
                    <a:pt x="6492740" y="4047950"/>
                  </a:lnTo>
                  <a:lnTo>
                    <a:pt x="6451108" y="4070157"/>
                  </a:lnTo>
                  <a:lnTo>
                    <a:pt x="6408943" y="4092010"/>
                  </a:lnTo>
                  <a:lnTo>
                    <a:pt x="6366251" y="4113506"/>
                  </a:lnTo>
                  <a:lnTo>
                    <a:pt x="6323039" y="4134639"/>
                  </a:lnTo>
                  <a:lnTo>
                    <a:pt x="6279314" y="4155407"/>
                  </a:lnTo>
                  <a:lnTo>
                    <a:pt x="6235082" y="4175805"/>
                  </a:lnTo>
                  <a:lnTo>
                    <a:pt x="6190349" y="4195830"/>
                  </a:lnTo>
                  <a:lnTo>
                    <a:pt x="6145123" y="4215478"/>
                  </a:lnTo>
                  <a:lnTo>
                    <a:pt x="6099410" y="4234744"/>
                  </a:lnTo>
                  <a:lnTo>
                    <a:pt x="6053215" y="4253625"/>
                  </a:lnTo>
                  <a:lnTo>
                    <a:pt x="6006547" y="4272117"/>
                  </a:lnTo>
                  <a:lnTo>
                    <a:pt x="5959411" y="4290216"/>
                  </a:lnTo>
                  <a:lnTo>
                    <a:pt x="5911813" y="4307918"/>
                  </a:lnTo>
                  <a:lnTo>
                    <a:pt x="5863761" y="4325220"/>
                  </a:lnTo>
                  <a:lnTo>
                    <a:pt x="5815261" y="4342116"/>
                  </a:lnTo>
                  <a:lnTo>
                    <a:pt x="5766319" y="4358604"/>
                  </a:lnTo>
                  <a:lnTo>
                    <a:pt x="5716943" y="4374680"/>
                  </a:lnTo>
                  <a:lnTo>
                    <a:pt x="5667137" y="4390339"/>
                  </a:lnTo>
                  <a:lnTo>
                    <a:pt x="5616910" y="4405578"/>
                  </a:lnTo>
                  <a:lnTo>
                    <a:pt x="5566267" y="4420393"/>
                  </a:lnTo>
                  <a:lnTo>
                    <a:pt x="5515216" y="4434779"/>
                  </a:lnTo>
                  <a:lnTo>
                    <a:pt x="5463762" y="4448734"/>
                  </a:lnTo>
                  <a:lnTo>
                    <a:pt x="5411912" y="4462253"/>
                  </a:lnTo>
                  <a:lnTo>
                    <a:pt x="5359673" y="4475331"/>
                  </a:lnTo>
                  <a:lnTo>
                    <a:pt x="5307051" y="4487966"/>
                  </a:lnTo>
                  <a:lnTo>
                    <a:pt x="5254053" y="4500154"/>
                  </a:lnTo>
                  <a:lnTo>
                    <a:pt x="5200685" y="4511889"/>
                  </a:lnTo>
                  <a:lnTo>
                    <a:pt x="5146954" y="4523170"/>
                  </a:lnTo>
                  <a:lnTo>
                    <a:pt x="5092866" y="4533991"/>
                  </a:lnTo>
                  <a:lnTo>
                    <a:pt x="5038428" y="4544348"/>
                  </a:lnTo>
                  <a:lnTo>
                    <a:pt x="4983647" y="4554239"/>
                  </a:lnTo>
                  <a:lnTo>
                    <a:pt x="4928528" y="4563658"/>
                  </a:lnTo>
                  <a:lnTo>
                    <a:pt x="4873079" y="4572603"/>
                  </a:lnTo>
                  <a:lnTo>
                    <a:pt x="4817306" y="4581068"/>
                  </a:lnTo>
                  <a:lnTo>
                    <a:pt x="4761215" y="4589051"/>
                  </a:lnTo>
                  <a:lnTo>
                    <a:pt x="4704813" y="4596547"/>
                  </a:lnTo>
                  <a:lnTo>
                    <a:pt x="4648108" y="4603552"/>
                  </a:lnTo>
                  <a:lnTo>
                    <a:pt x="4591104" y="4610063"/>
                  </a:lnTo>
                  <a:lnTo>
                    <a:pt x="4533808" y="4616076"/>
                  </a:lnTo>
                  <a:lnTo>
                    <a:pt x="4476228" y="4621586"/>
                  </a:lnTo>
                  <a:lnTo>
                    <a:pt x="4418370" y="4626590"/>
                  </a:lnTo>
                  <a:lnTo>
                    <a:pt x="4360240" y="4631083"/>
                  </a:lnTo>
                  <a:lnTo>
                    <a:pt x="4301845" y="4635063"/>
                  </a:lnTo>
                  <a:lnTo>
                    <a:pt x="4243191" y="4638525"/>
                  </a:lnTo>
                  <a:lnTo>
                    <a:pt x="4184284" y="4641465"/>
                  </a:lnTo>
                  <a:lnTo>
                    <a:pt x="4125133" y="4643879"/>
                  </a:lnTo>
                  <a:lnTo>
                    <a:pt x="4065742" y="4645763"/>
                  </a:lnTo>
                  <a:lnTo>
                    <a:pt x="4006118" y="4647114"/>
                  </a:lnTo>
                  <a:lnTo>
                    <a:pt x="3946269" y="4647928"/>
                  </a:lnTo>
                  <a:lnTo>
                    <a:pt x="3886200" y="4648200"/>
                  </a:lnTo>
                  <a:lnTo>
                    <a:pt x="3826130" y="4647928"/>
                  </a:lnTo>
                  <a:lnTo>
                    <a:pt x="3766281" y="4647114"/>
                  </a:lnTo>
                  <a:lnTo>
                    <a:pt x="3706657" y="4645763"/>
                  </a:lnTo>
                  <a:lnTo>
                    <a:pt x="3647266" y="4643879"/>
                  </a:lnTo>
                  <a:lnTo>
                    <a:pt x="3588115" y="4641465"/>
                  </a:lnTo>
                  <a:lnTo>
                    <a:pt x="3529208" y="4638525"/>
                  </a:lnTo>
                  <a:lnTo>
                    <a:pt x="3470554" y="4635063"/>
                  </a:lnTo>
                  <a:lnTo>
                    <a:pt x="3412159" y="4631083"/>
                  </a:lnTo>
                  <a:lnTo>
                    <a:pt x="3354029" y="4626590"/>
                  </a:lnTo>
                  <a:lnTo>
                    <a:pt x="3296171" y="4621586"/>
                  </a:lnTo>
                  <a:lnTo>
                    <a:pt x="3238591" y="4616076"/>
                  </a:lnTo>
                  <a:lnTo>
                    <a:pt x="3181295" y="4610063"/>
                  </a:lnTo>
                  <a:lnTo>
                    <a:pt x="3124291" y="4603552"/>
                  </a:lnTo>
                  <a:lnTo>
                    <a:pt x="3067586" y="4596547"/>
                  </a:lnTo>
                  <a:lnTo>
                    <a:pt x="3011184" y="4589051"/>
                  </a:lnTo>
                  <a:lnTo>
                    <a:pt x="2955093" y="4581068"/>
                  </a:lnTo>
                  <a:lnTo>
                    <a:pt x="2899320" y="4572603"/>
                  </a:lnTo>
                  <a:lnTo>
                    <a:pt x="2843871" y="4563658"/>
                  </a:lnTo>
                  <a:lnTo>
                    <a:pt x="2788752" y="4554239"/>
                  </a:lnTo>
                  <a:lnTo>
                    <a:pt x="2733971" y="4544348"/>
                  </a:lnTo>
                  <a:lnTo>
                    <a:pt x="2679533" y="4533991"/>
                  </a:lnTo>
                  <a:lnTo>
                    <a:pt x="2625445" y="4523170"/>
                  </a:lnTo>
                  <a:lnTo>
                    <a:pt x="2571714" y="4511889"/>
                  </a:lnTo>
                  <a:lnTo>
                    <a:pt x="2518346" y="4500154"/>
                  </a:lnTo>
                  <a:lnTo>
                    <a:pt x="2465348" y="4487966"/>
                  </a:lnTo>
                  <a:lnTo>
                    <a:pt x="2412726" y="4475331"/>
                  </a:lnTo>
                  <a:lnTo>
                    <a:pt x="2360487" y="4462253"/>
                  </a:lnTo>
                  <a:lnTo>
                    <a:pt x="2308637" y="4448734"/>
                  </a:lnTo>
                  <a:lnTo>
                    <a:pt x="2257183" y="4434779"/>
                  </a:lnTo>
                  <a:lnTo>
                    <a:pt x="2206132" y="4420393"/>
                  </a:lnTo>
                  <a:lnTo>
                    <a:pt x="2155489" y="4405578"/>
                  </a:lnTo>
                  <a:lnTo>
                    <a:pt x="2105262" y="4390339"/>
                  </a:lnTo>
                  <a:lnTo>
                    <a:pt x="2055456" y="4374680"/>
                  </a:lnTo>
                  <a:lnTo>
                    <a:pt x="2006080" y="4358604"/>
                  </a:lnTo>
                  <a:lnTo>
                    <a:pt x="1957138" y="4342116"/>
                  </a:lnTo>
                  <a:lnTo>
                    <a:pt x="1908638" y="4325220"/>
                  </a:lnTo>
                  <a:lnTo>
                    <a:pt x="1860586" y="4307918"/>
                  </a:lnTo>
                  <a:lnTo>
                    <a:pt x="1812988" y="4290216"/>
                  </a:lnTo>
                  <a:lnTo>
                    <a:pt x="1765852" y="4272117"/>
                  </a:lnTo>
                  <a:lnTo>
                    <a:pt x="1719184" y="4253625"/>
                  </a:lnTo>
                  <a:lnTo>
                    <a:pt x="1672989" y="4234744"/>
                  </a:lnTo>
                  <a:lnTo>
                    <a:pt x="1627276" y="4215478"/>
                  </a:lnTo>
                  <a:lnTo>
                    <a:pt x="1582050" y="4195830"/>
                  </a:lnTo>
                  <a:lnTo>
                    <a:pt x="1537317" y="4175805"/>
                  </a:lnTo>
                  <a:lnTo>
                    <a:pt x="1493085" y="4155407"/>
                  </a:lnTo>
                  <a:lnTo>
                    <a:pt x="1449360" y="4134639"/>
                  </a:lnTo>
                  <a:lnTo>
                    <a:pt x="1406148" y="4113506"/>
                  </a:lnTo>
                  <a:lnTo>
                    <a:pt x="1363456" y="4092010"/>
                  </a:lnTo>
                  <a:lnTo>
                    <a:pt x="1321291" y="4070157"/>
                  </a:lnTo>
                  <a:lnTo>
                    <a:pt x="1279659" y="4047950"/>
                  </a:lnTo>
                  <a:lnTo>
                    <a:pt x="1238566" y="4025393"/>
                  </a:lnTo>
                  <a:lnTo>
                    <a:pt x="1198019" y="4002490"/>
                  </a:lnTo>
                  <a:lnTo>
                    <a:pt x="1158025" y="3979245"/>
                  </a:lnTo>
                  <a:lnTo>
                    <a:pt x="1118590" y="3955662"/>
                  </a:lnTo>
                  <a:lnTo>
                    <a:pt x="1079720" y="3931744"/>
                  </a:lnTo>
                  <a:lnTo>
                    <a:pt x="1041423" y="3907495"/>
                  </a:lnTo>
                  <a:lnTo>
                    <a:pt x="1003705" y="3882920"/>
                  </a:lnTo>
                  <a:lnTo>
                    <a:pt x="966572" y="3858022"/>
                  </a:lnTo>
                  <a:lnTo>
                    <a:pt x="930030" y="3832806"/>
                  </a:lnTo>
                  <a:lnTo>
                    <a:pt x="894087" y="3807275"/>
                  </a:lnTo>
                  <a:lnTo>
                    <a:pt x="858749" y="3781432"/>
                  </a:lnTo>
                  <a:lnTo>
                    <a:pt x="824022" y="3755283"/>
                  </a:lnTo>
                  <a:lnTo>
                    <a:pt x="789913" y="3728831"/>
                  </a:lnTo>
                  <a:lnTo>
                    <a:pt x="756429" y="3702079"/>
                  </a:lnTo>
                  <a:lnTo>
                    <a:pt x="723575" y="3675032"/>
                  </a:lnTo>
                  <a:lnTo>
                    <a:pt x="691359" y="3647694"/>
                  </a:lnTo>
                  <a:lnTo>
                    <a:pt x="659787" y="3620068"/>
                  </a:lnTo>
                  <a:lnTo>
                    <a:pt x="628866" y="3592158"/>
                  </a:lnTo>
                  <a:lnTo>
                    <a:pt x="598602" y="3563969"/>
                  </a:lnTo>
                  <a:lnTo>
                    <a:pt x="569001" y="3535504"/>
                  </a:lnTo>
                  <a:lnTo>
                    <a:pt x="540071" y="3506767"/>
                  </a:lnTo>
                  <a:lnTo>
                    <a:pt x="511817" y="3477762"/>
                  </a:lnTo>
                  <a:lnTo>
                    <a:pt x="484246" y="3448493"/>
                  </a:lnTo>
                  <a:lnTo>
                    <a:pt x="457366" y="3418963"/>
                  </a:lnTo>
                  <a:lnTo>
                    <a:pt x="431181" y="3389178"/>
                  </a:lnTo>
                  <a:lnTo>
                    <a:pt x="405699" y="3359140"/>
                  </a:lnTo>
                  <a:lnTo>
                    <a:pt x="380927" y="3328854"/>
                  </a:lnTo>
                  <a:lnTo>
                    <a:pt x="356871" y="3298323"/>
                  </a:lnTo>
                  <a:lnTo>
                    <a:pt x="333537" y="3267551"/>
                  </a:lnTo>
                  <a:lnTo>
                    <a:pt x="310931" y="3236543"/>
                  </a:lnTo>
                  <a:lnTo>
                    <a:pt x="289062" y="3205302"/>
                  </a:lnTo>
                  <a:lnTo>
                    <a:pt x="247555" y="3142136"/>
                  </a:lnTo>
                  <a:lnTo>
                    <a:pt x="209069" y="3078087"/>
                  </a:lnTo>
                  <a:lnTo>
                    <a:pt x="173655" y="3013184"/>
                  </a:lnTo>
                  <a:lnTo>
                    <a:pt x="141366" y="2947459"/>
                  </a:lnTo>
                  <a:lnTo>
                    <a:pt x="112254" y="2880943"/>
                  </a:lnTo>
                  <a:lnTo>
                    <a:pt x="86371" y="2813668"/>
                  </a:lnTo>
                  <a:lnTo>
                    <a:pt x="63769" y="2745664"/>
                  </a:lnTo>
                  <a:lnTo>
                    <a:pt x="44502" y="2676964"/>
                  </a:lnTo>
                  <a:lnTo>
                    <a:pt x="28620" y="2607598"/>
                  </a:lnTo>
                  <a:lnTo>
                    <a:pt x="16177" y="2537597"/>
                  </a:lnTo>
                  <a:lnTo>
                    <a:pt x="7224" y="2466993"/>
                  </a:lnTo>
                  <a:lnTo>
                    <a:pt x="1814" y="2395816"/>
                  </a:lnTo>
                  <a:lnTo>
                    <a:pt x="0" y="23241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399" y="1904999"/>
              <a:ext cx="7772400" cy="4648200"/>
            </a:xfrm>
            <a:custGeom>
              <a:avLst/>
              <a:gdLst/>
              <a:ahLst/>
              <a:cxnLst/>
              <a:rect l="l" t="t" r="r" b="b"/>
              <a:pathLst>
                <a:path w="7772400" h="4648200">
                  <a:moveTo>
                    <a:pt x="3886200" y="0"/>
                  </a:moveTo>
                  <a:lnTo>
                    <a:pt x="3886200" y="4648200"/>
                  </a:lnTo>
                </a:path>
                <a:path w="7772400" h="4648200">
                  <a:moveTo>
                    <a:pt x="0" y="2286000"/>
                  </a:moveTo>
                  <a:lnTo>
                    <a:pt x="7772400" y="2286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41194" y="2985896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2228" y="2985896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994" y="4967478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2228" y="4967478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2850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Why</a:t>
            </a:r>
            <a:r>
              <a:rPr spc="-45" dirty="0"/>
              <a:t> </a:t>
            </a:r>
            <a:r>
              <a:rPr spc="-10" dirty="0"/>
              <a:t>Sub-netting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275" y="3419475"/>
            <a:ext cx="5734050" cy="2771775"/>
            <a:chOff x="295275" y="3419475"/>
            <a:chExt cx="5734050" cy="2771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429000"/>
              <a:ext cx="5715000" cy="2752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0037" y="3424237"/>
              <a:ext cx="5724525" cy="2762250"/>
            </a:xfrm>
            <a:custGeom>
              <a:avLst/>
              <a:gdLst/>
              <a:ahLst/>
              <a:cxnLst/>
              <a:rect l="l" t="t" r="r" b="b"/>
              <a:pathLst>
                <a:path w="5724525" h="2762250">
                  <a:moveTo>
                    <a:pt x="0" y="2761869"/>
                  </a:moveTo>
                  <a:lnTo>
                    <a:pt x="5724525" y="2761869"/>
                  </a:lnTo>
                  <a:lnTo>
                    <a:pt x="5724525" y="0"/>
                  </a:lnTo>
                  <a:lnTo>
                    <a:pt x="0" y="0"/>
                  </a:lnTo>
                  <a:lnTo>
                    <a:pt x="0" y="27618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162611" y="3419475"/>
            <a:ext cx="2905760" cy="2771775"/>
            <a:chOff x="6162611" y="3419475"/>
            <a:chExt cx="2905760" cy="2771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3429000"/>
              <a:ext cx="2886455" cy="2752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67373" y="3424237"/>
              <a:ext cx="2896235" cy="2762250"/>
            </a:xfrm>
            <a:custGeom>
              <a:avLst/>
              <a:gdLst/>
              <a:ahLst/>
              <a:cxnLst/>
              <a:rect l="l" t="t" r="r" b="b"/>
              <a:pathLst>
                <a:path w="2896234" h="2762250">
                  <a:moveTo>
                    <a:pt x="0" y="2761869"/>
                  </a:moveTo>
                  <a:lnTo>
                    <a:pt x="2895980" y="2761869"/>
                  </a:lnTo>
                  <a:lnTo>
                    <a:pt x="2895980" y="0"/>
                  </a:lnTo>
                  <a:lnTo>
                    <a:pt x="0" y="0"/>
                  </a:lnTo>
                  <a:lnTo>
                    <a:pt x="0" y="27618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7560" y="2125217"/>
            <a:ext cx="3420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F497A"/>
                </a:solidFill>
                <a:latin typeface="Calibri"/>
                <a:cs typeface="Calibri"/>
              </a:rPr>
              <a:t>Efficiency</a:t>
            </a:r>
            <a:r>
              <a:rPr sz="2400" b="1" spc="-4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5F497A"/>
                </a:solidFill>
                <a:latin typeface="Calibri"/>
                <a:cs typeface="Calibri"/>
              </a:rPr>
              <a:t>for</a:t>
            </a:r>
            <a:r>
              <a:rPr sz="2400" b="1" spc="-2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F497A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9428" y="1962658"/>
            <a:ext cx="2195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F497A"/>
                </a:solidFill>
                <a:latin typeface="Calibri"/>
                <a:cs typeface="Calibri"/>
              </a:rPr>
              <a:t>Isolating</a:t>
            </a:r>
            <a:r>
              <a:rPr sz="2400" b="1" spc="-5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497A"/>
                </a:solidFill>
                <a:latin typeface="Calibri"/>
                <a:cs typeface="Calibri"/>
              </a:rPr>
              <a:t>Security </a:t>
            </a:r>
            <a:r>
              <a:rPr sz="2400" b="1" spc="-52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F497A"/>
                </a:solidFill>
                <a:latin typeface="Calibri"/>
                <a:cs typeface="Calibri"/>
              </a:rPr>
              <a:t>Threats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2220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Subnet</a:t>
            </a:r>
            <a:r>
              <a:rPr spc="-60" dirty="0"/>
              <a:t> </a:t>
            </a:r>
            <a:r>
              <a:rPr spc="-5" dirty="0"/>
              <a:t>Mask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529385"/>
            <a:ext cx="8279765" cy="1813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subnet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follows</a:t>
            </a:r>
            <a:r>
              <a:rPr sz="2400" spc="-10" dirty="0">
                <a:latin typeface="Calibri"/>
                <a:cs typeface="Calibri"/>
              </a:rPr>
              <a:t> 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rules:</a:t>
            </a:r>
            <a:endParaRPr sz="2400">
              <a:latin typeface="Calibri"/>
              <a:cs typeface="Calibri"/>
            </a:endParaRPr>
          </a:p>
          <a:p>
            <a:pPr marL="756285" marR="28575" lvl="1" indent="-287020">
              <a:lnSpc>
                <a:spcPct val="100000"/>
              </a:lnSpc>
              <a:spcBef>
                <a:spcPts val="509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binary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bit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is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set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1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 on)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subnet mask,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corresponding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identifies</a:t>
            </a:r>
            <a:r>
              <a:rPr sz="20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 network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5F497A"/>
              </a:buClr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binary</a:t>
            </a:r>
            <a:r>
              <a:rPr sz="20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bit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set</a:t>
            </a:r>
            <a:r>
              <a:rPr sz="20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a 0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 off)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subnet</a:t>
            </a:r>
            <a:r>
              <a:rPr sz="2000" dirty="0">
                <a:latin typeface="Calibri"/>
                <a:cs typeface="Calibri"/>
              </a:rPr>
              <a:t> mask,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corresponding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ED4"/>
                </a:solidFill>
                <a:latin typeface="Calibri"/>
                <a:cs typeface="Calibri"/>
              </a:rPr>
              <a:t>identifies</a:t>
            </a:r>
            <a:r>
              <a:rPr sz="20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ED4"/>
                </a:solidFill>
                <a:latin typeface="Calibri"/>
                <a:cs typeface="Calibri"/>
              </a:rPr>
              <a:t>host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56006"/>
            <a:ext cx="1757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5" dirty="0"/>
              <a:t> </a:t>
            </a: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417" y="1540891"/>
            <a:ext cx="8430260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Looking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address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  <a:tab pos="2068195" algn="l"/>
              </a:tabLst>
            </a:pPr>
            <a:r>
              <a:rPr sz="2400" dirty="0"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Address:	</a:t>
            </a:r>
            <a:r>
              <a:rPr sz="2400" b="1" spc="-5" dirty="0">
                <a:latin typeface="Calibri"/>
                <a:cs typeface="Calibri"/>
              </a:rPr>
              <a:t>10011110.01010000.10100100.00000011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11111111.11111111</a:t>
            </a:r>
            <a:r>
              <a:rPr sz="2400" b="1" spc="-5" dirty="0">
                <a:latin typeface="Calibri"/>
                <a:cs typeface="Calibri"/>
              </a:rPr>
              <a:t>.00000000.00000000</a:t>
            </a:r>
            <a:endParaRPr sz="2400">
              <a:latin typeface="Calibri"/>
              <a:cs typeface="Calibri"/>
            </a:endParaRPr>
          </a:p>
          <a:p>
            <a:pPr marL="355600" marR="41275" indent="-342900">
              <a:lnSpc>
                <a:spcPct val="100000"/>
              </a:lnSpc>
              <a:spcBef>
                <a:spcPts val="173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subnet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10" dirty="0">
                <a:latin typeface="Calibri"/>
                <a:cs typeface="Calibri"/>
              </a:rPr>
              <a:t>Thus,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16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bits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of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address identify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last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16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bits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subnet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mask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set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548ED4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unique </a:t>
            </a:r>
            <a:r>
              <a:rPr sz="2400" i="1" spc="-10" dirty="0">
                <a:solidFill>
                  <a:srgbClr val="548ED4"/>
                </a:solidFill>
                <a:latin typeface="Calibri"/>
                <a:cs typeface="Calibri"/>
              </a:rPr>
              <a:t>host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network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38" y="505459"/>
            <a:ext cx="4245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Dotted</a:t>
            </a:r>
            <a:r>
              <a:rPr spc="-50" dirty="0"/>
              <a:t> </a:t>
            </a:r>
            <a:r>
              <a:rPr spc="-5" dirty="0"/>
              <a:t>Decimal</a:t>
            </a:r>
            <a:r>
              <a:rPr spc="-45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415" y="1547875"/>
            <a:ext cx="8288655" cy="15773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written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dotted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decimal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notation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Each byte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identified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in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range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[0..255]: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6737" y="3271837"/>
          <a:ext cx="73152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297815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10000000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79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10001111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10001001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790"/>
                        </a:lnSpc>
                      </a:pPr>
                      <a:r>
                        <a:rPr sz="24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10010000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1844" y="3526535"/>
            <a:ext cx="1009015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41910" algn="r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spc="-15" baseline="24305" dirty="0">
                <a:latin typeface="Calibri"/>
                <a:cs typeface="Calibri"/>
              </a:rPr>
              <a:t>st</a:t>
            </a:r>
            <a:r>
              <a:rPr sz="2400" spc="120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0594" y="3526535"/>
            <a:ext cx="1064895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Calibri"/>
                <a:cs typeface="Calibri"/>
              </a:rPr>
              <a:t>2</a:t>
            </a:r>
            <a:r>
              <a:rPr sz="2400" spc="-7" baseline="24305" dirty="0">
                <a:latin typeface="Calibri"/>
                <a:cs typeface="Calibri"/>
              </a:rPr>
              <a:t>nd</a:t>
            </a:r>
            <a:r>
              <a:rPr sz="2400" spc="157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  <a:p>
            <a:pPr marL="106680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143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9775" y="3526535"/>
            <a:ext cx="1028065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spc="-22" baseline="24305" dirty="0">
                <a:latin typeface="Calibri"/>
                <a:cs typeface="Calibri"/>
              </a:rPr>
              <a:t>rd</a:t>
            </a:r>
            <a:r>
              <a:rPr sz="2400" spc="202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5028" y="3526535"/>
            <a:ext cx="1026794" cy="11239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Calibri"/>
                <a:cs typeface="Calibri"/>
              </a:rPr>
              <a:t>4</a:t>
            </a:r>
            <a:r>
              <a:rPr sz="2400" spc="-7" baseline="24305" dirty="0">
                <a:latin typeface="Calibri"/>
                <a:cs typeface="Calibri"/>
              </a:rPr>
              <a:t>th</a:t>
            </a:r>
            <a:r>
              <a:rPr sz="2400" spc="172" baseline="24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9805" y="5386832"/>
            <a:ext cx="2115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128.143.137.144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46630" y="4674489"/>
            <a:ext cx="1302385" cy="698500"/>
          </a:xfrm>
          <a:custGeom>
            <a:avLst/>
            <a:gdLst/>
            <a:ahLst/>
            <a:cxnLst/>
            <a:rect l="l" t="t" r="r" b="b"/>
            <a:pathLst>
              <a:path w="1302385" h="698500">
                <a:moveTo>
                  <a:pt x="1219694" y="670881"/>
                </a:moveTo>
                <a:lnTo>
                  <a:pt x="1206373" y="696087"/>
                </a:lnTo>
                <a:lnTo>
                  <a:pt x="1302131" y="698373"/>
                </a:lnTo>
                <a:lnTo>
                  <a:pt x="1287239" y="677545"/>
                </a:lnTo>
                <a:lnTo>
                  <a:pt x="1232281" y="677545"/>
                </a:lnTo>
                <a:lnTo>
                  <a:pt x="1219694" y="670881"/>
                </a:lnTo>
                <a:close/>
              </a:path>
              <a:path w="1302385" h="698500">
                <a:moveTo>
                  <a:pt x="1233074" y="645566"/>
                </a:moveTo>
                <a:lnTo>
                  <a:pt x="1219694" y="670881"/>
                </a:lnTo>
                <a:lnTo>
                  <a:pt x="1232281" y="677545"/>
                </a:lnTo>
                <a:lnTo>
                  <a:pt x="1245743" y="652272"/>
                </a:lnTo>
                <a:lnTo>
                  <a:pt x="1233074" y="645566"/>
                </a:lnTo>
                <a:close/>
              </a:path>
              <a:path w="1302385" h="698500">
                <a:moveTo>
                  <a:pt x="1246377" y="620395"/>
                </a:moveTo>
                <a:lnTo>
                  <a:pt x="1233074" y="645566"/>
                </a:lnTo>
                <a:lnTo>
                  <a:pt x="1245743" y="652272"/>
                </a:lnTo>
                <a:lnTo>
                  <a:pt x="1232281" y="677545"/>
                </a:lnTo>
                <a:lnTo>
                  <a:pt x="1287239" y="677545"/>
                </a:lnTo>
                <a:lnTo>
                  <a:pt x="1246377" y="620395"/>
                </a:lnTo>
                <a:close/>
              </a:path>
              <a:path w="1302385" h="698500">
                <a:moveTo>
                  <a:pt x="13462" y="0"/>
                </a:moveTo>
                <a:lnTo>
                  <a:pt x="0" y="25146"/>
                </a:lnTo>
                <a:lnTo>
                  <a:pt x="1219694" y="670881"/>
                </a:lnTo>
                <a:lnTo>
                  <a:pt x="1233074" y="645566"/>
                </a:lnTo>
                <a:lnTo>
                  <a:pt x="134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17315" y="4680077"/>
            <a:ext cx="393700" cy="692785"/>
          </a:xfrm>
          <a:custGeom>
            <a:avLst/>
            <a:gdLst/>
            <a:ahLst/>
            <a:cxnLst/>
            <a:rect l="l" t="t" r="r" b="b"/>
            <a:pathLst>
              <a:path w="393700" h="692785">
                <a:moveTo>
                  <a:pt x="339274" y="624812"/>
                </a:moveTo>
                <a:lnTo>
                  <a:pt x="314325" y="638683"/>
                </a:lnTo>
                <a:lnTo>
                  <a:pt x="393446" y="692785"/>
                </a:lnTo>
                <a:lnTo>
                  <a:pt x="391016" y="637286"/>
                </a:lnTo>
                <a:lnTo>
                  <a:pt x="346201" y="637286"/>
                </a:lnTo>
                <a:lnTo>
                  <a:pt x="339274" y="624812"/>
                </a:lnTo>
                <a:close/>
              </a:path>
              <a:path w="393700" h="692785">
                <a:moveTo>
                  <a:pt x="364264" y="610920"/>
                </a:moveTo>
                <a:lnTo>
                  <a:pt x="339274" y="624812"/>
                </a:lnTo>
                <a:lnTo>
                  <a:pt x="346201" y="637286"/>
                </a:lnTo>
                <a:lnTo>
                  <a:pt x="371221" y="623443"/>
                </a:lnTo>
                <a:lnTo>
                  <a:pt x="364264" y="610920"/>
                </a:lnTo>
                <a:close/>
              </a:path>
              <a:path w="393700" h="692785">
                <a:moveTo>
                  <a:pt x="389255" y="597027"/>
                </a:moveTo>
                <a:lnTo>
                  <a:pt x="364264" y="610920"/>
                </a:lnTo>
                <a:lnTo>
                  <a:pt x="371221" y="623443"/>
                </a:lnTo>
                <a:lnTo>
                  <a:pt x="346201" y="637286"/>
                </a:lnTo>
                <a:lnTo>
                  <a:pt x="391016" y="637286"/>
                </a:lnTo>
                <a:lnTo>
                  <a:pt x="389255" y="597027"/>
                </a:lnTo>
                <a:close/>
              </a:path>
              <a:path w="393700" h="692785">
                <a:moveTo>
                  <a:pt x="24892" y="0"/>
                </a:moveTo>
                <a:lnTo>
                  <a:pt x="0" y="13970"/>
                </a:lnTo>
                <a:lnTo>
                  <a:pt x="339274" y="624812"/>
                </a:lnTo>
                <a:lnTo>
                  <a:pt x="364264" y="610920"/>
                </a:lnTo>
                <a:lnTo>
                  <a:pt x="24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0362" y="4673726"/>
            <a:ext cx="2444115" cy="708025"/>
          </a:xfrm>
          <a:custGeom>
            <a:avLst/>
            <a:gdLst/>
            <a:ahLst/>
            <a:cxnLst/>
            <a:rect l="l" t="t" r="r" b="b"/>
            <a:pathLst>
              <a:path w="2444115" h="708025">
                <a:moveTo>
                  <a:pt x="695960" y="23495"/>
                </a:moveTo>
                <a:lnTo>
                  <a:pt x="675640" y="3175"/>
                </a:lnTo>
                <a:lnTo>
                  <a:pt x="50533" y="628396"/>
                </a:lnTo>
                <a:lnTo>
                  <a:pt x="30353" y="608203"/>
                </a:lnTo>
                <a:lnTo>
                  <a:pt x="0" y="699135"/>
                </a:lnTo>
                <a:lnTo>
                  <a:pt x="90932" y="668782"/>
                </a:lnTo>
                <a:lnTo>
                  <a:pt x="80899" y="658749"/>
                </a:lnTo>
                <a:lnTo>
                  <a:pt x="70739" y="648601"/>
                </a:lnTo>
                <a:lnTo>
                  <a:pt x="695960" y="23495"/>
                </a:lnTo>
                <a:close/>
              </a:path>
              <a:path w="2444115" h="708025">
                <a:moveTo>
                  <a:pt x="2443607" y="26670"/>
                </a:moveTo>
                <a:lnTo>
                  <a:pt x="2433193" y="0"/>
                </a:lnTo>
                <a:lnTo>
                  <a:pt x="760450" y="654558"/>
                </a:lnTo>
                <a:lnTo>
                  <a:pt x="750062" y="628015"/>
                </a:lnTo>
                <a:lnTo>
                  <a:pt x="685800" y="699135"/>
                </a:lnTo>
                <a:lnTo>
                  <a:pt x="781304" y="707771"/>
                </a:lnTo>
                <a:lnTo>
                  <a:pt x="772934" y="686435"/>
                </a:lnTo>
                <a:lnTo>
                  <a:pt x="770890" y="681215"/>
                </a:lnTo>
                <a:lnTo>
                  <a:pt x="2443607" y="26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85534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</a:t>
            </a:r>
            <a:r>
              <a:rPr spc="-2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0891"/>
            <a:ext cx="830707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subnet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attached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255.0.0.255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not </a:t>
            </a:r>
            <a:r>
              <a:rPr sz="2400" b="1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Subnetting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done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borrowing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bits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host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part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add </a:t>
            </a:r>
            <a:r>
              <a:rPr sz="2400" spc="-5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them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part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2815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65" dirty="0"/>
              <a:t> </a:t>
            </a:r>
            <a:r>
              <a:rPr spc="-10" dirty="0"/>
              <a:t>Subnetting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" y="1625625"/>
            <a:ext cx="4168140" cy="7632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65"/>
              </a:spcBef>
              <a:buClr>
                <a:srgbClr val="5F497A"/>
              </a:buClr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Borrowing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Subnets</a:t>
            </a:r>
            <a:endParaRPr sz="22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260"/>
              </a:spcBef>
              <a:buClr>
                <a:srgbClr val="5F497A"/>
              </a:buClr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Borrowing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 </a:t>
            </a:r>
            <a:r>
              <a:rPr sz="2200" spc="5" dirty="0">
                <a:latin typeface="Calibri"/>
                <a:cs typeface="Calibri"/>
              </a:rPr>
              <a:t>2</a:t>
            </a:r>
            <a:r>
              <a:rPr sz="2175" spc="7" baseline="24904" dirty="0">
                <a:latin typeface="Calibri"/>
                <a:cs typeface="Calibri"/>
              </a:rPr>
              <a:t>1</a:t>
            </a:r>
            <a:r>
              <a:rPr sz="2175" spc="240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subnets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574853"/>
            <a:ext cx="3849370" cy="204088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Subnet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900" spc="-5" dirty="0">
                <a:solidFill>
                  <a:srgbClr val="5F497A"/>
                </a:solidFill>
                <a:latin typeface="Arial MT"/>
                <a:cs typeface="Arial MT"/>
              </a:rPr>
              <a:t>–	</a:t>
            </a:r>
            <a:r>
              <a:rPr sz="1900" spc="-10" dirty="0">
                <a:latin typeface="Calibri"/>
                <a:cs typeface="Calibri"/>
              </a:rPr>
              <a:t>Network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192.168.1.0-127/25</a:t>
            </a:r>
            <a:endParaRPr sz="19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1900" spc="-5" dirty="0">
                <a:solidFill>
                  <a:srgbClr val="5F497A"/>
                </a:solidFill>
                <a:latin typeface="Arial MT"/>
                <a:cs typeface="Arial MT"/>
              </a:rPr>
              <a:t>–	</a:t>
            </a:r>
            <a:r>
              <a:rPr sz="1900" spc="-5" dirty="0">
                <a:latin typeface="Calibri"/>
                <a:cs typeface="Calibri"/>
              </a:rPr>
              <a:t>Mask: </a:t>
            </a:r>
            <a:r>
              <a:rPr sz="1900" spc="-10" dirty="0">
                <a:latin typeface="Calibri"/>
                <a:cs typeface="Calibri"/>
              </a:rPr>
              <a:t>255.255.255.128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Subnet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1900" spc="-5" dirty="0">
                <a:solidFill>
                  <a:srgbClr val="5F497A"/>
                </a:solidFill>
                <a:latin typeface="Arial MT"/>
                <a:cs typeface="Arial MT"/>
              </a:rPr>
              <a:t>–	</a:t>
            </a:r>
            <a:r>
              <a:rPr sz="1900" spc="-10" dirty="0">
                <a:latin typeface="Calibri"/>
                <a:cs typeface="Calibri"/>
              </a:rPr>
              <a:t>Network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192.168.1.128-255/25</a:t>
            </a:r>
            <a:endParaRPr sz="19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1900" spc="-5" dirty="0">
                <a:solidFill>
                  <a:srgbClr val="5F497A"/>
                </a:solidFill>
                <a:latin typeface="Arial MT"/>
                <a:cs typeface="Arial MT"/>
              </a:rPr>
              <a:t>–	</a:t>
            </a:r>
            <a:r>
              <a:rPr sz="1900" spc="-5" dirty="0">
                <a:latin typeface="Calibri"/>
                <a:cs typeface="Calibri"/>
              </a:rPr>
              <a:t>Mask: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255.255.255.128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438400"/>
            <a:ext cx="6333744" cy="218389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2511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Subnets</a:t>
            </a:r>
            <a:r>
              <a:rPr spc="-4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398"/>
            <a:ext cx="6781800" cy="507034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3175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Creating</a:t>
            </a:r>
            <a:r>
              <a:rPr spc="-45" dirty="0"/>
              <a:t> </a:t>
            </a:r>
            <a:r>
              <a:rPr dirty="0"/>
              <a:t>4</a:t>
            </a:r>
            <a:r>
              <a:rPr spc="-25" dirty="0"/>
              <a:t> </a:t>
            </a:r>
            <a:r>
              <a:rPr spc="-10" dirty="0"/>
              <a:t>Subnets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40" y="1659762"/>
            <a:ext cx="6252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Borrowing</a:t>
            </a:r>
            <a:r>
              <a:rPr sz="2200" spc="-5" dirty="0">
                <a:latin typeface="Calibri"/>
                <a:cs typeface="Calibri"/>
              </a:rPr>
              <a:t> 2 </a:t>
            </a:r>
            <a:r>
              <a:rPr sz="2200" spc="-10" dirty="0">
                <a:latin typeface="Calibri"/>
                <a:cs typeface="Calibri"/>
              </a:rPr>
              <a:t>bits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subnets.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175" baseline="24904" dirty="0">
                <a:latin typeface="Calibri"/>
                <a:cs typeface="Calibri"/>
              </a:rPr>
              <a:t>2</a:t>
            </a:r>
            <a:r>
              <a:rPr sz="2175" spc="247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4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subnets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09949"/>
            <a:ext cx="6477149" cy="458403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3175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Creating</a:t>
            </a:r>
            <a:r>
              <a:rPr spc="-45" dirty="0"/>
              <a:t> </a:t>
            </a:r>
            <a:r>
              <a:rPr dirty="0"/>
              <a:t>8</a:t>
            </a:r>
            <a:r>
              <a:rPr spc="-25" dirty="0"/>
              <a:t> </a:t>
            </a:r>
            <a:r>
              <a:rPr spc="-10" dirty="0"/>
              <a:t>Subnets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40" y="1659762"/>
            <a:ext cx="6304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Borrowing </a:t>
            </a:r>
            <a:r>
              <a:rPr sz="2200" spc="-5" dirty="0">
                <a:latin typeface="Calibri"/>
                <a:cs typeface="Calibri"/>
              </a:rPr>
              <a:t>3 </a:t>
            </a:r>
            <a:r>
              <a:rPr sz="2200" spc="-10" dirty="0">
                <a:latin typeface="Calibri"/>
                <a:cs typeface="Calibri"/>
              </a:rPr>
              <a:t>bits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Subnets.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175" baseline="24904" dirty="0">
                <a:latin typeface="Calibri"/>
                <a:cs typeface="Calibri"/>
              </a:rPr>
              <a:t>3</a:t>
            </a:r>
            <a:r>
              <a:rPr sz="2175" spc="247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8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subnets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90927"/>
            <a:ext cx="7801356" cy="46116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5681"/>
            <a:ext cx="3175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Creating</a:t>
            </a:r>
            <a:r>
              <a:rPr spc="-45" dirty="0"/>
              <a:t> </a:t>
            </a:r>
            <a:r>
              <a:rPr dirty="0"/>
              <a:t>8</a:t>
            </a:r>
            <a:r>
              <a:rPr spc="-25" dirty="0"/>
              <a:t> </a:t>
            </a:r>
            <a:r>
              <a:rPr spc="-10" dirty="0"/>
              <a:t>Subnets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40" y="1659762"/>
            <a:ext cx="6304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Borrowing </a:t>
            </a:r>
            <a:r>
              <a:rPr sz="2200" spc="-5" dirty="0">
                <a:latin typeface="Calibri"/>
                <a:cs typeface="Calibri"/>
              </a:rPr>
              <a:t>3 </a:t>
            </a:r>
            <a:r>
              <a:rPr sz="2200" spc="-10" dirty="0">
                <a:latin typeface="Calibri"/>
                <a:cs typeface="Calibri"/>
              </a:rPr>
              <a:t>bits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Subnets.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175" baseline="24904" dirty="0">
                <a:latin typeface="Calibri"/>
                <a:cs typeface="Calibri"/>
              </a:rPr>
              <a:t>3</a:t>
            </a:r>
            <a:r>
              <a:rPr sz="2175" spc="247" baseline="249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 8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subnets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60448"/>
            <a:ext cx="6513897" cy="464667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61" y="1905761"/>
            <a:ext cx="8077200" cy="19386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 marR="35687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an IP </a:t>
            </a:r>
            <a:r>
              <a:rPr sz="2400" spc="-5" dirty="0">
                <a:latin typeface="Calibri"/>
                <a:cs typeface="Calibri"/>
              </a:rPr>
              <a:t>address,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can find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subnet address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same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way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we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found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network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445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apply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mask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  <a:spcBef>
                <a:spcPts val="144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ways: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straight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short-cut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540765"/>
            <a:ext cx="4637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Subnet</a:t>
            </a:r>
            <a:r>
              <a:rPr spc="-15" dirty="0"/>
              <a:t> </a:t>
            </a:r>
            <a:r>
              <a:rPr spc="-10" dirty="0"/>
              <a:t>Address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165" y="1904238"/>
            <a:ext cx="8655050" cy="17545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 algn="just">
              <a:lnSpc>
                <a:spcPct val="100000"/>
              </a:lnSpc>
              <a:spcBef>
                <a:spcPts val="2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Straight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90170" marR="220345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5" dirty="0">
                <a:latin typeface="Calibri"/>
                <a:cs typeface="Calibri"/>
              </a:rPr>
              <a:t>straight </a:t>
            </a:r>
            <a:r>
              <a:rPr sz="2400" spc="-5" dirty="0">
                <a:latin typeface="Calibri"/>
                <a:cs typeface="Calibri"/>
              </a:rPr>
              <a:t>method,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use binary </a:t>
            </a:r>
            <a:r>
              <a:rPr sz="2400" spc="-10" dirty="0">
                <a:latin typeface="Calibri"/>
                <a:cs typeface="Calibri"/>
              </a:rPr>
              <a:t>notation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both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the mask and then apply the AND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operation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subnet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540765"/>
            <a:ext cx="4637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Subnet</a:t>
            </a:r>
            <a:r>
              <a:rPr spc="-15" dirty="0"/>
              <a:t> </a:t>
            </a:r>
            <a:r>
              <a:rPr spc="-10" dirty="0"/>
              <a:t>Address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61" y="1753361"/>
            <a:ext cx="8458200" cy="8305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170" marR="908685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subnetwork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destination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200.45.34.56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subnet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255.255.240.0?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196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074" y="2743961"/>
            <a:ext cx="1390015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229" y="3493261"/>
            <a:ext cx="8511540" cy="2148840"/>
            <a:chOff x="189229" y="3493261"/>
            <a:chExt cx="8511540" cy="2148840"/>
          </a:xfrm>
        </p:grpSpPr>
        <p:sp>
          <p:nvSpPr>
            <p:cNvPr id="6" name="object 6"/>
            <p:cNvSpPr/>
            <p:nvPr/>
          </p:nvSpPr>
          <p:spPr>
            <a:xfrm>
              <a:off x="201929" y="3505961"/>
              <a:ext cx="8486140" cy="2123440"/>
            </a:xfrm>
            <a:custGeom>
              <a:avLst/>
              <a:gdLst/>
              <a:ahLst/>
              <a:cxnLst/>
              <a:rect l="l" t="t" r="r" b="b"/>
              <a:pathLst>
                <a:path w="8486140" h="2123440">
                  <a:moveTo>
                    <a:pt x="8485632" y="0"/>
                  </a:moveTo>
                  <a:lnTo>
                    <a:pt x="0" y="0"/>
                  </a:lnTo>
                  <a:lnTo>
                    <a:pt x="0" y="2122932"/>
                  </a:lnTo>
                  <a:lnTo>
                    <a:pt x="8485632" y="2122932"/>
                  </a:lnTo>
                  <a:lnTo>
                    <a:pt x="8485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929" y="3505961"/>
              <a:ext cx="8486140" cy="2123440"/>
            </a:xfrm>
            <a:custGeom>
              <a:avLst/>
              <a:gdLst/>
              <a:ahLst/>
              <a:cxnLst/>
              <a:rect l="l" t="t" r="r" b="b"/>
              <a:pathLst>
                <a:path w="8486140" h="2123440">
                  <a:moveTo>
                    <a:pt x="0" y="2122932"/>
                  </a:moveTo>
                  <a:lnTo>
                    <a:pt x="8485632" y="2122932"/>
                  </a:lnTo>
                  <a:lnTo>
                    <a:pt x="8485632" y="0"/>
                  </a:lnTo>
                  <a:lnTo>
                    <a:pt x="0" y="0"/>
                  </a:lnTo>
                  <a:lnTo>
                    <a:pt x="0" y="21229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80536" y="4419599"/>
              <a:ext cx="2052955" cy="20320"/>
            </a:xfrm>
            <a:custGeom>
              <a:avLst/>
              <a:gdLst/>
              <a:ahLst/>
              <a:cxnLst/>
              <a:rect l="l" t="t" r="r" b="b"/>
              <a:pathLst>
                <a:path w="2052954" h="20320">
                  <a:moveTo>
                    <a:pt x="61569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615696" y="19812"/>
                  </a:lnTo>
                  <a:lnTo>
                    <a:pt x="615696" y="0"/>
                  </a:lnTo>
                  <a:close/>
                </a:path>
                <a:path w="2052954" h="20320">
                  <a:moveTo>
                    <a:pt x="2052828" y="0"/>
                  </a:moveTo>
                  <a:lnTo>
                    <a:pt x="821436" y="0"/>
                  </a:lnTo>
                  <a:lnTo>
                    <a:pt x="821436" y="19812"/>
                  </a:lnTo>
                  <a:lnTo>
                    <a:pt x="2052828" y="19812"/>
                  </a:lnTo>
                  <a:lnTo>
                    <a:pt x="2052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661" y="1720850"/>
            <a:ext cx="7185659" cy="3627120"/>
            <a:chOff x="216661" y="1720850"/>
            <a:chExt cx="7185659" cy="3627120"/>
          </a:xfrm>
        </p:grpSpPr>
        <p:sp>
          <p:nvSpPr>
            <p:cNvPr id="3" name="object 3"/>
            <p:cNvSpPr/>
            <p:nvPr/>
          </p:nvSpPr>
          <p:spPr>
            <a:xfrm>
              <a:off x="229361" y="1733550"/>
              <a:ext cx="7160259" cy="3601720"/>
            </a:xfrm>
            <a:custGeom>
              <a:avLst/>
              <a:gdLst/>
              <a:ahLst/>
              <a:cxnLst/>
              <a:rect l="l" t="t" r="r" b="b"/>
              <a:pathLst>
                <a:path w="7160259" h="3601720">
                  <a:moveTo>
                    <a:pt x="7159752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7159752" y="3601212"/>
                  </a:lnTo>
                  <a:lnTo>
                    <a:pt x="7159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361" y="1733550"/>
              <a:ext cx="7160259" cy="3601720"/>
            </a:xfrm>
            <a:custGeom>
              <a:avLst/>
              <a:gdLst/>
              <a:ahLst/>
              <a:cxnLst/>
              <a:rect l="l" t="t" r="r" b="b"/>
              <a:pathLst>
                <a:path w="7160259" h="3601720">
                  <a:moveTo>
                    <a:pt x="0" y="3601212"/>
                  </a:moveTo>
                  <a:lnTo>
                    <a:pt x="7159752" y="3601212"/>
                  </a:lnTo>
                  <a:lnTo>
                    <a:pt x="7159752" y="0"/>
                  </a:lnTo>
                  <a:lnTo>
                    <a:pt x="0" y="0"/>
                  </a:lnTo>
                  <a:lnTo>
                    <a:pt x="0" y="360121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7340" y="1563070"/>
            <a:ext cx="6916420" cy="3684904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Short-Cut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584200" marR="161290" indent="-5715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 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byte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 the mask is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255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copy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byte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584200" marR="140335" indent="-5715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byte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 mask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replace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 0</a:t>
            </a:r>
            <a:endParaRPr sz="24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583565" algn="l"/>
                <a:tab pos="584200" algn="l"/>
              </a:tabLst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byte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mask 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neither 255 nor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, we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write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540765"/>
            <a:ext cx="4637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Subnet</a:t>
            </a:r>
            <a:r>
              <a:rPr spc="-15" dirty="0"/>
              <a:t> </a:t>
            </a:r>
            <a:r>
              <a:rPr spc="-10" dirty="0"/>
              <a:t>Address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841" y="1577466"/>
            <a:ext cx="7792084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15" dirty="0">
                <a:latin typeface="Calibri"/>
                <a:cs typeface="Calibri"/>
              </a:rPr>
              <a:t>prefix </a:t>
            </a:r>
            <a:r>
              <a:rPr sz="2400" spc="-5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host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specific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841" y="494741"/>
            <a:ext cx="5583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15" dirty="0"/>
              <a:t> prefix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Host </a:t>
            </a:r>
            <a:r>
              <a:rPr spc="-5" dirty="0"/>
              <a:t>number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17264" y="2500896"/>
            <a:ext cx="3073400" cy="558800"/>
            <a:chOff x="4017264" y="2500896"/>
            <a:chExt cx="3073400" cy="558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7264" y="2500896"/>
              <a:ext cx="3048762" cy="534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1648" y="2525268"/>
              <a:ext cx="3048761" cy="5341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30980" y="2514600"/>
              <a:ext cx="3048000" cy="533400"/>
            </a:xfrm>
            <a:custGeom>
              <a:avLst/>
              <a:gdLst/>
              <a:ahLst/>
              <a:cxnLst/>
              <a:rect l="l" t="t" r="r" b="b"/>
              <a:pathLst>
                <a:path w="3048000" h="533400">
                  <a:moveTo>
                    <a:pt x="3048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048000" y="5334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62577" y="2465654"/>
            <a:ext cx="2399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host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number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4483" y="2500883"/>
            <a:ext cx="3218180" cy="560070"/>
            <a:chOff x="824483" y="2500883"/>
            <a:chExt cx="3218180" cy="5600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483" y="2500883"/>
              <a:ext cx="3193541" cy="5356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867" y="2525255"/>
              <a:ext cx="3193542" cy="5356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8199" y="2514599"/>
              <a:ext cx="3192780" cy="535305"/>
            </a:xfrm>
            <a:custGeom>
              <a:avLst/>
              <a:gdLst/>
              <a:ahLst/>
              <a:cxnLst/>
              <a:rect l="l" t="t" r="r" b="b"/>
              <a:pathLst>
                <a:path w="3192779" h="535305">
                  <a:moveTo>
                    <a:pt x="3192779" y="0"/>
                  </a:moveTo>
                  <a:lnTo>
                    <a:pt x="0" y="0"/>
                  </a:lnTo>
                  <a:lnTo>
                    <a:pt x="0" y="534924"/>
                  </a:lnTo>
                  <a:lnTo>
                    <a:pt x="3192779" y="534924"/>
                  </a:lnTo>
                  <a:lnTo>
                    <a:pt x="319277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25244" y="2533904"/>
            <a:ext cx="223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Prefix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38" y="1829561"/>
            <a:ext cx="8458200" cy="8305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  <a:tabLst>
                <a:tab pos="927735" algn="l"/>
                <a:tab pos="1276985" algn="l"/>
                <a:tab pos="1851660" algn="l"/>
                <a:tab pos="3484245" algn="l"/>
                <a:tab pos="4603115" algn="l"/>
                <a:tab pos="4925695" algn="l"/>
                <a:tab pos="5500370" algn="l"/>
                <a:tab pos="7056755" algn="l"/>
                <a:tab pos="8177530" algn="l"/>
              </a:tabLst>
            </a:pPr>
            <a:r>
              <a:rPr sz="2400" spc="-10" dirty="0">
                <a:latin typeface="Calibri"/>
                <a:cs typeface="Calibri"/>
              </a:rPr>
              <a:t>What	</a:t>
            </a:r>
            <a:r>
              <a:rPr sz="2400" dirty="0">
                <a:latin typeface="Calibri"/>
                <a:cs typeface="Calibri"/>
              </a:rPr>
              <a:t>is	the	</a:t>
            </a:r>
            <a:r>
              <a:rPr sz="2400" spc="-10" dirty="0">
                <a:latin typeface="Calibri"/>
                <a:cs typeface="Calibri"/>
              </a:rPr>
              <a:t>subnetwork	</a:t>
            </a:r>
            <a:r>
              <a:rPr sz="2400" spc="-5" dirty="0">
                <a:latin typeface="Calibri"/>
                <a:cs typeface="Calibri"/>
              </a:rPr>
              <a:t>address	</a:t>
            </a:r>
            <a:r>
              <a:rPr sz="2400" dirty="0">
                <a:latin typeface="Calibri"/>
                <a:cs typeface="Calibri"/>
              </a:rPr>
              <a:t>if	the	</a:t>
            </a:r>
            <a:r>
              <a:rPr sz="2400" spc="-10" dirty="0">
                <a:latin typeface="Calibri"/>
                <a:cs typeface="Calibri"/>
              </a:rPr>
              <a:t>destination	</a:t>
            </a:r>
            <a:r>
              <a:rPr sz="2400" spc="-5" dirty="0">
                <a:latin typeface="Calibri"/>
                <a:cs typeface="Calibri"/>
              </a:rPr>
              <a:t>address	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19.30.80.5 </a:t>
            </a:r>
            <a:r>
              <a:rPr sz="2400" dirty="0">
                <a:latin typeface="Calibri"/>
                <a:cs typeface="Calibri"/>
              </a:rPr>
              <a:t>and the mask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255.255.192.0?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54" y="2809494"/>
            <a:ext cx="1390015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196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196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231" y="2895600"/>
            <a:ext cx="7620000" cy="1077595"/>
          </a:xfrm>
          <a:prstGeom prst="rect">
            <a:avLst/>
          </a:prstGeom>
          <a:ln w="57150">
            <a:solidFill>
              <a:srgbClr val="FF33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772410" marR="1173480" indent="-1597660">
              <a:lnSpc>
                <a:spcPct val="100000"/>
              </a:lnSpc>
              <a:spcBef>
                <a:spcPts val="165"/>
              </a:spcBef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subnets </a:t>
            </a:r>
            <a:r>
              <a:rPr sz="3200" spc="-15" dirty="0">
                <a:latin typeface="Calibri"/>
                <a:cs typeface="Calibri"/>
              </a:rPr>
              <a:t>must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power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22704"/>
            <a:ext cx="2057400" cy="69189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61" y="1732026"/>
            <a:ext cx="8458200" cy="8305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170" marR="8445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201.70.64.0</a:t>
            </a:r>
            <a:r>
              <a:rPr sz="2400" b="1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(class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C).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subnets.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1" y="2667761"/>
            <a:ext cx="1424940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61" y="3429761"/>
            <a:ext cx="8610600" cy="46228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default</a:t>
            </a:r>
            <a:r>
              <a:rPr sz="2400" dirty="0">
                <a:latin typeface="Calibri"/>
                <a:cs typeface="Calibri"/>
              </a:rPr>
              <a:t> mask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(class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196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313" y="1687829"/>
            <a:ext cx="3203575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(Continued)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265" y="2379087"/>
            <a:ext cx="7911465" cy="25863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needs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six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subnets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6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power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power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2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8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spc="-7" baseline="24305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need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3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more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1s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subnet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mask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1s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subnet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mask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27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(24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+ 3).</a:t>
            </a:r>
            <a:endParaRPr sz="24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(32 </a:t>
            </a:r>
            <a:r>
              <a:rPr sz="2400" dirty="0">
                <a:latin typeface="Calibri"/>
                <a:cs typeface="Calibri"/>
              </a:rPr>
              <a:t>- </a:t>
            </a:r>
            <a:r>
              <a:rPr sz="2400" spc="-5" dirty="0">
                <a:latin typeface="Calibri"/>
                <a:cs typeface="Calibri"/>
              </a:rPr>
              <a:t>27)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196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39" y="2465718"/>
            <a:ext cx="8120380" cy="35179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6576059" algn="ctr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8270" algn="ctr">
              <a:lnSpc>
                <a:spcPct val="100000"/>
              </a:lnSpc>
              <a:spcBef>
                <a:spcPts val="705"/>
              </a:spcBef>
            </a:pPr>
            <a:r>
              <a:rPr sz="24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11111111</a:t>
            </a:r>
            <a:r>
              <a:rPr sz="24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11111111</a:t>
            </a:r>
            <a:r>
              <a:rPr sz="24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11111111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111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00000</a:t>
            </a:r>
            <a:endParaRPr sz="2400">
              <a:latin typeface="Calibri"/>
              <a:cs typeface="Calibri"/>
            </a:endParaRPr>
          </a:p>
          <a:p>
            <a:pPr marL="12827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128905" algn="ctr">
              <a:lnSpc>
                <a:spcPct val="100000"/>
              </a:lnSpc>
              <a:spcBef>
                <a:spcPts val="153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255.255.255.224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50"/>
              </a:spcBef>
            </a:pP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number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subnets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50800" marR="43180">
              <a:lnSpc>
                <a:spcPct val="100000"/>
              </a:lnSpc>
              <a:spcBef>
                <a:spcPts val="2135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number of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addresses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subnet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48ED4"/>
                </a:solidFill>
                <a:latin typeface="Calibri"/>
                <a:cs typeface="Calibri"/>
              </a:rPr>
              <a:t>2</a:t>
            </a:r>
            <a:r>
              <a:rPr sz="2400" b="1" spc="-7" baseline="24305" dirty="0">
                <a:solidFill>
                  <a:srgbClr val="548ED4"/>
                </a:solidFill>
                <a:latin typeface="Calibri"/>
                <a:cs typeface="Calibri"/>
              </a:rPr>
              <a:t>5</a:t>
            </a:r>
            <a:r>
              <a:rPr sz="2400" b="1" spc="270" baseline="2430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(5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0s)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32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313" y="1687829"/>
            <a:ext cx="3203575" cy="523240"/>
          </a:xfrm>
          <a:prstGeom prst="rect">
            <a:avLst/>
          </a:prstGeom>
          <a:solidFill>
            <a:srgbClr val="FFFFFF"/>
          </a:solidFill>
          <a:ln w="38100">
            <a:solidFill>
              <a:srgbClr val="FF33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(Continued)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1964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100" dirty="0"/>
              <a:t> </a:t>
            </a: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98802"/>
            <a:ext cx="5624195" cy="3155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alibri"/>
                <a:cs typeface="Calibri"/>
              </a:rPr>
              <a:t>Subnet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The 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001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</a:pPr>
            <a:r>
              <a:rPr sz="2400" spc="-35" dirty="0">
                <a:latin typeface="Calibri"/>
                <a:cs typeface="Calibri"/>
              </a:rPr>
              <a:t>Taking</a:t>
            </a:r>
            <a:r>
              <a:rPr sz="2400" spc="-10" dirty="0">
                <a:latin typeface="Calibri"/>
                <a:cs typeface="Calibri"/>
              </a:rPr>
              <a:t> 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0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subnet address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5" dirty="0">
                <a:latin typeface="Calibri"/>
                <a:cs typeface="Calibri"/>
              </a:rPr>
              <a:t>201.70.64. </a:t>
            </a:r>
            <a:r>
              <a:rPr sz="2400" b="1" spc="-5" dirty="0">
                <a:latin typeface="Calibri"/>
                <a:cs typeface="Calibri"/>
              </a:rPr>
              <a:t>32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Subnet </a:t>
            </a:r>
            <a:r>
              <a:rPr sz="2400" b="1" dirty="0"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The 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35" dirty="0">
                <a:latin typeface="Calibri"/>
                <a:cs typeface="Calibri"/>
              </a:rPr>
              <a:t>Taking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0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201.70.64.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64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6492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dirty="0"/>
              <a:t>12</a:t>
            </a:r>
            <a:r>
              <a:rPr spc="-5" dirty="0"/>
              <a:t> </a:t>
            </a:r>
            <a:r>
              <a:rPr spc="-55" dirty="0"/>
              <a:t>(Total</a:t>
            </a:r>
            <a:r>
              <a:rPr spc="-5" dirty="0"/>
              <a:t> 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Subnets)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98802"/>
            <a:ext cx="5777230" cy="32569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alibri"/>
                <a:cs typeface="Calibri"/>
              </a:rPr>
              <a:t>Subnet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The 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011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158115">
              <a:lnSpc>
                <a:spcPts val="3090"/>
              </a:lnSpc>
              <a:spcBef>
                <a:spcPts val="130"/>
              </a:spcBef>
            </a:pPr>
            <a:r>
              <a:rPr sz="2400" spc="-35" dirty="0">
                <a:latin typeface="Calibri"/>
                <a:cs typeface="Calibri"/>
              </a:rPr>
              <a:t>Taking</a:t>
            </a:r>
            <a:r>
              <a:rPr sz="2400" spc="-10" dirty="0">
                <a:latin typeface="Calibri"/>
                <a:cs typeface="Calibri"/>
              </a:rPr>
              <a:t> 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0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96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 address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201.70.64.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96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b="1" spc="-5" dirty="0">
                <a:latin typeface="Calibri"/>
                <a:cs typeface="Calibri"/>
              </a:rPr>
              <a:t>Subnet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The 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100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</a:pPr>
            <a:r>
              <a:rPr sz="2400" spc="-35" dirty="0">
                <a:latin typeface="Calibri"/>
                <a:cs typeface="Calibri"/>
              </a:rPr>
              <a:t>Taking</a:t>
            </a:r>
            <a:r>
              <a:rPr sz="2400" spc="-10" dirty="0">
                <a:latin typeface="Calibri"/>
                <a:cs typeface="Calibri"/>
              </a:rPr>
              <a:t> 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128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 address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201.70.64.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6492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dirty="0"/>
              <a:t>12</a:t>
            </a:r>
            <a:r>
              <a:rPr spc="-5" dirty="0"/>
              <a:t> </a:t>
            </a:r>
            <a:r>
              <a:rPr spc="-55" dirty="0"/>
              <a:t>(Total</a:t>
            </a:r>
            <a:r>
              <a:rPr spc="-5" dirty="0"/>
              <a:t> 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Subnets)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98802"/>
            <a:ext cx="5777230" cy="3155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5" dirty="0">
                <a:latin typeface="Calibri"/>
                <a:cs typeface="Calibri"/>
              </a:rPr>
              <a:t>Subnet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The 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101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</a:pPr>
            <a:r>
              <a:rPr sz="2400" spc="-35" dirty="0">
                <a:latin typeface="Calibri"/>
                <a:cs typeface="Calibri"/>
              </a:rPr>
              <a:t>Taking</a:t>
            </a:r>
            <a:r>
              <a:rPr sz="2400" spc="-10" dirty="0">
                <a:latin typeface="Calibri"/>
                <a:cs typeface="Calibri"/>
              </a:rPr>
              <a:t> 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160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subnet address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5" dirty="0">
                <a:latin typeface="Calibri"/>
                <a:cs typeface="Calibri"/>
              </a:rPr>
              <a:t>201.70.64. </a:t>
            </a:r>
            <a:r>
              <a:rPr sz="2400" b="1" spc="-5" dirty="0">
                <a:latin typeface="Calibri"/>
                <a:cs typeface="Calibri"/>
              </a:rPr>
              <a:t>160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Subnet </a:t>
            </a:r>
            <a:r>
              <a:rPr sz="2400" b="1" dirty="0">
                <a:latin typeface="Calibri"/>
                <a:cs typeface="Calibri"/>
              </a:rPr>
              <a:t>6: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libri"/>
                <a:cs typeface="Calibri"/>
              </a:rPr>
              <a:t>The 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110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400" spc="-35" dirty="0">
                <a:latin typeface="Calibri"/>
                <a:cs typeface="Calibri"/>
              </a:rPr>
              <a:t>Taking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octet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:</a:t>
            </a:r>
            <a:r>
              <a:rPr sz="2400" b="1" spc="5" dirty="0">
                <a:latin typeface="Calibri"/>
                <a:cs typeface="Calibri"/>
              </a:rPr>
              <a:t>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subnet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201.70.64.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192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32943"/>
            <a:ext cx="6492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</a:t>
            </a:r>
            <a:r>
              <a:rPr spc="-25" dirty="0"/>
              <a:t> </a:t>
            </a:r>
            <a:r>
              <a:rPr dirty="0"/>
              <a:t>12</a:t>
            </a:r>
            <a:r>
              <a:rPr spc="-5" dirty="0"/>
              <a:t> </a:t>
            </a:r>
            <a:r>
              <a:rPr spc="-55" dirty="0"/>
              <a:t>(Total</a:t>
            </a:r>
            <a:r>
              <a:rPr spc="-5" dirty="0"/>
              <a:t> 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Subnets)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716" y="1937004"/>
            <a:ext cx="7772400" cy="1569720"/>
          </a:xfrm>
          <a:prstGeom prst="rect">
            <a:avLst/>
          </a:prstGeom>
          <a:solidFill>
            <a:srgbClr val="99CCFF"/>
          </a:solidFill>
          <a:ln w="57150">
            <a:solidFill>
              <a:srgbClr val="FF33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232150" marR="2417445" indent="-807720">
              <a:lnSpc>
                <a:spcPct val="100000"/>
              </a:lnSpc>
              <a:spcBef>
                <a:spcPts val="160"/>
              </a:spcBef>
            </a:pPr>
            <a:r>
              <a:rPr sz="3200" b="1" dirty="0">
                <a:latin typeface="Calibri"/>
                <a:cs typeface="Calibri"/>
              </a:rPr>
              <a:t>An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IP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address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32-bit 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address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716" y="4637532"/>
            <a:ext cx="7772400" cy="1569720"/>
          </a:xfrm>
          <a:prstGeom prst="rect">
            <a:avLst/>
          </a:prstGeom>
          <a:solidFill>
            <a:srgbClr val="99CCFF"/>
          </a:solidFill>
          <a:ln w="57150">
            <a:solidFill>
              <a:srgbClr val="FF33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82215" marR="2476500" algn="ctr">
              <a:lnSpc>
                <a:spcPct val="100000"/>
              </a:lnSpc>
              <a:spcBef>
                <a:spcPts val="165"/>
              </a:spcBef>
            </a:pP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IP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addresses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</a:t>
            </a:r>
            <a:endParaRPr sz="32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3200" b="1" dirty="0">
                <a:latin typeface="Calibri"/>
                <a:cs typeface="Calibri"/>
              </a:rPr>
              <a:t>unique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4467" y="3968496"/>
            <a:ext cx="1440180" cy="4328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841" y="494741"/>
            <a:ext cx="3862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spc="-10" dirty="0"/>
              <a:t>Address?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472566"/>
            <a:ext cx="32956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5F497A"/>
                </a:solidFill>
                <a:latin typeface="Calibri"/>
                <a:cs typeface="Calibri"/>
              </a:rPr>
              <a:t>Address</a:t>
            </a:r>
            <a:r>
              <a:rPr sz="3200" b="1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Space</a:t>
            </a:r>
            <a:r>
              <a:rPr sz="3200" b="1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Rule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672" y="2438400"/>
            <a:ext cx="7992109" cy="2001520"/>
          </a:xfrm>
          <a:prstGeom prst="rect">
            <a:avLst/>
          </a:prstGeom>
          <a:solidFill>
            <a:srgbClr val="FFFFFF"/>
          </a:solidFill>
          <a:ln w="57150">
            <a:solidFill>
              <a:srgbClr val="FF33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5"/>
              </a:spcBef>
            </a:pPr>
            <a:r>
              <a:rPr sz="3600" b="1" spc="-5" dirty="0">
                <a:latin typeface="Calibri"/>
                <a:cs typeface="Calibri"/>
              </a:rPr>
              <a:t>The</a:t>
            </a:r>
            <a:r>
              <a:rPr sz="3600" b="1" spc="-10" dirty="0">
                <a:latin typeface="Calibri"/>
                <a:cs typeface="Calibri"/>
              </a:rPr>
              <a:t> address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space in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 </a:t>
            </a:r>
            <a:r>
              <a:rPr sz="3600" b="1" spc="-15" dirty="0">
                <a:latin typeface="Calibri"/>
                <a:cs typeface="Calibri"/>
              </a:rPr>
              <a:t>protocol</a:t>
            </a:r>
            <a:r>
              <a:rPr sz="3600" b="1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that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uses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3600" b="1" dirty="0">
                <a:latin typeface="Calibri"/>
                <a:cs typeface="Calibri"/>
              </a:rPr>
              <a:t>N-bits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to</a:t>
            </a:r>
            <a:r>
              <a:rPr sz="3600" b="1" spc="-10" dirty="0">
                <a:latin typeface="Calibri"/>
                <a:cs typeface="Calibri"/>
              </a:rPr>
              <a:t> define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an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Address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is:</a:t>
            </a:r>
            <a:endParaRPr sz="3600">
              <a:latin typeface="Calibri"/>
              <a:cs typeface="Calibri"/>
            </a:endParaRPr>
          </a:p>
          <a:p>
            <a:pPr marR="395605" algn="ctr">
              <a:lnSpc>
                <a:spcPct val="100000"/>
              </a:lnSpc>
              <a:spcBef>
                <a:spcPts val="145"/>
              </a:spcBef>
            </a:pPr>
            <a:r>
              <a:rPr sz="5400" b="1" spc="-7" baseline="-16975" dirty="0">
                <a:latin typeface="Calibri"/>
                <a:cs typeface="Calibri"/>
              </a:rPr>
              <a:t>2</a:t>
            </a:r>
            <a:r>
              <a:rPr sz="2400" b="1" i="1" spc="-5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276" y="2133600"/>
            <a:ext cx="8065134" cy="2836545"/>
          </a:xfrm>
          <a:prstGeom prst="rect">
            <a:avLst/>
          </a:prstGeom>
          <a:solidFill>
            <a:srgbClr val="99CCFF"/>
          </a:solidFill>
          <a:ln w="57150">
            <a:solidFill>
              <a:srgbClr val="FF33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address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space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of IPv4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is</a:t>
            </a:r>
            <a:endParaRPr sz="40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000"/>
              </a:spcBef>
            </a:pPr>
            <a:r>
              <a:rPr sz="6000" b="1" spc="7" baseline="-16666" dirty="0">
                <a:latin typeface="Calibri"/>
                <a:cs typeface="Calibri"/>
              </a:rPr>
              <a:t>2</a:t>
            </a:r>
            <a:r>
              <a:rPr sz="2650" b="1" spc="5" dirty="0">
                <a:latin typeface="Calibri"/>
                <a:cs typeface="Calibri"/>
              </a:rPr>
              <a:t>32</a:t>
            </a:r>
            <a:endParaRPr sz="2650">
              <a:latin typeface="Calibri"/>
              <a:cs typeface="Calibri"/>
            </a:endParaRPr>
          </a:p>
          <a:p>
            <a:pPr marL="2547620" marR="2540000" indent="1905" algn="ctr">
              <a:lnSpc>
                <a:spcPct val="100000"/>
              </a:lnSpc>
              <a:spcBef>
                <a:spcPts val="1200"/>
              </a:spcBef>
            </a:pPr>
            <a:r>
              <a:rPr sz="4000" b="1" spc="-5" dirty="0">
                <a:latin typeface="Calibri"/>
                <a:cs typeface="Calibri"/>
              </a:rPr>
              <a:t>or 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4,294,967,296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464565"/>
            <a:ext cx="3268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IPv4</a:t>
            </a:r>
            <a:r>
              <a:rPr sz="3200" b="1" spc="-4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F497A"/>
                </a:solidFill>
                <a:latin typeface="Calibri"/>
                <a:cs typeface="Calibri"/>
              </a:rPr>
              <a:t>Address</a:t>
            </a:r>
            <a:r>
              <a:rPr sz="3200" b="1" spc="-5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Space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976753"/>
            <a:ext cx="8371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4340225" algn="l"/>
                <a:tab pos="6504305" algn="l"/>
              </a:tabLst>
            </a:pPr>
            <a:r>
              <a:rPr sz="3600" b="1" dirty="0">
                <a:solidFill>
                  <a:srgbClr val="FF3300"/>
                </a:solidFill>
                <a:latin typeface="Calibri"/>
                <a:cs typeface="Calibri"/>
              </a:rPr>
              <a:t>01110101	10010101	00011101	</a:t>
            </a:r>
            <a:r>
              <a:rPr sz="3600" b="1" spc="-5" dirty="0">
                <a:solidFill>
                  <a:srgbClr val="FF3300"/>
                </a:solidFill>
                <a:latin typeface="Calibri"/>
                <a:cs typeface="Calibri"/>
              </a:rPr>
              <a:t>11101010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464565"/>
            <a:ext cx="2705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5F497A"/>
                </a:solidFill>
                <a:latin typeface="Calibri"/>
                <a:cs typeface="Calibri"/>
              </a:rPr>
              <a:t>Binary</a:t>
            </a:r>
            <a:r>
              <a:rPr sz="3200" b="1" spc="-7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F497A"/>
                </a:solidFill>
                <a:latin typeface="Calibri"/>
                <a:cs typeface="Calibri"/>
              </a:rPr>
              <a:t>Notation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2062</Words>
  <Application>Microsoft Office PowerPoint</Application>
  <PresentationFormat>On-screen Show (4:3)</PresentationFormat>
  <Paragraphs>285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Arial MT</vt:lpstr>
      <vt:lpstr>Calibri</vt:lpstr>
      <vt:lpstr>Times New Roman</vt:lpstr>
      <vt:lpstr>Office Theme</vt:lpstr>
      <vt:lpstr>  IP Address</vt:lpstr>
      <vt:lpstr>IP Address</vt:lpstr>
      <vt:lpstr>IP Address</vt:lpstr>
      <vt:lpstr>Dotted Decimal Notation</vt:lpstr>
      <vt:lpstr>Network prefix and Host number</vt:lpstr>
      <vt:lpstr>What is an IP Address?</vt:lpstr>
      <vt:lpstr>PowerPoint Presentation</vt:lpstr>
      <vt:lpstr>PowerPoint Presentation</vt:lpstr>
      <vt:lpstr>PowerPoint Presentation</vt:lpstr>
      <vt:lpstr>IP Address as a 32-Bit Binary Number</vt:lpstr>
      <vt:lpstr>Binary and Decimal Conversion</vt:lpstr>
      <vt:lpstr>Dotted-Decimal Notation</vt:lpstr>
      <vt:lpstr>Example 1</vt:lpstr>
      <vt:lpstr>Example 2</vt:lpstr>
      <vt:lpstr>Example 3</vt:lpstr>
      <vt:lpstr>Example 4</vt:lpstr>
      <vt:lpstr>IP Address Classes</vt:lpstr>
      <vt:lpstr>IP Address Classes</vt:lpstr>
      <vt:lpstr>IP Address Classes</vt:lpstr>
      <vt:lpstr>IP Address Classes</vt:lpstr>
      <vt:lpstr>IP Address Classes</vt:lpstr>
      <vt:lpstr>IP Address Classes (Binary)</vt:lpstr>
      <vt:lpstr>IP Address Classes (Binary)</vt:lpstr>
      <vt:lpstr>IP Address Classes (Binary)</vt:lpstr>
      <vt:lpstr>Example 5</vt:lpstr>
      <vt:lpstr>Network IDs and Broadcast Addresses</vt:lpstr>
      <vt:lpstr>Hosts for Classes of IP Addresses</vt:lpstr>
      <vt:lpstr>IP Address Classes</vt:lpstr>
      <vt:lpstr>Network Masks (Default Mask)</vt:lpstr>
      <vt:lpstr>Find Network ID</vt:lpstr>
      <vt:lpstr>Example 7</vt:lpstr>
      <vt:lpstr>Example 8</vt:lpstr>
      <vt:lpstr>Private Addresses</vt:lpstr>
      <vt:lpstr>Subnetting</vt:lpstr>
      <vt:lpstr>Subnet</vt:lpstr>
      <vt:lpstr>Subnets</vt:lpstr>
      <vt:lpstr>Why Sub-netting</vt:lpstr>
      <vt:lpstr>Subnet Mask</vt:lpstr>
      <vt:lpstr>Example 9</vt:lpstr>
      <vt:lpstr>Note</vt:lpstr>
      <vt:lpstr>Basic Subnetting</vt:lpstr>
      <vt:lpstr>Subnets in Use</vt:lpstr>
      <vt:lpstr>Creating 4 Subnets</vt:lpstr>
      <vt:lpstr>Creating 8 Subnets</vt:lpstr>
      <vt:lpstr>Creating 8 Subnets</vt:lpstr>
      <vt:lpstr>Finding the Subnet Address</vt:lpstr>
      <vt:lpstr>Finding the Subnet Address</vt:lpstr>
      <vt:lpstr>Example 10</vt:lpstr>
      <vt:lpstr>Finding the Subnet Address</vt:lpstr>
      <vt:lpstr>Example 11</vt:lpstr>
      <vt:lpstr>Example 11</vt:lpstr>
      <vt:lpstr>PowerPoint Presentation</vt:lpstr>
      <vt:lpstr>Example 12</vt:lpstr>
      <vt:lpstr>Example 12</vt:lpstr>
      <vt:lpstr>Example 12</vt:lpstr>
      <vt:lpstr>Example 12 (Total Number of Subnets)</vt:lpstr>
      <vt:lpstr>Example 12 (Total Number of Subnets)</vt:lpstr>
      <vt:lpstr>Example 12 (Total Number of Subnets)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</dc:title>
  <dc:creator>Ammar Yasir</dc:creator>
  <cp:lastModifiedBy>Rabia Qasim</cp:lastModifiedBy>
  <cp:revision>4</cp:revision>
  <dcterms:created xsi:type="dcterms:W3CDTF">2024-04-01T05:10:52Z</dcterms:created>
  <dcterms:modified xsi:type="dcterms:W3CDTF">2024-04-05T05:39:57Z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2024-04-01T00:00:00Z</vt:filetime>
  </property>
</Properties>
</file>