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6" r:id="rId17"/>
    <p:sldId id="281" r:id="rId18"/>
    <p:sldId id="257" r:id="rId19"/>
    <p:sldId id="277" r:id="rId20"/>
    <p:sldId id="278" r:id="rId21"/>
    <p:sldId id="279" r:id="rId22"/>
    <p:sldId id="280" r:id="rId23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25648" y="508761"/>
            <a:ext cx="4092702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5F49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F49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F49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F49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217663"/>
            <a:ext cx="9141714" cy="45797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34171" y="6640061"/>
            <a:ext cx="909827" cy="21793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534400" y="624839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0"/>
                </a:moveTo>
                <a:lnTo>
                  <a:pt x="0" y="0"/>
                </a:lnTo>
                <a:lnTo>
                  <a:pt x="0" y="609599"/>
                </a:lnTo>
                <a:lnTo>
                  <a:pt x="609600" y="609599"/>
                </a:lnTo>
                <a:lnTo>
                  <a:pt x="609600" y="0"/>
                </a:lnTo>
                <a:close/>
              </a:path>
            </a:pathLst>
          </a:custGeom>
          <a:solidFill>
            <a:srgbClr val="DB75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939" y="441706"/>
            <a:ext cx="8260715" cy="589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5F49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140" y="1537386"/>
            <a:ext cx="6008370" cy="1569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/>
              <a:t>Transport</a:t>
            </a:r>
            <a:r>
              <a:rPr sz="2400" spc="-70" dirty="0"/>
              <a:t> </a:t>
            </a:r>
            <a:r>
              <a:rPr sz="2400" dirty="0"/>
              <a:t>Layer</a:t>
            </a:r>
            <a:r>
              <a:rPr sz="2400" spc="-65" dirty="0"/>
              <a:t> </a:t>
            </a:r>
            <a:r>
              <a:rPr sz="2400" dirty="0"/>
              <a:t>–</a:t>
            </a:r>
            <a:r>
              <a:rPr sz="2400" spc="-60" dirty="0"/>
              <a:t> </a:t>
            </a:r>
            <a:r>
              <a:rPr sz="2400" spc="-25" dirty="0"/>
              <a:t>TCP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8789034" y="644144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EDEBC9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4208" y="2988944"/>
            <a:ext cx="4279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5F497A"/>
                </a:solidFill>
                <a:latin typeface="Calibri"/>
                <a:cs typeface="Calibri"/>
              </a:rPr>
              <a:t>Computer</a:t>
            </a:r>
            <a:r>
              <a:rPr sz="4000" b="1" spc="-215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5F497A"/>
                </a:solidFill>
                <a:latin typeface="Calibri"/>
                <a:cs typeface="Calibri"/>
              </a:rPr>
              <a:t>Networks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225" y="556006"/>
            <a:ext cx="48355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How</a:t>
            </a:r>
            <a:r>
              <a:rPr spc="-10" dirty="0"/>
              <a:t> </a:t>
            </a:r>
            <a:r>
              <a:rPr spc="-25" dirty="0"/>
              <a:t>TCP</a:t>
            </a:r>
            <a:r>
              <a:rPr spc="10" dirty="0"/>
              <a:t> </a:t>
            </a:r>
            <a:r>
              <a:rPr spc="-10" dirty="0"/>
              <a:t>Provides</a:t>
            </a:r>
            <a:r>
              <a:rPr spc="-25" dirty="0"/>
              <a:t> </a:t>
            </a:r>
            <a:r>
              <a:rPr spc="-10" dirty="0"/>
              <a:t>Reliability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403" y="1575638"/>
            <a:ext cx="8094345" cy="3465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TCP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breaks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application</a:t>
            </a:r>
            <a:r>
              <a:rPr sz="2400" spc="-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data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-10" dirty="0">
                <a:latin typeface="Calibri"/>
                <a:cs typeface="Calibri"/>
              </a:rPr>
              <a:t> best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sized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chunks (segments)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5F497A"/>
              </a:buClr>
              <a:buFont typeface="Arial MT"/>
              <a:buChar char="•"/>
            </a:pPr>
            <a:endParaRPr sz="3100">
              <a:latin typeface="Calibri"/>
              <a:cs typeface="Calibri"/>
            </a:endParaRPr>
          </a:p>
          <a:p>
            <a:pPr marL="355600" marR="1348740" indent="-342900">
              <a:lnSpc>
                <a:spcPts val="2590"/>
              </a:lnSpc>
              <a:spcBef>
                <a:spcPts val="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TCP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maintains</a:t>
            </a:r>
            <a:r>
              <a:rPr sz="2400" spc="-4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timer</a:t>
            </a:r>
            <a:r>
              <a:rPr sz="2400" spc="-3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48ED4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each</a:t>
            </a:r>
            <a:r>
              <a:rPr sz="2400" spc="-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segment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waiting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acknowledgement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5F497A"/>
              </a:buClr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TCP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retransmits</a:t>
            </a:r>
            <a:r>
              <a:rPr sz="2400" spc="-3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segment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if</a:t>
            </a:r>
            <a:r>
              <a:rPr sz="2400" spc="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ACK</a:t>
            </a:r>
            <a:r>
              <a:rPr sz="2400" spc="-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is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not</a:t>
            </a:r>
            <a:r>
              <a:rPr sz="2400" spc="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returned </a:t>
            </a:r>
            <a:r>
              <a:rPr sz="2400" spc="-25" dirty="0">
                <a:latin typeface="Calibri"/>
                <a:cs typeface="Calibri"/>
              </a:rPr>
              <a:t>before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timeout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5F497A"/>
              </a:buClr>
              <a:buFont typeface="Arial MT"/>
              <a:buChar char="•"/>
            </a:pPr>
            <a:endParaRPr sz="3100">
              <a:latin typeface="Calibri"/>
              <a:cs typeface="Calibri"/>
            </a:endParaRPr>
          </a:p>
          <a:p>
            <a:pPr marL="355600" marR="49530" indent="-342900">
              <a:lnSpc>
                <a:spcPts val="2590"/>
              </a:lnSpc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20" dirty="0">
                <a:latin typeface="Calibri"/>
                <a:cs typeface="Calibri"/>
              </a:rPr>
              <a:t>TCP </a:t>
            </a:r>
            <a:r>
              <a:rPr sz="2400" spc="-10" dirty="0">
                <a:latin typeface="Calibri"/>
                <a:cs typeface="Calibri"/>
              </a:rPr>
              <a:t>receives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sends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acknowledgement back 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to </a:t>
            </a:r>
            <a:r>
              <a:rPr sz="2400" spc="-53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sender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225" y="556006"/>
            <a:ext cx="48355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How</a:t>
            </a:r>
            <a:r>
              <a:rPr spc="-10" dirty="0"/>
              <a:t> </a:t>
            </a:r>
            <a:r>
              <a:rPr spc="-25" dirty="0"/>
              <a:t>TCP</a:t>
            </a:r>
            <a:r>
              <a:rPr spc="10" dirty="0"/>
              <a:t> </a:t>
            </a:r>
            <a:r>
              <a:rPr spc="-10" dirty="0"/>
              <a:t>Provides</a:t>
            </a:r>
            <a:r>
              <a:rPr spc="-25" dirty="0"/>
              <a:t> </a:t>
            </a:r>
            <a:r>
              <a:rPr spc="-10" dirty="0"/>
              <a:t>Reliability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403" y="1575638"/>
            <a:ext cx="7713980" cy="2806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TCP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maintains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end-to-end</a:t>
            </a:r>
            <a:r>
              <a:rPr sz="2400" spc="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checksum</a:t>
            </a:r>
            <a:r>
              <a:rPr sz="2400" spc="-4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header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F497A"/>
              </a:buClr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TCP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48ED4"/>
                </a:solidFill>
                <a:latin typeface="Calibri"/>
                <a:cs typeface="Calibri"/>
              </a:rPr>
              <a:t>re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sequences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data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receiving side,</a:t>
            </a:r>
            <a:r>
              <a:rPr sz="2400" dirty="0">
                <a:latin typeface="Calibri"/>
                <a:cs typeface="Calibri"/>
              </a:rPr>
              <a:t> if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necessary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F497A"/>
              </a:buClr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TCP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discards 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duplicate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 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receiving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side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F497A"/>
              </a:buClr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TCP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provides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flow </a:t>
            </a:r>
            <a:r>
              <a:rPr sz="2400" spc="-20" dirty="0">
                <a:solidFill>
                  <a:srgbClr val="548ED4"/>
                </a:solidFill>
                <a:latin typeface="Calibri"/>
                <a:cs typeface="Calibri"/>
              </a:rPr>
              <a:t>control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225" y="556006"/>
            <a:ext cx="56953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TCP</a:t>
            </a:r>
            <a:r>
              <a:rPr spc="-15" dirty="0"/>
              <a:t> </a:t>
            </a:r>
            <a:r>
              <a:rPr spc="-10" dirty="0"/>
              <a:t>Reliability </a:t>
            </a:r>
            <a:r>
              <a:rPr dirty="0"/>
              <a:t>– </a:t>
            </a:r>
            <a:r>
              <a:rPr spc="-10" dirty="0"/>
              <a:t>Ordered</a:t>
            </a:r>
            <a:r>
              <a:rPr spc="-30" dirty="0"/>
              <a:t> </a:t>
            </a:r>
            <a:r>
              <a:rPr spc="-5" dirty="0"/>
              <a:t>Delivery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0225" y="1575638"/>
            <a:ext cx="8017509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735"/>
              </a:lnSpc>
              <a:spcBef>
                <a:spcPts val="1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Sequence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numbers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used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reassemble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segments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 into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original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735"/>
              </a:lnSpc>
            </a:pP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order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2362200"/>
            <a:ext cx="5251704" cy="435254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551434"/>
            <a:ext cx="172656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/>
              <a:t>TCP</a:t>
            </a:r>
            <a:r>
              <a:rPr sz="2800" spc="-45" dirty="0"/>
              <a:t> </a:t>
            </a:r>
            <a:r>
              <a:rPr sz="2800" spc="-5" dirty="0"/>
              <a:t>Header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928" y="1676400"/>
            <a:ext cx="8272271" cy="45857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517906"/>
            <a:ext cx="30346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TCP</a:t>
            </a:r>
            <a:r>
              <a:rPr spc="-35" dirty="0"/>
              <a:t> </a:t>
            </a:r>
            <a:r>
              <a:rPr spc="-5" dirty="0"/>
              <a:t>Header</a:t>
            </a:r>
            <a:r>
              <a:rPr spc="-30" dirty="0"/>
              <a:t> </a:t>
            </a:r>
            <a:r>
              <a:rPr dirty="0"/>
              <a:t>Fields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7090"/>
            <a:ext cx="8394700" cy="2830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Clr>
                <a:srgbClr val="5F497A"/>
              </a:buClr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Reserved</a:t>
            </a:r>
            <a:r>
              <a:rPr sz="2000" spc="-5" dirty="0">
                <a:latin typeface="Calibri"/>
                <a:cs typeface="Calibri"/>
              </a:rPr>
              <a:t>—Used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TCP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negotiate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48ED4"/>
                </a:solidFill>
                <a:latin typeface="Calibri"/>
                <a:cs typeface="Calibri"/>
              </a:rPr>
              <a:t>certain</a:t>
            </a:r>
            <a:r>
              <a:rPr sz="2000" spc="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548ED4"/>
                </a:solidFill>
                <a:latin typeface="Calibri"/>
                <a:cs typeface="Calibri"/>
              </a:rPr>
              <a:t>features</a:t>
            </a:r>
            <a:r>
              <a:rPr sz="2000" spc="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end-points,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e.g.,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maximum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segment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size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(MSS)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5F497A"/>
              </a:buClr>
              <a:buFont typeface="Arial MT"/>
              <a:buChar char="–"/>
            </a:pPr>
            <a:endParaRPr sz="2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lr>
                <a:srgbClr val="5F497A"/>
              </a:buClr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2000" b="1" dirty="0">
                <a:latin typeface="Calibri"/>
                <a:cs typeface="Calibri"/>
              </a:rPr>
              <a:t>Flags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(also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known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control</a:t>
            </a:r>
            <a:r>
              <a:rPr sz="2000" spc="-5" dirty="0">
                <a:latin typeface="Calibri"/>
                <a:cs typeface="Calibri"/>
              </a:rPr>
              <a:t> bits)—Contains </a:t>
            </a:r>
            <a:r>
              <a:rPr sz="2000" dirty="0">
                <a:latin typeface="Calibri"/>
                <a:cs typeface="Calibri"/>
              </a:rPr>
              <a:t>6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(1-bit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flags)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497A"/>
              </a:buClr>
              <a:buFont typeface="Arial MT"/>
              <a:buChar char="–"/>
            </a:pPr>
            <a:endParaRPr sz="2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lr>
                <a:srgbClr val="5F497A"/>
              </a:buClr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2000" b="1" dirty="0">
                <a:latin typeface="Calibri"/>
                <a:cs typeface="Calibri"/>
              </a:rPr>
              <a:t>Window</a:t>
            </a:r>
            <a:r>
              <a:rPr sz="2000" dirty="0">
                <a:latin typeface="Calibri"/>
                <a:cs typeface="Calibri"/>
              </a:rPr>
              <a:t>—It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contains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15" dirty="0">
                <a:latin typeface="Calibri"/>
                <a:cs typeface="Calibri"/>
              </a:rPr>
              <a:t>size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receiving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window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sender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497A"/>
              </a:buClr>
              <a:buFont typeface="Arial MT"/>
              <a:buChar char="–"/>
            </a:pPr>
            <a:endParaRPr sz="2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lr>
                <a:srgbClr val="5F497A"/>
              </a:buClr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Checksum</a:t>
            </a:r>
            <a:r>
              <a:rPr sz="2000" spc="-5" dirty="0">
                <a:latin typeface="Calibri"/>
                <a:cs typeface="Calibri"/>
              </a:rPr>
              <a:t>—Used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48ED4"/>
                </a:solidFill>
                <a:latin typeface="Calibri"/>
                <a:cs typeface="Calibri"/>
              </a:rPr>
              <a:t>error-checking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header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517906"/>
            <a:ext cx="30346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TCP</a:t>
            </a:r>
            <a:r>
              <a:rPr spc="-35" dirty="0"/>
              <a:t> </a:t>
            </a:r>
            <a:r>
              <a:rPr spc="-5" dirty="0"/>
              <a:t>Header</a:t>
            </a:r>
            <a:r>
              <a:rPr spc="-30" dirty="0"/>
              <a:t> </a:t>
            </a:r>
            <a:r>
              <a:rPr dirty="0"/>
              <a:t>Fields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537386"/>
            <a:ext cx="8761095" cy="46786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header </a:t>
            </a:r>
            <a:r>
              <a:rPr sz="2400" spc="-10" dirty="0">
                <a:latin typeface="Calibri"/>
                <a:cs typeface="Calibri"/>
              </a:rPr>
              <a:t>consists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fields,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required: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b="1" spc="-5" dirty="0">
                <a:latin typeface="Calibri"/>
                <a:cs typeface="Calibri"/>
              </a:rPr>
              <a:t>Source port</a:t>
            </a:r>
            <a:r>
              <a:rPr sz="2000" spc="-5" dirty="0">
                <a:latin typeface="Calibri"/>
                <a:cs typeface="Calibri"/>
              </a:rPr>
              <a:t>—Identifies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48ED4"/>
                </a:solidFill>
                <a:latin typeface="Calibri"/>
                <a:cs typeface="Calibri"/>
              </a:rPr>
              <a:t>sending</a:t>
            </a:r>
            <a:r>
              <a:rPr sz="2000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48ED4"/>
                </a:solidFill>
                <a:latin typeface="Calibri"/>
                <a:cs typeface="Calibri"/>
              </a:rPr>
              <a:t>application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5F497A"/>
              </a:buClr>
              <a:buFont typeface="Arial MT"/>
              <a:buChar char="–"/>
            </a:pPr>
            <a:endParaRPr sz="275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b="1" spc="-5" dirty="0">
                <a:latin typeface="Calibri"/>
                <a:cs typeface="Calibri"/>
              </a:rPr>
              <a:t>Destination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port</a:t>
            </a:r>
            <a:r>
              <a:rPr sz="2000" spc="-5" dirty="0">
                <a:latin typeface="Calibri"/>
                <a:cs typeface="Calibri"/>
              </a:rPr>
              <a:t>—Identifies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48ED4"/>
                </a:solidFill>
                <a:latin typeface="Calibri"/>
                <a:cs typeface="Calibri"/>
              </a:rPr>
              <a:t>destination</a:t>
            </a:r>
            <a:r>
              <a:rPr sz="2000" spc="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48ED4"/>
                </a:solidFill>
                <a:latin typeface="Calibri"/>
                <a:cs typeface="Calibri"/>
              </a:rPr>
              <a:t>application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5F497A"/>
              </a:buClr>
              <a:buFont typeface="Arial MT"/>
              <a:buChar char="–"/>
            </a:pPr>
            <a:endParaRPr sz="275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latin typeface="Calibri"/>
                <a:cs typeface="Calibri"/>
              </a:rPr>
              <a:t>Sequence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number</a:t>
            </a:r>
            <a:r>
              <a:rPr sz="2000" dirty="0">
                <a:latin typeface="Calibri"/>
                <a:cs typeface="Calibri"/>
              </a:rPr>
              <a:t>—Used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assembling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segmented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48ED4"/>
                </a:solidFill>
                <a:latin typeface="Calibri"/>
                <a:cs typeface="Calibri"/>
              </a:rPr>
              <a:t>proper order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000" spc="-10" dirty="0">
                <a:solidFill>
                  <a:srgbClr val="548ED4"/>
                </a:solidFill>
                <a:latin typeface="Calibri"/>
                <a:cs typeface="Calibri"/>
              </a:rPr>
              <a:t>at</a:t>
            </a:r>
            <a:r>
              <a:rPr sz="2000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48ED4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48ED4"/>
                </a:solidFill>
                <a:latin typeface="Calibri"/>
                <a:cs typeface="Calibri"/>
              </a:rPr>
              <a:t>receiving</a:t>
            </a:r>
            <a:r>
              <a:rPr sz="2000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548ED4"/>
                </a:solidFill>
                <a:latin typeface="Calibri"/>
                <a:cs typeface="Calibri"/>
              </a:rPr>
              <a:t>end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756285" marR="283210" lvl="1" indent="-287020">
              <a:lnSpc>
                <a:spcPct val="100000"/>
              </a:lnSpc>
              <a:buClr>
                <a:srgbClr val="5F497A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b="1" spc="-5" dirty="0">
                <a:latin typeface="Calibri"/>
                <a:cs typeface="Calibri"/>
              </a:rPr>
              <a:t>Acknowledgement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number</a:t>
            </a:r>
            <a:r>
              <a:rPr sz="2000" spc="-5" dirty="0">
                <a:latin typeface="Calibri"/>
                <a:cs typeface="Calibri"/>
              </a:rPr>
              <a:t>—Contains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next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sequence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receiver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(sender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ACK)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48ED4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48ED4"/>
                </a:solidFill>
                <a:latin typeface="Calibri"/>
                <a:cs typeface="Calibri"/>
              </a:rPr>
              <a:t>ready </a:t>
            </a:r>
            <a:r>
              <a:rPr sz="2000" spc="-15" dirty="0">
                <a:solidFill>
                  <a:srgbClr val="548ED4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48ED4"/>
                </a:solidFill>
                <a:latin typeface="Calibri"/>
                <a:cs typeface="Calibri"/>
              </a:rPr>
              <a:t>receive.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5F497A"/>
              </a:buClr>
              <a:buFont typeface="Arial MT"/>
              <a:buChar char="–"/>
            </a:pPr>
            <a:endParaRPr sz="2750">
              <a:latin typeface="Calibri"/>
              <a:cs typeface="Calibri"/>
            </a:endParaRPr>
          </a:p>
          <a:p>
            <a:pPr marL="756285" marR="24130" lvl="1" indent="-287020">
              <a:lnSpc>
                <a:spcPct val="100000"/>
              </a:lnSpc>
              <a:buClr>
                <a:srgbClr val="5F497A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latin typeface="Calibri"/>
                <a:cs typeface="Calibri"/>
              </a:rPr>
              <a:t>Header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Length</a:t>
            </a:r>
            <a:r>
              <a:rPr sz="2000" spc="-5" dirty="0">
                <a:latin typeface="Calibri"/>
                <a:cs typeface="Calibri"/>
              </a:rPr>
              <a:t>—The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size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TCP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header,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also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offset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start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solidFill>
                  <a:srgbClr val="548ED4"/>
                </a:solidFill>
                <a:latin typeface="Calibri"/>
                <a:cs typeface="Calibri"/>
              </a:rPr>
              <a:t>TCP packet</a:t>
            </a:r>
            <a:r>
              <a:rPr sz="2000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548ED4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48ED4"/>
                </a:solidFill>
                <a:latin typeface="Calibri"/>
                <a:cs typeface="Calibri"/>
              </a:rPr>
              <a:t>the </a:t>
            </a:r>
            <a:r>
              <a:rPr sz="2000" spc="-15" dirty="0">
                <a:solidFill>
                  <a:srgbClr val="548ED4"/>
                </a:solidFill>
                <a:latin typeface="Calibri"/>
                <a:cs typeface="Calibri"/>
              </a:rPr>
              <a:t>data</a:t>
            </a:r>
            <a:r>
              <a:rPr sz="200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48ED4"/>
                </a:solidFill>
                <a:latin typeface="Calibri"/>
                <a:cs typeface="Calibri"/>
              </a:rPr>
              <a:t>portion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/>
              <a:t>Applications</a:t>
            </a:r>
            <a:r>
              <a:rPr spc="-95" dirty="0"/>
              <a:t> </a:t>
            </a:r>
            <a:r>
              <a:rPr dirty="0"/>
              <a:t>that</a:t>
            </a:r>
            <a:r>
              <a:rPr spc="-60" dirty="0"/>
              <a:t> </a:t>
            </a:r>
            <a:r>
              <a:rPr dirty="0"/>
              <a:t>use</a:t>
            </a:r>
            <a:r>
              <a:rPr spc="-60" dirty="0"/>
              <a:t> </a:t>
            </a:r>
            <a:r>
              <a:rPr spc="-25" dirty="0"/>
              <a:t>TCP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7839" y="1828800"/>
            <a:ext cx="5608320" cy="47320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E60E-0923-4893-BE07-3592895AC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743200"/>
            <a:ext cx="8260715" cy="492443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Datagram</a:t>
            </a:r>
            <a:r>
              <a:rPr lang="en-US"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en-US"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(UDP)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13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521030"/>
            <a:ext cx="731266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Datagram</a:t>
            </a:r>
            <a:r>
              <a:rPr sz="4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sz="4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(UDP)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369929"/>
            <a:ext cx="8303895" cy="269303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2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Connectionless</a:t>
            </a:r>
            <a:endParaRPr sz="24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110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548ED4"/>
                </a:solidFill>
                <a:latin typeface="Calibri"/>
                <a:cs typeface="Calibri"/>
              </a:rPr>
              <a:t>No</a:t>
            </a:r>
            <a:r>
              <a:rPr sz="2000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48ED4"/>
                </a:solidFill>
                <a:latin typeface="Calibri"/>
                <a:cs typeface="Calibri"/>
              </a:rPr>
              <a:t>handshaking</a:t>
            </a:r>
            <a:r>
              <a:rPr sz="2000" spc="-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 </a:t>
            </a:r>
            <a:r>
              <a:rPr sz="2000" dirty="0">
                <a:latin typeface="Calibri"/>
                <a:cs typeface="Calibri"/>
              </a:rPr>
              <a:t>UDP </a:t>
            </a:r>
            <a:r>
              <a:rPr sz="2000" spc="-30" dirty="0">
                <a:latin typeface="Calibri"/>
                <a:cs typeface="Calibri"/>
              </a:rPr>
              <a:t>sender,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receiver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Each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UDP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segment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48ED4"/>
                </a:solidFill>
                <a:latin typeface="Calibri"/>
                <a:cs typeface="Calibri"/>
              </a:rPr>
              <a:t>handled independently</a:t>
            </a:r>
            <a:endParaRPr sz="20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5F497A"/>
              </a:buClr>
              <a:buFont typeface="Arial MT"/>
              <a:buChar char="–"/>
            </a:pPr>
            <a:endParaRPr sz="2300" dirty="0">
              <a:latin typeface="Calibri"/>
              <a:cs typeface="Calibri"/>
            </a:endParaRPr>
          </a:p>
          <a:p>
            <a:pPr marL="355600" marR="5080" indent="-342900">
              <a:lnSpc>
                <a:spcPts val="2590"/>
              </a:lnSpc>
              <a:spcBef>
                <a:spcPts val="186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server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application</a:t>
            </a:r>
            <a:r>
              <a:rPr sz="2400" spc="-10" dirty="0">
                <a:latin typeface="Calibri"/>
                <a:cs typeface="Calibri"/>
              </a:rPr>
              <a:t> that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uses UDP serves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ONE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request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at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 a </a:t>
            </a:r>
            <a:r>
              <a:rPr sz="2400" spc="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time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requests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48ED4"/>
                </a:solidFill>
                <a:latin typeface="Calibri"/>
                <a:cs typeface="Calibri"/>
              </a:rPr>
              <a:t>stored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 in a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 queue</a:t>
            </a:r>
            <a:r>
              <a:rPr sz="2400" spc="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waiting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service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872" y="521030"/>
            <a:ext cx="51371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User</a:t>
            </a:r>
            <a:r>
              <a:rPr spc="-10" dirty="0"/>
              <a:t> </a:t>
            </a:r>
            <a:r>
              <a:rPr spc="-20" dirty="0"/>
              <a:t>Datagram</a:t>
            </a:r>
            <a:r>
              <a:rPr spc="-55" dirty="0"/>
              <a:t> </a:t>
            </a:r>
            <a:r>
              <a:rPr spc="-10" dirty="0"/>
              <a:t>Protocol</a:t>
            </a:r>
            <a:r>
              <a:rPr spc="-35" dirty="0"/>
              <a:t> </a:t>
            </a:r>
            <a:r>
              <a:rPr spc="-5" dirty="0"/>
              <a:t>(UDP)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8584" y="1555241"/>
            <a:ext cx="8359140" cy="292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uses</a:t>
            </a:r>
            <a:r>
              <a:rPr sz="2400" spc="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port</a:t>
            </a:r>
            <a:r>
              <a:rPr sz="2400" spc="-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numbers</a:t>
            </a:r>
            <a:r>
              <a:rPr sz="2400" spc="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communicate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application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layer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497A"/>
              </a:buClr>
              <a:buFont typeface="Arial MT"/>
              <a:buChar char="•"/>
            </a:pPr>
            <a:endParaRPr sz="28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Advantages: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Simple,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minimum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 overhead,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no</a:t>
            </a:r>
            <a:r>
              <a:rPr sz="2400" spc="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connection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 delay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497A"/>
              </a:buClr>
              <a:buFont typeface="Arial MT"/>
              <a:buChar char="•"/>
            </a:pPr>
            <a:endParaRPr sz="2850">
              <a:latin typeface="Calibri"/>
              <a:cs typeface="Calibri"/>
            </a:endParaRPr>
          </a:p>
          <a:p>
            <a:pPr marL="342265" marR="4760595" indent="-342265" algn="r">
              <a:lnSpc>
                <a:spcPct val="100000"/>
              </a:lnSpc>
              <a:buClr>
                <a:srgbClr val="5F497A"/>
              </a:buClr>
              <a:buFont typeface="Arial MT"/>
              <a:buChar char="•"/>
              <a:tabLst>
                <a:tab pos="3422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Services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provided by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UDP:</a:t>
            </a:r>
            <a:endParaRPr sz="2400">
              <a:latin typeface="Calibri"/>
              <a:cs typeface="Calibri"/>
            </a:endParaRPr>
          </a:p>
          <a:p>
            <a:pPr marL="286385" marR="4777740" lvl="1" indent="-286385" algn="r">
              <a:lnSpc>
                <a:spcPct val="100000"/>
              </a:lnSpc>
              <a:spcBef>
                <a:spcPts val="365"/>
              </a:spcBef>
              <a:buClr>
                <a:srgbClr val="5F497A"/>
              </a:buClr>
              <a:buFont typeface="Arial MT"/>
              <a:buChar char="–"/>
              <a:tabLst>
                <a:tab pos="286385" algn="l"/>
                <a:tab pos="287020" algn="l"/>
              </a:tabLst>
            </a:pPr>
            <a:r>
              <a:rPr sz="2000" spc="-10" dirty="0">
                <a:latin typeface="Calibri"/>
                <a:cs typeface="Calibri"/>
              </a:rPr>
              <a:t>Process-to-Process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delivery</a:t>
            </a:r>
            <a:endParaRPr sz="2000">
              <a:latin typeface="Calibri"/>
              <a:cs typeface="Calibri"/>
            </a:endParaRPr>
          </a:p>
          <a:p>
            <a:pPr marL="756285" marR="5080" lvl="1" indent="-287020">
              <a:lnSpc>
                <a:spcPct val="70000"/>
              </a:lnSpc>
              <a:spcBef>
                <a:spcPts val="1080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Error</a:t>
            </a:r>
            <a:r>
              <a:rPr sz="2000" dirty="0">
                <a:latin typeface="Calibri"/>
                <a:cs typeface="Calibri"/>
              </a:rPr>
              <a:t> checking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(however,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error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48ED4"/>
                </a:solidFill>
                <a:latin typeface="Calibri"/>
                <a:cs typeface="Calibri"/>
              </a:rPr>
              <a:t>UDP</a:t>
            </a:r>
            <a:r>
              <a:rPr sz="2000" spc="-5" dirty="0">
                <a:solidFill>
                  <a:srgbClr val="548ED4"/>
                </a:solidFill>
                <a:latin typeface="Calibri"/>
                <a:cs typeface="Calibri"/>
              </a:rPr>
              <a:t> does</a:t>
            </a:r>
            <a:r>
              <a:rPr sz="2000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548ED4"/>
                </a:solidFill>
                <a:latin typeface="Calibri"/>
                <a:cs typeface="Calibri"/>
              </a:rPr>
              <a:t>NOT</a:t>
            </a:r>
            <a:r>
              <a:rPr sz="2000" spc="-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48ED4"/>
                </a:solidFill>
                <a:latin typeface="Calibri"/>
                <a:cs typeface="Calibri"/>
              </a:rPr>
              <a:t>do</a:t>
            </a:r>
            <a:r>
              <a:rPr sz="200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48ED4"/>
                </a:solidFill>
                <a:latin typeface="Calibri"/>
                <a:cs typeface="Calibri"/>
              </a:rPr>
              <a:t>anything</a:t>
            </a:r>
            <a:r>
              <a:rPr sz="2000" spc="-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548ED4"/>
                </a:solidFill>
                <a:latin typeface="Calibri"/>
                <a:cs typeface="Calibri"/>
              </a:rPr>
              <a:t>to </a:t>
            </a:r>
            <a:r>
              <a:rPr sz="2000" spc="-44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548ED4"/>
                </a:solidFill>
                <a:latin typeface="Calibri"/>
                <a:cs typeface="Calibri"/>
              </a:rPr>
              <a:t>recover</a:t>
            </a:r>
            <a:r>
              <a:rPr sz="200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548ED4"/>
                </a:solidFill>
                <a:latin typeface="Calibri"/>
                <a:cs typeface="Calibri"/>
              </a:rPr>
              <a:t>from</a:t>
            </a:r>
            <a:r>
              <a:rPr sz="2000" spc="-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548ED4"/>
                </a:solidFill>
                <a:latin typeface="Calibri"/>
                <a:cs typeface="Calibri"/>
              </a:rPr>
              <a:t>error</a:t>
            </a:r>
            <a:r>
              <a:rPr sz="2000" spc="-45" dirty="0">
                <a:latin typeface="Calibri"/>
                <a:cs typeface="Calibri"/>
              </a:rPr>
              <a:t>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just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48ED4"/>
                </a:solidFill>
                <a:latin typeface="Calibri"/>
                <a:cs typeface="Calibri"/>
              </a:rPr>
              <a:t>discard</a:t>
            </a:r>
            <a:r>
              <a:rPr sz="200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message)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Transmission</a:t>
            </a:r>
            <a:r>
              <a:rPr spc="-114" dirty="0"/>
              <a:t> </a:t>
            </a:r>
            <a:r>
              <a:rPr dirty="0"/>
              <a:t>Control</a:t>
            </a:r>
            <a:r>
              <a:rPr spc="-75" dirty="0"/>
              <a:t> </a:t>
            </a:r>
            <a:r>
              <a:rPr spc="-10" dirty="0"/>
              <a:t>Protocol</a:t>
            </a:r>
            <a:r>
              <a:rPr spc="-95" dirty="0"/>
              <a:t> </a:t>
            </a:r>
            <a:r>
              <a:rPr spc="-10" dirty="0"/>
              <a:t>(TCP)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0224" y="1688516"/>
            <a:ext cx="7313575" cy="62427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spc="-20" dirty="0">
                <a:latin typeface="Calibri"/>
                <a:cs typeface="Calibri"/>
              </a:rPr>
              <a:t>Transmission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Control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Protocol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properties: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9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</a:tabLst>
            </a:pPr>
            <a:r>
              <a:rPr sz="2000" spc="-10" dirty="0">
                <a:latin typeface="Calibri"/>
                <a:cs typeface="Calibri"/>
              </a:rPr>
              <a:t>Connection-</a:t>
            </a:r>
            <a:r>
              <a:rPr sz="2000" dirty="0">
                <a:latin typeface="Calibri"/>
                <a:cs typeface="Calibri"/>
              </a:rPr>
              <a:t>oriented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(establishment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termination)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</a:tabLst>
            </a:pPr>
            <a:r>
              <a:rPr sz="2000" spc="-10" dirty="0">
                <a:latin typeface="Calibri"/>
                <a:cs typeface="Calibri"/>
              </a:rPr>
              <a:t>Reliable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</a:tabLst>
            </a:pPr>
            <a:r>
              <a:rPr sz="2000" spc="-10" dirty="0">
                <a:latin typeface="Calibri"/>
                <a:cs typeface="Calibri"/>
              </a:rPr>
              <a:t>Full-duplex</a:t>
            </a:r>
            <a:endParaRPr lang="en-US" sz="2000" spc="-10" dirty="0">
              <a:latin typeface="Calibri"/>
              <a:cs typeface="Calibri"/>
            </a:endParaRPr>
          </a:p>
          <a:p>
            <a:pPr marL="469900" lvl="1">
              <a:lnSpc>
                <a:spcPct val="100000"/>
              </a:lnSpc>
              <a:spcBef>
                <a:spcPts val="480"/>
              </a:spcBef>
              <a:buClr>
                <a:srgbClr val="5F497A"/>
              </a:buClr>
              <a:tabLst>
                <a:tab pos="756285" algn="l"/>
              </a:tabLst>
            </a:pPr>
            <a:endParaRPr lang="en-US" sz="2000" spc="-1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</a:tabLst>
            </a:pPr>
            <a:r>
              <a:rPr lang="en-US" sz="2000" dirty="0">
                <a:latin typeface="Calibri"/>
                <a:cs typeface="Calibri"/>
              </a:rPr>
              <a:t>Connection</a:t>
            </a:r>
            <a:r>
              <a:rPr lang="en-US" sz="2000" spc="-6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oriented</a:t>
            </a:r>
            <a:r>
              <a:rPr lang="en-US" sz="2000" spc="-4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means</a:t>
            </a:r>
            <a:r>
              <a:rPr lang="en-US" sz="2000" spc="-4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that</a:t>
            </a:r>
            <a:r>
              <a:rPr lang="en-US" sz="2000" spc="-5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a</a:t>
            </a:r>
            <a:r>
              <a:rPr lang="en-US" sz="2000" spc="-15" dirty="0"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548ED4"/>
                </a:solidFill>
                <a:latin typeface="Calibri"/>
                <a:cs typeface="Calibri"/>
              </a:rPr>
              <a:t>virtual</a:t>
            </a:r>
            <a:r>
              <a:rPr lang="en-US" sz="2000" spc="-5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548ED4"/>
                </a:solidFill>
                <a:latin typeface="Calibri"/>
                <a:cs typeface="Calibri"/>
              </a:rPr>
              <a:t>connection</a:t>
            </a:r>
            <a:r>
              <a:rPr lang="en-US" sz="2000" spc="-4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548ED4"/>
                </a:solidFill>
                <a:latin typeface="Calibri"/>
                <a:cs typeface="Calibri"/>
              </a:rPr>
              <a:t>is</a:t>
            </a:r>
            <a:r>
              <a:rPr lang="en-US" sz="2000" spc="-4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548ED4"/>
                </a:solidFill>
                <a:latin typeface="Calibri"/>
                <a:cs typeface="Calibri"/>
              </a:rPr>
              <a:t>established</a:t>
            </a:r>
            <a:endParaRPr lang="en-US" sz="20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lang="en-US" sz="2000" spc="-10" dirty="0">
                <a:solidFill>
                  <a:srgbClr val="548ED4"/>
                </a:solidFill>
                <a:latin typeface="Calibri"/>
                <a:cs typeface="Calibri"/>
              </a:rPr>
              <a:t>before</a:t>
            </a:r>
            <a:r>
              <a:rPr lang="en-US" sz="2000" spc="-6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548ED4"/>
                </a:solidFill>
                <a:latin typeface="Calibri"/>
                <a:cs typeface="Calibri"/>
              </a:rPr>
              <a:t>any</a:t>
            </a:r>
            <a:r>
              <a:rPr lang="en-US" sz="2000" spc="-7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548ED4"/>
                </a:solidFill>
                <a:latin typeface="Calibri"/>
                <a:cs typeface="Calibri"/>
              </a:rPr>
              <a:t>data</a:t>
            </a:r>
            <a:r>
              <a:rPr lang="en-US" sz="2000" spc="-8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548ED4"/>
                </a:solidFill>
                <a:latin typeface="Calibri"/>
                <a:cs typeface="Calibri"/>
              </a:rPr>
              <a:t>is</a:t>
            </a:r>
            <a:r>
              <a:rPr lang="en-US" sz="2000" spc="-8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548ED4"/>
                </a:solidFill>
                <a:latin typeface="Calibri"/>
                <a:cs typeface="Calibri"/>
              </a:rPr>
              <a:t>transferred</a:t>
            </a:r>
            <a:endParaRPr lang="en-US"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lang="en-US" sz="20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lr>
                <a:srgbClr val="5F497A"/>
              </a:buClr>
              <a:buFont typeface="Arial MT"/>
              <a:buChar char="•"/>
              <a:tabLst>
                <a:tab pos="354965" algn="l"/>
                <a:tab pos="5185410" algn="l"/>
              </a:tabLst>
            </a:pPr>
            <a:r>
              <a:rPr lang="en-US" sz="2000" dirty="0">
                <a:latin typeface="Calibri"/>
                <a:cs typeface="Calibri"/>
              </a:rPr>
              <a:t>Connection</a:t>
            </a:r>
            <a:r>
              <a:rPr lang="en-US" sz="2000" spc="-7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ensures</a:t>
            </a:r>
            <a:r>
              <a:rPr lang="en-US" sz="2000" spc="-4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that</a:t>
            </a:r>
            <a:r>
              <a:rPr lang="en-US" sz="2000" spc="-6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the</a:t>
            </a:r>
            <a:r>
              <a:rPr lang="en-US" sz="2000" spc="-45" dirty="0"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548ED4"/>
                </a:solidFill>
                <a:latin typeface="Calibri"/>
                <a:cs typeface="Calibri"/>
              </a:rPr>
              <a:t>receiving </a:t>
            </a:r>
            <a:r>
              <a:rPr lang="en-US" sz="2000" dirty="0">
                <a:solidFill>
                  <a:srgbClr val="548ED4"/>
                </a:solidFill>
                <a:latin typeface="Calibri"/>
                <a:cs typeface="Calibri"/>
              </a:rPr>
              <a:t>process</a:t>
            </a:r>
            <a:r>
              <a:rPr lang="en-US" sz="2000" spc="-8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548ED4"/>
                </a:solidFill>
                <a:latin typeface="Calibri"/>
                <a:cs typeface="Calibri"/>
              </a:rPr>
              <a:t>is</a:t>
            </a:r>
            <a:r>
              <a:rPr lang="en-US" sz="2000" spc="-6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548ED4"/>
                </a:solidFill>
                <a:latin typeface="Calibri"/>
                <a:cs typeface="Calibri"/>
              </a:rPr>
              <a:t>available</a:t>
            </a:r>
            <a:r>
              <a:rPr lang="en-US" sz="2000" spc="-7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2000" spc="-25" dirty="0">
                <a:solidFill>
                  <a:srgbClr val="548ED4"/>
                </a:solidFill>
                <a:latin typeface="Calibri"/>
                <a:cs typeface="Calibri"/>
              </a:rPr>
              <a:t>and</a:t>
            </a:r>
            <a:endParaRPr lang="en-US" sz="20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lang="en-US" sz="2000" dirty="0">
                <a:solidFill>
                  <a:srgbClr val="548ED4"/>
                </a:solidFill>
                <a:latin typeface="Calibri"/>
                <a:cs typeface="Calibri"/>
              </a:rPr>
              <a:t>ready</a:t>
            </a:r>
            <a:r>
              <a:rPr lang="en-US" sz="2000" spc="-6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548ED4"/>
                </a:solidFill>
                <a:latin typeface="Calibri"/>
                <a:cs typeface="Calibri"/>
              </a:rPr>
              <a:t>before</a:t>
            </a:r>
            <a:r>
              <a:rPr lang="en-US" sz="2000" spc="-5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548ED4"/>
                </a:solidFill>
                <a:latin typeface="Calibri"/>
                <a:cs typeface="Calibri"/>
              </a:rPr>
              <a:t>the</a:t>
            </a:r>
            <a:r>
              <a:rPr lang="en-US" sz="2000" spc="-7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548ED4"/>
                </a:solidFill>
                <a:latin typeface="Calibri"/>
                <a:cs typeface="Calibri"/>
              </a:rPr>
              <a:t>data</a:t>
            </a:r>
            <a:r>
              <a:rPr lang="en-US" sz="2000" spc="-7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548ED4"/>
                </a:solidFill>
                <a:latin typeface="Calibri"/>
                <a:cs typeface="Calibri"/>
              </a:rPr>
              <a:t>is</a:t>
            </a:r>
            <a:r>
              <a:rPr lang="en-US" sz="2000" spc="-6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2000" spc="-20" dirty="0">
                <a:solidFill>
                  <a:srgbClr val="548ED4"/>
                </a:solidFill>
                <a:latin typeface="Calibri"/>
                <a:cs typeface="Calibri"/>
              </a:rPr>
              <a:t>sent</a:t>
            </a:r>
            <a:endParaRPr lang="en-US" sz="2000" dirty="0">
              <a:latin typeface="Calibri"/>
              <a:cs typeface="Calibri"/>
            </a:endParaRPr>
          </a:p>
          <a:p>
            <a:pPr marL="469900" lvl="1">
              <a:lnSpc>
                <a:spcPct val="100000"/>
              </a:lnSpc>
              <a:spcBef>
                <a:spcPts val="480"/>
              </a:spcBef>
              <a:buClr>
                <a:srgbClr val="5F497A"/>
              </a:buClr>
              <a:tabLst>
                <a:tab pos="756285" algn="l"/>
              </a:tabLst>
            </a:pPr>
            <a:endParaRPr lang="en-US" sz="2000" spc="-1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</a:tabLst>
            </a:pPr>
            <a:endParaRPr lang="en-US" sz="2000" spc="-1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</a:tabLst>
            </a:pPr>
            <a:endParaRPr lang="en-US" sz="2000" spc="-1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</a:tabLst>
            </a:pPr>
            <a:endParaRPr lang="en-US" sz="2000" spc="-1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</a:tabLst>
            </a:pPr>
            <a:endParaRPr lang="en-US" sz="2000" spc="-1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</a:tabLst>
            </a:pPr>
            <a:endParaRPr lang="en-US" sz="2000" spc="-1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</a:tabLst>
            </a:pP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41706"/>
            <a:ext cx="54667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UDP</a:t>
            </a:r>
            <a:r>
              <a:rPr spc="-25" dirty="0"/>
              <a:t> </a:t>
            </a:r>
            <a:r>
              <a:rPr spc="-5" dirty="0"/>
              <a:t>Server</a:t>
            </a:r>
            <a:r>
              <a:rPr spc="-1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Client</a:t>
            </a:r>
            <a:r>
              <a:rPr spc="-20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521078"/>
            <a:ext cx="7907655" cy="171450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55600" marR="352425" indent="-342900">
              <a:lnSpc>
                <a:spcPct val="70000"/>
              </a:lnSpc>
              <a:spcBef>
                <a:spcPts val="960"/>
              </a:spcBef>
              <a:buClr>
                <a:srgbClr val="5F497A"/>
              </a:buClr>
              <a:buSzPct val="75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UDP-based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server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applications</a:t>
            </a:r>
            <a:r>
              <a:rPr sz="2400" spc="-3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are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assigned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 well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known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registered </a:t>
            </a:r>
            <a:r>
              <a:rPr sz="2400" spc="-5" dirty="0">
                <a:latin typeface="Calibri"/>
                <a:cs typeface="Calibri"/>
              </a:rPr>
              <a:t>port </a:t>
            </a:r>
            <a:r>
              <a:rPr sz="2400" spc="-10" dirty="0">
                <a:latin typeface="Calibri"/>
                <a:cs typeface="Calibri"/>
              </a:rPr>
              <a:t>numbers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497A"/>
              </a:buClr>
              <a:buFont typeface="Arial MT"/>
              <a:buChar char="•"/>
            </a:pPr>
            <a:endParaRPr sz="2850">
              <a:latin typeface="Calibri"/>
              <a:cs typeface="Calibri"/>
            </a:endParaRPr>
          </a:p>
          <a:p>
            <a:pPr marL="355600" indent="-342900">
              <a:lnSpc>
                <a:spcPts val="2450"/>
              </a:lnSpc>
              <a:buClr>
                <a:srgbClr val="5F497A"/>
              </a:buClr>
              <a:buSzPct val="75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UDP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client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process</a:t>
            </a:r>
            <a:r>
              <a:rPr sz="2400" spc="-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randomly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selects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port</a:t>
            </a:r>
            <a:r>
              <a:rPr sz="2400" spc="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number</a:t>
            </a:r>
            <a:r>
              <a:rPr sz="2400" spc="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range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450"/>
              </a:lnSpc>
            </a:pP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dynamic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port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numbers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source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port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41706"/>
            <a:ext cx="29432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UDP</a:t>
            </a:r>
            <a:r>
              <a:rPr spc="-80" dirty="0"/>
              <a:t> </a:t>
            </a:r>
            <a:r>
              <a:rPr spc="-5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409744"/>
            <a:ext cx="7400925" cy="459930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75"/>
              </a:spcBef>
              <a:buClr>
                <a:srgbClr val="5F497A"/>
              </a:buClr>
              <a:buSzPct val="75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UDP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735"/>
              </a:spcBef>
              <a:buClr>
                <a:srgbClr val="5F497A"/>
              </a:buClr>
              <a:buSzPct val="75000"/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548ED4"/>
                </a:solidFill>
                <a:latin typeface="Calibri"/>
                <a:cs typeface="Calibri"/>
              </a:rPr>
              <a:t>Simple</a:t>
            </a:r>
            <a:r>
              <a:rPr sz="2000" spc="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548ED4"/>
                </a:solidFill>
                <a:latin typeface="Calibri"/>
                <a:cs typeface="Calibri"/>
              </a:rPr>
              <a:t>protocol</a:t>
            </a:r>
            <a:r>
              <a:rPr sz="200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provides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basic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transport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layer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5F497A"/>
              </a:buClr>
              <a:buSzPct val="75000"/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48ED4"/>
                </a:solidFill>
                <a:latin typeface="Calibri"/>
                <a:cs typeface="Calibri"/>
              </a:rPr>
              <a:t>applications</a:t>
            </a:r>
            <a:r>
              <a:rPr sz="2000" spc="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48ED4"/>
                </a:solidFill>
                <a:latin typeface="Calibri"/>
                <a:cs typeface="Calibri"/>
              </a:rPr>
              <a:t>that</a:t>
            </a:r>
            <a:r>
              <a:rPr sz="2000" spc="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48ED4"/>
                </a:solidFill>
                <a:latin typeface="Calibri"/>
                <a:cs typeface="Calibri"/>
              </a:rPr>
              <a:t>can</a:t>
            </a:r>
            <a:r>
              <a:rPr sz="2000" spc="-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548ED4"/>
                </a:solidFill>
                <a:latin typeface="Calibri"/>
                <a:cs typeface="Calibri"/>
              </a:rPr>
              <a:t>tolerate</a:t>
            </a:r>
            <a:r>
              <a:rPr sz="2000" spc="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48ED4"/>
                </a:solidFill>
                <a:latin typeface="Calibri"/>
                <a:cs typeface="Calibri"/>
              </a:rPr>
              <a:t>small</a:t>
            </a:r>
            <a:r>
              <a:rPr sz="2000" spc="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48ED4"/>
                </a:solidFill>
                <a:latin typeface="Calibri"/>
                <a:cs typeface="Calibri"/>
              </a:rPr>
              <a:t>loss</a:t>
            </a:r>
            <a:r>
              <a:rPr sz="2000" spc="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48ED4"/>
                </a:solidFill>
                <a:latin typeface="Calibri"/>
                <a:cs typeface="Calibri"/>
              </a:rPr>
              <a:t>of </a:t>
            </a:r>
            <a:r>
              <a:rPr sz="2000" spc="-15" dirty="0">
                <a:solidFill>
                  <a:srgbClr val="548ED4"/>
                </a:solidFill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5"/>
              </a:spcBef>
              <a:buClr>
                <a:srgbClr val="5F497A"/>
              </a:buClr>
              <a:buSzPct val="75000"/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48ED4"/>
                </a:solidFill>
                <a:latin typeface="Calibri"/>
                <a:cs typeface="Calibri"/>
              </a:rPr>
              <a:t>cannot</a:t>
            </a:r>
            <a:r>
              <a:rPr sz="2000" spc="-20" dirty="0">
                <a:solidFill>
                  <a:srgbClr val="548ED4"/>
                </a:solidFill>
                <a:latin typeface="Calibri"/>
                <a:cs typeface="Calibri"/>
              </a:rPr>
              <a:t> tolerate</a:t>
            </a:r>
            <a:r>
              <a:rPr sz="2000" spc="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48ED4"/>
                </a:solidFill>
                <a:latin typeface="Calibri"/>
                <a:cs typeface="Calibri"/>
              </a:rPr>
              <a:t>delay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15"/>
              </a:spcBef>
              <a:buClr>
                <a:srgbClr val="5F497A"/>
              </a:buClr>
              <a:buSzPct val="75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735"/>
              </a:spcBef>
              <a:buClr>
                <a:srgbClr val="5F497A"/>
              </a:buClr>
              <a:buSzPct val="75000"/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Domain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Name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System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(DNS)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5"/>
              </a:spcBef>
              <a:buClr>
                <a:srgbClr val="5F497A"/>
              </a:buClr>
              <a:buSzPct val="75000"/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Simple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Network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Management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Protocol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(SNMP)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5F497A"/>
              </a:buClr>
              <a:buSzPct val="75000"/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Dynamic</a:t>
            </a:r>
            <a:r>
              <a:rPr sz="2000" spc="-10" dirty="0">
                <a:latin typeface="Calibri"/>
                <a:cs typeface="Calibri"/>
              </a:rPr>
              <a:t> Host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Configuration</a:t>
            </a:r>
            <a:r>
              <a:rPr sz="2000" spc="-15" dirty="0">
                <a:latin typeface="Calibri"/>
                <a:cs typeface="Calibri"/>
              </a:rPr>
              <a:t> Protocol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(DHCP)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5F497A"/>
              </a:buClr>
              <a:buSzPct val="75000"/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20" dirty="0">
                <a:latin typeface="Calibri"/>
                <a:cs typeface="Calibri"/>
              </a:rPr>
              <a:t>Trivial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Transfer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Protocol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(TFTP)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5F497A"/>
              </a:buClr>
              <a:buSzPct val="75000"/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IP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telephony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Voice</a:t>
            </a:r>
            <a:r>
              <a:rPr sz="2000" spc="-10" dirty="0">
                <a:latin typeface="Calibri"/>
                <a:cs typeface="Calibri"/>
              </a:rPr>
              <a:t> over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IP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(VoIP)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5F497A"/>
              </a:buClr>
              <a:buSzPct val="75000"/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Internet Protocol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television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(IPTV)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41706"/>
            <a:ext cx="44056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Applications</a:t>
            </a:r>
            <a:r>
              <a:rPr spc="-65" dirty="0"/>
              <a:t> </a:t>
            </a:r>
            <a:r>
              <a:rPr spc="-5" dirty="0"/>
              <a:t>that</a:t>
            </a:r>
            <a:r>
              <a:rPr spc="-35" dirty="0"/>
              <a:t> </a:t>
            </a:r>
            <a:r>
              <a:rPr dirty="0"/>
              <a:t>use</a:t>
            </a:r>
            <a:r>
              <a:rPr spc="-35" dirty="0"/>
              <a:t> </a:t>
            </a:r>
            <a:r>
              <a:rPr dirty="0"/>
              <a:t>UDP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752600"/>
            <a:ext cx="6054852" cy="48478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Connection-Oriented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0225" y="1612214"/>
            <a:ext cx="8678545" cy="3977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8905" indent="-342900">
              <a:lnSpc>
                <a:spcPct val="100000"/>
              </a:lnSpc>
              <a:spcBef>
                <a:spcPts val="100"/>
              </a:spcBef>
              <a:buClr>
                <a:srgbClr val="5F497A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spc="-25" dirty="0">
                <a:solidFill>
                  <a:srgbClr val="548ED4"/>
                </a:solidFill>
                <a:latin typeface="Calibri"/>
                <a:cs typeface="Calibri"/>
              </a:rPr>
              <a:t>Three-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way</a:t>
            </a:r>
            <a:r>
              <a:rPr sz="2400" spc="-3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handshaking</a:t>
            </a:r>
            <a:r>
              <a:rPr sz="2400" spc="-4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connection</a:t>
            </a:r>
            <a:r>
              <a:rPr sz="2400" spc="-5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establishment</a:t>
            </a:r>
            <a:r>
              <a:rPr sz="2400" spc="-5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procedure </a:t>
            </a:r>
            <a:r>
              <a:rPr sz="2400" dirty="0">
                <a:latin typeface="Calibri"/>
                <a:cs typeface="Calibri"/>
              </a:rPr>
              <a:t>because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TCP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full-</a:t>
            </a:r>
            <a:r>
              <a:rPr sz="2400" dirty="0">
                <a:latin typeface="Calibri"/>
                <a:cs typeface="Calibri"/>
              </a:rPr>
              <a:t>duplex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both</a:t>
            </a:r>
            <a:r>
              <a:rPr sz="2400" spc="-5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side</a:t>
            </a:r>
            <a:r>
              <a:rPr sz="2400" spc="-4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must</a:t>
            </a:r>
            <a:r>
              <a:rPr sz="2400" spc="-6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initialize</a:t>
            </a:r>
            <a:r>
              <a:rPr sz="2400" spc="-7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communication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get</a:t>
            </a:r>
            <a:r>
              <a:rPr sz="2400" spc="-8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approval</a:t>
            </a:r>
            <a:r>
              <a:rPr sz="2400" spc="-5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from</a:t>
            </a:r>
            <a:r>
              <a:rPr sz="2400" spc="-7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other</a:t>
            </a:r>
            <a:r>
              <a:rPr sz="2400" spc="-5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side</a:t>
            </a:r>
            <a:r>
              <a:rPr sz="2400" spc="-6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before</a:t>
            </a:r>
            <a:r>
              <a:rPr sz="2400" spc="-6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any</a:t>
            </a:r>
            <a:r>
              <a:rPr sz="2400" spc="-6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data</a:t>
            </a:r>
            <a:r>
              <a:rPr sz="2400" spc="-6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transfer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05"/>
              </a:spcBef>
              <a:buClr>
                <a:srgbClr val="5F497A"/>
              </a:buClr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353060" marR="5080" indent="-340360" algn="just">
              <a:lnSpc>
                <a:spcPct val="100000"/>
              </a:lnSpc>
              <a:spcBef>
                <a:spcPts val="5"/>
              </a:spcBef>
              <a:buClr>
                <a:srgbClr val="5F497A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TCP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protocol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make</a:t>
            </a:r>
            <a:r>
              <a:rPr sz="2400" spc="-6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sure</a:t>
            </a:r>
            <a:r>
              <a:rPr sz="2400" spc="-5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that</a:t>
            </a:r>
            <a:r>
              <a:rPr sz="2400" spc="-7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segments</a:t>
            </a:r>
            <a:r>
              <a:rPr sz="2400" spc="-7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are</a:t>
            </a:r>
            <a:r>
              <a:rPr sz="2400" spc="-5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given</a:t>
            </a:r>
            <a:r>
              <a:rPr sz="2400" spc="-5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to</a:t>
            </a:r>
            <a:r>
              <a:rPr sz="2400" spc="-6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receiver 	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application</a:t>
            </a:r>
            <a:r>
              <a:rPr sz="2400" spc="-7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in</a:t>
            </a:r>
            <a:r>
              <a:rPr sz="2400" spc="-5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same</a:t>
            </a:r>
            <a:r>
              <a:rPr sz="2400" spc="-5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order</a:t>
            </a:r>
            <a:r>
              <a:rPr sz="2400" spc="-4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sender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even 	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travel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through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physical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paths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Clr>
                <a:srgbClr val="5F497A"/>
              </a:buClr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353060" marR="85725" indent="-340360" algn="just">
              <a:lnSpc>
                <a:spcPct val="100000"/>
              </a:lnSpc>
              <a:spcBef>
                <a:spcPts val="5"/>
              </a:spcBef>
              <a:buClr>
                <a:srgbClr val="5F497A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application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TCP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handle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many</a:t>
            </a:r>
            <a:r>
              <a:rPr sz="2400" spc="-6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client</a:t>
            </a:r>
            <a:r>
              <a:rPr sz="2400" spc="-7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requests 	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at</a:t>
            </a:r>
            <a:r>
              <a:rPr sz="2400" spc="-3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same</a:t>
            </a:r>
            <a:r>
              <a:rPr sz="2400" spc="-3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time</a:t>
            </a:r>
            <a:r>
              <a:rPr sz="2400" spc="-3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each</a:t>
            </a:r>
            <a:r>
              <a:rPr sz="2400" spc="-3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has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its</a:t>
            </a:r>
            <a:r>
              <a:rPr sz="2400" spc="-3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own</a:t>
            </a:r>
            <a:r>
              <a:rPr sz="2400" spc="-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connection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818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5"/>
              </a:spcBef>
            </a:pPr>
            <a:r>
              <a:rPr sz="2900" dirty="0"/>
              <a:t>TCP</a:t>
            </a:r>
            <a:r>
              <a:rPr sz="2900" spc="-65" dirty="0"/>
              <a:t> </a:t>
            </a:r>
            <a:r>
              <a:rPr sz="2900" dirty="0"/>
              <a:t>Connection,</a:t>
            </a:r>
            <a:r>
              <a:rPr sz="2900" spc="-85" dirty="0"/>
              <a:t> </a:t>
            </a:r>
            <a:r>
              <a:rPr sz="2900" dirty="0"/>
              <a:t>Establishment</a:t>
            </a:r>
            <a:r>
              <a:rPr sz="2900" spc="-85" dirty="0"/>
              <a:t> </a:t>
            </a:r>
            <a:r>
              <a:rPr sz="2900" dirty="0"/>
              <a:t>and</a:t>
            </a:r>
            <a:r>
              <a:rPr sz="2900" spc="-65" dirty="0"/>
              <a:t> </a:t>
            </a:r>
            <a:r>
              <a:rPr sz="2900" spc="-10" dirty="0"/>
              <a:t>Termination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230225" y="1538795"/>
            <a:ext cx="8284209" cy="3757929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8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spc="-25" dirty="0">
                <a:latin typeface="Calibri"/>
                <a:cs typeface="Calibri"/>
              </a:rPr>
              <a:t>Three-</a:t>
            </a:r>
            <a:r>
              <a:rPr sz="2400" spc="-20" dirty="0">
                <a:latin typeface="Calibri"/>
                <a:cs typeface="Calibri"/>
              </a:rPr>
              <a:t>Way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Handshake</a:t>
            </a:r>
            <a:endParaRPr sz="2400">
              <a:latin typeface="Calibri"/>
              <a:cs typeface="Calibri"/>
            </a:endParaRPr>
          </a:p>
          <a:p>
            <a:pPr marL="754380" marR="626745" lvl="1" indent="-285115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</a:tabLst>
            </a:pPr>
            <a:r>
              <a:rPr sz="2400" spc="-10" dirty="0">
                <a:latin typeface="Calibri"/>
                <a:cs typeface="Calibri"/>
              </a:rPr>
              <a:t>Establishes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destination</a:t>
            </a:r>
            <a:r>
              <a:rPr sz="2400" spc="-8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device</a:t>
            </a:r>
            <a:r>
              <a:rPr sz="2400" spc="-6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is</a:t>
            </a:r>
            <a:r>
              <a:rPr sz="2400" spc="-6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present</a:t>
            </a:r>
            <a:r>
              <a:rPr sz="2400" spc="-6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on</a:t>
            </a:r>
            <a:r>
              <a:rPr sz="2400" spc="-5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48ED4"/>
                </a:solidFill>
                <a:latin typeface="Calibri"/>
                <a:cs typeface="Calibri"/>
              </a:rPr>
              <a:t>the 	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network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105"/>
              </a:spcBef>
              <a:buClr>
                <a:srgbClr val="5F497A"/>
              </a:buClr>
              <a:buFont typeface="Arial MT"/>
              <a:buChar char="–"/>
            </a:pPr>
            <a:endParaRPr sz="2400">
              <a:latin typeface="Calibri"/>
              <a:cs typeface="Calibri"/>
            </a:endParaRPr>
          </a:p>
          <a:p>
            <a:pPr marL="754380" marR="64769" lvl="1" indent="-285115">
              <a:lnSpc>
                <a:spcPct val="100000"/>
              </a:lnSpc>
              <a:buClr>
                <a:srgbClr val="5F497A"/>
              </a:buClr>
              <a:buFont typeface="Arial MT"/>
              <a:buChar char="–"/>
              <a:tabLst>
                <a:tab pos="756285" algn="l"/>
              </a:tabLst>
            </a:pPr>
            <a:r>
              <a:rPr sz="2400" spc="-20" dirty="0">
                <a:latin typeface="Calibri"/>
                <a:cs typeface="Calibri"/>
              </a:rPr>
              <a:t>Verifies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destination</a:t>
            </a:r>
            <a:r>
              <a:rPr sz="2400" spc="-5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device</a:t>
            </a:r>
            <a:r>
              <a:rPr sz="2400" spc="-4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has</a:t>
            </a:r>
            <a:r>
              <a:rPr sz="2400" spc="-5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an</a:t>
            </a:r>
            <a:r>
              <a:rPr sz="2400" spc="-4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active</a:t>
            </a:r>
            <a:r>
              <a:rPr sz="2400" spc="-5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service</a:t>
            </a:r>
            <a:r>
              <a:rPr sz="2400" spc="-9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	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accepting</a:t>
            </a:r>
            <a:r>
              <a:rPr sz="2400" spc="-7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requests</a:t>
            </a:r>
            <a:r>
              <a:rPr sz="2400" spc="-5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on</a:t>
            </a:r>
            <a:r>
              <a:rPr sz="2400" spc="-5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destination</a:t>
            </a:r>
            <a:r>
              <a:rPr sz="2400" spc="-7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port</a:t>
            </a:r>
            <a:r>
              <a:rPr sz="2400" spc="-5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number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105"/>
              </a:spcBef>
              <a:buClr>
                <a:srgbClr val="5F497A"/>
              </a:buClr>
              <a:buFont typeface="Arial MT"/>
              <a:buChar char="–"/>
            </a:pPr>
            <a:endParaRPr sz="2400">
              <a:latin typeface="Calibri"/>
              <a:cs typeface="Calibri"/>
            </a:endParaRPr>
          </a:p>
          <a:p>
            <a:pPr marL="754380" marR="5080" lvl="1" indent="-285115">
              <a:lnSpc>
                <a:spcPct val="100000"/>
              </a:lnSpc>
              <a:buClr>
                <a:srgbClr val="5F497A"/>
              </a:buClr>
              <a:buFont typeface="Arial MT"/>
              <a:buChar char="–"/>
              <a:tabLst>
                <a:tab pos="756285" algn="l"/>
              </a:tabLst>
            </a:pP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Informs</a:t>
            </a:r>
            <a:r>
              <a:rPr sz="2400" spc="-7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the</a:t>
            </a:r>
            <a:r>
              <a:rPr sz="2400" spc="-8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destination</a:t>
            </a:r>
            <a:r>
              <a:rPr sz="2400" spc="-7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device</a:t>
            </a:r>
            <a:r>
              <a:rPr sz="2400" spc="-6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source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client</a:t>
            </a:r>
            <a:r>
              <a:rPr sz="2400" spc="-8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plans</a:t>
            </a:r>
            <a:r>
              <a:rPr sz="2400" spc="-6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48ED4"/>
                </a:solidFill>
                <a:latin typeface="Calibri"/>
                <a:cs typeface="Calibri"/>
              </a:rPr>
              <a:t>to 	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establish</a:t>
            </a:r>
            <a:r>
              <a:rPr sz="2400" spc="-5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communication</a:t>
            </a:r>
            <a:r>
              <a:rPr sz="2400" spc="-6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session</a:t>
            </a:r>
            <a:r>
              <a:rPr sz="2400" spc="-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number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5"/>
              </a:spcBef>
            </a:pPr>
            <a:r>
              <a:rPr dirty="0"/>
              <a:t>Establishing</a:t>
            </a:r>
            <a:r>
              <a:rPr spc="-80" dirty="0"/>
              <a:t> </a:t>
            </a:r>
            <a:r>
              <a:rPr dirty="0"/>
              <a:t>a</a:t>
            </a:r>
            <a:r>
              <a:rPr spc="-105" dirty="0"/>
              <a:t> </a:t>
            </a:r>
            <a:r>
              <a:rPr dirty="0"/>
              <a:t>TCP</a:t>
            </a:r>
            <a:r>
              <a:rPr spc="-65" dirty="0"/>
              <a:t> </a:t>
            </a:r>
            <a:r>
              <a:rPr spc="-10" dirty="0"/>
              <a:t>Connection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</a:tabLst>
            </a:pPr>
            <a:r>
              <a:rPr spc="-25" dirty="0"/>
              <a:t>Three-</a:t>
            </a:r>
            <a:r>
              <a:rPr dirty="0"/>
              <a:t>way</a:t>
            </a:r>
            <a:r>
              <a:rPr spc="-50" dirty="0"/>
              <a:t> </a:t>
            </a:r>
            <a:r>
              <a:rPr spc="-10" dirty="0"/>
              <a:t>handshake</a:t>
            </a:r>
            <a:r>
              <a:rPr spc="-70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spc="-10" dirty="0"/>
              <a:t>establish</a:t>
            </a:r>
            <a:r>
              <a:rPr spc="-80" dirty="0"/>
              <a:t> </a:t>
            </a:r>
            <a:r>
              <a:rPr spc="-10" dirty="0"/>
              <a:t>connection</a:t>
            </a:r>
          </a:p>
          <a:p>
            <a:pPr marL="756285" lvl="1" indent="-286385">
              <a:lnSpc>
                <a:spcPct val="100000"/>
              </a:lnSpc>
              <a:spcBef>
                <a:spcPts val="509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Host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sends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SYN</a:t>
            </a:r>
            <a:r>
              <a:rPr sz="2000" b="1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(open)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host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Host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returns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acknowledgment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b="1" dirty="0">
                <a:solidFill>
                  <a:srgbClr val="FF3300"/>
                </a:solidFill>
                <a:latin typeface="Calibri"/>
                <a:cs typeface="Calibri"/>
              </a:rPr>
              <a:t>SYN</a:t>
            </a:r>
            <a:r>
              <a:rPr sz="2000" b="1" spc="-50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FF3300"/>
                </a:solidFill>
                <a:latin typeface="Calibri"/>
                <a:cs typeface="Calibri"/>
              </a:rPr>
              <a:t>ACK</a:t>
            </a:r>
            <a:r>
              <a:rPr sz="2000" spc="-2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Host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sends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ACK</a:t>
            </a:r>
            <a:r>
              <a:rPr sz="20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acknowledge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ACK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31857" y="3812285"/>
            <a:ext cx="1642745" cy="2926080"/>
            <a:chOff x="3431857" y="3812285"/>
            <a:chExt cx="1642745" cy="2926080"/>
          </a:xfrm>
        </p:grpSpPr>
        <p:sp>
          <p:nvSpPr>
            <p:cNvPr id="5" name="object 5"/>
            <p:cNvSpPr/>
            <p:nvPr/>
          </p:nvSpPr>
          <p:spPr>
            <a:xfrm>
              <a:off x="3452495" y="4040631"/>
              <a:ext cx="1605280" cy="335280"/>
            </a:xfrm>
            <a:custGeom>
              <a:avLst/>
              <a:gdLst/>
              <a:ahLst/>
              <a:cxnLst/>
              <a:rect l="l" t="t" r="r" b="b"/>
              <a:pathLst>
                <a:path w="1605279" h="335279">
                  <a:moveTo>
                    <a:pt x="1549885" y="297273"/>
                  </a:moveTo>
                  <a:lnTo>
                    <a:pt x="1495297" y="317246"/>
                  </a:lnTo>
                  <a:lnTo>
                    <a:pt x="1492757" y="322707"/>
                  </a:lnTo>
                  <a:lnTo>
                    <a:pt x="1496314" y="332613"/>
                  </a:lnTo>
                  <a:lnTo>
                    <a:pt x="1501775" y="335153"/>
                  </a:lnTo>
                  <a:lnTo>
                    <a:pt x="1588248" y="303530"/>
                  </a:lnTo>
                  <a:lnTo>
                    <a:pt x="1584705" y="303530"/>
                  </a:lnTo>
                  <a:lnTo>
                    <a:pt x="1549885" y="297273"/>
                  </a:lnTo>
                  <a:close/>
                </a:path>
                <a:path w="1605279" h="335279">
                  <a:moveTo>
                    <a:pt x="1567694" y="290745"/>
                  </a:moveTo>
                  <a:lnTo>
                    <a:pt x="1549885" y="297273"/>
                  </a:lnTo>
                  <a:lnTo>
                    <a:pt x="1584705" y="303530"/>
                  </a:lnTo>
                  <a:lnTo>
                    <a:pt x="1585085" y="301371"/>
                  </a:lnTo>
                  <a:lnTo>
                    <a:pt x="1580133" y="301371"/>
                  </a:lnTo>
                  <a:lnTo>
                    <a:pt x="1567694" y="290745"/>
                  </a:lnTo>
                  <a:close/>
                </a:path>
                <a:path w="1605279" h="335279">
                  <a:moveTo>
                    <a:pt x="1521332" y="226187"/>
                  </a:moveTo>
                  <a:lnTo>
                    <a:pt x="1515364" y="226695"/>
                  </a:lnTo>
                  <a:lnTo>
                    <a:pt x="1511934" y="230632"/>
                  </a:lnTo>
                  <a:lnTo>
                    <a:pt x="1508505" y="234696"/>
                  </a:lnTo>
                  <a:lnTo>
                    <a:pt x="1509014" y="240665"/>
                  </a:lnTo>
                  <a:lnTo>
                    <a:pt x="1513077" y="244094"/>
                  </a:lnTo>
                  <a:lnTo>
                    <a:pt x="1553370" y="278510"/>
                  </a:lnTo>
                  <a:lnTo>
                    <a:pt x="1588007" y="284734"/>
                  </a:lnTo>
                  <a:lnTo>
                    <a:pt x="1584705" y="303530"/>
                  </a:lnTo>
                  <a:lnTo>
                    <a:pt x="1588248" y="303530"/>
                  </a:lnTo>
                  <a:lnTo>
                    <a:pt x="1604899" y="297434"/>
                  </a:lnTo>
                  <a:lnTo>
                    <a:pt x="1521332" y="226187"/>
                  </a:lnTo>
                  <a:close/>
                </a:path>
                <a:path w="1605279" h="335279">
                  <a:moveTo>
                    <a:pt x="1583054" y="285115"/>
                  </a:moveTo>
                  <a:lnTo>
                    <a:pt x="1567694" y="290745"/>
                  </a:lnTo>
                  <a:lnTo>
                    <a:pt x="1580133" y="301371"/>
                  </a:lnTo>
                  <a:lnTo>
                    <a:pt x="1583054" y="285115"/>
                  </a:lnTo>
                  <a:close/>
                </a:path>
                <a:path w="1605279" h="335279">
                  <a:moveTo>
                    <a:pt x="1587941" y="285115"/>
                  </a:moveTo>
                  <a:lnTo>
                    <a:pt x="1583054" y="285115"/>
                  </a:lnTo>
                  <a:lnTo>
                    <a:pt x="1580133" y="301371"/>
                  </a:lnTo>
                  <a:lnTo>
                    <a:pt x="1585085" y="301371"/>
                  </a:lnTo>
                  <a:lnTo>
                    <a:pt x="1587941" y="285115"/>
                  </a:lnTo>
                  <a:close/>
                </a:path>
                <a:path w="1605279" h="335279">
                  <a:moveTo>
                    <a:pt x="3301" y="0"/>
                  </a:moveTo>
                  <a:lnTo>
                    <a:pt x="0" y="18796"/>
                  </a:lnTo>
                  <a:lnTo>
                    <a:pt x="1549885" y="297273"/>
                  </a:lnTo>
                  <a:lnTo>
                    <a:pt x="1567694" y="290745"/>
                  </a:lnTo>
                  <a:lnTo>
                    <a:pt x="1553370" y="278510"/>
                  </a:lnTo>
                  <a:lnTo>
                    <a:pt x="3301" y="0"/>
                  </a:lnTo>
                  <a:close/>
                </a:path>
                <a:path w="1605279" h="335279">
                  <a:moveTo>
                    <a:pt x="1553370" y="278510"/>
                  </a:moveTo>
                  <a:lnTo>
                    <a:pt x="1567694" y="290745"/>
                  </a:lnTo>
                  <a:lnTo>
                    <a:pt x="1583054" y="285115"/>
                  </a:lnTo>
                  <a:lnTo>
                    <a:pt x="1587941" y="285115"/>
                  </a:lnTo>
                  <a:lnTo>
                    <a:pt x="1588007" y="284734"/>
                  </a:lnTo>
                  <a:lnTo>
                    <a:pt x="1553370" y="278510"/>
                  </a:lnTo>
                  <a:close/>
                </a:path>
              </a:pathLst>
            </a:custGeom>
            <a:solidFill>
              <a:srgbClr val="00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39287" y="5150357"/>
              <a:ext cx="1605914" cy="10382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4814" y="4438014"/>
              <a:ext cx="1576070" cy="46697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065651" y="3812285"/>
              <a:ext cx="352425" cy="195580"/>
            </a:xfrm>
            <a:custGeom>
              <a:avLst/>
              <a:gdLst/>
              <a:ahLst/>
              <a:cxnLst/>
              <a:rect l="l" t="t" r="r" b="b"/>
              <a:pathLst>
                <a:path w="352425" h="195579">
                  <a:moveTo>
                    <a:pt x="4825" y="111759"/>
                  </a:moveTo>
                  <a:lnTo>
                    <a:pt x="4318" y="111759"/>
                  </a:lnTo>
                  <a:lnTo>
                    <a:pt x="3810" y="111887"/>
                  </a:lnTo>
                  <a:lnTo>
                    <a:pt x="1397" y="115569"/>
                  </a:lnTo>
                  <a:lnTo>
                    <a:pt x="1015" y="116586"/>
                  </a:lnTo>
                  <a:lnTo>
                    <a:pt x="762" y="117982"/>
                  </a:lnTo>
                  <a:lnTo>
                    <a:pt x="381" y="119506"/>
                  </a:lnTo>
                  <a:lnTo>
                    <a:pt x="105" y="121157"/>
                  </a:lnTo>
                  <a:lnTo>
                    <a:pt x="12700" y="137794"/>
                  </a:lnTo>
                  <a:lnTo>
                    <a:pt x="15621" y="139572"/>
                  </a:lnTo>
                  <a:lnTo>
                    <a:pt x="49402" y="147700"/>
                  </a:lnTo>
                  <a:lnTo>
                    <a:pt x="61849" y="146176"/>
                  </a:lnTo>
                  <a:lnTo>
                    <a:pt x="67437" y="144399"/>
                  </a:lnTo>
                  <a:lnTo>
                    <a:pt x="72389" y="141477"/>
                  </a:lnTo>
                  <a:lnTo>
                    <a:pt x="77470" y="138683"/>
                  </a:lnTo>
                  <a:lnTo>
                    <a:pt x="81661" y="134874"/>
                  </a:lnTo>
                  <a:lnTo>
                    <a:pt x="84180" y="131190"/>
                  </a:lnTo>
                  <a:lnTo>
                    <a:pt x="47751" y="131190"/>
                  </a:lnTo>
                  <a:lnTo>
                    <a:pt x="43814" y="131063"/>
                  </a:lnTo>
                  <a:lnTo>
                    <a:pt x="15875" y="119761"/>
                  </a:lnTo>
                  <a:lnTo>
                    <a:pt x="13208" y="117856"/>
                  </a:lnTo>
                  <a:lnTo>
                    <a:pt x="11049" y="116077"/>
                  </a:lnTo>
                  <a:lnTo>
                    <a:pt x="9398" y="114426"/>
                  </a:lnTo>
                  <a:lnTo>
                    <a:pt x="7747" y="112902"/>
                  </a:lnTo>
                  <a:lnTo>
                    <a:pt x="6476" y="112013"/>
                  </a:lnTo>
                  <a:lnTo>
                    <a:pt x="5461" y="111887"/>
                  </a:lnTo>
                  <a:lnTo>
                    <a:pt x="4825" y="111759"/>
                  </a:lnTo>
                  <a:close/>
                </a:path>
                <a:path w="352425" h="195579">
                  <a:moveTo>
                    <a:pt x="57658" y="0"/>
                  </a:moveTo>
                  <a:lnTo>
                    <a:pt x="52070" y="634"/>
                  </a:lnTo>
                  <a:lnTo>
                    <a:pt x="46354" y="1396"/>
                  </a:lnTo>
                  <a:lnTo>
                    <a:pt x="41401" y="2920"/>
                  </a:lnTo>
                  <a:lnTo>
                    <a:pt x="36957" y="5461"/>
                  </a:lnTo>
                  <a:lnTo>
                    <a:pt x="32638" y="7874"/>
                  </a:lnTo>
                  <a:lnTo>
                    <a:pt x="19518" y="32512"/>
                  </a:lnTo>
                  <a:lnTo>
                    <a:pt x="18818" y="36449"/>
                  </a:lnTo>
                  <a:lnTo>
                    <a:pt x="18796" y="41782"/>
                  </a:lnTo>
                  <a:lnTo>
                    <a:pt x="21082" y="50672"/>
                  </a:lnTo>
                  <a:lnTo>
                    <a:pt x="22860" y="54737"/>
                  </a:lnTo>
                  <a:lnTo>
                    <a:pt x="25400" y="58419"/>
                  </a:lnTo>
                  <a:lnTo>
                    <a:pt x="27812" y="61975"/>
                  </a:lnTo>
                  <a:lnTo>
                    <a:pt x="30734" y="65277"/>
                  </a:lnTo>
                  <a:lnTo>
                    <a:pt x="37591" y="71119"/>
                  </a:lnTo>
                  <a:lnTo>
                    <a:pt x="41148" y="73913"/>
                  </a:lnTo>
                  <a:lnTo>
                    <a:pt x="44831" y="76453"/>
                  </a:lnTo>
                  <a:lnTo>
                    <a:pt x="52070" y="81661"/>
                  </a:lnTo>
                  <a:lnTo>
                    <a:pt x="70738" y="100711"/>
                  </a:lnTo>
                  <a:lnTo>
                    <a:pt x="72136" y="103886"/>
                  </a:lnTo>
                  <a:lnTo>
                    <a:pt x="60960" y="127507"/>
                  </a:lnTo>
                  <a:lnTo>
                    <a:pt x="58165" y="129158"/>
                  </a:lnTo>
                  <a:lnTo>
                    <a:pt x="54990" y="130175"/>
                  </a:lnTo>
                  <a:lnTo>
                    <a:pt x="47751" y="131190"/>
                  </a:lnTo>
                  <a:lnTo>
                    <a:pt x="84180" y="131190"/>
                  </a:lnTo>
                  <a:lnTo>
                    <a:pt x="84962" y="130047"/>
                  </a:lnTo>
                  <a:lnTo>
                    <a:pt x="88391" y="125349"/>
                  </a:lnTo>
                  <a:lnTo>
                    <a:pt x="90627" y="119761"/>
                  </a:lnTo>
                  <a:lnTo>
                    <a:pt x="90699" y="119506"/>
                  </a:lnTo>
                  <a:lnTo>
                    <a:pt x="92075" y="111506"/>
                  </a:lnTo>
                  <a:lnTo>
                    <a:pt x="92813" y="107441"/>
                  </a:lnTo>
                  <a:lnTo>
                    <a:pt x="77215" y="75945"/>
                  </a:lnTo>
                  <a:lnTo>
                    <a:pt x="73787" y="73025"/>
                  </a:lnTo>
                  <a:lnTo>
                    <a:pt x="70103" y="70231"/>
                  </a:lnTo>
                  <a:lnTo>
                    <a:pt x="66421" y="67690"/>
                  </a:lnTo>
                  <a:lnTo>
                    <a:pt x="55625" y="59943"/>
                  </a:lnTo>
                  <a:lnTo>
                    <a:pt x="52070" y="57531"/>
                  </a:lnTo>
                  <a:lnTo>
                    <a:pt x="48895" y="54863"/>
                  </a:lnTo>
                  <a:lnTo>
                    <a:pt x="46227" y="52069"/>
                  </a:lnTo>
                  <a:lnTo>
                    <a:pt x="43561" y="49402"/>
                  </a:lnTo>
                  <a:lnTo>
                    <a:pt x="41656" y="46355"/>
                  </a:lnTo>
                  <a:lnTo>
                    <a:pt x="40259" y="43180"/>
                  </a:lnTo>
                  <a:lnTo>
                    <a:pt x="38988" y="40005"/>
                  </a:lnTo>
                  <a:lnTo>
                    <a:pt x="38608" y="36449"/>
                  </a:lnTo>
                  <a:lnTo>
                    <a:pt x="39877" y="29844"/>
                  </a:lnTo>
                  <a:lnTo>
                    <a:pt x="47625" y="19557"/>
                  </a:lnTo>
                  <a:lnTo>
                    <a:pt x="49784" y="18161"/>
                  </a:lnTo>
                  <a:lnTo>
                    <a:pt x="52450" y="17144"/>
                  </a:lnTo>
                  <a:lnTo>
                    <a:pt x="58674" y="16128"/>
                  </a:lnTo>
                  <a:lnTo>
                    <a:pt x="98878" y="16128"/>
                  </a:lnTo>
                  <a:lnTo>
                    <a:pt x="98425" y="15493"/>
                  </a:lnTo>
                  <a:lnTo>
                    <a:pt x="69596" y="1269"/>
                  </a:lnTo>
                  <a:lnTo>
                    <a:pt x="63500" y="126"/>
                  </a:lnTo>
                  <a:lnTo>
                    <a:pt x="57658" y="0"/>
                  </a:lnTo>
                  <a:close/>
                </a:path>
                <a:path w="352425" h="195579">
                  <a:moveTo>
                    <a:pt x="98878" y="16128"/>
                  </a:moveTo>
                  <a:lnTo>
                    <a:pt x="62229" y="16128"/>
                  </a:lnTo>
                  <a:lnTo>
                    <a:pt x="66166" y="16890"/>
                  </a:lnTo>
                  <a:lnTo>
                    <a:pt x="70485" y="17652"/>
                  </a:lnTo>
                  <a:lnTo>
                    <a:pt x="74168" y="18795"/>
                  </a:lnTo>
                  <a:lnTo>
                    <a:pt x="77343" y="20446"/>
                  </a:lnTo>
                  <a:lnTo>
                    <a:pt x="80645" y="22225"/>
                  </a:lnTo>
                  <a:lnTo>
                    <a:pt x="83312" y="23875"/>
                  </a:lnTo>
                  <a:lnTo>
                    <a:pt x="85598" y="25653"/>
                  </a:lnTo>
                  <a:lnTo>
                    <a:pt x="87884" y="27305"/>
                  </a:lnTo>
                  <a:lnTo>
                    <a:pt x="89788" y="28828"/>
                  </a:lnTo>
                  <a:lnTo>
                    <a:pt x="91312" y="30225"/>
                  </a:lnTo>
                  <a:lnTo>
                    <a:pt x="92837" y="31495"/>
                  </a:lnTo>
                  <a:lnTo>
                    <a:pt x="93979" y="32257"/>
                  </a:lnTo>
                  <a:lnTo>
                    <a:pt x="94869" y="32384"/>
                  </a:lnTo>
                  <a:lnTo>
                    <a:pt x="95376" y="32512"/>
                  </a:lnTo>
                  <a:lnTo>
                    <a:pt x="95885" y="32384"/>
                  </a:lnTo>
                  <a:lnTo>
                    <a:pt x="96265" y="32131"/>
                  </a:lnTo>
                  <a:lnTo>
                    <a:pt x="96774" y="31876"/>
                  </a:lnTo>
                  <a:lnTo>
                    <a:pt x="97154" y="31495"/>
                  </a:lnTo>
                  <a:lnTo>
                    <a:pt x="97536" y="30733"/>
                  </a:lnTo>
                  <a:lnTo>
                    <a:pt x="97789" y="30099"/>
                  </a:lnTo>
                  <a:lnTo>
                    <a:pt x="98171" y="29337"/>
                  </a:lnTo>
                  <a:lnTo>
                    <a:pt x="98425" y="28320"/>
                  </a:lnTo>
                  <a:lnTo>
                    <a:pt x="98806" y="27305"/>
                  </a:lnTo>
                  <a:lnTo>
                    <a:pt x="99060" y="26162"/>
                  </a:lnTo>
                  <a:lnTo>
                    <a:pt x="99187" y="24764"/>
                  </a:lnTo>
                  <a:lnTo>
                    <a:pt x="99440" y="23368"/>
                  </a:lnTo>
                  <a:lnTo>
                    <a:pt x="99695" y="22225"/>
                  </a:lnTo>
                  <a:lnTo>
                    <a:pt x="99568" y="17399"/>
                  </a:lnTo>
                  <a:lnTo>
                    <a:pt x="99483" y="17144"/>
                  </a:lnTo>
                  <a:lnTo>
                    <a:pt x="99364" y="16890"/>
                  </a:lnTo>
                  <a:lnTo>
                    <a:pt x="99060" y="16382"/>
                  </a:lnTo>
                  <a:lnTo>
                    <a:pt x="98878" y="16128"/>
                  </a:lnTo>
                  <a:close/>
                </a:path>
                <a:path w="352425" h="195579">
                  <a:moveTo>
                    <a:pt x="278922" y="58927"/>
                  </a:moveTo>
                  <a:lnTo>
                    <a:pt x="260223" y="58927"/>
                  </a:lnTo>
                  <a:lnTo>
                    <a:pt x="261365" y="63626"/>
                  </a:lnTo>
                  <a:lnTo>
                    <a:pt x="262763" y="68452"/>
                  </a:lnTo>
                  <a:lnTo>
                    <a:pt x="264287" y="73532"/>
                  </a:lnTo>
                  <a:lnTo>
                    <a:pt x="265684" y="78486"/>
                  </a:lnTo>
                  <a:lnTo>
                    <a:pt x="267208" y="83312"/>
                  </a:lnTo>
                  <a:lnTo>
                    <a:pt x="268732" y="87883"/>
                  </a:lnTo>
                  <a:lnTo>
                    <a:pt x="298703" y="179577"/>
                  </a:lnTo>
                  <a:lnTo>
                    <a:pt x="303911" y="189230"/>
                  </a:lnTo>
                  <a:lnTo>
                    <a:pt x="305053" y="190626"/>
                  </a:lnTo>
                  <a:lnTo>
                    <a:pt x="319024" y="194818"/>
                  </a:lnTo>
                  <a:lnTo>
                    <a:pt x="320039" y="195071"/>
                  </a:lnTo>
                  <a:lnTo>
                    <a:pt x="321056" y="195071"/>
                  </a:lnTo>
                  <a:lnTo>
                    <a:pt x="323088" y="194818"/>
                  </a:lnTo>
                  <a:lnTo>
                    <a:pt x="324103" y="194563"/>
                  </a:lnTo>
                  <a:lnTo>
                    <a:pt x="324993" y="193928"/>
                  </a:lnTo>
                  <a:lnTo>
                    <a:pt x="325882" y="193420"/>
                  </a:lnTo>
                  <a:lnTo>
                    <a:pt x="326771" y="192786"/>
                  </a:lnTo>
                  <a:lnTo>
                    <a:pt x="327406" y="191769"/>
                  </a:lnTo>
                  <a:lnTo>
                    <a:pt x="328040" y="190881"/>
                  </a:lnTo>
                  <a:lnTo>
                    <a:pt x="328549" y="189611"/>
                  </a:lnTo>
                  <a:lnTo>
                    <a:pt x="332580" y="167005"/>
                  </a:lnTo>
                  <a:lnTo>
                    <a:pt x="313309" y="167005"/>
                  </a:lnTo>
                  <a:lnTo>
                    <a:pt x="311071" y="159257"/>
                  </a:lnTo>
                  <a:lnTo>
                    <a:pt x="310007" y="155828"/>
                  </a:lnTo>
                  <a:lnTo>
                    <a:pt x="308863" y="152019"/>
                  </a:lnTo>
                  <a:lnTo>
                    <a:pt x="307721" y="148336"/>
                  </a:lnTo>
                  <a:lnTo>
                    <a:pt x="306577" y="144399"/>
                  </a:lnTo>
                  <a:lnTo>
                    <a:pt x="305435" y="140588"/>
                  </a:lnTo>
                  <a:lnTo>
                    <a:pt x="304085" y="136525"/>
                  </a:lnTo>
                  <a:lnTo>
                    <a:pt x="302895" y="132714"/>
                  </a:lnTo>
                  <a:lnTo>
                    <a:pt x="301625" y="128777"/>
                  </a:lnTo>
                  <a:lnTo>
                    <a:pt x="300354" y="124713"/>
                  </a:lnTo>
                  <a:lnTo>
                    <a:pt x="298958" y="120522"/>
                  </a:lnTo>
                  <a:lnTo>
                    <a:pt x="278922" y="58927"/>
                  </a:lnTo>
                  <a:close/>
                </a:path>
                <a:path w="352425" h="195579">
                  <a:moveTo>
                    <a:pt x="251206" y="35687"/>
                  </a:moveTo>
                  <a:lnTo>
                    <a:pt x="220472" y="173989"/>
                  </a:lnTo>
                  <a:lnTo>
                    <a:pt x="220472" y="175006"/>
                  </a:lnTo>
                  <a:lnTo>
                    <a:pt x="220599" y="175640"/>
                  </a:lnTo>
                  <a:lnTo>
                    <a:pt x="220852" y="176149"/>
                  </a:lnTo>
                  <a:lnTo>
                    <a:pt x="221234" y="176530"/>
                  </a:lnTo>
                  <a:lnTo>
                    <a:pt x="221996" y="176911"/>
                  </a:lnTo>
                  <a:lnTo>
                    <a:pt x="222631" y="177291"/>
                  </a:lnTo>
                  <a:lnTo>
                    <a:pt x="224662" y="178181"/>
                  </a:lnTo>
                  <a:lnTo>
                    <a:pt x="225806" y="178562"/>
                  </a:lnTo>
                  <a:lnTo>
                    <a:pt x="227329" y="178943"/>
                  </a:lnTo>
                  <a:lnTo>
                    <a:pt x="229235" y="179196"/>
                  </a:lnTo>
                  <a:lnTo>
                    <a:pt x="231012" y="179577"/>
                  </a:lnTo>
                  <a:lnTo>
                    <a:pt x="232537" y="179705"/>
                  </a:lnTo>
                  <a:lnTo>
                    <a:pt x="233807" y="179705"/>
                  </a:lnTo>
                  <a:lnTo>
                    <a:pt x="235076" y="179831"/>
                  </a:lnTo>
                  <a:lnTo>
                    <a:pt x="254635" y="91566"/>
                  </a:lnTo>
                  <a:lnTo>
                    <a:pt x="255547" y="85978"/>
                  </a:lnTo>
                  <a:lnTo>
                    <a:pt x="256539" y="80644"/>
                  </a:lnTo>
                  <a:lnTo>
                    <a:pt x="259297" y="63626"/>
                  </a:lnTo>
                  <a:lnTo>
                    <a:pt x="259969" y="58927"/>
                  </a:lnTo>
                  <a:lnTo>
                    <a:pt x="278922" y="58927"/>
                  </a:lnTo>
                  <a:lnTo>
                    <a:pt x="276428" y="51181"/>
                  </a:lnTo>
                  <a:lnTo>
                    <a:pt x="275971" y="49656"/>
                  </a:lnTo>
                  <a:lnTo>
                    <a:pt x="275082" y="47625"/>
                  </a:lnTo>
                  <a:lnTo>
                    <a:pt x="253111" y="36068"/>
                  </a:lnTo>
                  <a:lnTo>
                    <a:pt x="251206" y="35687"/>
                  </a:lnTo>
                  <a:close/>
                </a:path>
                <a:path w="352425" h="195579">
                  <a:moveTo>
                    <a:pt x="338709" y="51181"/>
                  </a:moveTo>
                  <a:lnTo>
                    <a:pt x="336550" y="51181"/>
                  </a:lnTo>
                  <a:lnTo>
                    <a:pt x="335788" y="51434"/>
                  </a:lnTo>
                  <a:lnTo>
                    <a:pt x="334899" y="51562"/>
                  </a:lnTo>
                  <a:lnTo>
                    <a:pt x="318468" y="136778"/>
                  </a:lnTo>
                  <a:lnTo>
                    <a:pt x="317373" y="142620"/>
                  </a:lnTo>
                  <a:lnTo>
                    <a:pt x="316357" y="148844"/>
                  </a:lnTo>
                  <a:lnTo>
                    <a:pt x="315213" y="155066"/>
                  </a:lnTo>
                  <a:lnTo>
                    <a:pt x="313436" y="167005"/>
                  </a:lnTo>
                  <a:lnTo>
                    <a:pt x="332580" y="167005"/>
                  </a:lnTo>
                  <a:lnTo>
                    <a:pt x="352171" y="57022"/>
                  </a:lnTo>
                  <a:lnTo>
                    <a:pt x="352171" y="56006"/>
                  </a:lnTo>
                  <a:lnTo>
                    <a:pt x="351663" y="54990"/>
                  </a:lnTo>
                  <a:lnTo>
                    <a:pt x="351282" y="54482"/>
                  </a:lnTo>
                  <a:lnTo>
                    <a:pt x="350647" y="54101"/>
                  </a:lnTo>
                  <a:lnTo>
                    <a:pt x="350012" y="53593"/>
                  </a:lnTo>
                  <a:lnTo>
                    <a:pt x="349123" y="53212"/>
                  </a:lnTo>
                  <a:lnTo>
                    <a:pt x="346583" y="52450"/>
                  </a:lnTo>
                  <a:lnTo>
                    <a:pt x="345186" y="52069"/>
                  </a:lnTo>
                  <a:lnTo>
                    <a:pt x="343535" y="51815"/>
                  </a:lnTo>
                  <a:lnTo>
                    <a:pt x="341502" y="51434"/>
                  </a:lnTo>
                  <a:lnTo>
                    <a:pt x="338709" y="51181"/>
                  </a:lnTo>
                  <a:close/>
                </a:path>
                <a:path w="352425" h="195579">
                  <a:moveTo>
                    <a:pt x="122554" y="12572"/>
                  </a:moveTo>
                  <a:lnTo>
                    <a:pt x="121412" y="12700"/>
                  </a:lnTo>
                  <a:lnTo>
                    <a:pt x="120141" y="13462"/>
                  </a:lnTo>
                  <a:lnTo>
                    <a:pt x="120014" y="13843"/>
                  </a:lnTo>
                  <a:lnTo>
                    <a:pt x="119972" y="16637"/>
                  </a:lnTo>
                  <a:lnTo>
                    <a:pt x="120178" y="17780"/>
                  </a:lnTo>
                  <a:lnTo>
                    <a:pt x="120650" y="19431"/>
                  </a:lnTo>
                  <a:lnTo>
                    <a:pt x="146558" y="106806"/>
                  </a:lnTo>
                  <a:lnTo>
                    <a:pt x="137287" y="159257"/>
                  </a:lnTo>
                  <a:lnTo>
                    <a:pt x="137287" y="160400"/>
                  </a:lnTo>
                  <a:lnTo>
                    <a:pt x="137413" y="160781"/>
                  </a:lnTo>
                  <a:lnTo>
                    <a:pt x="141732" y="163321"/>
                  </a:lnTo>
                  <a:lnTo>
                    <a:pt x="142875" y="163702"/>
                  </a:lnTo>
                  <a:lnTo>
                    <a:pt x="144399" y="164083"/>
                  </a:lnTo>
                  <a:lnTo>
                    <a:pt x="146176" y="164464"/>
                  </a:lnTo>
                  <a:lnTo>
                    <a:pt x="147954" y="164719"/>
                  </a:lnTo>
                  <a:lnTo>
                    <a:pt x="149351" y="164972"/>
                  </a:lnTo>
                  <a:lnTo>
                    <a:pt x="153035" y="164972"/>
                  </a:lnTo>
                  <a:lnTo>
                    <a:pt x="154559" y="164719"/>
                  </a:lnTo>
                  <a:lnTo>
                    <a:pt x="165481" y="110108"/>
                  </a:lnTo>
                  <a:lnTo>
                    <a:pt x="179978" y="90677"/>
                  </a:lnTo>
                  <a:lnTo>
                    <a:pt x="159638" y="90677"/>
                  </a:lnTo>
                  <a:lnTo>
                    <a:pt x="157352" y="81406"/>
                  </a:lnTo>
                  <a:lnTo>
                    <a:pt x="155321" y="72262"/>
                  </a:lnTo>
                  <a:lnTo>
                    <a:pt x="154177" y="67818"/>
                  </a:lnTo>
                  <a:lnTo>
                    <a:pt x="153035" y="63626"/>
                  </a:lnTo>
                  <a:lnTo>
                    <a:pt x="140588" y="19176"/>
                  </a:lnTo>
                  <a:lnTo>
                    <a:pt x="140462" y="18414"/>
                  </a:lnTo>
                  <a:lnTo>
                    <a:pt x="140017" y="17652"/>
                  </a:lnTo>
                  <a:lnTo>
                    <a:pt x="139826" y="17271"/>
                  </a:lnTo>
                  <a:lnTo>
                    <a:pt x="139446" y="16637"/>
                  </a:lnTo>
                  <a:lnTo>
                    <a:pt x="135000" y="14605"/>
                  </a:lnTo>
                  <a:lnTo>
                    <a:pt x="133731" y="14224"/>
                  </a:lnTo>
                  <a:lnTo>
                    <a:pt x="131952" y="13843"/>
                  </a:lnTo>
                  <a:lnTo>
                    <a:pt x="129794" y="13462"/>
                  </a:lnTo>
                  <a:lnTo>
                    <a:pt x="127381" y="13081"/>
                  </a:lnTo>
                  <a:lnTo>
                    <a:pt x="125475" y="12700"/>
                  </a:lnTo>
                  <a:lnTo>
                    <a:pt x="123951" y="12700"/>
                  </a:lnTo>
                  <a:lnTo>
                    <a:pt x="122554" y="12572"/>
                  </a:lnTo>
                  <a:close/>
                </a:path>
                <a:path w="352425" h="195579">
                  <a:moveTo>
                    <a:pt x="208025" y="27558"/>
                  </a:moveTo>
                  <a:lnTo>
                    <a:pt x="205866" y="27558"/>
                  </a:lnTo>
                  <a:lnTo>
                    <a:pt x="204343" y="27812"/>
                  </a:lnTo>
                  <a:lnTo>
                    <a:pt x="203708" y="28066"/>
                  </a:lnTo>
                  <a:lnTo>
                    <a:pt x="203200" y="28575"/>
                  </a:lnTo>
                  <a:lnTo>
                    <a:pt x="202691" y="28956"/>
                  </a:lnTo>
                  <a:lnTo>
                    <a:pt x="201929" y="30225"/>
                  </a:lnTo>
                  <a:lnTo>
                    <a:pt x="174878" y="67818"/>
                  </a:lnTo>
                  <a:lnTo>
                    <a:pt x="172338" y="71500"/>
                  </a:lnTo>
                  <a:lnTo>
                    <a:pt x="164719" y="82931"/>
                  </a:lnTo>
                  <a:lnTo>
                    <a:pt x="162306" y="86740"/>
                  </a:lnTo>
                  <a:lnTo>
                    <a:pt x="159893" y="90677"/>
                  </a:lnTo>
                  <a:lnTo>
                    <a:pt x="179978" y="90677"/>
                  </a:lnTo>
                  <a:lnTo>
                    <a:pt x="220067" y="36956"/>
                  </a:lnTo>
                  <a:lnTo>
                    <a:pt x="221107" y="35687"/>
                  </a:lnTo>
                  <a:lnTo>
                    <a:pt x="221869" y="34416"/>
                  </a:lnTo>
                  <a:lnTo>
                    <a:pt x="222123" y="33527"/>
                  </a:lnTo>
                  <a:lnTo>
                    <a:pt x="222503" y="32638"/>
                  </a:lnTo>
                  <a:lnTo>
                    <a:pt x="222503" y="31876"/>
                  </a:lnTo>
                  <a:lnTo>
                    <a:pt x="221487" y="30606"/>
                  </a:lnTo>
                  <a:lnTo>
                    <a:pt x="210947" y="27939"/>
                  </a:lnTo>
                  <a:lnTo>
                    <a:pt x="209423" y="27686"/>
                  </a:lnTo>
                  <a:lnTo>
                    <a:pt x="208025" y="2755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42916" y="3842003"/>
              <a:ext cx="7620" cy="2891155"/>
            </a:xfrm>
            <a:custGeom>
              <a:avLst/>
              <a:gdLst/>
              <a:ahLst/>
              <a:cxnLst/>
              <a:rect l="l" t="t" r="r" b="b"/>
              <a:pathLst>
                <a:path w="7620" h="2891154">
                  <a:moveTo>
                    <a:pt x="0" y="0"/>
                  </a:moveTo>
                  <a:lnTo>
                    <a:pt x="7620" y="2891028"/>
                  </a:lnTo>
                </a:path>
              </a:pathLst>
            </a:custGeom>
            <a:ln w="9525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36620" y="3857243"/>
              <a:ext cx="24765" cy="2798445"/>
            </a:xfrm>
            <a:custGeom>
              <a:avLst/>
              <a:gdLst/>
              <a:ahLst/>
              <a:cxnLst/>
              <a:rect l="l" t="t" r="r" b="b"/>
              <a:pathLst>
                <a:path w="24764" h="2798445">
                  <a:moveTo>
                    <a:pt x="24383" y="0"/>
                  </a:moveTo>
                  <a:lnTo>
                    <a:pt x="0" y="2798063"/>
                  </a:lnTo>
                </a:path>
              </a:pathLst>
            </a:custGeom>
            <a:ln w="95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72815" y="6023622"/>
              <a:ext cx="1601470" cy="506730"/>
            </a:xfrm>
            <a:custGeom>
              <a:avLst/>
              <a:gdLst/>
              <a:ahLst/>
              <a:cxnLst/>
              <a:rect l="l" t="t" r="r" b="b"/>
              <a:pathLst>
                <a:path w="1601470" h="506729">
                  <a:moveTo>
                    <a:pt x="1546746" y="473909"/>
                  </a:moveTo>
                  <a:lnTo>
                    <a:pt x="1490218" y="487832"/>
                  </a:lnTo>
                  <a:lnTo>
                    <a:pt x="1487043" y="493001"/>
                  </a:lnTo>
                  <a:lnTo>
                    <a:pt x="1489583" y="503212"/>
                  </a:lnTo>
                  <a:lnTo>
                    <a:pt x="1494789" y="506336"/>
                  </a:lnTo>
                  <a:lnTo>
                    <a:pt x="1585933" y="483857"/>
                  </a:lnTo>
                  <a:lnTo>
                    <a:pt x="1580514" y="483857"/>
                  </a:lnTo>
                  <a:lnTo>
                    <a:pt x="1546746" y="473909"/>
                  </a:lnTo>
                  <a:close/>
                </a:path>
                <a:path w="1601470" h="506729">
                  <a:moveTo>
                    <a:pt x="1565119" y="469384"/>
                  </a:moveTo>
                  <a:lnTo>
                    <a:pt x="1546746" y="473909"/>
                  </a:lnTo>
                  <a:lnTo>
                    <a:pt x="1580514" y="483857"/>
                  </a:lnTo>
                  <a:lnTo>
                    <a:pt x="1581292" y="481253"/>
                  </a:lnTo>
                  <a:lnTo>
                    <a:pt x="1576324" y="481253"/>
                  </a:lnTo>
                  <a:lnTo>
                    <a:pt x="1565119" y="469384"/>
                  </a:lnTo>
                  <a:close/>
                </a:path>
                <a:path w="1601470" h="506729">
                  <a:moveTo>
                    <a:pt x="1520063" y="400011"/>
                  </a:moveTo>
                  <a:lnTo>
                    <a:pt x="1516126" y="403618"/>
                  </a:lnTo>
                  <a:lnTo>
                    <a:pt x="1512315" y="407225"/>
                  </a:lnTo>
                  <a:lnTo>
                    <a:pt x="1512189" y="413258"/>
                  </a:lnTo>
                  <a:lnTo>
                    <a:pt x="1515745" y="417080"/>
                  </a:lnTo>
                  <a:lnTo>
                    <a:pt x="1552114" y="455608"/>
                  </a:lnTo>
                  <a:lnTo>
                    <a:pt x="1585976" y="465582"/>
                  </a:lnTo>
                  <a:lnTo>
                    <a:pt x="1580514" y="483857"/>
                  </a:lnTo>
                  <a:lnTo>
                    <a:pt x="1585933" y="483857"/>
                  </a:lnTo>
                  <a:lnTo>
                    <a:pt x="1601343" y="480060"/>
                  </a:lnTo>
                  <a:lnTo>
                    <a:pt x="1529588" y="404012"/>
                  </a:lnTo>
                  <a:lnTo>
                    <a:pt x="1526032" y="400189"/>
                  </a:lnTo>
                  <a:lnTo>
                    <a:pt x="1520063" y="400011"/>
                  </a:lnTo>
                  <a:close/>
                </a:path>
                <a:path w="1601470" h="506729">
                  <a:moveTo>
                    <a:pt x="1581023" y="465467"/>
                  </a:moveTo>
                  <a:lnTo>
                    <a:pt x="1565119" y="469384"/>
                  </a:lnTo>
                  <a:lnTo>
                    <a:pt x="1576324" y="481253"/>
                  </a:lnTo>
                  <a:lnTo>
                    <a:pt x="1581023" y="465467"/>
                  </a:lnTo>
                  <a:close/>
                </a:path>
                <a:path w="1601470" h="506729">
                  <a:moveTo>
                    <a:pt x="1585587" y="465467"/>
                  </a:moveTo>
                  <a:lnTo>
                    <a:pt x="1581023" y="465467"/>
                  </a:lnTo>
                  <a:lnTo>
                    <a:pt x="1576324" y="481253"/>
                  </a:lnTo>
                  <a:lnTo>
                    <a:pt x="1581292" y="481253"/>
                  </a:lnTo>
                  <a:lnTo>
                    <a:pt x="1585976" y="465582"/>
                  </a:lnTo>
                  <a:lnTo>
                    <a:pt x="1585587" y="465467"/>
                  </a:lnTo>
                  <a:close/>
                </a:path>
                <a:path w="1601470" h="506729">
                  <a:moveTo>
                    <a:pt x="5334" y="0"/>
                  </a:moveTo>
                  <a:lnTo>
                    <a:pt x="0" y="18262"/>
                  </a:lnTo>
                  <a:lnTo>
                    <a:pt x="1546746" y="473909"/>
                  </a:lnTo>
                  <a:lnTo>
                    <a:pt x="1565119" y="469384"/>
                  </a:lnTo>
                  <a:lnTo>
                    <a:pt x="1552114" y="455608"/>
                  </a:lnTo>
                  <a:lnTo>
                    <a:pt x="5334" y="0"/>
                  </a:lnTo>
                  <a:close/>
                </a:path>
                <a:path w="1601470" h="506729">
                  <a:moveTo>
                    <a:pt x="1552114" y="455608"/>
                  </a:moveTo>
                  <a:lnTo>
                    <a:pt x="1565119" y="469384"/>
                  </a:lnTo>
                  <a:lnTo>
                    <a:pt x="1581023" y="465467"/>
                  </a:lnTo>
                  <a:lnTo>
                    <a:pt x="1585587" y="465467"/>
                  </a:lnTo>
                  <a:lnTo>
                    <a:pt x="1552114" y="455608"/>
                  </a:lnTo>
                  <a:close/>
                </a:path>
              </a:pathLst>
            </a:custGeom>
            <a:solidFill>
              <a:srgbClr val="00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53840" y="5954102"/>
              <a:ext cx="400050" cy="250190"/>
            </a:xfrm>
            <a:custGeom>
              <a:avLst/>
              <a:gdLst/>
              <a:ahLst/>
              <a:cxnLst/>
              <a:rect l="l" t="t" r="r" b="b"/>
              <a:pathLst>
                <a:path w="400050" h="250189">
                  <a:moveTo>
                    <a:pt x="45465" y="0"/>
                  </a:moveTo>
                  <a:lnTo>
                    <a:pt x="888" y="129286"/>
                  </a:lnTo>
                  <a:lnTo>
                    <a:pt x="0" y="132067"/>
                  </a:lnTo>
                  <a:lnTo>
                    <a:pt x="254" y="134226"/>
                  </a:lnTo>
                  <a:lnTo>
                    <a:pt x="1397" y="135763"/>
                  </a:lnTo>
                  <a:lnTo>
                    <a:pt x="2412" y="137312"/>
                  </a:lnTo>
                  <a:lnTo>
                    <a:pt x="43439" y="149925"/>
                  </a:lnTo>
                  <a:lnTo>
                    <a:pt x="66675" y="152438"/>
                  </a:lnTo>
                  <a:lnTo>
                    <a:pt x="73558" y="151818"/>
                  </a:lnTo>
                  <a:lnTo>
                    <a:pt x="104782" y="136372"/>
                  </a:lnTo>
                  <a:lnTo>
                    <a:pt x="57150" y="136372"/>
                  </a:lnTo>
                  <a:lnTo>
                    <a:pt x="49402" y="135242"/>
                  </a:lnTo>
                  <a:lnTo>
                    <a:pt x="21717" y="126898"/>
                  </a:lnTo>
                  <a:lnTo>
                    <a:pt x="53975" y="19253"/>
                  </a:lnTo>
                  <a:lnTo>
                    <a:pt x="100631" y="19253"/>
                  </a:lnTo>
                  <a:lnTo>
                    <a:pt x="94646" y="16052"/>
                  </a:lnTo>
                  <a:lnTo>
                    <a:pt x="86955" y="12794"/>
                  </a:lnTo>
                  <a:lnTo>
                    <a:pt x="78359" y="9906"/>
                  </a:lnTo>
                  <a:lnTo>
                    <a:pt x="45465" y="0"/>
                  </a:lnTo>
                  <a:close/>
                </a:path>
                <a:path w="400050" h="250189">
                  <a:moveTo>
                    <a:pt x="100631" y="19253"/>
                  </a:moveTo>
                  <a:lnTo>
                    <a:pt x="53975" y="19253"/>
                  </a:lnTo>
                  <a:lnTo>
                    <a:pt x="82296" y="27749"/>
                  </a:lnTo>
                  <a:lnTo>
                    <a:pt x="89662" y="31407"/>
                  </a:lnTo>
                  <a:lnTo>
                    <a:pt x="110362" y="63741"/>
                  </a:lnTo>
                  <a:lnTo>
                    <a:pt x="110236" y="77749"/>
                  </a:lnTo>
                  <a:lnTo>
                    <a:pt x="96393" y="115989"/>
                  </a:lnTo>
                  <a:lnTo>
                    <a:pt x="57150" y="136372"/>
                  </a:lnTo>
                  <a:lnTo>
                    <a:pt x="104782" y="136372"/>
                  </a:lnTo>
                  <a:lnTo>
                    <a:pt x="126364" y="97548"/>
                  </a:lnTo>
                  <a:lnTo>
                    <a:pt x="130556" y="68237"/>
                  </a:lnTo>
                  <a:lnTo>
                    <a:pt x="129883" y="61541"/>
                  </a:lnTo>
                  <a:lnTo>
                    <a:pt x="107314" y="23685"/>
                  </a:lnTo>
                  <a:lnTo>
                    <a:pt x="101433" y="19682"/>
                  </a:lnTo>
                  <a:lnTo>
                    <a:pt x="100631" y="19253"/>
                  </a:lnTo>
                  <a:close/>
                </a:path>
                <a:path w="400050" h="250189">
                  <a:moveTo>
                    <a:pt x="208365" y="181546"/>
                  </a:moveTo>
                  <a:lnTo>
                    <a:pt x="191897" y="181546"/>
                  </a:lnTo>
                  <a:lnTo>
                    <a:pt x="188722" y="192024"/>
                  </a:lnTo>
                  <a:lnTo>
                    <a:pt x="188722" y="192747"/>
                  </a:lnTo>
                  <a:lnTo>
                    <a:pt x="189484" y="193903"/>
                  </a:lnTo>
                  <a:lnTo>
                    <a:pt x="201168" y="197739"/>
                  </a:lnTo>
                  <a:lnTo>
                    <a:pt x="202057" y="197662"/>
                  </a:lnTo>
                  <a:lnTo>
                    <a:pt x="202692" y="197396"/>
                  </a:lnTo>
                  <a:lnTo>
                    <a:pt x="203454" y="197142"/>
                  </a:lnTo>
                  <a:lnTo>
                    <a:pt x="203835" y="196596"/>
                  </a:lnTo>
                  <a:lnTo>
                    <a:pt x="208365" y="181546"/>
                  </a:lnTo>
                  <a:close/>
                </a:path>
                <a:path w="400050" h="250189">
                  <a:moveTo>
                    <a:pt x="163195" y="125247"/>
                  </a:moveTo>
                  <a:lnTo>
                    <a:pt x="131190" y="151930"/>
                  </a:lnTo>
                  <a:lnTo>
                    <a:pt x="130683" y="156298"/>
                  </a:lnTo>
                  <a:lnTo>
                    <a:pt x="131699" y="164541"/>
                  </a:lnTo>
                  <a:lnTo>
                    <a:pt x="133096" y="168275"/>
                  </a:lnTo>
                  <a:lnTo>
                    <a:pt x="135255" y="171640"/>
                  </a:lnTo>
                  <a:lnTo>
                    <a:pt x="137287" y="174993"/>
                  </a:lnTo>
                  <a:lnTo>
                    <a:pt x="140208" y="177952"/>
                  </a:lnTo>
                  <a:lnTo>
                    <a:pt x="144018" y="180505"/>
                  </a:lnTo>
                  <a:lnTo>
                    <a:pt x="147700" y="183057"/>
                  </a:lnTo>
                  <a:lnTo>
                    <a:pt x="152019" y="185089"/>
                  </a:lnTo>
                  <a:lnTo>
                    <a:pt x="162940" y="188340"/>
                  </a:lnTo>
                  <a:lnTo>
                    <a:pt x="168783" y="188747"/>
                  </a:lnTo>
                  <a:lnTo>
                    <a:pt x="180594" y="186855"/>
                  </a:lnTo>
                  <a:lnTo>
                    <a:pt x="186309" y="184772"/>
                  </a:lnTo>
                  <a:lnTo>
                    <a:pt x="191897" y="181546"/>
                  </a:lnTo>
                  <a:lnTo>
                    <a:pt x="208365" y="181546"/>
                  </a:lnTo>
                  <a:lnTo>
                    <a:pt x="210290" y="175158"/>
                  </a:lnTo>
                  <a:lnTo>
                    <a:pt x="173355" y="175158"/>
                  </a:lnTo>
                  <a:lnTo>
                    <a:pt x="168656" y="175044"/>
                  </a:lnTo>
                  <a:lnTo>
                    <a:pt x="158369" y="171945"/>
                  </a:lnTo>
                  <a:lnTo>
                    <a:pt x="154305" y="169125"/>
                  </a:lnTo>
                  <a:lnTo>
                    <a:pt x="149733" y="161315"/>
                  </a:lnTo>
                  <a:lnTo>
                    <a:pt x="149351" y="156857"/>
                  </a:lnTo>
                  <a:lnTo>
                    <a:pt x="151764" y="148945"/>
                  </a:lnTo>
                  <a:lnTo>
                    <a:pt x="167894" y="139192"/>
                  </a:lnTo>
                  <a:lnTo>
                    <a:pt x="221131" y="139192"/>
                  </a:lnTo>
                  <a:lnTo>
                    <a:pt x="222755" y="133807"/>
                  </a:lnTo>
                  <a:lnTo>
                    <a:pt x="203581" y="133807"/>
                  </a:lnTo>
                  <a:lnTo>
                    <a:pt x="182880" y="127571"/>
                  </a:lnTo>
                  <a:lnTo>
                    <a:pt x="176022" y="126212"/>
                  </a:lnTo>
                  <a:lnTo>
                    <a:pt x="163195" y="125247"/>
                  </a:lnTo>
                  <a:close/>
                </a:path>
                <a:path w="400050" h="250189">
                  <a:moveTo>
                    <a:pt x="221131" y="139192"/>
                  </a:moveTo>
                  <a:lnTo>
                    <a:pt x="167894" y="139192"/>
                  </a:lnTo>
                  <a:lnTo>
                    <a:pt x="175513" y="139687"/>
                  </a:lnTo>
                  <a:lnTo>
                    <a:pt x="179832" y="140538"/>
                  </a:lnTo>
                  <a:lnTo>
                    <a:pt x="199771" y="146532"/>
                  </a:lnTo>
                  <a:lnTo>
                    <a:pt x="193675" y="166954"/>
                  </a:lnTo>
                  <a:lnTo>
                    <a:pt x="187833" y="170484"/>
                  </a:lnTo>
                  <a:lnTo>
                    <a:pt x="182625" y="172834"/>
                  </a:lnTo>
                  <a:lnTo>
                    <a:pt x="173355" y="175158"/>
                  </a:lnTo>
                  <a:lnTo>
                    <a:pt x="210290" y="175158"/>
                  </a:lnTo>
                  <a:lnTo>
                    <a:pt x="221131" y="139192"/>
                  </a:lnTo>
                  <a:close/>
                </a:path>
                <a:path w="400050" h="250189">
                  <a:moveTo>
                    <a:pt x="219021" y="95072"/>
                  </a:moveTo>
                  <a:lnTo>
                    <a:pt x="178562" y="95072"/>
                  </a:lnTo>
                  <a:lnTo>
                    <a:pt x="182245" y="95084"/>
                  </a:lnTo>
                  <a:lnTo>
                    <a:pt x="186393" y="95770"/>
                  </a:lnTo>
                  <a:lnTo>
                    <a:pt x="207772" y="113055"/>
                  </a:lnTo>
                  <a:lnTo>
                    <a:pt x="207645" y="116141"/>
                  </a:lnTo>
                  <a:lnTo>
                    <a:pt x="207609" y="119418"/>
                  </a:lnTo>
                  <a:lnTo>
                    <a:pt x="207010" y="122618"/>
                  </a:lnTo>
                  <a:lnTo>
                    <a:pt x="203581" y="133807"/>
                  </a:lnTo>
                  <a:lnTo>
                    <a:pt x="222755" y="133807"/>
                  </a:lnTo>
                  <a:lnTo>
                    <a:pt x="225425" y="124866"/>
                  </a:lnTo>
                  <a:lnTo>
                    <a:pt x="226313" y="119418"/>
                  </a:lnTo>
                  <a:lnTo>
                    <a:pt x="226313" y="109626"/>
                  </a:lnTo>
                  <a:lnTo>
                    <a:pt x="225298" y="105219"/>
                  </a:lnTo>
                  <a:lnTo>
                    <a:pt x="223265" y="101282"/>
                  </a:lnTo>
                  <a:lnTo>
                    <a:pt x="221107" y="97358"/>
                  </a:lnTo>
                  <a:lnTo>
                    <a:pt x="219021" y="95072"/>
                  </a:lnTo>
                  <a:close/>
                </a:path>
                <a:path w="400050" h="250189">
                  <a:moveTo>
                    <a:pt x="177800" y="80340"/>
                  </a:moveTo>
                  <a:lnTo>
                    <a:pt x="159385" y="83197"/>
                  </a:lnTo>
                  <a:lnTo>
                    <a:pt x="158114" y="83832"/>
                  </a:lnTo>
                  <a:lnTo>
                    <a:pt x="155067" y="89700"/>
                  </a:lnTo>
                  <a:lnTo>
                    <a:pt x="154663" y="90855"/>
                  </a:lnTo>
                  <a:lnTo>
                    <a:pt x="154432" y="91770"/>
                  </a:lnTo>
                  <a:lnTo>
                    <a:pt x="154177" y="93637"/>
                  </a:lnTo>
                  <a:lnTo>
                    <a:pt x="154177" y="94437"/>
                  </a:lnTo>
                  <a:lnTo>
                    <a:pt x="154432" y="95110"/>
                  </a:lnTo>
                  <a:lnTo>
                    <a:pt x="154559" y="95770"/>
                  </a:lnTo>
                  <a:lnTo>
                    <a:pt x="157352" y="97866"/>
                  </a:lnTo>
                  <a:lnTo>
                    <a:pt x="158750" y="97739"/>
                  </a:lnTo>
                  <a:lnTo>
                    <a:pt x="160782" y="97231"/>
                  </a:lnTo>
                  <a:lnTo>
                    <a:pt x="162940" y="96723"/>
                  </a:lnTo>
                  <a:lnTo>
                    <a:pt x="165354" y="96227"/>
                  </a:lnTo>
                  <a:lnTo>
                    <a:pt x="168401" y="95770"/>
                  </a:lnTo>
                  <a:lnTo>
                    <a:pt x="171323" y="95300"/>
                  </a:lnTo>
                  <a:lnTo>
                    <a:pt x="174751" y="95072"/>
                  </a:lnTo>
                  <a:lnTo>
                    <a:pt x="219021" y="95072"/>
                  </a:lnTo>
                  <a:lnTo>
                    <a:pt x="217932" y="93878"/>
                  </a:lnTo>
                  <a:lnTo>
                    <a:pt x="213360" y="90766"/>
                  </a:lnTo>
                  <a:lnTo>
                    <a:pt x="209169" y="87833"/>
                  </a:lnTo>
                  <a:lnTo>
                    <a:pt x="203454" y="85280"/>
                  </a:lnTo>
                  <a:lnTo>
                    <a:pt x="192912" y="82092"/>
                  </a:lnTo>
                  <a:lnTo>
                    <a:pt x="189102" y="81330"/>
                  </a:lnTo>
                  <a:lnTo>
                    <a:pt x="181483" y="80492"/>
                  </a:lnTo>
                  <a:lnTo>
                    <a:pt x="177800" y="80340"/>
                  </a:lnTo>
                  <a:close/>
                </a:path>
                <a:path w="400050" h="250189">
                  <a:moveTo>
                    <a:pt x="382101" y="233756"/>
                  </a:moveTo>
                  <a:lnTo>
                    <a:pt x="365506" y="233756"/>
                  </a:lnTo>
                  <a:lnTo>
                    <a:pt x="362331" y="244233"/>
                  </a:lnTo>
                  <a:lnTo>
                    <a:pt x="374776" y="249948"/>
                  </a:lnTo>
                  <a:lnTo>
                    <a:pt x="375665" y="249859"/>
                  </a:lnTo>
                  <a:lnTo>
                    <a:pt x="376427" y="249605"/>
                  </a:lnTo>
                  <a:lnTo>
                    <a:pt x="377063" y="249351"/>
                  </a:lnTo>
                  <a:lnTo>
                    <a:pt x="377571" y="248793"/>
                  </a:lnTo>
                  <a:lnTo>
                    <a:pt x="382101" y="233756"/>
                  </a:lnTo>
                  <a:close/>
                </a:path>
                <a:path w="400050" h="250189">
                  <a:moveTo>
                    <a:pt x="336931" y="177457"/>
                  </a:moveTo>
                  <a:lnTo>
                    <a:pt x="304800" y="204139"/>
                  </a:lnTo>
                  <a:lnTo>
                    <a:pt x="304455" y="208800"/>
                  </a:lnTo>
                  <a:lnTo>
                    <a:pt x="305435" y="216738"/>
                  </a:lnTo>
                  <a:lnTo>
                    <a:pt x="336550" y="240550"/>
                  </a:lnTo>
                  <a:lnTo>
                    <a:pt x="342392" y="240944"/>
                  </a:lnTo>
                  <a:lnTo>
                    <a:pt x="354202" y="239064"/>
                  </a:lnTo>
                  <a:lnTo>
                    <a:pt x="359918" y="236982"/>
                  </a:lnTo>
                  <a:lnTo>
                    <a:pt x="365506" y="233756"/>
                  </a:lnTo>
                  <a:lnTo>
                    <a:pt x="382101" y="233756"/>
                  </a:lnTo>
                  <a:lnTo>
                    <a:pt x="384026" y="227368"/>
                  </a:lnTo>
                  <a:lnTo>
                    <a:pt x="346963" y="227368"/>
                  </a:lnTo>
                  <a:lnTo>
                    <a:pt x="342392" y="227253"/>
                  </a:lnTo>
                  <a:lnTo>
                    <a:pt x="331977" y="224154"/>
                  </a:lnTo>
                  <a:lnTo>
                    <a:pt x="328040" y="221335"/>
                  </a:lnTo>
                  <a:lnTo>
                    <a:pt x="323469" y="213512"/>
                  </a:lnTo>
                  <a:lnTo>
                    <a:pt x="323142" y="209702"/>
                  </a:lnTo>
                  <a:lnTo>
                    <a:pt x="323258" y="208508"/>
                  </a:lnTo>
                  <a:lnTo>
                    <a:pt x="341630" y="191389"/>
                  </a:lnTo>
                  <a:lnTo>
                    <a:pt x="394871" y="191389"/>
                  </a:lnTo>
                  <a:lnTo>
                    <a:pt x="396491" y="186016"/>
                  </a:lnTo>
                  <a:lnTo>
                    <a:pt x="377317" y="186016"/>
                  </a:lnTo>
                  <a:lnTo>
                    <a:pt x="356615" y="179781"/>
                  </a:lnTo>
                  <a:lnTo>
                    <a:pt x="349631" y="178422"/>
                  </a:lnTo>
                  <a:lnTo>
                    <a:pt x="336931" y="177457"/>
                  </a:lnTo>
                  <a:close/>
                </a:path>
                <a:path w="400050" h="250189">
                  <a:moveTo>
                    <a:pt x="394871" y="191389"/>
                  </a:moveTo>
                  <a:lnTo>
                    <a:pt x="341630" y="191389"/>
                  </a:lnTo>
                  <a:lnTo>
                    <a:pt x="349250" y="191897"/>
                  </a:lnTo>
                  <a:lnTo>
                    <a:pt x="353568" y="192747"/>
                  </a:lnTo>
                  <a:lnTo>
                    <a:pt x="373507" y="198742"/>
                  </a:lnTo>
                  <a:lnTo>
                    <a:pt x="367411" y="219151"/>
                  </a:lnTo>
                  <a:lnTo>
                    <a:pt x="361569" y="222694"/>
                  </a:lnTo>
                  <a:lnTo>
                    <a:pt x="356362" y="225044"/>
                  </a:lnTo>
                  <a:lnTo>
                    <a:pt x="346963" y="227368"/>
                  </a:lnTo>
                  <a:lnTo>
                    <a:pt x="384026" y="227368"/>
                  </a:lnTo>
                  <a:lnTo>
                    <a:pt x="394871" y="191389"/>
                  </a:lnTo>
                  <a:close/>
                </a:path>
                <a:path w="400050" h="250189">
                  <a:moveTo>
                    <a:pt x="254762" y="103035"/>
                  </a:moveTo>
                  <a:lnTo>
                    <a:pt x="253619" y="103263"/>
                  </a:lnTo>
                  <a:lnTo>
                    <a:pt x="253237" y="103581"/>
                  </a:lnTo>
                  <a:lnTo>
                    <a:pt x="252222" y="104609"/>
                  </a:lnTo>
                  <a:lnTo>
                    <a:pt x="251840" y="105308"/>
                  </a:lnTo>
                  <a:lnTo>
                    <a:pt x="250825" y="107061"/>
                  </a:lnTo>
                  <a:lnTo>
                    <a:pt x="250444" y="108165"/>
                  </a:lnTo>
                  <a:lnTo>
                    <a:pt x="250062" y="109524"/>
                  </a:lnTo>
                  <a:lnTo>
                    <a:pt x="249300" y="112090"/>
                  </a:lnTo>
                  <a:lnTo>
                    <a:pt x="249047" y="114033"/>
                  </a:lnTo>
                  <a:lnTo>
                    <a:pt x="249555" y="116700"/>
                  </a:lnTo>
                  <a:lnTo>
                    <a:pt x="250317" y="117538"/>
                  </a:lnTo>
                  <a:lnTo>
                    <a:pt x="264795" y="121907"/>
                  </a:lnTo>
                  <a:lnTo>
                    <a:pt x="246252" y="183692"/>
                  </a:lnTo>
                  <a:lnTo>
                    <a:pt x="245363" y="188671"/>
                  </a:lnTo>
                  <a:lnTo>
                    <a:pt x="245110" y="193078"/>
                  </a:lnTo>
                  <a:lnTo>
                    <a:pt x="244983" y="197485"/>
                  </a:lnTo>
                  <a:lnTo>
                    <a:pt x="245618" y="201371"/>
                  </a:lnTo>
                  <a:lnTo>
                    <a:pt x="277749" y="221056"/>
                  </a:lnTo>
                  <a:lnTo>
                    <a:pt x="279146" y="221043"/>
                  </a:lnTo>
                  <a:lnTo>
                    <a:pt x="288163" y="209702"/>
                  </a:lnTo>
                  <a:lnTo>
                    <a:pt x="288289" y="208800"/>
                  </a:lnTo>
                  <a:lnTo>
                    <a:pt x="288417" y="208076"/>
                  </a:lnTo>
                  <a:lnTo>
                    <a:pt x="288289" y="207530"/>
                  </a:lnTo>
                  <a:lnTo>
                    <a:pt x="288163" y="206565"/>
                  </a:lnTo>
                  <a:lnTo>
                    <a:pt x="287655" y="206006"/>
                  </a:lnTo>
                  <a:lnTo>
                    <a:pt x="287477" y="205917"/>
                  </a:lnTo>
                  <a:lnTo>
                    <a:pt x="279654" y="205917"/>
                  </a:lnTo>
                  <a:lnTo>
                    <a:pt x="276860" y="205778"/>
                  </a:lnTo>
                  <a:lnTo>
                    <a:pt x="275463" y="205498"/>
                  </a:lnTo>
                  <a:lnTo>
                    <a:pt x="268732" y="203492"/>
                  </a:lnTo>
                  <a:lnTo>
                    <a:pt x="265684" y="200748"/>
                  </a:lnTo>
                  <a:lnTo>
                    <a:pt x="264795" y="196773"/>
                  </a:lnTo>
                  <a:lnTo>
                    <a:pt x="263850" y="193078"/>
                  </a:lnTo>
                  <a:lnTo>
                    <a:pt x="263947" y="191389"/>
                  </a:lnTo>
                  <a:lnTo>
                    <a:pt x="264413" y="187490"/>
                  </a:lnTo>
                  <a:lnTo>
                    <a:pt x="266368" y="180695"/>
                  </a:lnTo>
                  <a:lnTo>
                    <a:pt x="282448" y="127203"/>
                  </a:lnTo>
                  <a:lnTo>
                    <a:pt x="313269" y="127203"/>
                  </a:lnTo>
                  <a:lnTo>
                    <a:pt x="313563" y="125907"/>
                  </a:lnTo>
                  <a:lnTo>
                    <a:pt x="313817" y="123964"/>
                  </a:lnTo>
                  <a:lnTo>
                    <a:pt x="313817" y="123126"/>
                  </a:lnTo>
                  <a:lnTo>
                    <a:pt x="286893" y="112560"/>
                  </a:lnTo>
                  <a:lnTo>
                    <a:pt x="288484" y="107251"/>
                  </a:lnTo>
                  <a:lnTo>
                    <a:pt x="269239" y="107251"/>
                  </a:lnTo>
                  <a:lnTo>
                    <a:pt x="255905" y="103238"/>
                  </a:lnTo>
                  <a:lnTo>
                    <a:pt x="255270" y="103073"/>
                  </a:lnTo>
                  <a:lnTo>
                    <a:pt x="254762" y="103035"/>
                  </a:lnTo>
                  <a:close/>
                </a:path>
                <a:path w="400050" h="250189">
                  <a:moveTo>
                    <a:pt x="285750" y="205511"/>
                  </a:moveTo>
                  <a:lnTo>
                    <a:pt x="284861" y="205613"/>
                  </a:lnTo>
                  <a:lnTo>
                    <a:pt x="284099" y="205727"/>
                  </a:lnTo>
                  <a:lnTo>
                    <a:pt x="283083" y="205803"/>
                  </a:lnTo>
                  <a:lnTo>
                    <a:pt x="280924" y="205917"/>
                  </a:lnTo>
                  <a:lnTo>
                    <a:pt x="287477" y="205917"/>
                  </a:lnTo>
                  <a:lnTo>
                    <a:pt x="287020" y="205714"/>
                  </a:lnTo>
                  <a:lnTo>
                    <a:pt x="286385" y="205536"/>
                  </a:lnTo>
                  <a:lnTo>
                    <a:pt x="285750" y="205511"/>
                  </a:lnTo>
                  <a:close/>
                </a:path>
                <a:path w="400050" h="250189">
                  <a:moveTo>
                    <a:pt x="392673" y="147281"/>
                  </a:moveTo>
                  <a:lnTo>
                    <a:pt x="352171" y="147281"/>
                  </a:lnTo>
                  <a:lnTo>
                    <a:pt x="355981" y="147294"/>
                  </a:lnTo>
                  <a:lnTo>
                    <a:pt x="360045" y="147942"/>
                  </a:lnTo>
                  <a:lnTo>
                    <a:pt x="368426" y="150469"/>
                  </a:lnTo>
                  <a:lnTo>
                    <a:pt x="371729" y="151980"/>
                  </a:lnTo>
                  <a:lnTo>
                    <a:pt x="374142" y="153784"/>
                  </a:lnTo>
                  <a:lnTo>
                    <a:pt x="376682" y="155575"/>
                  </a:lnTo>
                  <a:lnTo>
                    <a:pt x="378460" y="157683"/>
                  </a:lnTo>
                  <a:lnTo>
                    <a:pt x="379730" y="160096"/>
                  </a:lnTo>
                  <a:lnTo>
                    <a:pt x="380873" y="162509"/>
                  </a:lnTo>
                  <a:lnTo>
                    <a:pt x="381381" y="165265"/>
                  </a:lnTo>
                  <a:lnTo>
                    <a:pt x="381254" y="171437"/>
                  </a:lnTo>
                  <a:lnTo>
                    <a:pt x="380619" y="174828"/>
                  </a:lnTo>
                  <a:lnTo>
                    <a:pt x="379602" y="178536"/>
                  </a:lnTo>
                  <a:lnTo>
                    <a:pt x="377317" y="186016"/>
                  </a:lnTo>
                  <a:lnTo>
                    <a:pt x="396491" y="186016"/>
                  </a:lnTo>
                  <a:lnTo>
                    <a:pt x="399161" y="177063"/>
                  </a:lnTo>
                  <a:lnTo>
                    <a:pt x="400050" y="171627"/>
                  </a:lnTo>
                  <a:lnTo>
                    <a:pt x="400050" y="161836"/>
                  </a:lnTo>
                  <a:lnTo>
                    <a:pt x="398907" y="157416"/>
                  </a:lnTo>
                  <a:lnTo>
                    <a:pt x="394843" y="149567"/>
                  </a:lnTo>
                  <a:lnTo>
                    <a:pt x="392673" y="147281"/>
                  </a:lnTo>
                  <a:close/>
                </a:path>
                <a:path w="400050" h="250189">
                  <a:moveTo>
                    <a:pt x="351536" y="132549"/>
                  </a:moveTo>
                  <a:lnTo>
                    <a:pt x="327913" y="145846"/>
                  </a:lnTo>
                  <a:lnTo>
                    <a:pt x="328034" y="147281"/>
                  </a:lnTo>
                  <a:lnTo>
                    <a:pt x="330200" y="149809"/>
                  </a:lnTo>
                  <a:lnTo>
                    <a:pt x="330962" y="150063"/>
                  </a:lnTo>
                  <a:lnTo>
                    <a:pt x="332486" y="149936"/>
                  </a:lnTo>
                  <a:lnTo>
                    <a:pt x="336550" y="148920"/>
                  </a:lnTo>
                  <a:lnTo>
                    <a:pt x="339089" y="148437"/>
                  </a:lnTo>
                  <a:lnTo>
                    <a:pt x="342011" y="147967"/>
                  </a:lnTo>
                  <a:lnTo>
                    <a:pt x="345059" y="147510"/>
                  </a:lnTo>
                  <a:lnTo>
                    <a:pt x="348361" y="147281"/>
                  </a:lnTo>
                  <a:lnTo>
                    <a:pt x="392673" y="147281"/>
                  </a:lnTo>
                  <a:lnTo>
                    <a:pt x="391540" y="146088"/>
                  </a:lnTo>
                  <a:lnTo>
                    <a:pt x="355092" y="132702"/>
                  </a:lnTo>
                  <a:lnTo>
                    <a:pt x="351536" y="132549"/>
                  </a:lnTo>
                  <a:close/>
                </a:path>
                <a:path w="400050" h="250189">
                  <a:moveTo>
                    <a:pt x="313269" y="127203"/>
                  </a:moveTo>
                  <a:lnTo>
                    <a:pt x="282448" y="127203"/>
                  </a:lnTo>
                  <a:lnTo>
                    <a:pt x="308229" y="134950"/>
                  </a:lnTo>
                  <a:lnTo>
                    <a:pt x="313269" y="127203"/>
                  </a:lnTo>
                  <a:close/>
                </a:path>
                <a:path w="400050" h="250189">
                  <a:moveTo>
                    <a:pt x="279400" y="82283"/>
                  </a:moveTo>
                  <a:lnTo>
                    <a:pt x="276018" y="84645"/>
                  </a:lnTo>
                  <a:lnTo>
                    <a:pt x="269239" y="107251"/>
                  </a:lnTo>
                  <a:lnTo>
                    <a:pt x="288484" y="107251"/>
                  </a:lnTo>
                  <a:lnTo>
                    <a:pt x="293750" y="89687"/>
                  </a:lnTo>
                  <a:lnTo>
                    <a:pt x="293877" y="88684"/>
                  </a:lnTo>
                  <a:lnTo>
                    <a:pt x="293624" y="87655"/>
                  </a:lnTo>
                  <a:lnTo>
                    <a:pt x="290195" y="85128"/>
                  </a:lnTo>
                  <a:lnTo>
                    <a:pt x="289179" y="84645"/>
                  </a:lnTo>
                  <a:lnTo>
                    <a:pt x="287655" y="84137"/>
                  </a:lnTo>
                  <a:lnTo>
                    <a:pt x="284225" y="83083"/>
                  </a:lnTo>
                  <a:lnTo>
                    <a:pt x="282701" y="82727"/>
                  </a:lnTo>
                  <a:lnTo>
                    <a:pt x="280415" y="82321"/>
                  </a:lnTo>
                  <a:lnTo>
                    <a:pt x="279400" y="82283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355975" y="3404996"/>
            <a:ext cx="201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22901" y="3366896"/>
            <a:ext cx="191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FF3300"/>
                </a:solidFill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Connection</a:t>
            </a:r>
            <a:r>
              <a:rPr spc="-40" dirty="0"/>
              <a:t> </a:t>
            </a:r>
            <a:r>
              <a:rPr spc="-10" dirty="0"/>
              <a:t>Establishment</a:t>
            </a:r>
            <a:r>
              <a:rPr spc="-6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spc="-10" dirty="0"/>
              <a:t>Termination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4306823"/>
            <a:ext cx="5433059" cy="237744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828800" y="1676400"/>
            <a:ext cx="6249670" cy="2520950"/>
            <a:chOff x="1828800" y="1676400"/>
            <a:chExt cx="6249670" cy="25209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8800" y="1676400"/>
              <a:ext cx="6096000" cy="25206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553200" y="2943986"/>
              <a:ext cx="1525270" cy="367030"/>
            </a:xfrm>
            <a:custGeom>
              <a:avLst/>
              <a:gdLst/>
              <a:ahLst/>
              <a:cxnLst/>
              <a:rect l="l" t="t" r="r" b="b"/>
              <a:pathLst>
                <a:path w="1525270" h="367029">
                  <a:moveTo>
                    <a:pt x="1524889" y="250190"/>
                  </a:moveTo>
                  <a:lnTo>
                    <a:pt x="76263" y="31356"/>
                  </a:lnTo>
                  <a:lnTo>
                    <a:pt x="76542" y="29464"/>
                  </a:lnTo>
                  <a:lnTo>
                    <a:pt x="81026" y="0"/>
                  </a:lnTo>
                  <a:lnTo>
                    <a:pt x="0" y="26289"/>
                  </a:lnTo>
                  <a:lnTo>
                    <a:pt x="69596" y="75311"/>
                  </a:lnTo>
                  <a:lnTo>
                    <a:pt x="74358" y="43929"/>
                  </a:lnTo>
                  <a:lnTo>
                    <a:pt x="1460665" y="253212"/>
                  </a:lnTo>
                  <a:lnTo>
                    <a:pt x="75755" y="322465"/>
                  </a:lnTo>
                  <a:lnTo>
                    <a:pt x="74168" y="290703"/>
                  </a:lnTo>
                  <a:lnTo>
                    <a:pt x="0" y="332613"/>
                  </a:lnTo>
                  <a:lnTo>
                    <a:pt x="77978" y="366903"/>
                  </a:lnTo>
                  <a:lnTo>
                    <a:pt x="76415" y="335788"/>
                  </a:lnTo>
                  <a:lnTo>
                    <a:pt x="76390" y="335165"/>
                  </a:lnTo>
                  <a:lnTo>
                    <a:pt x="1524254" y="262763"/>
                  </a:lnTo>
                  <a:lnTo>
                    <a:pt x="1523949" y="256743"/>
                  </a:lnTo>
                  <a:lnTo>
                    <a:pt x="1524889" y="2501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4939" y="2224278"/>
            <a:ext cx="1337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Connection establishment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939" y="5147894"/>
            <a:ext cx="18129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Connection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release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28609" y="2870708"/>
            <a:ext cx="9785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Combined </a:t>
            </a:r>
            <a:r>
              <a:rPr sz="1800" dirty="0">
                <a:latin typeface="Calibri"/>
                <a:cs typeface="Calibri"/>
              </a:rPr>
              <a:t>into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one </a:t>
            </a:r>
            <a:r>
              <a:rPr sz="1800" spc="-20" dirty="0">
                <a:latin typeface="Calibri"/>
                <a:cs typeface="Calibri"/>
              </a:rPr>
              <a:t>step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5"/>
              </a:spcBef>
            </a:pPr>
            <a:r>
              <a:rPr dirty="0"/>
              <a:t>Full </a:t>
            </a:r>
            <a:r>
              <a:rPr spc="-10" dirty="0"/>
              <a:t>Duplex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025" y="1612214"/>
            <a:ext cx="8143240" cy="127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Data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segments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flow</a:t>
            </a:r>
            <a:r>
              <a:rPr sz="2400" spc="-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in</a:t>
            </a:r>
            <a:r>
              <a:rPr sz="2400" spc="-5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both</a:t>
            </a:r>
            <a:r>
              <a:rPr sz="2400" spc="-3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directions</a:t>
            </a:r>
            <a:r>
              <a:rPr sz="2400" spc="-3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05"/>
              </a:spcBef>
              <a:buClr>
                <a:srgbClr val="5F497A"/>
              </a:buClr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lr>
                <a:srgbClr val="5F497A"/>
              </a:buClr>
              <a:buFont typeface="Arial MT"/>
              <a:buChar char="•"/>
              <a:tabLst>
                <a:tab pos="354965" algn="l"/>
                <a:tab pos="3543935" algn="l"/>
              </a:tabLst>
            </a:pPr>
            <a:r>
              <a:rPr sz="2400" dirty="0">
                <a:latin typeface="Calibri"/>
                <a:cs typeface="Calibri"/>
              </a:rPr>
              <a:t>Each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TCP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connection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has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its</a:t>
            </a:r>
            <a:r>
              <a:rPr sz="2400" spc="-6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own</a:t>
            </a:r>
            <a:r>
              <a:rPr sz="2400" spc="-3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sending</a:t>
            </a:r>
            <a:r>
              <a:rPr sz="2400" spc="-4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and</a:t>
            </a:r>
            <a:r>
              <a:rPr sz="2400" spc="-4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receiving</a:t>
            </a:r>
            <a:r>
              <a:rPr sz="2400" spc="-6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buffers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517906"/>
            <a:ext cx="46748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Flow</a:t>
            </a:r>
            <a:r>
              <a:rPr spc="-10" dirty="0"/>
              <a:t> Control </a:t>
            </a:r>
            <a:r>
              <a:rPr spc="-5" dirty="0"/>
              <a:t>and</a:t>
            </a:r>
            <a:r>
              <a:rPr spc="-30" dirty="0"/>
              <a:t> </a:t>
            </a:r>
            <a:r>
              <a:rPr spc="-10" dirty="0"/>
              <a:t>Reliability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63634" y="6479540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b="1" dirty="0">
                <a:solidFill>
                  <a:srgbClr val="EDEBC9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537386"/>
            <a:ext cx="8722995" cy="27400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Problem: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how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many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packets</a:t>
            </a:r>
            <a:r>
              <a:rPr sz="2400" spc="-4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should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 sender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transmit</a:t>
            </a:r>
            <a:r>
              <a:rPr sz="2400" spc="-5" dirty="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65" dirty="0">
                <a:solidFill>
                  <a:srgbClr val="548ED4"/>
                </a:solidFill>
                <a:latin typeface="Calibri"/>
                <a:cs typeface="Calibri"/>
              </a:rPr>
              <a:t>Too</a:t>
            </a:r>
            <a:r>
              <a:rPr sz="2000" spc="-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48ED4"/>
                </a:solidFill>
                <a:latin typeface="Calibri"/>
                <a:cs typeface="Calibri"/>
              </a:rPr>
              <a:t>many</a:t>
            </a:r>
            <a:r>
              <a:rPr sz="2000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48ED4"/>
                </a:solidFill>
                <a:latin typeface="Calibri"/>
                <a:cs typeface="Calibri"/>
              </a:rPr>
              <a:t>packets </a:t>
            </a:r>
            <a:r>
              <a:rPr sz="2000" spc="-15" dirty="0">
                <a:latin typeface="Calibri"/>
                <a:cs typeface="Calibri"/>
              </a:rPr>
              <a:t>may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overloaded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receiver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5" dirty="0">
                <a:solidFill>
                  <a:srgbClr val="548ED4"/>
                </a:solidFill>
                <a:latin typeface="Calibri"/>
                <a:cs typeface="Calibri"/>
              </a:rPr>
              <a:t>Size</a:t>
            </a:r>
            <a:r>
              <a:rPr sz="2000" spc="-5" dirty="0">
                <a:solidFill>
                  <a:srgbClr val="548ED4"/>
                </a:solidFill>
                <a:latin typeface="Calibri"/>
                <a:cs typeface="Calibri"/>
              </a:rPr>
              <a:t> of</a:t>
            </a:r>
            <a:r>
              <a:rPr sz="2000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48ED4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548ED4"/>
                </a:solidFill>
                <a:latin typeface="Calibri"/>
                <a:cs typeface="Calibri"/>
              </a:rPr>
              <a:t>receivers</a:t>
            </a:r>
            <a:r>
              <a:rPr sz="2000" spc="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548ED4"/>
                </a:solidFill>
                <a:latin typeface="Calibri"/>
                <a:cs typeface="Calibri"/>
              </a:rPr>
              <a:t>buffers</a:t>
            </a:r>
            <a:r>
              <a:rPr sz="2000" spc="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548ED4"/>
                </a:solidFill>
                <a:latin typeface="Calibri"/>
                <a:cs typeface="Calibri"/>
              </a:rPr>
              <a:t>may</a:t>
            </a:r>
            <a:r>
              <a:rPr sz="2000" spc="-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48ED4"/>
                </a:solidFill>
                <a:latin typeface="Calibri"/>
                <a:cs typeface="Calibri"/>
              </a:rPr>
              <a:t>change</a:t>
            </a:r>
            <a:r>
              <a:rPr sz="2000" spc="-5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over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F497A"/>
              </a:buClr>
              <a:buFont typeface="Arial MT"/>
              <a:buChar char="–"/>
            </a:pP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Solution: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sliding</a:t>
            </a:r>
            <a:r>
              <a:rPr sz="2400" spc="-4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window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solidFill>
                  <a:srgbClr val="548ED4"/>
                </a:solidFill>
                <a:latin typeface="Calibri"/>
                <a:cs typeface="Calibri"/>
              </a:rPr>
              <a:t>Receiver</a:t>
            </a:r>
            <a:r>
              <a:rPr sz="2000" spc="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48ED4"/>
                </a:solidFill>
                <a:latin typeface="Calibri"/>
                <a:cs typeface="Calibri"/>
              </a:rPr>
              <a:t>tells</a:t>
            </a:r>
            <a:r>
              <a:rPr sz="2000" spc="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48ED4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48ED4"/>
                </a:solidFill>
                <a:latin typeface="Calibri"/>
                <a:cs typeface="Calibri"/>
              </a:rPr>
              <a:t>sender</a:t>
            </a:r>
            <a:r>
              <a:rPr sz="2000" spc="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48ED4"/>
                </a:solidFill>
                <a:latin typeface="Calibri"/>
                <a:cs typeface="Calibri"/>
              </a:rPr>
              <a:t>how</a:t>
            </a:r>
            <a:r>
              <a:rPr sz="2000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48ED4"/>
                </a:solidFill>
                <a:latin typeface="Calibri"/>
                <a:cs typeface="Calibri"/>
              </a:rPr>
              <a:t>big</a:t>
            </a:r>
            <a:r>
              <a:rPr sz="2000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48ED4"/>
                </a:solidFill>
                <a:latin typeface="Calibri"/>
                <a:cs typeface="Calibri"/>
              </a:rPr>
              <a:t>their</a:t>
            </a:r>
            <a:r>
              <a:rPr sz="2000" spc="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548ED4"/>
                </a:solidFill>
                <a:latin typeface="Calibri"/>
                <a:cs typeface="Calibri"/>
              </a:rPr>
              <a:t>buffer</a:t>
            </a:r>
            <a:r>
              <a:rPr sz="2000" spc="-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advertised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window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After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" dirty="0">
                <a:latin typeface="Calibri"/>
                <a:cs typeface="Calibri"/>
              </a:rPr>
              <a:t> ACK,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window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slides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forward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225" y="556006"/>
            <a:ext cx="46755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Flow</a:t>
            </a:r>
            <a:r>
              <a:rPr spc="-10" dirty="0"/>
              <a:t> Control</a:t>
            </a:r>
            <a:r>
              <a:rPr spc="-1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Reliability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403" y="1575638"/>
            <a:ext cx="8545830" cy="34080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3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Error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(process-to-process):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Entire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message arrives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receiving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transport</a:t>
            </a:r>
            <a:r>
              <a:rPr sz="2400" spc="-15" dirty="0">
                <a:latin typeface="Calibri"/>
                <a:cs typeface="Calibri"/>
              </a:rPr>
              <a:t> layer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without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548ED4"/>
                </a:solidFill>
                <a:latin typeface="Calibri"/>
                <a:cs typeface="Calibri"/>
              </a:rPr>
              <a:t>error,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loss,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duplication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and in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the </a:t>
            </a:r>
            <a:r>
              <a:rPr sz="2400" spc="-5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same</a:t>
            </a:r>
            <a:r>
              <a:rPr sz="2400" spc="-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order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they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were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sent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497A"/>
              </a:buClr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Clr>
                <a:srgbClr val="5F497A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Error</a:t>
            </a:r>
            <a:r>
              <a:rPr sz="2000" spc="-5" dirty="0">
                <a:latin typeface="Calibri"/>
                <a:cs typeface="Calibri"/>
              </a:rPr>
              <a:t> detection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done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checksum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correction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retransmission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F497A"/>
              </a:buClr>
              <a:buFont typeface="Arial MT"/>
              <a:buChar char="–"/>
            </a:pPr>
            <a:endParaRPr sz="235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Clr>
                <a:srgbClr val="5F497A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5" dirty="0">
                <a:latin typeface="Calibri"/>
                <a:cs typeface="Calibri"/>
              </a:rPr>
              <a:t>Every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transmission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acknowledged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receiver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5F497A"/>
              </a:buClr>
              <a:buFont typeface="Arial MT"/>
              <a:buChar char="–"/>
            </a:pPr>
            <a:endParaRPr sz="2550">
              <a:latin typeface="Calibri"/>
              <a:cs typeface="Calibri"/>
            </a:endParaRPr>
          </a:p>
          <a:p>
            <a:pPr marL="756285" marR="234950" lvl="1" indent="-287020">
              <a:lnSpc>
                <a:spcPts val="2160"/>
              </a:lnSpc>
              <a:buClr>
                <a:srgbClr val="5F497A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48ED4"/>
                </a:solidFill>
                <a:latin typeface="Calibri"/>
                <a:cs typeface="Calibri"/>
              </a:rPr>
              <a:t>sender</a:t>
            </a:r>
            <a:r>
              <a:rPr sz="200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48ED4"/>
                </a:solidFill>
                <a:latin typeface="Calibri"/>
                <a:cs typeface="Calibri"/>
              </a:rPr>
              <a:t>does</a:t>
            </a:r>
            <a:r>
              <a:rPr sz="2000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48ED4"/>
                </a:solidFill>
                <a:latin typeface="Calibri"/>
                <a:cs typeface="Calibri"/>
              </a:rPr>
              <a:t>not </a:t>
            </a:r>
            <a:r>
              <a:rPr sz="2000" spc="-10" dirty="0">
                <a:solidFill>
                  <a:srgbClr val="548ED4"/>
                </a:solidFill>
                <a:latin typeface="Calibri"/>
                <a:cs typeface="Calibri"/>
              </a:rPr>
              <a:t>receive</a:t>
            </a:r>
            <a:r>
              <a:rPr sz="2000" spc="3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48ED4"/>
                </a:solidFill>
                <a:latin typeface="Calibri"/>
                <a:cs typeface="Calibri"/>
              </a:rPr>
              <a:t>ACK</a:t>
            </a:r>
            <a:r>
              <a:rPr sz="2000" spc="-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48ED4"/>
                </a:solidFill>
                <a:latin typeface="Calibri"/>
                <a:cs typeface="Calibri"/>
              </a:rPr>
              <a:t>within</a:t>
            </a:r>
            <a:r>
              <a:rPr sz="2000" spc="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48ED4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548ED4"/>
                </a:solidFill>
                <a:latin typeface="Calibri"/>
                <a:cs typeface="Calibri"/>
              </a:rPr>
              <a:t>specified</a:t>
            </a:r>
            <a:r>
              <a:rPr sz="2000" spc="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48ED4"/>
                </a:solidFill>
                <a:latin typeface="Calibri"/>
                <a:cs typeface="Calibri"/>
              </a:rPr>
              <a:t>amount of</a:t>
            </a:r>
            <a:r>
              <a:rPr sz="2000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48ED4"/>
                </a:solidFill>
                <a:latin typeface="Calibri"/>
                <a:cs typeface="Calibri"/>
              </a:rPr>
              <a:t>time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sender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48ED4"/>
                </a:solidFill>
                <a:latin typeface="Calibri"/>
                <a:cs typeface="Calibri"/>
              </a:rPr>
              <a:t>retransmits</a:t>
            </a:r>
            <a:r>
              <a:rPr sz="2000" spc="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48ED4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548ED4"/>
                </a:solidFill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877</Words>
  <Application>Microsoft Office PowerPoint</Application>
  <PresentationFormat>On-screen Show (4:3)</PresentationFormat>
  <Paragraphs>140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 MT</vt:lpstr>
      <vt:lpstr>Calibri</vt:lpstr>
      <vt:lpstr>Times New Roman</vt:lpstr>
      <vt:lpstr>Office Theme</vt:lpstr>
      <vt:lpstr>Transport Layer – TCP</vt:lpstr>
      <vt:lpstr>Transmission Control Protocol (TCP)</vt:lpstr>
      <vt:lpstr>Connection-Oriented</vt:lpstr>
      <vt:lpstr>TCP Connection, Establishment and Termination</vt:lpstr>
      <vt:lpstr>Establishing a TCP Connection</vt:lpstr>
      <vt:lpstr>Connection Establishment and Termination</vt:lpstr>
      <vt:lpstr>Full Duplex</vt:lpstr>
      <vt:lpstr>Flow Control and Reliability</vt:lpstr>
      <vt:lpstr>Flow Control and Reliability</vt:lpstr>
      <vt:lpstr>How TCP Provides Reliability</vt:lpstr>
      <vt:lpstr>How TCP Provides Reliability</vt:lpstr>
      <vt:lpstr>TCP Reliability – Ordered Delivery</vt:lpstr>
      <vt:lpstr>TCP Header</vt:lpstr>
      <vt:lpstr>TCP Header Fields</vt:lpstr>
      <vt:lpstr>TCP Header Fields</vt:lpstr>
      <vt:lpstr>Applications that use TCP</vt:lpstr>
      <vt:lpstr>User Datagram Protocol (UDP)</vt:lpstr>
      <vt:lpstr>User Datagram Protocol (UDP)</vt:lpstr>
      <vt:lpstr>User Datagram Protocol (UDP)</vt:lpstr>
      <vt:lpstr>UDP Server and Client Processes</vt:lpstr>
      <vt:lpstr>UDP Applications</vt:lpstr>
      <vt:lpstr>Applications that use UDP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@ Transport Layer – TCP</dc:title>
  <dc:creator>Ammar Yasir</dc:creator>
  <cp:lastModifiedBy>Rabia Qasim</cp:lastModifiedBy>
  <cp:revision>11</cp:revision>
  <dcterms:created xsi:type="dcterms:W3CDTF">2024-06-05T10:07:27Z</dcterms:created>
  <dcterms:modified xsi:type="dcterms:W3CDTF">2024-06-06T05:31:54Z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2024-06-05T00:00:00Z</vt:filetime>
  </property>
  <property fmtid="{D5CDD505-2E9C-101B-9397-08002B2CF9AE}" pid="5" name="Producer">
    <vt:lpwstr>Microsoft® PowerPoint® 2016</vt:lpwstr>
  </property>
</Properties>
</file>