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3960" y="527049"/>
            <a:ext cx="5196078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17663"/>
            <a:ext cx="9141714" cy="4579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34171" y="6640061"/>
            <a:ext cx="909827" cy="21793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534400" y="62483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close/>
              </a:path>
            </a:pathLst>
          </a:custGeom>
          <a:solidFill>
            <a:srgbClr val="DB7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097" y="2857880"/>
            <a:ext cx="849980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050" y="1670050"/>
            <a:ext cx="8620760" cy="434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3960" y="527049"/>
            <a:ext cx="5193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5F497A"/>
                </a:solidFill>
                <a:latin typeface="Calibri"/>
                <a:cs typeface="Calibri"/>
              </a:rPr>
              <a:t>Dynamic</a:t>
            </a:r>
            <a:r>
              <a:rPr sz="2200" b="1" spc="1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5F497A"/>
                </a:solidFill>
                <a:latin typeface="Calibri"/>
                <a:cs typeface="Calibri"/>
              </a:rPr>
              <a:t>Host</a:t>
            </a:r>
            <a:r>
              <a:rPr sz="2200" b="1" spc="2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5F497A"/>
                </a:solidFill>
                <a:latin typeface="Calibri"/>
                <a:cs typeface="Calibri"/>
              </a:rPr>
              <a:t>Configuration</a:t>
            </a:r>
            <a:r>
              <a:rPr sz="2200" b="1" spc="3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5F497A"/>
                </a:solidFill>
                <a:latin typeface="Calibri"/>
                <a:cs typeface="Calibri"/>
              </a:rPr>
              <a:t>Protocol</a:t>
            </a:r>
            <a:r>
              <a:rPr sz="2200" b="1" spc="5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5F497A"/>
                </a:solidFill>
                <a:latin typeface="Calibri"/>
                <a:cs typeface="Calibri"/>
              </a:rPr>
              <a:t>(DHCP)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9034" y="64414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DEBC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945" y="2874645"/>
            <a:ext cx="85890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2815" marR="5080" indent="-346075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5F497A"/>
                </a:solidFill>
                <a:latin typeface="Calibri"/>
                <a:cs typeface="Calibri"/>
              </a:rPr>
              <a:t>Dynamic </a:t>
            </a:r>
            <a:r>
              <a:rPr sz="4400" b="1" spc="-15" dirty="0">
                <a:solidFill>
                  <a:srgbClr val="5F497A"/>
                </a:solidFill>
                <a:latin typeface="Calibri"/>
                <a:cs typeface="Calibri"/>
              </a:rPr>
              <a:t>Host Configuration </a:t>
            </a:r>
            <a:r>
              <a:rPr sz="4400" b="1" spc="-20" dirty="0">
                <a:solidFill>
                  <a:srgbClr val="5F497A"/>
                </a:solidFill>
                <a:latin typeface="Calibri"/>
                <a:cs typeface="Calibri"/>
              </a:rPr>
              <a:t>Protocol </a:t>
            </a:r>
            <a:r>
              <a:rPr sz="4400" b="1" spc="-98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5F497A"/>
                </a:solidFill>
                <a:latin typeface="Calibri"/>
                <a:cs typeface="Calibri"/>
              </a:rPr>
              <a:t>(DHCP)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1706"/>
            <a:ext cx="3596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DHCP</a:t>
            </a:r>
            <a:r>
              <a:rPr sz="3200" spc="-40" dirty="0"/>
              <a:t> </a:t>
            </a:r>
            <a:r>
              <a:rPr sz="3200" spc="-5" dirty="0"/>
              <a:t>Message</a:t>
            </a:r>
            <a:r>
              <a:rPr sz="3200" spc="-60" dirty="0"/>
              <a:t> </a:t>
            </a:r>
            <a:r>
              <a:rPr sz="3200" spc="-25" dirty="0"/>
              <a:t>Types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050" y="1670050"/>
          <a:ext cx="8601075" cy="4328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9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DHCP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Message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1E6A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Use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1E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309"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DHCPDISCOVER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broadcast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locate</a:t>
                      </a:r>
                      <a:r>
                        <a:rPr sz="1800" spc="2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available servers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675"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DHCPOFFER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Server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offering</a:t>
                      </a:r>
                      <a:r>
                        <a:rPr sz="1800" spc="1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configuration</a:t>
                      </a:r>
                      <a:r>
                        <a:rPr sz="1800" spc="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132"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DHCPREQUEST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broadcast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equesting</a:t>
                      </a:r>
                      <a:r>
                        <a:rPr sz="1800" spc="1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offered</a:t>
                      </a:r>
                      <a:r>
                        <a:rPr sz="1800" spc="1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3"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DHCPDECLINE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server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notification</a:t>
                      </a:r>
                      <a:r>
                        <a:rPr sz="1800" spc="3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IP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738"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DHCPACK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Server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response confirming</a:t>
                      </a:r>
                      <a:r>
                        <a:rPr sz="1800" spc="2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request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777"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DHCPNAK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Server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client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180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denying</a:t>
                      </a:r>
                      <a:r>
                        <a:rPr sz="1800" spc="2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2020"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DHCPRELEASE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 marR="737870">
                        <a:lnSpc>
                          <a:spcPts val="259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server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request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server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marks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network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spc="-1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as </a:t>
                      </a:r>
                      <a:r>
                        <a:rPr sz="1800" spc="-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1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allocated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593"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DHCPINFORM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server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request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configuration</a:t>
                      </a:r>
                      <a:r>
                        <a:rPr sz="1800" spc="10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548ED4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13E7-CB81-47BC-9BB4-01F4C289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 (DNS)</a:t>
            </a:r>
          </a:p>
        </p:txBody>
      </p:sp>
    </p:spTree>
    <p:extLst>
      <p:ext uri="{BB962C8B-B14F-4D97-AF65-F5344CB8AC3E}">
        <p14:creationId xmlns:p14="http://schemas.microsoft.com/office/powerpoint/2010/main" val="130616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7BC2-7E09-4762-BF0C-3FB5CEF4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0"/>
            <a:ext cx="8499805" cy="574039"/>
          </a:xfrm>
        </p:spPr>
        <p:txBody>
          <a:bodyPr/>
          <a:lstStyle/>
          <a:p>
            <a:r>
              <a:rPr lang="en-US" dirty="0"/>
              <a:t>Domain name system (DNS)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16985-0153-45F5-9AFF-55C87C85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620" y="1524000"/>
            <a:ext cx="8620760" cy="5101397"/>
          </a:xfrm>
        </p:spPr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Internet</a:t>
            </a:r>
            <a:r>
              <a:rPr lang="en-US" sz="1800" spc="-1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Directory</a:t>
            </a:r>
            <a:r>
              <a:rPr lang="en-US" sz="1800" spc="-10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548ED4"/>
                </a:solidFill>
                <a:latin typeface="Calibri"/>
                <a:cs typeface="Calibri"/>
              </a:rPr>
              <a:t>Service</a:t>
            </a:r>
            <a:endParaRPr lang="en-US" sz="1800" dirty="0">
              <a:latin typeface="Calibri"/>
              <a:cs typeface="Calibri"/>
            </a:endParaRPr>
          </a:p>
          <a:p>
            <a:pPr marL="354965" marR="1075055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1800" dirty="0">
                <a:latin typeface="Calibri"/>
                <a:cs typeface="Calibri"/>
              </a:rPr>
              <a:t>A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client-</a:t>
            </a:r>
            <a:r>
              <a:rPr lang="en-US" sz="1800" dirty="0">
                <a:latin typeface="Calibri"/>
                <a:cs typeface="Calibri"/>
              </a:rPr>
              <a:t>server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application</a:t>
            </a:r>
            <a:r>
              <a:rPr lang="en-US" sz="1800" spc="-7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that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maps</a:t>
            </a:r>
            <a:r>
              <a:rPr lang="en-US" sz="1800" spc="-50" dirty="0"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host</a:t>
            </a:r>
            <a:r>
              <a:rPr lang="en-US" sz="18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names</a:t>
            </a:r>
            <a:r>
              <a:rPr lang="en-US" sz="18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into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their </a:t>
            </a:r>
            <a:r>
              <a:rPr lang="en-US" sz="1800" dirty="0">
                <a:latin typeface="Calibri"/>
                <a:cs typeface="Calibri"/>
              </a:rPr>
              <a:t>corresponding</a:t>
            </a:r>
            <a:r>
              <a:rPr lang="en-US" sz="1800" spc="-70" dirty="0"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IP</a:t>
            </a:r>
            <a:r>
              <a:rPr lang="en-US" sz="18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548ED4"/>
                </a:solidFill>
                <a:latin typeface="Calibri"/>
                <a:cs typeface="Calibri"/>
              </a:rPr>
              <a:t>addresses</a:t>
            </a:r>
            <a:endParaRPr lang="en-US" sz="180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1800" dirty="0">
                <a:latin typeface="Calibri"/>
                <a:cs typeface="Calibri"/>
              </a:rPr>
              <a:t>Mapping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host</a:t>
            </a:r>
            <a:r>
              <a:rPr lang="en-US" sz="1800" spc="-6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names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into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their</a:t>
            </a:r>
            <a:r>
              <a:rPr lang="en-US" sz="1800" spc="-6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corresponding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IP</a:t>
            </a:r>
            <a:r>
              <a:rPr lang="en-US" sz="1800" spc="-6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addresses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called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name</a:t>
            </a:r>
            <a:r>
              <a:rPr lang="en-US" sz="18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resolution</a:t>
            </a:r>
            <a:r>
              <a:rPr lang="en-US" sz="18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or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name</a:t>
            </a:r>
            <a:r>
              <a:rPr lang="en-US" sz="18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548ED4"/>
                </a:solidFill>
                <a:latin typeface="Calibri"/>
                <a:cs typeface="Calibri"/>
              </a:rPr>
              <a:t>translation</a:t>
            </a:r>
            <a:r>
              <a:rPr lang="en-US" sz="18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or</a:t>
            </a:r>
            <a:r>
              <a:rPr lang="en-US" sz="1800" spc="-50" dirty="0"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name</a:t>
            </a:r>
            <a:r>
              <a:rPr lang="en-US" sz="18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mapping</a:t>
            </a:r>
            <a:r>
              <a:rPr lang="en-US" sz="18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or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548ED4"/>
                </a:solidFill>
                <a:latin typeface="Calibri"/>
                <a:cs typeface="Calibri"/>
              </a:rPr>
              <a:t>address resolution</a:t>
            </a:r>
            <a:endParaRPr lang="en-US"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1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2400" b="1" u="sng" dirty="0">
                <a:latin typeface="Calibri"/>
                <a:cs typeface="Calibri"/>
              </a:rPr>
              <a:t>Why</a:t>
            </a:r>
            <a:r>
              <a:rPr lang="en-US" sz="2400" b="1" u="sng" spc="-45" dirty="0">
                <a:latin typeface="Calibri"/>
                <a:cs typeface="Calibri"/>
              </a:rPr>
              <a:t> </a:t>
            </a:r>
            <a:r>
              <a:rPr lang="en-US" sz="2400" b="1" u="sng" dirty="0">
                <a:latin typeface="Calibri"/>
                <a:cs typeface="Calibri"/>
              </a:rPr>
              <a:t>we</a:t>
            </a:r>
            <a:r>
              <a:rPr lang="en-US" sz="2400" b="1" u="sng" spc="-40" dirty="0">
                <a:latin typeface="Calibri"/>
                <a:cs typeface="Calibri"/>
              </a:rPr>
              <a:t> </a:t>
            </a:r>
            <a:r>
              <a:rPr lang="en-US" sz="2400" b="1" u="sng" dirty="0">
                <a:latin typeface="Calibri"/>
                <a:cs typeface="Calibri"/>
              </a:rPr>
              <a:t>need</a:t>
            </a:r>
            <a:r>
              <a:rPr lang="en-US" sz="2400" b="1" u="sng" spc="-45" dirty="0">
                <a:latin typeface="Calibri"/>
                <a:cs typeface="Calibri"/>
              </a:rPr>
              <a:t> </a:t>
            </a:r>
            <a:r>
              <a:rPr lang="en-US" sz="2400" b="1" u="sng" dirty="0">
                <a:latin typeface="Calibri"/>
                <a:cs typeface="Calibri"/>
              </a:rPr>
              <a:t>to</a:t>
            </a:r>
            <a:r>
              <a:rPr lang="en-US" sz="2400" b="1" u="sng" spc="-40" dirty="0">
                <a:latin typeface="Calibri"/>
                <a:cs typeface="Calibri"/>
              </a:rPr>
              <a:t> </a:t>
            </a:r>
            <a:r>
              <a:rPr lang="en-US" sz="2400" b="1" u="sng" dirty="0">
                <a:latin typeface="Calibri"/>
                <a:cs typeface="Calibri"/>
              </a:rPr>
              <a:t>use</a:t>
            </a:r>
            <a:r>
              <a:rPr lang="en-US" sz="2400" b="1" u="sng" spc="-40" dirty="0">
                <a:latin typeface="Calibri"/>
                <a:cs typeface="Calibri"/>
              </a:rPr>
              <a:t> </a:t>
            </a:r>
            <a:r>
              <a:rPr lang="en-US" sz="2400" b="1" u="sng" dirty="0">
                <a:latin typeface="Calibri"/>
                <a:cs typeface="Calibri"/>
              </a:rPr>
              <a:t>names</a:t>
            </a:r>
            <a:r>
              <a:rPr lang="en-US" sz="2400" b="1" u="sng" spc="-55" dirty="0">
                <a:latin typeface="Calibri"/>
                <a:cs typeface="Calibri"/>
              </a:rPr>
              <a:t> </a:t>
            </a:r>
            <a:r>
              <a:rPr lang="en-US" sz="2400" b="1" u="sng" dirty="0">
                <a:latin typeface="Calibri"/>
                <a:cs typeface="Calibri"/>
              </a:rPr>
              <a:t>instead</a:t>
            </a:r>
            <a:r>
              <a:rPr lang="en-US" sz="2400" b="1" u="sng" spc="-55" dirty="0">
                <a:latin typeface="Calibri"/>
                <a:cs typeface="Calibri"/>
              </a:rPr>
              <a:t> </a:t>
            </a:r>
            <a:r>
              <a:rPr lang="en-US" sz="2400" b="1" u="sng" dirty="0">
                <a:latin typeface="Calibri"/>
                <a:cs typeface="Calibri"/>
              </a:rPr>
              <a:t>of</a:t>
            </a:r>
            <a:r>
              <a:rPr lang="en-US" sz="2400" b="1" u="sng" spc="-40" dirty="0">
                <a:latin typeface="Calibri"/>
                <a:cs typeface="Calibri"/>
              </a:rPr>
              <a:t> </a:t>
            </a:r>
            <a:r>
              <a:rPr lang="en-US" sz="2400" b="1" u="sng" dirty="0">
                <a:latin typeface="Calibri"/>
                <a:cs typeface="Calibri"/>
              </a:rPr>
              <a:t>IP</a:t>
            </a:r>
            <a:r>
              <a:rPr lang="en-US" sz="2400" b="1" u="sng" spc="-50" dirty="0">
                <a:latin typeface="Calibri"/>
                <a:cs typeface="Calibri"/>
              </a:rPr>
              <a:t> </a:t>
            </a:r>
            <a:r>
              <a:rPr lang="en-US" sz="2400" b="1" u="sng" spc="-10" dirty="0">
                <a:latin typeface="Calibri"/>
                <a:cs typeface="Calibri"/>
              </a:rPr>
              <a:t>numbers?</a:t>
            </a:r>
            <a:endParaRPr lang="en-US" sz="2400" b="1" u="sng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latin typeface="Calibri"/>
                <a:cs typeface="Calibri"/>
              </a:rPr>
              <a:t>IP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addresses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are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difficult</a:t>
            </a:r>
            <a:r>
              <a:rPr lang="en-US" sz="20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to</a:t>
            </a:r>
            <a:r>
              <a:rPr lang="en-US" sz="20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548ED4"/>
                </a:solidFill>
                <a:latin typeface="Calibri"/>
                <a:cs typeface="Calibri"/>
              </a:rPr>
              <a:t>remember</a:t>
            </a:r>
            <a:endParaRPr lang="en-US"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9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Problem: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Network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548ED4"/>
                </a:solidFill>
                <a:latin typeface="Calibri"/>
                <a:cs typeface="Calibri"/>
              </a:rPr>
              <a:t>only</a:t>
            </a:r>
            <a:r>
              <a:rPr lang="en-US" sz="24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548ED4"/>
                </a:solidFill>
                <a:latin typeface="Calibri"/>
                <a:cs typeface="Calibri"/>
              </a:rPr>
              <a:t>understands</a:t>
            </a:r>
            <a:r>
              <a:rPr lang="en-US"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548ED4"/>
                </a:solidFill>
                <a:latin typeface="Calibri"/>
                <a:cs typeface="Calibri"/>
              </a:rPr>
              <a:t>numeric</a:t>
            </a:r>
            <a:r>
              <a:rPr lang="en-US"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548ED4"/>
                </a:solidFill>
                <a:latin typeface="Calibri"/>
                <a:cs typeface="Calibri"/>
              </a:rPr>
              <a:t>addresses</a:t>
            </a:r>
            <a:endParaRPr lang="en-US"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2400" spc="-10" dirty="0">
                <a:latin typeface="Calibri"/>
                <a:cs typeface="Calibri"/>
              </a:rPr>
              <a:t>Solution:</a:t>
            </a:r>
            <a:endParaRPr lang="en-US"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Use</a:t>
            </a:r>
            <a:r>
              <a:rPr lang="en-US" sz="20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alphanumeric</a:t>
            </a:r>
            <a:r>
              <a:rPr lang="en-US" sz="20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names</a:t>
            </a:r>
            <a:r>
              <a:rPr lang="en-US" sz="2000" spc="-6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to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refer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to</a:t>
            </a:r>
            <a:r>
              <a:rPr lang="en-US" sz="2000" spc="-6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hosts</a:t>
            </a:r>
            <a:endParaRPr lang="en-US" sz="20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1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latin typeface="Calibri"/>
                <a:cs typeface="Calibri"/>
              </a:rPr>
              <a:t>Add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distributed,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hierarchical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protocol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(called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DNS)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to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map</a:t>
            </a:r>
            <a:r>
              <a:rPr lang="en-US" sz="20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548ED4"/>
                </a:solidFill>
                <a:latin typeface="Calibri"/>
                <a:cs typeface="Calibri"/>
              </a:rPr>
              <a:t>between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alphanumeric</a:t>
            </a:r>
            <a:r>
              <a:rPr lang="en-US" sz="20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host</a:t>
            </a:r>
            <a:r>
              <a:rPr lang="en-US" sz="20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names</a:t>
            </a:r>
            <a:r>
              <a:rPr lang="en-US" sz="20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and</a:t>
            </a:r>
            <a:r>
              <a:rPr lang="en-US" sz="20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IP</a:t>
            </a:r>
            <a:r>
              <a:rPr lang="en-US" sz="20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548ED4"/>
                </a:solidFill>
                <a:latin typeface="Calibri"/>
                <a:cs typeface="Calibri"/>
              </a:rPr>
              <a:t>addresses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25"/>
              </a:spcBef>
              <a:buClr>
                <a:srgbClr val="5F497A"/>
              </a:buClr>
              <a:buFont typeface="Arial MT"/>
              <a:buChar char="–"/>
            </a:pPr>
            <a:endParaRPr lang="en-US"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769995" algn="l"/>
              </a:tabLst>
            </a:pPr>
            <a:r>
              <a:rPr lang="en-US" sz="2400" dirty="0">
                <a:latin typeface="Calibri"/>
                <a:cs typeface="Calibri"/>
              </a:rPr>
              <a:t>IP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addresses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are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unique</a:t>
            </a:r>
            <a:r>
              <a:rPr lang="en-US" sz="2400" dirty="0">
                <a:latin typeface="Calibri"/>
                <a:cs typeface="Calibri"/>
              </a:rPr>
              <a:t>	Host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names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must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be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unique</a:t>
            </a:r>
            <a:endParaRPr lang="en-US" sz="24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7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D1E8-4E5E-4CBB-B851-81C5323E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8499805" cy="574039"/>
          </a:xfrm>
        </p:spPr>
        <p:txBody>
          <a:bodyPr/>
          <a:lstStyle/>
          <a:p>
            <a:r>
              <a:rPr lang="en-US" dirty="0"/>
              <a:t>DNS services and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6E9A-94CE-456D-856B-E64854730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28" y="1752600"/>
            <a:ext cx="8620760" cy="43414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7F0C8B3-9366-47AD-9C59-E785E4BF2F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21" y="1827852"/>
            <a:ext cx="8869485" cy="41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3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28C-24C2-4C84-BDA8-E67EC826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685800"/>
            <a:ext cx="8499805" cy="574039"/>
          </a:xfrm>
        </p:spPr>
        <p:txBody>
          <a:bodyPr/>
          <a:lstStyle/>
          <a:p>
            <a:r>
              <a:rPr lang="en-US" dirty="0"/>
              <a:t>WWW</a:t>
            </a:r>
            <a:r>
              <a:rPr lang="en-US" spc="-45" dirty="0"/>
              <a:t> </a:t>
            </a:r>
            <a:r>
              <a:rPr lang="en-US" dirty="0"/>
              <a:t>Service</a:t>
            </a:r>
            <a:r>
              <a:rPr lang="en-US" spc="-55" dirty="0"/>
              <a:t> </a:t>
            </a:r>
            <a:r>
              <a:rPr lang="en-US" dirty="0"/>
              <a:t>and</a:t>
            </a:r>
            <a:r>
              <a:rPr lang="en-US" spc="-40" dirty="0"/>
              <a:t> </a:t>
            </a:r>
            <a:r>
              <a:rPr lang="en-US" spc="-20" dirty="0"/>
              <a:t>HTTP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E07-C064-4885-9ABF-5D89CE0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8" y="1841802"/>
            <a:ext cx="8620760" cy="332142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endParaRPr lang="en-US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sz="1800" spc="-10" dirty="0">
                <a:latin typeface="Calibri"/>
                <a:cs typeface="Calibri"/>
              </a:rPr>
              <a:t>Steps:</a:t>
            </a:r>
            <a:endParaRPr lang="en-US"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1800" dirty="0">
                <a:latin typeface="Calibri"/>
                <a:cs typeface="Calibri"/>
              </a:rPr>
              <a:t>URL</a:t>
            </a:r>
            <a:r>
              <a:rPr lang="en-US" sz="1800" spc="-5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typed</a:t>
            </a:r>
            <a:r>
              <a:rPr lang="en-US" sz="18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in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address</a:t>
            </a:r>
            <a:r>
              <a:rPr lang="en-US" sz="1800" spc="-35" dirty="0">
                <a:latin typeface="Calibri"/>
                <a:cs typeface="Calibri"/>
              </a:rPr>
              <a:t> </a:t>
            </a:r>
            <a:r>
              <a:rPr lang="en-US" sz="1800" spc="-25" dirty="0">
                <a:latin typeface="Calibri"/>
                <a:cs typeface="Calibri"/>
              </a:rPr>
              <a:t>bar</a:t>
            </a:r>
            <a:endParaRPr lang="en-US"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1800" dirty="0">
                <a:latin typeface="Calibri"/>
                <a:cs typeface="Calibri"/>
              </a:rPr>
              <a:t>Browser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checks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with</a:t>
            </a:r>
            <a:r>
              <a:rPr lang="en-US" sz="1800" spc="-50" dirty="0"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DNS</a:t>
            </a:r>
            <a:r>
              <a:rPr lang="en-US" sz="18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server</a:t>
            </a:r>
            <a:r>
              <a:rPr lang="en-US" sz="18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to</a:t>
            </a:r>
            <a:r>
              <a:rPr lang="en-US" sz="18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convert</a:t>
            </a:r>
            <a:r>
              <a:rPr lang="en-US" sz="18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it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to</a:t>
            </a:r>
            <a:r>
              <a:rPr lang="en-US" sz="1800" spc="-5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IP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address</a:t>
            </a:r>
            <a:endParaRPr lang="en-US"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1800" dirty="0">
                <a:latin typeface="Calibri"/>
                <a:cs typeface="Calibri"/>
              </a:rPr>
              <a:t>Connects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to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server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requested</a:t>
            </a:r>
            <a:endParaRPr lang="en-US" sz="180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Using</a:t>
            </a:r>
            <a:r>
              <a:rPr lang="en-US" sz="18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HTTP</a:t>
            </a:r>
            <a:r>
              <a:rPr lang="en-US" sz="18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or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HTTPS</a:t>
            </a:r>
            <a:r>
              <a:rPr lang="en-US" sz="1800" spc="-5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protocol</a:t>
            </a:r>
            <a:r>
              <a:rPr lang="en-US" sz="1800" spc="-6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requirements,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6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browser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sends</a:t>
            </a:r>
            <a:r>
              <a:rPr lang="en-US" sz="1800" spc="-50" dirty="0">
                <a:latin typeface="Calibri"/>
                <a:cs typeface="Calibri"/>
              </a:rPr>
              <a:t> a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request</a:t>
            </a:r>
            <a:r>
              <a:rPr lang="en-US" sz="18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to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server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to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ask</a:t>
            </a:r>
            <a:r>
              <a:rPr lang="en-US" sz="1800" spc="-65" dirty="0"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for</a:t>
            </a:r>
            <a:r>
              <a:rPr lang="en-US" sz="18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lang="en-US" sz="18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desired</a:t>
            </a:r>
            <a:r>
              <a:rPr lang="en-US" sz="18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html</a:t>
            </a:r>
            <a:r>
              <a:rPr lang="en-US" sz="18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document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(usually index.html)</a:t>
            </a:r>
            <a:endParaRPr lang="en-US"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server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sends</a:t>
            </a:r>
            <a:r>
              <a:rPr lang="en-US" sz="18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lang="en-US" sz="18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HTML</a:t>
            </a:r>
            <a:r>
              <a:rPr lang="en-US" sz="18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code</a:t>
            </a:r>
            <a:r>
              <a:rPr lang="en-US" sz="18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for</a:t>
            </a:r>
            <a:r>
              <a:rPr lang="en-US" sz="1800" spc="-5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5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web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page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to</a:t>
            </a:r>
            <a:r>
              <a:rPr lang="en-US" sz="1800" spc="-7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browser.</a:t>
            </a:r>
            <a:endParaRPr lang="en-US" sz="1800" dirty="0">
              <a:latin typeface="Calibri"/>
              <a:cs typeface="Calibri"/>
            </a:endParaRPr>
          </a:p>
          <a:p>
            <a:pPr marL="354965" marR="13716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browser</a:t>
            </a:r>
            <a:r>
              <a:rPr lang="en-US" sz="18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548ED4"/>
                </a:solidFill>
                <a:latin typeface="Calibri"/>
                <a:cs typeface="Calibri"/>
              </a:rPr>
              <a:t>interprets</a:t>
            </a:r>
            <a:r>
              <a:rPr lang="en-US" sz="1800" spc="-8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lang="en-US" sz="18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HTML</a:t>
            </a:r>
            <a:r>
              <a:rPr lang="en-US" sz="1800" spc="-7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code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formats</a:t>
            </a:r>
            <a:r>
              <a:rPr lang="en-US" sz="1800" spc="-8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page</a:t>
            </a:r>
            <a:r>
              <a:rPr lang="en-US" sz="1800" spc="-6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to</a:t>
            </a:r>
            <a:r>
              <a:rPr lang="en-US" sz="1800" spc="-70" dirty="0">
                <a:latin typeface="Calibri"/>
                <a:cs typeface="Calibri"/>
              </a:rPr>
              <a:t> </a:t>
            </a:r>
            <a:r>
              <a:rPr lang="en-US" sz="1800" spc="-25" dirty="0">
                <a:latin typeface="Calibri"/>
                <a:cs typeface="Calibri"/>
              </a:rPr>
              <a:t>fit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8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browser</a:t>
            </a:r>
            <a:r>
              <a:rPr lang="en-US" sz="1800" spc="-8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window</a:t>
            </a:r>
            <a:endParaRPr lang="en-US" sz="18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5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28C-24C2-4C84-BDA8-E67EC826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685800"/>
            <a:ext cx="8499805" cy="574039"/>
          </a:xfrm>
        </p:spPr>
        <p:txBody>
          <a:bodyPr/>
          <a:lstStyle/>
          <a:p>
            <a:r>
              <a:rPr lang="en-US" dirty="0"/>
              <a:t>Domain</a:t>
            </a:r>
            <a:r>
              <a:rPr lang="en-US" spc="-95" dirty="0"/>
              <a:t> </a:t>
            </a:r>
            <a:r>
              <a:rPr lang="en-US" dirty="0"/>
              <a:t>Name</a:t>
            </a:r>
            <a:r>
              <a:rPr lang="en-US" spc="-100" dirty="0"/>
              <a:t> </a:t>
            </a:r>
            <a:r>
              <a:rPr lang="en-US" spc="-10" dirty="0"/>
              <a:t>System</a:t>
            </a:r>
            <a:r>
              <a:rPr lang="en-US" spc="-100" dirty="0"/>
              <a:t> </a:t>
            </a:r>
            <a:r>
              <a:rPr lang="en-US" spc="-10" dirty="0"/>
              <a:t>(DNS)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E07-C064-4885-9ABF-5D89CE0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8" y="1841802"/>
            <a:ext cx="8620760" cy="3626634"/>
          </a:xfrm>
        </p:spPr>
        <p:txBody>
          <a:bodyPr/>
          <a:lstStyle/>
          <a:p>
            <a:endParaRPr lang="en-US" dirty="0"/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Properties</a:t>
            </a:r>
            <a:r>
              <a:rPr lang="en-US" sz="2400" spc="-8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DNS</a:t>
            </a:r>
            <a:endParaRPr lang="en-US"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spc="-10" dirty="0">
                <a:latin typeface="Calibri"/>
                <a:cs typeface="Calibri"/>
              </a:rPr>
              <a:t>Hierarchical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name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space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divided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into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zones</a:t>
            </a:r>
            <a:endParaRPr lang="en-US"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DNS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zone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is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portion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of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DNS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namespace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that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is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managed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by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50" dirty="0">
                <a:latin typeface="Calibri"/>
                <a:cs typeface="Calibri"/>
              </a:rPr>
              <a:t>a</a:t>
            </a:r>
            <a:endParaRPr lang="en-US" sz="20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specific</a:t>
            </a:r>
            <a:r>
              <a:rPr lang="en-US" sz="2000" spc="-6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organization</a:t>
            </a:r>
            <a:endParaRPr lang="en-US"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2400" spc="-10" dirty="0">
                <a:latin typeface="Calibri"/>
                <a:cs typeface="Calibri"/>
              </a:rPr>
              <a:t>Hierarchy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DNS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servers</a:t>
            </a:r>
            <a:endParaRPr lang="en-US"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latin typeface="Calibri"/>
                <a:cs typeface="Calibri"/>
              </a:rPr>
              <a:t>Root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Domain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Server</a:t>
            </a:r>
            <a:endParaRPr lang="en-US"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spc="-60" dirty="0">
                <a:latin typeface="Calibri"/>
                <a:cs typeface="Calibri"/>
              </a:rPr>
              <a:t>Top-</a:t>
            </a:r>
            <a:r>
              <a:rPr lang="en-US" sz="2000" dirty="0">
                <a:latin typeface="Calibri"/>
                <a:cs typeface="Calibri"/>
              </a:rPr>
              <a:t>level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domain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(TLD)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servers</a:t>
            </a:r>
            <a:endParaRPr lang="en-US"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spc="-10" dirty="0">
                <a:latin typeface="Calibri"/>
                <a:cs typeface="Calibri"/>
              </a:rPr>
              <a:t>Authoritative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DNS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servers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28C-24C2-4C84-BDA8-E67EC826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685800"/>
            <a:ext cx="8499805" cy="574039"/>
          </a:xfrm>
        </p:spPr>
        <p:txBody>
          <a:bodyPr/>
          <a:lstStyle/>
          <a:p>
            <a:r>
              <a:rPr lang="en-US" dirty="0"/>
              <a:t>Domain</a:t>
            </a:r>
            <a:r>
              <a:rPr lang="en-US" spc="-95" dirty="0"/>
              <a:t> </a:t>
            </a:r>
            <a:r>
              <a:rPr lang="en-US" dirty="0"/>
              <a:t>Name</a:t>
            </a:r>
            <a:r>
              <a:rPr lang="en-US" spc="-100" dirty="0"/>
              <a:t> </a:t>
            </a:r>
            <a:r>
              <a:rPr lang="en-US" spc="-10" dirty="0"/>
              <a:t>System</a:t>
            </a:r>
            <a:r>
              <a:rPr lang="en-US" spc="-100" dirty="0"/>
              <a:t> </a:t>
            </a:r>
            <a:r>
              <a:rPr lang="en-US" spc="-10" dirty="0"/>
              <a:t>(DNS)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E07-C064-4885-9ABF-5D89CE0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619" y="1504086"/>
            <a:ext cx="8620760" cy="131318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US" sz="1800" i="1" dirty="0">
                <a:latin typeface="Calibri"/>
                <a:cs typeface="Calibri"/>
              </a:rPr>
              <a:t>Client</a:t>
            </a:r>
            <a:r>
              <a:rPr lang="en-US" sz="1800" i="1" spc="-70" dirty="0">
                <a:latin typeface="Calibri"/>
                <a:cs typeface="Calibri"/>
              </a:rPr>
              <a:t> </a:t>
            </a:r>
            <a:r>
              <a:rPr lang="en-US" sz="1800" i="1" dirty="0">
                <a:latin typeface="Calibri"/>
                <a:cs typeface="Calibri"/>
              </a:rPr>
              <a:t>wants</a:t>
            </a:r>
            <a:r>
              <a:rPr lang="en-US" sz="1800" i="1" spc="-50" dirty="0">
                <a:latin typeface="Calibri"/>
                <a:cs typeface="Calibri"/>
              </a:rPr>
              <a:t> </a:t>
            </a:r>
            <a:r>
              <a:rPr lang="en-US" sz="1800" i="1" dirty="0">
                <a:latin typeface="Calibri"/>
                <a:cs typeface="Calibri"/>
              </a:rPr>
              <a:t>IP</a:t>
            </a:r>
            <a:r>
              <a:rPr lang="en-US" sz="1800" i="1" spc="-50" dirty="0">
                <a:latin typeface="Calibri"/>
                <a:cs typeface="Calibri"/>
              </a:rPr>
              <a:t> </a:t>
            </a:r>
            <a:r>
              <a:rPr lang="en-US" sz="1800" i="1" dirty="0">
                <a:latin typeface="Calibri"/>
                <a:cs typeface="Calibri"/>
              </a:rPr>
              <a:t>for</a:t>
            </a:r>
            <a:r>
              <a:rPr lang="en-US" sz="1800" i="1" spc="-50" dirty="0">
                <a:latin typeface="Calibri"/>
                <a:cs typeface="Calibri"/>
              </a:rPr>
              <a:t> </a:t>
            </a:r>
            <a:r>
              <a:rPr lang="en-US" sz="1800" i="1" spc="-10" dirty="0">
                <a:latin typeface="Calibri"/>
                <a:cs typeface="Calibri"/>
              </a:rPr>
              <a:t>www.amazon.com;</a:t>
            </a:r>
            <a:endParaRPr lang="en-US"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Client</a:t>
            </a:r>
            <a:r>
              <a:rPr lang="en-US" sz="18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queries</a:t>
            </a:r>
            <a:r>
              <a:rPr lang="en-US" sz="18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root</a:t>
            </a:r>
            <a:r>
              <a:rPr lang="en-US" sz="18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server</a:t>
            </a:r>
            <a:r>
              <a:rPr lang="en-US" sz="18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to</a:t>
            </a:r>
            <a:r>
              <a:rPr lang="en-US" sz="1800" spc="-4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find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com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DNS</a:t>
            </a:r>
            <a:r>
              <a:rPr lang="en-US" sz="18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548ED4"/>
                </a:solidFill>
                <a:latin typeface="Calibri"/>
                <a:cs typeface="Calibri"/>
              </a:rPr>
              <a:t>server</a:t>
            </a:r>
            <a:endParaRPr lang="en-US"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1800" dirty="0">
                <a:latin typeface="Calibri"/>
                <a:cs typeface="Calibri"/>
              </a:rPr>
              <a:t>Client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queries</a:t>
            </a:r>
            <a:r>
              <a:rPr lang="en-US" sz="18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.com</a:t>
            </a:r>
            <a:r>
              <a:rPr lang="en-US" sz="18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DNS</a:t>
            </a:r>
            <a:r>
              <a:rPr lang="en-US" sz="18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server</a:t>
            </a:r>
            <a:r>
              <a:rPr lang="en-US" sz="18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to</a:t>
            </a:r>
            <a:r>
              <a:rPr lang="en-US" sz="18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get</a:t>
            </a:r>
            <a:r>
              <a:rPr lang="en-US" sz="18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548ED4"/>
                </a:solidFill>
                <a:latin typeface="Calibri"/>
                <a:cs typeface="Calibri"/>
              </a:rPr>
              <a:t>amazon.com</a:t>
            </a:r>
            <a:r>
              <a:rPr lang="en-US" sz="18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DNS</a:t>
            </a:r>
            <a:r>
              <a:rPr lang="en-US" sz="18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548ED4"/>
                </a:solidFill>
                <a:latin typeface="Calibri"/>
                <a:cs typeface="Calibri"/>
              </a:rPr>
              <a:t>server</a:t>
            </a:r>
            <a:endParaRPr lang="en-US" sz="1800" dirty="0">
              <a:latin typeface="Calibri"/>
              <a:cs typeface="Calibri"/>
            </a:endParaRPr>
          </a:p>
          <a:p>
            <a:pPr marL="355600" marR="273050" indent="-342900">
              <a:lnSpc>
                <a:spcPct val="100000"/>
              </a:lnSpc>
              <a:spcBef>
                <a:spcPts val="530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  <a:tab pos="5589270" algn="l"/>
              </a:tabLst>
            </a:pPr>
            <a:r>
              <a:rPr lang="en-US" sz="1800" dirty="0">
                <a:latin typeface="Calibri"/>
                <a:cs typeface="Calibri"/>
              </a:rPr>
              <a:t>Client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queries</a:t>
            </a:r>
            <a:r>
              <a:rPr lang="en-US" sz="18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548ED4"/>
                </a:solidFill>
                <a:latin typeface="Calibri"/>
                <a:cs typeface="Calibri"/>
              </a:rPr>
              <a:t>amazon.com</a:t>
            </a:r>
            <a:r>
              <a:rPr lang="en-US" sz="18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DNS</a:t>
            </a:r>
            <a:r>
              <a:rPr lang="en-US" sz="18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server</a:t>
            </a:r>
            <a:r>
              <a:rPr lang="en-US" sz="18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to</a:t>
            </a:r>
            <a:r>
              <a:rPr lang="en-US" sz="18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spc="-25" dirty="0">
                <a:solidFill>
                  <a:srgbClr val="548ED4"/>
                </a:solidFill>
                <a:latin typeface="Calibri"/>
                <a:cs typeface="Calibri"/>
              </a:rPr>
              <a:t>get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	IP</a:t>
            </a:r>
            <a:r>
              <a:rPr lang="en-US" sz="18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548ED4"/>
                </a:solidFill>
                <a:latin typeface="Calibri"/>
                <a:cs typeface="Calibri"/>
              </a:rPr>
              <a:t>address</a:t>
            </a:r>
            <a:r>
              <a:rPr lang="en-US" sz="18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800" spc="-25" dirty="0">
                <a:solidFill>
                  <a:srgbClr val="548ED4"/>
                </a:solidFill>
                <a:latin typeface="Calibri"/>
                <a:cs typeface="Calibri"/>
              </a:rPr>
              <a:t>for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8655D-CE4D-426F-AF53-1B10BE11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95600"/>
            <a:ext cx="7821312" cy="35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7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28C-24C2-4C84-BDA8-E67EC826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685800"/>
            <a:ext cx="8499805" cy="574039"/>
          </a:xfrm>
        </p:spPr>
        <p:txBody>
          <a:bodyPr/>
          <a:lstStyle/>
          <a:p>
            <a:r>
              <a:rPr lang="en-US" dirty="0"/>
              <a:t>Domain name system (DNS)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E07-C064-4885-9ABF-5D89CE0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8" y="1841802"/>
            <a:ext cx="8620760" cy="4341495"/>
          </a:xfrm>
        </p:spPr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2400" spc="-70" dirty="0">
                <a:latin typeface="Calibri"/>
                <a:cs typeface="Calibri"/>
              </a:rPr>
              <a:t>Top-</a:t>
            </a:r>
            <a:r>
              <a:rPr lang="en-US" sz="2400" dirty="0">
                <a:latin typeface="Calibri"/>
                <a:cs typeface="Calibri"/>
              </a:rPr>
              <a:t>Level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Domain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(TLD)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servers:</a:t>
            </a:r>
            <a:endParaRPr lang="en-US"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Generic</a:t>
            </a:r>
            <a:r>
              <a:rPr lang="en-US" sz="20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domains</a:t>
            </a:r>
            <a:r>
              <a:rPr lang="en-US" sz="20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(e.g.,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com,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org,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spc="-20" dirty="0" err="1">
                <a:latin typeface="Calibri"/>
                <a:cs typeface="Calibri"/>
              </a:rPr>
              <a:t>edu</a:t>
            </a:r>
            <a:r>
              <a:rPr lang="en-US" sz="2000" spc="-20" dirty="0">
                <a:latin typeface="Calibri"/>
                <a:cs typeface="Calibri"/>
              </a:rPr>
              <a:t>)</a:t>
            </a:r>
            <a:endParaRPr lang="en-US"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Country</a:t>
            </a:r>
            <a:r>
              <a:rPr lang="en-US" sz="20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domains</a:t>
            </a:r>
            <a:r>
              <a:rPr lang="en-US" sz="20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(e.g.,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uk</a:t>
            </a:r>
            <a:r>
              <a:rPr lang="en-US" sz="2000" dirty="0">
                <a:latin typeface="Calibri"/>
                <a:cs typeface="Calibri"/>
              </a:rPr>
              <a:t>,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pk,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25" dirty="0" err="1">
                <a:latin typeface="Calibri"/>
                <a:cs typeface="Calibri"/>
              </a:rPr>
              <a:t>jp</a:t>
            </a:r>
            <a:r>
              <a:rPr lang="en-US" sz="2000" spc="-25" dirty="0">
                <a:latin typeface="Calibri"/>
                <a:cs typeface="Calibri"/>
              </a:rPr>
              <a:t>)</a:t>
            </a:r>
            <a:endParaRPr lang="en-US"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Special</a:t>
            </a:r>
            <a:r>
              <a:rPr lang="en-US" sz="20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domains</a:t>
            </a:r>
            <a:r>
              <a:rPr lang="en-US" sz="20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(e.g.,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spc="-10" dirty="0" err="1">
                <a:latin typeface="Calibri"/>
                <a:cs typeface="Calibri"/>
              </a:rPr>
              <a:t>arpa</a:t>
            </a:r>
            <a:r>
              <a:rPr lang="en-US" sz="2000" spc="-10" dirty="0">
                <a:latin typeface="Calibri"/>
                <a:cs typeface="Calibri"/>
              </a:rPr>
              <a:t>)</a:t>
            </a:r>
            <a:endParaRPr lang="en-US"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spc="-10" dirty="0">
                <a:latin typeface="Calibri"/>
                <a:cs typeface="Calibri"/>
              </a:rPr>
              <a:t>Typically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managed</a:t>
            </a:r>
            <a:r>
              <a:rPr lang="en-US" sz="2000" spc="-7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professionally</a:t>
            </a:r>
            <a:endParaRPr lang="en-US"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15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</a:tabLst>
            </a:pPr>
            <a:r>
              <a:rPr lang="en-US" sz="1600" dirty="0">
                <a:solidFill>
                  <a:srgbClr val="548ED4"/>
                </a:solidFill>
                <a:latin typeface="Calibri"/>
                <a:cs typeface="Calibri"/>
              </a:rPr>
              <a:t>Network</a:t>
            </a:r>
            <a:r>
              <a:rPr lang="en-US" sz="16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548ED4"/>
                </a:solidFill>
                <a:latin typeface="Calibri"/>
                <a:cs typeface="Calibri"/>
              </a:rPr>
              <a:t>Solutions</a:t>
            </a:r>
            <a:r>
              <a:rPr lang="en-US" sz="16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maintains</a:t>
            </a:r>
            <a:r>
              <a:rPr lang="en-US" sz="1600" spc="-9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servers</a:t>
            </a:r>
            <a:r>
              <a:rPr lang="en-US" sz="1600" spc="-45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for</a:t>
            </a:r>
            <a:r>
              <a:rPr lang="en-US" sz="1600" spc="-65" dirty="0">
                <a:latin typeface="Calibri"/>
                <a:cs typeface="Calibri"/>
              </a:rPr>
              <a:t> </a:t>
            </a:r>
            <a:r>
              <a:rPr lang="en-US" sz="1600" spc="-10" dirty="0">
                <a:latin typeface="Calibri"/>
                <a:cs typeface="Calibri"/>
              </a:rPr>
              <a:t>“com”</a:t>
            </a:r>
            <a:endParaRPr lang="en-US" sz="16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384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</a:tabLst>
            </a:pPr>
            <a:r>
              <a:rPr lang="en-US" sz="1600" dirty="0">
                <a:solidFill>
                  <a:srgbClr val="548ED4"/>
                </a:solidFill>
                <a:latin typeface="Calibri"/>
                <a:cs typeface="Calibri"/>
              </a:rPr>
              <a:t>Educause</a:t>
            </a:r>
            <a:r>
              <a:rPr lang="en-US" sz="1600" spc="-7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maintains</a:t>
            </a:r>
            <a:r>
              <a:rPr lang="en-US" sz="1600" spc="-90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servers</a:t>
            </a:r>
            <a:r>
              <a:rPr lang="en-US" sz="1600" spc="-30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for</a:t>
            </a:r>
            <a:r>
              <a:rPr lang="en-US" sz="1600" spc="-60" dirty="0">
                <a:latin typeface="Calibri"/>
                <a:cs typeface="Calibri"/>
              </a:rPr>
              <a:t> </a:t>
            </a:r>
            <a:r>
              <a:rPr lang="en-US" sz="1600" spc="-20" dirty="0">
                <a:latin typeface="Calibri"/>
                <a:cs typeface="Calibri"/>
              </a:rPr>
              <a:t>“</a:t>
            </a:r>
            <a:r>
              <a:rPr lang="en-US" sz="1600" spc="-20" dirty="0" err="1">
                <a:latin typeface="Calibri"/>
                <a:cs typeface="Calibri"/>
              </a:rPr>
              <a:t>edu</a:t>
            </a:r>
            <a:r>
              <a:rPr lang="en-US" sz="1600" spc="-20" dirty="0">
                <a:latin typeface="Calibri"/>
                <a:cs typeface="Calibri"/>
              </a:rPr>
              <a:t>”</a:t>
            </a:r>
            <a:endParaRPr lang="en-US" sz="16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34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Authoritative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DNS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servers:</a:t>
            </a:r>
            <a:endParaRPr lang="en-US"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latin typeface="Calibri"/>
                <a:cs typeface="Calibri"/>
              </a:rPr>
              <a:t>Provide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public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records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for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hosts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at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an</a:t>
            </a:r>
            <a:r>
              <a:rPr lang="en-US" sz="20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548ED4"/>
                </a:solidFill>
                <a:latin typeface="Calibri"/>
                <a:cs typeface="Calibri"/>
              </a:rPr>
              <a:t>organization</a:t>
            </a:r>
            <a:endParaRPr lang="en-US"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latin typeface="Calibri"/>
                <a:cs typeface="Calibri"/>
              </a:rPr>
              <a:t>For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spc="-20" dirty="0">
                <a:latin typeface="Calibri"/>
                <a:cs typeface="Calibri"/>
              </a:rPr>
              <a:t>organization’s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servers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(e.g.,</a:t>
            </a:r>
            <a:r>
              <a:rPr lang="en-US" sz="2000" spc="-6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Web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mail)</a:t>
            </a:r>
            <a:endParaRPr lang="en-US"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latin typeface="Calibri"/>
                <a:cs typeface="Calibri"/>
              </a:rPr>
              <a:t>Can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be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maintained</a:t>
            </a:r>
            <a:r>
              <a:rPr lang="en-US" sz="20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locally</a:t>
            </a:r>
            <a:r>
              <a:rPr lang="en-US" sz="20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or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by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service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provider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9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28C-24C2-4C84-BDA8-E67EC826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685800"/>
            <a:ext cx="8499805" cy="574039"/>
          </a:xfrm>
        </p:spPr>
        <p:txBody>
          <a:bodyPr/>
          <a:lstStyle/>
          <a:p>
            <a:r>
              <a:rPr lang="en-US" dirty="0"/>
              <a:t>Local</a:t>
            </a:r>
            <a:r>
              <a:rPr lang="en-US" spc="-70" dirty="0"/>
              <a:t> </a:t>
            </a:r>
            <a:r>
              <a:rPr lang="en-US" dirty="0"/>
              <a:t>DNS</a:t>
            </a:r>
            <a:r>
              <a:rPr lang="en-US" spc="-65" dirty="0"/>
              <a:t> </a:t>
            </a:r>
            <a:r>
              <a:rPr lang="en-US" dirty="0"/>
              <a:t>Name</a:t>
            </a:r>
            <a:r>
              <a:rPr lang="en-US" spc="-70" dirty="0"/>
              <a:t> </a:t>
            </a:r>
            <a:r>
              <a:rPr lang="en-US" spc="-10" dirty="0"/>
              <a:t>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E07-C064-4885-9ABF-5D89CE0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8" y="1841802"/>
            <a:ext cx="8620760" cy="2282676"/>
          </a:xfrm>
        </p:spPr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74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4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Each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ISP</a:t>
            </a:r>
            <a:r>
              <a:rPr lang="en-US" sz="2400" spc="-8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(residential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spc="-65" dirty="0">
                <a:latin typeface="Calibri"/>
                <a:cs typeface="Calibri"/>
              </a:rPr>
              <a:t>ISP,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company,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university)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has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one</a:t>
            </a:r>
            <a:endParaRPr lang="en-US"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4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latin typeface="Calibri"/>
                <a:cs typeface="Calibri"/>
              </a:rPr>
              <a:t>Also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called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MS PGothic"/>
                <a:cs typeface="MS PGothic"/>
              </a:rPr>
              <a:t>“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default</a:t>
            </a:r>
            <a:r>
              <a:rPr lang="en-US" sz="2000" spc="-6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name</a:t>
            </a:r>
            <a:r>
              <a:rPr lang="en-US" sz="2000" spc="-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548ED4"/>
                </a:solidFill>
                <a:latin typeface="Calibri"/>
                <a:cs typeface="Calibri"/>
              </a:rPr>
              <a:t>server</a:t>
            </a:r>
            <a:r>
              <a:rPr lang="en-US" sz="2000" spc="-10" dirty="0">
                <a:latin typeface="MS PGothic"/>
                <a:cs typeface="MS PGothic"/>
              </a:rPr>
              <a:t>”</a:t>
            </a:r>
            <a:endParaRPr lang="en-US" sz="2000" dirty="0">
              <a:latin typeface="MS PGothic"/>
              <a:cs typeface="MS PGothic"/>
            </a:endParaRPr>
          </a:p>
          <a:p>
            <a:pPr marL="354965" indent="-34226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When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host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makes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DNS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query,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query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sent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its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local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DNS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server</a:t>
            </a:r>
            <a:endParaRPr lang="en-US"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latin typeface="Calibri"/>
                <a:cs typeface="Calibri"/>
              </a:rPr>
              <a:t>Has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local</a:t>
            </a:r>
            <a:r>
              <a:rPr lang="en-US" sz="20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48ED4"/>
                </a:solidFill>
                <a:latin typeface="Calibri"/>
                <a:cs typeface="Calibri"/>
              </a:rPr>
              <a:t>cache</a:t>
            </a:r>
            <a:r>
              <a:rPr lang="en-US" sz="20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of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recent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name-</a:t>
            </a:r>
            <a:r>
              <a:rPr lang="en-US" sz="2000" spc="-20" dirty="0">
                <a:latin typeface="Calibri"/>
                <a:cs typeface="Calibri"/>
              </a:rPr>
              <a:t>to-</a:t>
            </a:r>
            <a:r>
              <a:rPr lang="en-US" sz="2000" dirty="0">
                <a:latin typeface="Calibri"/>
                <a:cs typeface="Calibri"/>
              </a:rPr>
              <a:t>address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translation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4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28C-24C2-4C84-BDA8-E67EC826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685800"/>
            <a:ext cx="8499805" cy="574039"/>
          </a:xfrm>
        </p:spPr>
        <p:txBody>
          <a:bodyPr/>
          <a:lstStyle/>
          <a:p>
            <a:r>
              <a:rPr lang="en-US" dirty="0"/>
              <a:t>DNS:</a:t>
            </a:r>
            <a:r>
              <a:rPr lang="en-US" spc="-70" dirty="0"/>
              <a:t> </a:t>
            </a:r>
            <a:r>
              <a:rPr lang="en-US" dirty="0"/>
              <a:t>Root</a:t>
            </a:r>
            <a:r>
              <a:rPr lang="en-US" spc="-70" dirty="0"/>
              <a:t> </a:t>
            </a:r>
            <a:r>
              <a:rPr lang="en-US" dirty="0"/>
              <a:t>Name</a:t>
            </a:r>
            <a:r>
              <a:rPr lang="en-US" spc="-70" dirty="0"/>
              <a:t> </a:t>
            </a:r>
            <a:r>
              <a:rPr lang="en-US" spc="-10" dirty="0"/>
              <a:t>Servers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E07-C064-4885-9ABF-5D89CE0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8" y="1841802"/>
            <a:ext cx="8620760" cy="2667397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</a:tabLst>
            </a:pPr>
            <a:r>
              <a:rPr lang="en-US" sz="2400" spc="-10" dirty="0">
                <a:latin typeface="Calibri"/>
                <a:cs typeface="Calibri"/>
              </a:rPr>
              <a:t>Contacted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by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local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name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server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that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548ED4"/>
                </a:solidFill>
                <a:latin typeface="Calibri"/>
                <a:cs typeface="Calibri"/>
              </a:rPr>
              <a:t>can</a:t>
            </a:r>
            <a:r>
              <a:rPr lang="en-US" sz="24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548ED4"/>
                </a:solidFill>
                <a:latin typeface="Calibri"/>
                <a:cs typeface="Calibri"/>
              </a:rPr>
              <a:t>not</a:t>
            </a:r>
            <a:r>
              <a:rPr lang="en-US" sz="24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548ED4"/>
                </a:solidFill>
                <a:latin typeface="Calibri"/>
                <a:cs typeface="Calibri"/>
              </a:rPr>
              <a:t>resolve</a:t>
            </a:r>
            <a:r>
              <a:rPr lang="en-US" sz="24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548ED4"/>
                </a:solidFill>
                <a:latin typeface="Calibri"/>
                <a:cs typeface="Calibri"/>
              </a:rPr>
              <a:t>name</a:t>
            </a:r>
            <a:endParaRPr lang="en-US"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Root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name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server:</a:t>
            </a:r>
            <a:endParaRPr lang="en-US"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spc="-10" dirty="0">
                <a:latin typeface="Calibri"/>
                <a:cs typeface="Calibri"/>
              </a:rPr>
              <a:t>Contacts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authoritative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name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server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if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name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mapping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not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known</a:t>
            </a:r>
            <a:endParaRPr lang="en-US"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dirty="0">
                <a:latin typeface="Calibri"/>
                <a:cs typeface="Calibri"/>
              </a:rPr>
              <a:t>Gets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mapping</a:t>
            </a:r>
            <a:endParaRPr lang="en-US"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z="2000" spc="-10" dirty="0">
                <a:latin typeface="Calibri"/>
                <a:cs typeface="Calibri"/>
              </a:rPr>
              <a:t>Returns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mapping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to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local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name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server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5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9034" y="64414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DEBC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 </a:t>
            </a:r>
            <a:r>
              <a:rPr spc="-10" dirty="0"/>
              <a:t>Host </a:t>
            </a:r>
            <a:r>
              <a:rPr spc="-15" dirty="0"/>
              <a:t>Configuration</a:t>
            </a:r>
            <a:r>
              <a:rPr spc="30" dirty="0"/>
              <a:t> </a:t>
            </a:r>
            <a:r>
              <a:rPr spc="-15" dirty="0"/>
              <a:t>Protocol</a:t>
            </a:r>
            <a:r>
              <a:rPr spc="-30" dirty="0"/>
              <a:t> </a:t>
            </a:r>
            <a:r>
              <a:rPr dirty="0"/>
              <a:t>(DHCP)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28C-24C2-4C84-BDA8-E67EC826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685800"/>
            <a:ext cx="8499805" cy="57403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E07-C064-4885-9ABF-5D89CE0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8" y="1841802"/>
            <a:ext cx="8620760" cy="43414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F138F-3863-456D-AB70-E0E4F85CB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207"/>
            <a:ext cx="9144000" cy="60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97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28C-24C2-4C84-BDA8-E67EC826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685800"/>
            <a:ext cx="8499805" cy="57403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E07-C064-4885-9ABF-5D89CE0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8" y="1841802"/>
            <a:ext cx="8620760" cy="43414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9E557-6980-4536-BB5F-32B4EC8E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257"/>
            <a:ext cx="9144000" cy="59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70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E07-C064-4885-9ABF-5D89CE0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8" y="1841802"/>
            <a:ext cx="8620760" cy="43414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AC3E8-17DB-488E-959B-9092C989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6" y="1143001"/>
            <a:ext cx="8642214" cy="51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8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28C-24C2-4C84-BDA8-E67EC826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685800"/>
            <a:ext cx="8499805" cy="57403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E07-C064-4885-9ABF-5D89CE0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8" y="1841802"/>
            <a:ext cx="8620760" cy="43414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D09D3-6297-414C-9764-ECA6972F3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3" y="480601"/>
            <a:ext cx="8840434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8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28C-24C2-4C84-BDA8-E67EC826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685800"/>
            <a:ext cx="8499805" cy="57403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E07-C064-4885-9ABF-5D89CE0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8" y="1841802"/>
            <a:ext cx="8620760" cy="43414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C8363-9C07-4F2E-A4C5-E236271EF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" y="523469"/>
            <a:ext cx="9088118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0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28C-24C2-4C84-BDA8-E67EC826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685800"/>
            <a:ext cx="8499805" cy="57403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E07-C064-4885-9ABF-5D89CE0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8" y="1841802"/>
            <a:ext cx="8620760" cy="43414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F222F-DD2B-4BA1-8521-D75055662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1" y="528232"/>
            <a:ext cx="8726118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2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28C-24C2-4C84-BDA8-E67EC826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685800"/>
            <a:ext cx="8499805" cy="57403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FE07-C064-4885-9ABF-5D89CE0D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8" y="1841802"/>
            <a:ext cx="8620760" cy="43414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FF8F6-F8E1-44CF-B769-F17976EE8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64"/>
            <a:ext cx="9144000" cy="59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7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517906"/>
            <a:ext cx="969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DH</a:t>
            </a:r>
            <a:r>
              <a:rPr sz="3200" spc="-15" dirty="0"/>
              <a:t>C</a:t>
            </a:r>
            <a:r>
              <a:rPr sz="3200" dirty="0"/>
              <a:t>P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12852" y="1614042"/>
            <a:ext cx="858583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assigning</a:t>
            </a:r>
            <a:r>
              <a:rPr sz="2400" spc="-10" dirty="0">
                <a:latin typeface="Calibri"/>
                <a:cs typeface="Calibri"/>
              </a:rPr>
              <a:t> Internet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(IP)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addresses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automatically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individual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organization’s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54965" marR="274320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DHCP lets a </a:t>
            </a:r>
            <a:r>
              <a:rPr sz="2400" spc="-10" dirty="0">
                <a:latin typeface="Calibri"/>
                <a:cs typeface="Calibri"/>
              </a:rPr>
              <a:t>network administrator </a:t>
            </a:r>
            <a:r>
              <a:rPr sz="2400" dirty="0">
                <a:latin typeface="Calibri"/>
                <a:cs typeface="Calibri"/>
              </a:rPr>
              <a:t>supervise and </a:t>
            </a:r>
            <a:r>
              <a:rPr sz="2400" spc="-10" dirty="0">
                <a:latin typeface="Calibri"/>
                <a:cs typeface="Calibri"/>
              </a:rPr>
              <a:t>distribute </a:t>
            </a:r>
            <a:r>
              <a:rPr sz="2400" dirty="0">
                <a:latin typeface="Calibri"/>
                <a:cs typeface="Calibri"/>
              </a:rPr>
              <a:t>IP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addresses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central point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automatically </a:t>
            </a:r>
            <a:r>
              <a:rPr sz="2400" spc="-5" dirty="0">
                <a:latin typeface="Calibri"/>
                <a:cs typeface="Calibri"/>
              </a:rPr>
              <a:t>sends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dirty="0">
                <a:latin typeface="Calibri"/>
                <a:cs typeface="Calibri"/>
              </a:rPr>
              <a:t>IP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when a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plugged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</a:t>
            </a:r>
            <a:r>
              <a:rPr sz="2400" dirty="0">
                <a:latin typeface="Calibri"/>
                <a:cs typeface="Calibri"/>
              </a:rPr>
              <a:t> in 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1706"/>
            <a:ext cx="2019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/>
              <a:t>Why</a:t>
            </a:r>
            <a:r>
              <a:rPr sz="3200" spc="-85" dirty="0"/>
              <a:t> </a:t>
            </a:r>
            <a:r>
              <a:rPr sz="3200" spc="-5" dirty="0"/>
              <a:t>DHCP?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1140" y="1540891"/>
            <a:ext cx="5782945" cy="2736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Static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Dynamic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Configuration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parameters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hosts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Subnet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Mask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Gateway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Dns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Others..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82600"/>
            <a:ext cx="2744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/>
              <a:t>Why</a:t>
            </a:r>
            <a:r>
              <a:rPr sz="3200" spc="-40" dirty="0"/>
              <a:t> </a:t>
            </a:r>
            <a:r>
              <a:rPr sz="3200" dirty="0"/>
              <a:t>Use</a:t>
            </a:r>
            <a:r>
              <a:rPr sz="3200" spc="-25" dirty="0"/>
              <a:t> </a:t>
            </a:r>
            <a:r>
              <a:rPr sz="3200" spc="-10" dirty="0"/>
              <a:t>DHCP?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05549" y="1731073"/>
            <a:ext cx="7825740" cy="873125"/>
            <a:chOff x="205549" y="1731073"/>
            <a:chExt cx="7825740" cy="873125"/>
          </a:xfrm>
        </p:grpSpPr>
        <p:sp>
          <p:nvSpPr>
            <p:cNvPr id="4" name="object 4"/>
            <p:cNvSpPr/>
            <p:nvPr/>
          </p:nvSpPr>
          <p:spPr>
            <a:xfrm>
              <a:off x="247777" y="1773262"/>
              <a:ext cx="7783830" cy="831215"/>
            </a:xfrm>
            <a:custGeom>
              <a:avLst/>
              <a:gdLst/>
              <a:ahLst/>
              <a:cxnLst/>
              <a:rect l="l" t="t" r="r" b="b"/>
              <a:pathLst>
                <a:path w="7783830" h="831214">
                  <a:moveTo>
                    <a:pt x="7783322" y="127419"/>
                  </a:moveTo>
                  <a:lnTo>
                    <a:pt x="7776845" y="84493"/>
                  </a:lnTo>
                  <a:lnTo>
                    <a:pt x="7758557" y="46774"/>
                  </a:lnTo>
                  <a:lnTo>
                    <a:pt x="7730744" y="16040"/>
                  </a:lnTo>
                  <a:lnTo>
                    <a:pt x="7706487" y="0"/>
                  </a:lnTo>
                  <a:lnTo>
                    <a:pt x="7726248" y="19748"/>
                  </a:lnTo>
                  <a:lnTo>
                    <a:pt x="7731226" y="29375"/>
                  </a:lnTo>
                  <a:lnTo>
                    <a:pt x="7746085" y="58102"/>
                  </a:lnTo>
                  <a:lnTo>
                    <a:pt x="7753223" y="102273"/>
                  </a:lnTo>
                  <a:lnTo>
                    <a:pt x="7753223" y="661073"/>
                  </a:lnTo>
                  <a:lnTo>
                    <a:pt x="7746085" y="705205"/>
                  </a:lnTo>
                  <a:lnTo>
                    <a:pt x="7726248" y="743559"/>
                  </a:lnTo>
                  <a:lnTo>
                    <a:pt x="7695971" y="773811"/>
                  </a:lnTo>
                  <a:lnTo>
                    <a:pt x="7657643" y="793648"/>
                  </a:lnTo>
                  <a:lnTo>
                    <a:pt x="7613523" y="800773"/>
                  </a:lnTo>
                  <a:lnTo>
                    <a:pt x="102235" y="800773"/>
                  </a:lnTo>
                  <a:lnTo>
                    <a:pt x="58077" y="793648"/>
                  </a:lnTo>
                  <a:lnTo>
                    <a:pt x="29400" y="778814"/>
                  </a:lnTo>
                  <a:lnTo>
                    <a:pt x="19748" y="773836"/>
                  </a:lnTo>
                  <a:lnTo>
                    <a:pt x="0" y="754087"/>
                  </a:lnTo>
                  <a:lnTo>
                    <a:pt x="736" y="755561"/>
                  </a:lnTo>
                  <a:lnTo>
                    <a:pt x="25704" y="788835"/>
                  </a:lnTo>
                  <a:lnTo>
                    <a:pt x="59016" y="813600"/>
                  </a:lnTo>
                  <a:lnTo>
                    <a:pt x="98767" y="828078"/>
                  </a:lnTo>
                  <a:lnTo>
                    <a:pt x="127673" y="830872"/>
                  </a:lnTo>
                  <a:lnTo>
                    <a:pt x="7639177" y="830872"/>
                  </a:lnTo>
                  <a:lnTo>
                    <a:pt x="7654036" y="830110"/>
                  </a:lnTo>
                  <a:lnTo>
                    <a:pt x="7668387" y="827951"/>
                  </a:lnTo>
                  <a:lnTo>
                    <a:pt x="7682103" y="824395"/>
                  </a:lnTo>
                  <a:lnTo>
                    <a:pt x="7689964" y="821474"/>
                  </a:lnTo>
                  <a:lnTo>
                    <a:pt x="7695438" y="819442"/>
                  </a:lnTo>
                  <a:lnTo>
                    <a:pt x="7730998" y="797852"/>
                  </a:lnTo>
                  <a:lnTo>
                    <a:pt x="7758938" y="767118"/>
                  </a:lnTo>
                  <a:lnTo>
                    <a:pt x="7776972" y="729272"/>
                  </a:lnTo>
                  <a:lnTo>
                    <a:pt x="7783322" y="686473"/>
                  </a:lnTo>
                  <a:lnTo>
                    <a:pt x="7783322" y="127419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0311" y="1735835"/>
              <a:ext cx="7790815" cy="838200"/>
            </a:xfrm>
            <a:custGeom>
              <a:avLst/>
              <a:gdLst/>
              <a:ahLst/>
              <a:cxnLst/>
              <a:rect l="l" t="t" r="r" b="b"/>
              <a:pathLst>
                <a:path w="7790815" h="838200">
                  <a:moveTo>
                    <a:pt x="7650988" y="0"/>
                  </a:moveTo>
                  <a:lnTo>
                    <a:pt x="139700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22" y="742630"/>
                  </a:lnTo>
                  <a:lnTo>
                    <a:pt x="26954" y="780976"/>
                  </a:lnTo>
                  <a:lnTo>
                    <a:pt x="57195" y="811227"/>
                  </a:lnTo>
                  <a:lnTo>
                    <a:pt x="95544" y="831071"/>
                  </a:lnTo>
                  <a:lnTo>
                    <a:pt x="139700" y="838200"/>
                  </a:lnTo>
                  <a:lnTo>
                    <a:pt x="7650988" y="838200"/>
                  </a:lnTo>
                  <a:lnTo>
                    <a:pt x="7695167" y="831071"/>
                  </a:lnTo>
                  <a:lnTo>
                    <a:pt x="7733519" y="811227"/>
                  </a:lnTo>
                  <a:lnTo>
                    <a:pt x="7763751" y="780976"/>
                  </a:lnTo>
                  <a:lnTo>
                    <a:pt x="7783571" y="742630"/>
                  </a:lnTo>
                  <a:lnTo>
                    <a:pt x="7790688" y="698500"/>
                  </a:lnTo>
                  <a:lnTo>
                    <a:pt x="7790688" y="139700"/>
                  </a:lnTo>
                  <a:lnTo>
                    <a:pt x="7783571" y="95520"/>
                  </a:lnTo>
                  <a:lnTo>
                    <a:pt x="7763751" y="57168"/>
                  </a:lnTo>
                  <a:lnTo>
                    <a:pt x="7733519" y="26936"/>
                  </a:lnTo>
                  <a:lnTo>
                    <a:pt x="7695167" y="7116"/>
                  </a:lnTo>
                  <a:lnTo>
                    <a:pt x="7650988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0311" y="1735835"/>
              <a:ext cx="7790815" cy="838200"/>
            </a:xfrm>
            <a:custGeom>
              <a:avLst/>
              <a:gdLst/>
              <a:ahLst/>
              <a:cxnLst/>
              <a:rect l="l" t="t" r="r" b="b"/>
              <a:pathLst>
                <a:path w="7790815" h="838200">
                  <a:moveTo>
                    <a:pt x="0" y="139700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7650988" y="0"/>
                  </a:lnTo>
                  <a:lnTo>
                    <a:pt x="7695167" y="7116"/>
                  </a:lnTo>
                  <a:lnTo>
                    <a:pt x="7733519" y="26936"/>
                  </a:lnTo>
                  <a:lnTo>
                    <a:pt x="7763751" y="57168"/>
                  </a:lnTo>
                  <a:lnTo>
                    <a:pt x="7783571" y="95520"/>
                  </a:lnTo>
                  <a:lnTo>
                    <a:pt x="7790688" y="139700"/>
                  </a:lnTo>
                  <a:lnTo>
                    <a:pt x="7790688" y="698500"/>
                  </a:lnTo>
                  <a:lnTo>
                    <a:pt x="7783571" y="742630"/>
                  </a:lnTo>
                  <a:lnTo>
                    <a:pt x="7763751" y="780976"/>
                  </a:lnTo>
                  <a:lnTo>
                    <a:pt x="7733519" y="811227"/>
                  </a:lnTo>
                  <a:lnTo>
                    <a:pt x="7695167" y="831071"/>
                  </a:lnTo>
                  <a:lnTo>
                    <a:pt x="7650988" y="838200"/>
                  </a:lnTo>
                  <a:lnTo>
                    <a:pt x="139700" y="838200"/>
                  </a:lnTo>
                  <a:lnTo>
                    <a:pt x="95544" y="831071"/>
                  </a:lnTo>
                  <a:lnTo>
                    <a:pt x="57195" y="811227"/>
                  </a:lnTo>
                  <a:lnTo>
                    <a:pt x="26954" y="780976"/>
                  </a:lnTo>
                  <a:lnTo>
                    <a:pt x="7122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9525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9285" y="1789633"/>
            <a:ext cx="741108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DHCP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complexity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amount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administrative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work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automatic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TCP/IP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configuration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741" y="2743009"/>
            <a:ext cx="3814445" cy="3916679"/>
            <a:chOff x="217741" y="2743009"/>
            <a:chExt cx="3814445" cy="3916679"/>
          </a:xfrm>
        </p:grpSpPr>
        <p:sp>
          <p:nvSpPr>
            <p:cNvPr id="9" name="object 9"/>
            <p:cNvSpPr/>
            <p:nvPr/>
          </p:nvSpPr>
          <p:spPr>
            <a:xfrm>
              <a:off x="262928" y="2788145"/>
              <a:ext cx="3769360" cy="3871595"/>
            </a:xfrm>
            <a:custGeom>
              <a:avLst/>
              <a:gdLst/>
              <a:ahLst/>
              <a:cxnLst/>
              <a:rect l="l" t="t" r="r" b="b"/>
              <a:pathLst>
                <a:path w="3769360" h="3871595">
                  <a:moveTo>
                    <a:pt x="3769195" y="142379"/>
                  </a:moveTo>
                  <a:lnTo>
                    <a:pt x="3761956" y="94119"/>
                  </a:lnTo>
                  <a:lnTo>
                    <a:pt x="3741509" y="51574"/>
                  </a:lnTo>
                  <a:lnTo>
                    <a:pt x="3710013" y="17157"/>
                  </a:lnTo>
                  <a:lnTo>
                    <a:pt x="3684613" y="0"/>
                  </a:lnTo>
                  <a:lnTo>
                    <a:pt x="3708717" y="24104"/>
                  </a:lnTo>
                  <a:lnTo>
                    <a:pt x="3713403" y="33172"/>
                  </a:lnTo>
                  <a:lnTo>
                    <a:pt x="3731069" y="67335"/>
                  </a:lnTo>
                  <a:lnTo>
                    <a:pt x="3739096" y="117106"/>
                  </a:lnTo>
                  <a:lnTo>
                    <a:pt x="3739096" y="3683762"/>
                  </a:lnTo>
                  <a:lnTo>
                    <a:pt x="3731069" y="3733546"/>
                  </a:lnTo>
                  <a:lnTo>
                    <a:pt x="3708717" y="3776776"/>
                  </a:lnTo>
                  <a:lnTo>
                    <a:pt x="3674630" y="3810876"/>
                  </a:lnTo>
                  <a:lnTo>
                    <a:pt x="3631400" y="3833228"/>
                  </a:lnTo>
                  <a:lnTo>
                    <a:pt x="3581616" y="3841254"/>
                  </a:lnTo>
                  <a:lnTo>
                    <a:pt x="117068" y="3841254"/>
                  </a:lnTo>
                  <a:lnTo>
                    <a:pt x="67284" y="3833228"/>
                  </a:lnTo>
                  <a:lnTo>
                    <a:pt x="32981" y="3815499"/>
                  </a:lnTo>
                  <a:lnTo>
                    <a:pt x="24053" y="3810876"/>
                  </a:lnTo>
                  <a:lnTo>
                    <a:pt x="0" y="3786822"/>
                  </a:lnTo>
                  <a:lnTo>
                    <a:pt x="8115" y="3800068"/>
                  </a:lnTo>
                  <a:lnTo>
                    <a:pt x="39458" y="3834561"/>
                  </a:lnTo>
                  <a:lnTo>
                    <a:pt x="79527" y="3858742"/>
                  </a:lnTo>
                  <a:lnTo>
                    <a:pt x="126174" y="3870553"/>
                  </a:lnTo>
                  <a:lnTo>
                    <a:pt x="142519" y="3871417"/>
                  </a:lnTo>
                  <a:lnTo>
                    <a:pt x="3607270" y="3871404"/>
                  </a:lnTo>
                  <a:lnTo>
                    <a:pt x="3623907" y="3870502"/>
                  </a:lnTo>
                  <a:lnTo>
                    <a:pt x="3639909" y="3868039"/>
                  </a:lnTo>
                  <a:lnTo>
                    <a:pt x="3655530" y="3864076"/>
                  </a:lnTo>
                  <a:lnTo>
                    <a:pt x="3661422" y="3861892"/>
                  </a:lnTo>
                  <a:lnTo>
                    <a:pt x="3670389" y="3858577"/>
                  </a:lnTo>
                  <a:lnTo>
                    <a:pt x="3710394" y="3834269"/>
                  </a:lnTo>
                  <a:lnTo>
                    <a:pt x="3741763" y="3799700"/>
                  </a:lnTo>
                  <a:lnTo>
                    <a:pt x="3762083" y="3757231"/>
                  </a:lnTo>
                  <a:lnTo>
                    <a:pt x="3769195" y="3709200"/>
                  </a:lnTo>
                  <a:lnTo>
                    <a:pt x="3769195" y="142379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2504" y="2747772"/>
              <a:ext cx="3779520" cy="3881754"/>
            </a:xfrm>
            <a:custGeom>
              <a:avLst/>
              <a:gdLst/>
              <a:ahLst/>
              <a:cxnLst/>
              <a:rect l="l" t="t" r="r" b="b"/>
              <a:pathLst>
                <a:path w="3779520" h="3881754">
                  <a:moveTo>
                    <a:pt x="3622040" y="0"/>
                  </a:moveTo>
                  <a:lnTo>
                    <a:pt x="157492" y="0"/>
                  </a:lnTo>
                  <a:lnTo>
                    <a:pt x="107712" y="8026"/>
                  </a:lnTo>
                  <a:lnTo>
                    <a:pt x="64478" y="30378"/>
                  </a:lnTo>
                  <a:lnTo>
                    <a:pt x="30386" y="64465"/>
                  </a:lnTo>
                  <a:lnTo>
                    <a:pt x="8028" y="107696"/>
                  </a:lnTo>
                  <a:lnTo>
                    <a:pt x="0" y="157479"/>
                  </a:lnTo>
                  <a:lnTo>
                    <a:pt x="0" y="3724135"/>
                  </a:lnTo>
                  <a:lnTo>
                    <a:pt x="8028" y="3773915"/>
                  </a:lnTo>
                  <a:lnTo>
                    <a:pt x="30386" y="3817149"/>
                  </a:lnTo>
                  <a:lnTo>
                    <a:pt x="64478" y="3851241"/>
                  </a:lnTo>
                  <a:lnTo>
                    <a:pt x="107712" y="3873599"/>
                  </a:lnTo>
                  <a:lnTo>
                    <a:pt x="157492" y="3881628"/>
                  </a:lnTo>
                  <a:lnTo>
                    <a:pt x="3622040" y="3881628"/>
                  </a:lnTo>
                  <a:lnTo>
                    <a:pt x="3671824" y="3873599"/>
                  </a:lnTo>
                  <a:lnTo>
                    <a:pt x="3715054" y="3851241"/>
                  </a:lnTo>
                  <a:lnTo>
                    <a:pt x="3749141" y="3817149"/>
                  </a:lnTo>
                  <a:lnTo>
                    <a:pt x="3771493" y="3773915"/>
                  </a:lnTo>
                  <a:lnTo>
                    <a:pt x="3779520" y="3724135"/>
                  </a:lnTo>
                  <a:lnTo>
                    <a:pt x="3779520" y="157479"/>
                  </a:lnTo>
                  <a:lnTo>
                    <a:pt x="3771493" y="107696"/>
                  </a:lnTo>
                  <a:lnTo>
                    <a:pt x="3749141" y="64465"/>
                  </a:lnTo>
                  <a:lnTo>
                    <a:pt x="3715054" y="30378"/>
                  </a:lnTo>
                  <a:lnTo>
                    <a:pt x="3671824" y="8026"/>
                  </a:lnTo>
                  <a:lnTo>
                    <a:pt x="362204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504" y="2747772"/>
              <a:ext cx="3779520" cy="3881754"/>
            </a:xfrm>
            <a:custGeom>
              <a:avLst/>
              <a:gdLst/>
              <a:ahLst/>
              <a:cxnLst/>
              <a:rect l="l" t="t" r="r" b="b"/>
              <a:pathLst>
                <a:path w="3779520" h="3881754">
                  <a:moveTo>
                    <a:pt x="0" y="157479"/>
                  </a:moveTo>
                  <a:lnTo>
                    <a:pt x="8028" y="107696"/>
                  </a:lnTo>
                  <a:lnTo>
                    <a:pt x="30386" y="64465"/>
                  </a:lnTo>
                  <a:lnTo>
                    <a:pt x="64478" y="30378"/>
                  </a:lnTo>
                  <a:lnTo>
                    <a:pt x="107712" y="8026"/>
                  </a:lnTo>
                  <a:lnTo>
                    <a:pt x="157492" y="0"/>
                  </a:lnTo>
                  <a:lnTo>
                    <a:pt x="3622040" y="0"/>
                  </a:lnTo>
                  <a:lnTo>
                    <a:pt x="3671824" y="8026"/>
                  </a:lnTo>
                  <a:lnTo>
                    <a:pt x="3715054" y="30378"/>
                  </a:lnTo>
                  <a:lnTo>
                    <a:pt x="3749141" y="64465"/>
                  </a:lnTo>
                  <a:lnTo>
                    <a:pt x="3771493" y="107696"/>
                  </a:lnTo>
                  <a:lnTo>
                    <a:pt x="3779520" y="157479"/>
                  </a:lnTo>
                  <a:lnTo>
                    <a:pt x="3779520" y="3724135"/>
                  </a:lnTo>
                  <a:lnTo>
                    <a:pt x="3771493" y="3773915"/>
                  </a:lnTo>
                  <a:lnTo>
                    <a:pt x="3749141" y="3817149"/>
                  </a:lnTo>
                  <a:lnTo>
                    <a:pt x="3715054" y="3851241"/>
                  </a:lnTo>
                  <a:lnTo>
                    <a:pt x="3671824" y="3873599"/>
                  </a:lnTo>
                  <a:lnTo>
                    <a:pt x="3622040" y="3881628"/>
                  </a:lnTo>
                  <a:lnTo>
                    <a:pt x="157492" y="3881628"/>
                  </a:lnTo>
                  <a:lnTo>
                    <a:pt x="107712" y="3873599"/>
                  </a:lnTo>
                  <a:lnTo>
                    <a:pt x="64478" y="3851241"/>
                  </a:lnTo>
                  <a:lnTo>
                    <a:pt x="30386" y="3817149"/>
                  </a:lnTo>
                  <a:lnTo>
                    <a:pt x="8028" y="3773915"/>
                  </a:lnTo>
                  <a:lnTo>
                    <a:pt x="0" y="3724135"/>
                  </a:lnTo>
                  <a:lnTo>
                    <a:pt x="0" y="157479"/>
                  </a:lnTo>
                  <a:close/>
                </a:path>
              </a:pathLst>
            </a:custGeom>
            <a:ln w="9525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7268" y="2761945"/>
            <a:ext cx="32861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Manual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TCP/IP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Configuration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5841" y="3427285"/>
            <a:ext cx="3736975" cy="2865120"/>
            <a:chOff x="255841" y="3427285"/>
            <a:chExt cx="3736975" cy="2865120"/>
          </a:xfrm>
        </p:grpSpPr>
        <p:sp>
          <p:nvSpPr>
            <p:cNvPr id="14" name="object 14"/>
            <p:cNvSpPr/>
            <p:nvPr/>
          </p:nvSpPr>
          <p:spPr>
            <a:xfrm>
              <a:off x="296037" y="3467506"/>
              <a:ext cx="3696970" cy="2811145"/>
            </a:xfrm>
            <a:custGeom>
              <a:avLst/>
              <a:gdLst/>
              <a:ahLst/>
              <a:cxnLst/>
              <a:rect l="l" t="t" r="r" b="b"/>
              <a:pathLst>
                <a:path w="3696970" h="2811145">
                  <a:moveTo>
                    <a:pt x="3696462" y="107175"/>
                  </a:moveTo>
                  <a:lnTo>
                    <a:pt x="3686810" y="59537"/>
                  </a:lnTo>
                  <a:lnTo>
                    <a:pt x="3660521" y="20802"/>
                  </a:lnTo>
                  <a:lnTo>
                    <a:pt x="3632695" y="0"/>
                  </a:lnTo>
                  <a:lnTo>
                    <a:pt x="3647211" y="21526"/>
                  </a:lnTo>
                  <a:lnTo>
                    <a:pt x="3657130" y="36233"/>
                  </a:lnTo>
                  <a:lnTo>
                    <a:pt x="3666363" y="81902"/>
                  </a:lnTo>
                  <a:lnTo>
                    <a:pt x="3666363" y="2663533"/>
                  </a:lnTo>
                  <a:lnTo>
                    <a:pt x="3657130" y="2709227"/>
                  </a:lnTo>
                  <a:lnTo>
                    <a:pt x="3631971" y="2746527"/>
                  </a:lnTo>
                  <a:lnTo>
                    <a:pt x="3594671" y="2771673"/>
                  </a:lnTo>
                  <a:lnTo>
                    <a:pt x="3549015" y="2780893"/>
                  </a:lnTo>
                  <a:lnTo>
                    <a:pt x="81927" y="2780893"/>
                  </a:lnTo>
                  <a:lnTo>
                    <a:pt x="36233" y="2771673"/>
                  </a:lnTo>
                  <a:lnTo>
                    <a:pt x="21602" y="2761805"/>
                  </a:lnTo>
                  <a:lnTo>
                    <a:pt x="14109" y="2756763"/>
                  </a:lnTo>
                  <a:lnTo>
                    <a:pt x="0" y="2747238"/>
                  </a:lnTo>
                  <a:lnTo>
                    <a:pt x="101" y="2747441"/>
                  </a:lnTo>
                  <a:lnTo>
                    <a:pt x="6248" y="2757424"/>
                  </a:lnTo>
                  <a:lnTo>
                    <a:pt x="39319" y="2790367"/>
                  </a:lnTo>
                  <a:lnTo>
                    <a:pt x="82969" y="2808617"/>
                  </a:lnTo>
                  <a:lnTo>
                    <a:pt x="107416" y="2811056"/>
                  </a:lnTo>
                  <a:lnTo>
                    <a:pt x="3574669" y="2811056"/>
                  </a:lnTo>
                  <a:lnTo>
                    <a:pt x="3587115" y="2810433"/>
                  </a:lnTo>
                  <a:lnTo>
                    <a:pt x="3599180" y="2808528"/>
                  </a:lnTo>
                  <a:lnTo>
                    <a:pt x="3610991" y="2805519"/>
                  </a:lnTo>
                  <a:lnTo>
                    <a:pt x="3621646" y="2801531"/>
                  </a:lnTo>
                  <a:lnTo>
                    <a:pt x="3660902" y="2775127"/>
                  </a:lnTo>
                  <a:lnTo>
                    <a:pt x="3686937" y="2736329"/>
                  </a:lnTo>
                  <a:lnTo>
                    <a:pt x="3696462" y="2688945"/>
                  </a:lnTo>
                  <a:lnTo>
                    <a:pt x="3696462" y="107175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956" y="3480815"/>
              <a:ext cx="3274314" cy="281101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0604" y="3432047"/>
              <a:ext cx="3702050" cy="2816860"/>
            </a:xfrm>
            <a:custGeom>
              <a:avLst/>
              <a:gdLst/>
              <a:ahLst/>
              <a:cxnLst/>
              <a:rect l="l" t="t" r="r" b="b"/>
              <a:pathLst>
                <a:path w="3702050" h="2816860">
                  <a:moveTo>
                    <a:pt x="3584448" y="0"/>
                  </a:moveTo>
                  <a:lnTo>
                    <a:pt x="117360" y="0"/>
                  </a:lnTo>
                  <a:lnTo>
                    <a:pt x="71676" y="9227"/>
                  </a:lnTo>
                  <a:lnTo>
                    <a:pt x="34372" y="34385"/>
                  </a:lnTo>
                  <a:lnTo>
                    <a:pt x="9222" y="71687"/>
                  </a:lnTo>
                  <a:lnTo>
                    <a:pt x="0" y="117348"/>
                  </a:lnTo>
                  <a:lnTo>
                    <a:pt x="0" y="2698991"/>
                  </a:lnTo>
                  <a:lnTo>
                    <a:pt x="9222" y="2744675"/>
                  </a:lnTo>
                  <a:lnTo>
                    <a:pt x="34372" y="2781979"/>
                  </a:lnTo>
                  <a:lnTo>
                    <a:pt x="71676" y="2807129"/>
                  </a:lnTo>
                  <a:lnTo>
                    <a:pt x="117360" y="2816352"/>
                  </a:lnTo>
                  <a:lnTo>
                    <a:pt x="3584448" y="2816352"/>
                  </a:lnTo>
                  <a:lnTo>
                    <a:pt x="3630108" y="2807129"/>
                  </a:lnTo>
                  <a:lnTo>
                    <a:pt x="3667410" y="2781979"/>
                  </a:lnTo>
                  <a:lnTo>
                    <a:pt x="3692568" y="2744675"/>
                  </a:lnTo>
                  <a:lnTo>
                    <a:pt x="3701796" y="2698991"/>
                  </a:lnTo>
                  <a:lnTo>
                    <a:pt x="3701796" y="117348"/>
                  </a:lnTo>
                  <a:lnTo>
                    <a:pt x="3692568" y="71687"/>
                  </a:lnTo>
                  <a:lnTo>
                    <a:pt x="3667410" y="34385"/>
                  </a:lnTo>
                  <a:lnTo>
                    <a:pt x="3630108" y="9227"/>
                  </a:lnTo>
                  <a:lnTo>
                    <a:pt x="3584448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604" y="3432047"/>
              <a:ext cx="3702050" cy="2816860"/>
            </a:xfrm>
            <a:custGeom>
              <a:avLst/>
              <a:gdLst/>
              <a:ahLst/>
              <a:cxnLst/>
              <a:rect l="l" t="t" r="r" b="b"/>
              <a:pathLst>
                <a:path w="3702050" h="2816860">
                  <a:moveTo>
                    <a:pt x="0" y="117348"/>
                  </a:moveTo>
                  <a:lnTo>
                    <a:pt x="9222" y="71687"/>
                  </a:lnTo>
                  <a:lnTo>
                    <a:pt x="34372" y="34385"/>
                  </a:lnTo>
                  <a:lnTo>
                    <a:pt x="71676" y="9227"/>
                  </a:lnTo>
                  <a:lnTo>
                    <a:pt x="117360" y="0"/>
                  </a:lnTo>
                  <a:lnTo>
                    <a:pt x="3584448" y="0"/>
                  </a:lnTo>
                  <a:lnTo>
                    <a:pt x="3630108" y="9227"/>
                  </a:lnTo>
                  <a:lnTo>
                    <a:pt x="3667410" y="34385"/>
                  </a:lnTo>
                  <a:lnTo>
                    <a:pt x="3692568" y="71687"/>
                  </a:lnTo>
                  <a:lnTo>
                    <a:pt x="3701796" y="117348"/>
                  </a:lnTo>
                  <a:lnTo>
                    <a:pt x="3701796" y="2698991"/>
                  </a:lnTo>
                  <a:lnTo>
                    <a:pt x="3692568" y="2744675"/>
                  </a:lnTo>
                  <a:lnTo>
                    <a:pt x="3667410" y="2781979"/>
                  </a:lnTo>
                  <a:lnTo>
                    <a:pt x="3630108" y="2807129"/>
                  </a:lnTo>
                  <a:lnTo>
                    <a:pt x="3584448" y="2816352"/>
                  </a:lnTo>
                  <a:lnTo>
                    <a:pt x="117360" y="2816352"/>
                  </a:lnTo>
                  <a:lnTo>
                    <a:pt x="71676" y="2807129"/>
                  </a:lnTo>
                  <a:lnTo>
                    <a:pt x="34372" y="2781979"/>
                  </a:lnTo>
                  <a:lnTo>
                    <a:pt x="9222" y="2744675"/>
                  </a:lnTo>
                  <a:lnTo>
                    <a:pt x="0" y="2698991"/>
                  </a:lnTo>
                  <a:lnTo>
                    <a:pt x="0" y="117348"/>
                  </a:lnTo>
                  <a:close/>
                </a:path>
              </a:pathLst>
            </a:custGeom>
            <a:ln w="9525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156" y="3621404"/>
              <a:ext cx="126492" cy="1356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156" y="4302632"/>
              <a:ext cx="126492" cy="1356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156" y="4982336"/>
              <a:ext cx="126492" cy="13563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156" y="5663628"/>
              <a:ext cx="126492" cy="13563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99033" y="3503167"/>
            <a:ext cx="2898775" cy="26181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469900">
              <a:lnSpc>
                <a:spcPts val="2050"/>
              </a:lnSpc>
              <a:spcBef>
                <a:spcPts val="355"/>
              </a:spcBef>
            </a:pPr>
            <a:r>
              <a:rPr sz="1900" spc="-5" dirty="0">
                <a:latin typeface="Calibri"/>
                <a:cs typeface="Calibri"/>
              </a:rPr>
              <a:t>IP</a:t>
            </a:r>
            <a:r>
              <a:rPr sz="1900" spc="-10" dirty="0">
                <a:latin typeface="Calibri"/>
                <a:cs typeface="Calibri"/>
              </a:rPr>
              <a:t> addresses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entered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manually</a:t>
            </a:r>
            <a:endParaRPr sz="1900">
              <a:latin typeface="Calibri"/>
              <a:cs typeface="Calibri"/>
            </a:endParaRPr>
          </a:p>
          <a:p>
            <a:pPr marL="12700" marR="164465">
              <a:lnSpc>
                <a:spcPts val="2050"/>
              </a:lnSpc>
              <a:spcBef>
                <a:spcPts val="1265"/>
              </a:spcBef>
            </a:pPr>
            <a:r>
              <a:rPr sz="1900" spc="-5" dirty="0">
                <a:latin typeface="Calibri"/>
                <a:cs typeface="Calibri"/>
              </a:rPr>
              <a:t>IP</a:t>
            </a:r>
            <a:r>
              <a:rPr sz="1900" spc="-10" dirty="0">
                <a:latin typeface="Calibri"/>
                <a:cs typeface="Calibri"/>
              </a:rPr>
              <a:t> address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could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15" dirty="0">
                <a:latin typeface="Calibri"/>
                <a:cs typeface="Calibri"/>
              </a:rPr>
              <a:t>entered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incorrectly</a:t>
            </a:r>
            <a:endParaRPr sz="1900">
              <a:latin typeface="Calibri"/>
              <a:cs typeface="Calibri"/>
            </a:endParaRPr>
          </a:p>
          <a:p>
            <a:pPr marL="12700" marR="31115">
              <a:lnSpc>
                <a:spcPts val="2050"/>
              </a:lnSpc>
              <a:spcBef>
                <a:spcPts val="1250"/>
              </a:spcBef>
            </a:pPr>
            <a:r>
              <a:rPr sz="1900" spc="-10" dirty="0">
                <a:latin typeface="Calibri"/>
                <a:cs typeface="Calibri"/>
              </a:rPr>
              <a:t>Communication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network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issues</a:t>
            </a:r>
            <a:r>
              <a:rPr sz="1900" spc="-10" dirty="0">
                <a:latin typeface="Calibri"/>
                <a:cs typeface="Calibri"/>
              </a:rPr>
              <a:t> can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result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  <a:spcBef>
                <a:spcPts val="1005"/>
              </a:spcBef>
            </a:pPr>
            <a:r>
              <a:rPr sz="1900" spc="-10" dirty="0">
                <a:latin typeface="Calibri"/>
                <a:cs typeface="Calibri"/>
              </a:rPr>
              <a:t>Frequent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computer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moves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900" spc="-5" dirty="0">
                <a:latin typeface="Calibri"/>
                <a:cs typeface="Calibri"/>
              </a:rPr>
              <a:t>increase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administrative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effort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45089" y="2743009"/>
            <a:ext cx="3848100" cy="3916679"/>
            <a:chOff x="4145089" y="2743009"/>
            <a:chExt cx="3848100" cy="3916679"/>
          </a:xfrm>
        </p:grpSpPr>
        <p:sp>
          <p:nvSpPr>
            <p:cNvPr id="24" name="object 24"/>
            <p:cNvSpPr/>
            <p:nvPr/>
          </p:nvSpPr>
          <p:spPr>
            <a:xfrm>
              <a:off x="4190505" y="2788348"/>
              <a:ext cx="3803015" cy="3871595"/>
            </a:xfrm>
            <a:custGeom>
              <a:avLst/>
              <a:gdLst/>
              <a:ahLst/>
              <a:cxnLst/>
              <a:rect l="l" t="t" r="r" b="b"/>
              <a:pathLst>
                <a:path w="3803015" h="3871595">
                  <a:moveTo>
                    <a:pt x="3802494" y="143573"/>
                  </a:moveTo>
                  <a:lnTo>
                    <a:pt x="3795128" y="94932"/>
                  </a:lnTo>
                  <a:lnTo>
                    <a:pt x="3774427" y="52133"/>
                  </a:lnTo>
                  <a:lnTo>
                    <a:pt x="3742804" y="17335"/>
                  </a:lnTo>
                  <a:lnTo>
                    <a:pt x="3717264" y="0"/>
                  </a:lnTo>
                  <a:lnTo>
                    <a:pt x="3741737" y="24472"/>
                  </a:lnTo>
                  <a:lnTo>
                    <a:pt x="3746335" y="33362"/>
                  </a:lnTo>
                  <a:lnTo>
                    <a:pt x="3764292" y="68084"/>
                  </a:lnTo>
                  <a:lnTo>
                    <a:pt x="3772395" y="118300"/>
                  </a:lnTo>
                  <a:lnTo>
                    <a:pt x="3772395" y="3682161"/>
                  </a:lnTo>
                  <a:lnTo>
                    <a:pt x="3764292" y="3732390"/>
                  </a:lnTo>
                  <a:lnTo>
                    <a:pt x="3741737" y="3776002"/>
                  </a:lnTo>
                  <a:lnTo>
                    <a:pt x="3707346" y="3810393"/>
                  </a:lnTo>
                  <a:lnTo>
                    <a:pt x="3663734" y="3832961"/>
                  </a:lnTo>
                  <a:lnTo>
                    <a:pt x="3613518" y="3841051"/>
                  </a:lnTo>
                  <a:lnTo>
                    <a:pt x="118224" y="3841051"/>
                  </a:lnTo>
                  <a:lnTo>
                    <a:pt x="67995" y="3832961"/>
                  </a:lnTo>
                  <a:lnTo>
                    <a:pt x="33172" y="3814953"/>
                  </a:lnTo>
                  <a:lnTo>
                    <a:pt x="24384" y="3810393"/>
                  </a:lnTo>
                  <a:lnTo>
                    <a:pt x="0" y="3786009"/>
                  </a:lnTo>
                  <a:lnTo>
                    <a:pt x="8115" y="3799294"/>
                  </a:lnTo>
                  <a:lnTo>
                    <a:pt x="39738" y="3833977"/>
                  </a:lnTo>
                  <a:lnTo>
                    <a:pt x="80124" y="3858450"/>
                  </a:lnTo>
                  <a:lnTo>
                    <a:pt x="127241" y="3870350"/>
                  </a:lnTo>
                  <a:lnTo>
                    <a:pt x="143751" y="3871214"/>
                  </a:lnTo>
                  <a:lnTo>
                    <a:pt x="3639172" y="3871201"/>
                  </a:lnTo>
                  <a:lnTo>
                    <a:pt x="3655936" y="3870299"/>
                  </a:lnTo>
                  <a:lnTo>
                    <a:pt x="3672065" y="3867823"/>
                  </a:lnTo>
                  <a:lnTo>
                    <a:pt x="3687813" y="3863784"/>
                  </a:lnTo>
                  <a:lnTo>
                    <a:pt x="3693541" y="3861689"/>
                  </a:lnTo>
                  <a:lnTo>
                    <a:pt x="3702926" y="3858260"/>
                  </a:lnTo>
                  <a:lnTo>
                    <a:pt x="3743185" y="3833698"/>
                  </a:lnTo>
                  <a:lnTo>
                    <a:pt x="3774681" y="3798913"/>
                  </a:lnTo>
                  <a:lnTo>
                    <a:pt x="3795255" y="3755999"/>
                  </a:lnTo>
                  <a:lnTo>
                    <a:pt x="3802494" y="3707574"/>
                  </a:lnTo>
                  <a:lnTo>
                    <a:pt x="3802494" y="143573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49852" y="2747772"/>
              <a:ext cx="3813175" cy="3881754"/>
            </a:xfrm>
            <a:custGeom>
              <a:avLst/>
              <a:gdLst/>
              <a:ahLst/>
              <a:cxnLst/>
              <a:rect l="l" t="t" r="r" b="b"/>
              <a:pathLst>
                <a:path w="3813175" h="3881754">
                  <a:moveTo>
                    <a:pt x="3654171" y="0"/>
                  </a:moveTo>
                  <a:lnTo>
                    <a:pt x="158876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6"/>
                  </a:lnTo>
                  <a:lnTo>
                    <a:pt x="0" y="3722738"/>
                  </a:lnTo>
                  <a:lnTo>
                    <a:pt x="8098" y="3772961"/>
                  </a:lnTo>
                  <a:lnTo>
                    <a:pt x="30650" y="3816578"/>
                  </a:lnTo>
                  <a:lnTo>
                    <a:pt x="65041" y="3850972"/>
                  </a:lnTo>
                  <a:lnTo>
                    <a:pt x="108655" y="3873528"/>
                  </a:lnTo>
                  <a:lnTo>
                    <a:pt x="158876" y="3881628"/>
                  </a:lnTo>
                  <a:lnTo>
                    <a:pt x="3654171" y="3881628"/>
                  </a:lnTo>
                  <a:lnTo>
                    <a:pt x="3704392" y="3873528"/>
                  </a:lnTo>
                  <a:lnTo>
                    <a:pt x="3748006" y="3850972"/>
                  </a:lnTo>
                  <a:lnTo>
                    <a:pt x="3782397" y="3816578"/>
                  </a:lnTo>
                  <a:lnTo>
                    <a:pt x="3804949" y="3772961"/>
                  </a:lnTo>
                  <a:lnTo>
                    <a:pt x="3813048" y="3722738"/>
                  </a:lnTo>
                  <a:lnTo>
                    <a:pt x="3813048" y="158876"/>
                  </a:lnTo>
                  <a:lnTo>
                    <a:pt x="3804949" y="108655"/>
                  </a:lnTo>
                  <a:lnTo>
                    <a:pt x="3782397" y="65041"/>
                  </a:lnTo>
                  <a:lnTo>
                    <a:pt x="3748006" y="30650"/>
                  </a:lnTo>
                  <a:lnTo>
                    <a:pt x="3704392" y="8098"/>
                  </a:lnTo>
                  <a:lnTo>
                    <a:pt x="3654171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49852" y="2747772"/>
              <a:ext cx="3813175" cy="3881754"/>
            </a:xfrm>
            <a:custGeom>
              <a:avLst/>
              <a:gdLst/>
              <a:ahLst/>
              <a:cxnLst/>
              <a:rect l="l" t="t" r="r" b="b"/>
              <a:pathLst>
                <a:path w="3813175" h="3881754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6" y="0"/>
                  </a:lnTo>
                  <a:lnTo>
                    <a:pt x="3654171" y="0"/>
                  </a:lnTo>
                  <a:lnTo>
                    <a:pt x="3704392" y="8098"/>
                  </a:lnTo>
                  <a:lnTo>
                    <a:pt x="3748006" y="30650"/>
                  </a:lnTo>
                  <a:lnTo>
                    <a:pt x="3782397" y="65041"/>
                  </a:lnTo>
                  <a:lnTo>
                    <a:pt x="3804949" y="108655"/>
                  </a:lnTo>
                  <a:lnTo>
                    <a:pt x="3813048" y="158876"/>
                  </a:lnTo>
                  <a:lnTo>
                    <a:pt x="3813048" y="3722738"/>
                  </a:lnTo>
                  <a:lnTo>
                    <a:pt x="3804949" y="3772961"/>
                  </a:lnTo>
                  <a:lnTo>
                    <a:pt x="3782397" y="3816578"/>
                  </a:lnTo>
                  <a:lnTo>
                    <a:pt x="3748006" y="3850972"/>
                  </a:lnTo>
                  <a:lnTo>
                    <a:pt x="3704392" y="3873528"/>
                  </a:lnTo>
                  <a:lnTo>
                    <a:pt x="3654171" y="3881628"/>
                  </a:lnTo>
                  <a:lnTo>
                    <a:pt x="158876" y="3881628"/>
                  </a:lnTo>
                  <a:lnTo>
                    <a:pt x="108655" y="3873528"/>
                  </a:lnTo>
                  <a:lnTo>
                    <a:pt x="65041" y="3850972"/>
                  </a:lnTo>
                  <a:lnTo>
                    <a:pt x="30650" y="3816578"/>
                  </a:lnTo>
                  <a:lnTo>
                    <a:pt x="8098" y="3772961"/>
                  </a:lnTo>
                  <a:lnTo>
                    <a:pt x="0" y="3722738"/>
                  </a:lnTo>
                  <a:lnTo>
                    <a:pt x="0" y="158876"/>
                  </a:lnTo>
                  <a:close/>
                </a:path>
              </a:pathLst>
            </a:custGeom>
            <a:ln w="9525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75582" y="2762757"/>
            <a:ext cx="1997075" cy="6451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240"/>
              </a:lnSpc>
              <a:spcBef>
                <a:spcPts val="500"/>
              </a:spcBef>
            </a:pPr>
            <a:r>
              <a:rPr sz="2200" spc="-10" dirty="0">
                <a:latin typeface="Calibri"/>
                <a:cs typeface="Calibri"/>
              </a:rPr>
              <a:t>Automatic </a:t>
            </a:r>
            <a:r>
              <a:rPr sz="2200" spc="-35" dirty="0">
                <a:latin typeface="Calibri"/>
                <a:cs typeface="Calibri"/>
              </a:rPr>
              <a:t>TCP/IP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Configuration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98429" y="3427285"/>
            <a:ext cx="3740150" cy="2865120"/>
            <a:chOff x="4198429" y="3427285"/>
            <a:chExt cx="3740150" cy="2865120"/>
          </a:xfrm>
        </p:grpSpPr>
        <p:sp>
          <p:nvSpPr>
            <p:cNvPr id="29" name="object 29"/>
            <p:cNvSpPr/>
            <p:nvPr/>
          </p:nvSpPr>
          <p:spPr>
            <a:xfrm>
              <a:off x="4238650" y="3467506"/>
              <a:ext cx="3699510" cy="2811145"/>
            </a:xfrm>
            <a:custGeom>
              <a:avLst/>
              <a:gdLst/>
              <a:ahLst/>
              <a:cxnLst/>
              <a:rect l="l" t="t" r="r" b="b"/>
              <a:pathLst>
                <a:path w="3699509" h="2811145">
                  <a:moveTo>
                    <a:pt x="3699484" y="107175"/>
                  </a:moveTo>
                  <a:lnTo>
                    <a:pt x="3689832" y="59537"/>
                  </a:lnTo>
                  <a:lnTo>
                    <a:pt x="3663543" y="20802"/>
                  </a:lnTo>
                  <a:lnTo>
                    <a:pt x="3635718" y="0"/>
                  </a:lnTo>
                  <a:lnTo>
                    <a:pt x="3650234" y="21526"/>
                  </a:lnTo>
                  <a:lnTo>
                    <a:pt x="3660152" y="36233"/>
                  </a:lnTo>
                  <a:lnTo>
                    <a:pt x="3669385" y="81902"/>
                  </a:lnTo>
                  <a:lnTo>
                    <a:pt x="3669385" y="2663533"/>
                  </a:lnTo>
                  <a:lnTo>
                    <a:pt x="3660152" y="2709227"/>
                  </a:lnTo>
                  <a:lnTo>
                    <a:pt x="3634994" y="2746527"/>
                  </a:lnTo>
                  <a:lnTo>
                    <a:pt x="3597694" y="2771673"/>
                  </a:lnTo>
                  <a:lnTo>
                    <a:pt x="3552037" y="2780893"/>
                  </a:lnTo>
                  <a:lnTo>
                    <a:pt x="81889" y="2780893"/>
                  </a:lnTo>
                  <a:lnTo>
                    <a:pt x="36220" y="2771673"/>
                  </a:lnTo>
                  <a:lnTo>
                    <a:pt x="21475" y="2761742"/>
                  </a:lnTo>
                  <a:lnTo>
                    <a:pt x="14084" y="2756763"/>
                  </a:lnTo>
                  <a:lnTo>
                    <a:pt x="0" y="2747251"/>
                  </a:lnTo>
                  <a:lnTo>
                    <a:pt x="101" y="2747441"/>
                  </a:lnTo>
                  <a:lnTo>
                    <a:pt x="6197" y="2757424"/>
                  </a:lnTo>
                  <a:lnTo>
                    <a:pt x="39344" y="2790367"/>
                  </a:lnTo>
                  <a:lnTo>
                    <a:pt x="82905" y="2808617"/>
                  </a:lnTo>
                  <a:lnTo>
                    <a:pt x="107416" y="2811056"/>
                  </a:lnTo>
                  <a:lnTo>
                    <a:pt x="3577691" y="2811056"/>
                  </a:lnTo>
                  <a:lnTo>
                    <a:pt x="3590137" y="2810433"/>
                  </a:lnTo>
                  <a:lnTo>
                    <a:pt x="3602202" y="2808528"/>
                  </a:lnTo>
                  <a:lnTo>
                    <a:pt x="3614013" y="2805519"/>
                  </a:lnTo>
                  <a:lnTo>
                    <a:pt x="3624669" y="2801531"/>
                  </a:lnTo>
                  <a:lnTo>
                    <a:pt x="3663924" y="2775127"/>
                  </a:lnTo>
                  <a:lnTo>
                    <a:pt x="3689959" y="2736329"/>
                  </a:lnTo>
                  <a:lnTo>
                    <a:pt x="3699484" y="2688945"/>
                  </a:lnTo>
                  <a:lnTo>
                    <a:pt x="3699484" y="107175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4067" y="3480815"/>
              <a:ext cx="3428238" cy="281101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203191" y="3432047"/>
              <a:ext cx="3705225" cy="2816860"/>
            </a:xfrm>
            <a:custGeom>
              <a:avLst/>
              <a:gdLst/>
              <a:ahLst/>
              <a:cxnLst/>
              <a:rect l="l" t="t" r="r" b="b"/>
              <a:pathLst>
                <a:path w="3705225" h="2816860">
                  <a:moveTo>
                    <a:pt x="3587496" y="0"/>
                  </a:moveTo>
                  <a:lnTo>
                    <a:pt x="117348" y="0"/>
                  </a:lnTo>
                  <a:lnTo>
                    <a:pt x="71687" y="9227"/>
                  </a:lnTo>
                  <a:lnTo>
                    <a:pt x="34385" y="34385"/>
                  </a:lnTo>
                  <a:lnTo>
                    <a:pt x="9227" y="71687"/>
                  </a:lnTo>
                  <a:lnTo>
                    <a:pt x="0" y="117348"/>
                  </a:lnTo>
                  <a:lnTo>
                    <a:pt x="0" y="2698991"/>
                  </a:lnTo>
                  <a:lnTo>
                    <a:pt x="9227" y="2744675"/>
                  </a:lnTo>
                  <a:lnTo>
                    <a:pt x="34385" y="2781979"/>
                  </a:lnTo>
                  <a:lnTo>
                    <a:pt x="71687" y="2807129"/>
                  </a:lnTo>
                  <a:lnTo>
                    <a:pt x="117348" y="2816352"/>
                  </a:lnTo>
                  <a:lnTo>
                    <a:pt x="3587496" y="2816352"/>
                  </a:lnTo>
                  <a:lnTo>
                    <a:pt x="3633156" y="2807129"/>
                  </a:lnTo>
                  <a:lnTo>
                    <a:pt x="3670458" y="2781979"/>
                  </a:lnTo>
                  <a:lnTo>
                    <a:pt x="3695616" y="2744675"/>
                  </a:lnTo>
                  <a:lnTo>
                    <a:pt x="3704843" y="2698991"/>
                  </a:lnTo>
                  <a:lnTo>
                    <a:pt x="3704843" y="117348"/>
                  </a:lnTo>
                  <a:lnTo>
                    <a:pt x="3695616" y="71687"/>
                  </a:lnTo>
                  <a:lnTo>
                    <a:pt x="3670458" y="34385"/>
                  </a:lnTo>
                  <a:lnTo>
                    <a:pt x="3633156" y="9227"/>
                  </a:lnTo>
                  <a:lnTo>
                    <a:pt x="3587496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03191" y="3432047"/>
              <a:ext cx="3705225" cy="2816860"/>
            </a:xfrm>
            <a:custGeom>
              <a:avLst/>
              <a:gdLst/>
              <a:ahLst/>
              <a:cxnLst/>
              <a:rect l="l" t="t" r="r" b="b"/>
              <a:pathLst>
                <a:path w="3705225" h="2816860">
                  <a:moveTo>
                    <a:pt x="0" y="117348"/>
                  </a:moveTo>
                  <a:lnTo>
                    <a:pt x="9227" y="71687"/>
                  </a:lnTo>
                  <a:lnTo>
                    <a:pt x="34385" y="34385"/>
                  </a:lnTo>
                  <a:lnTo>
                    <a:pt x="71687" y="9227"/>
                  </a:lnTo>
                  <a:lnTo>
                    <a:pt x="117348" y="0"/>
                  </a:lnTo>
                  <a:lnTo>
                    <a:pt x="3587496" y="0"/>
                  </a:lnTo>
                  <a:lnTo>
                    <a:pt x="3633156" y="9227"/>
                  </a:lnTo>
                  <a:lnTo>
                    <a:pt x="3670458" y="34385"/>
                  </a:lnTo>
                  <a:lnTo>
                    <a:pt x="3695616" y="71687"/>
                  </a:lnTo>
                  <a:lnTo>
                    <a:pt x="3704843" y="117348"/>
                  </a:lnTo>
                  <a:lnTo>
                    <a:pt x="3704843" y="2698991"/>
                  </a:lnTo>
                  <a:lnTo>
                    <a:pt x="3695616" y="2744675"/>
                  </a:lnTo>
                  <a:lnTo>
                    <a:pt x="3670458" y="2781979"/>
                  </a:lnTo>
                  <a:lnTo>
                    <a:pt x="3633156" y="2807129"/>
                  </a:lnTo>
                  <a:lnTo>
                    <a:pt x="3587496" y="2816352"/>
                  </a:lnTo>
                  <a:lnTo>
                    <a:pt x="117348" y="2816352"/>
                  </a:lnTo>
                  <a:lnTo>
                    <a:pt x="71687" y="2807129"/>
                  </a:lnTo>
                  <a:lnTo>
                    <a:pt x="34385" y="2781979"/>
                  </a:lnTo>
                  <a:lnTo>
                    <a:pt x="9227" y="2744675"/>
                  </a:lnTo>
                  <a:lnTo>
                    <a:pt x="0" y="2698991"/>
                  </a:lnTo>
                  <a:lnTo>
                    <a:pt x="0" y="117348"/>
                  </a:lnTo>
                  <a:close/>
                </a:path>
              </a:pathLst>
            </a:custGeom>
            <a:ln w="9524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9556" y="3621404"/>
              <a:ext cx="126491" cy="13563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9556" y="4302632"/>
              <a:ext cx="126491" cy="1356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9556" y="4982336"/>
              <a:ext cx="126491" cy="1356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9556" y="5663628"/>
              <a:ext cx="126491" cy="13563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543171" y="3503167"/>
            <a:ext cx="3026410" cy="26181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38480">
              <a:lnSpc>
                <a:spcPts val="2050"/>
              </a:lnSpc>
              <a:spcBef>
                <a:spcPts val="355"/>
              </a:spcBef>
            </a:pPr>
            <a:r>
              <a:rPr sz="1900" spc="-5" dirty="0">
                <a:latin typeface="Calibri"/>
                <a:cs typeface="Calibri"/>
              </a:rPr>
              <a:t>IP</a:t>
            </a:r>
            <a:r>
              <a:rPr sz="1900" spc="-10" dirty="0">
                <a:latin typeface="Calibri"/>
                <a:cs typeface="Calibri"/>
              </a:rPr>
              <a:t> addresses</a:t>
            </a:r>
            <a:r>
              <a:rPr sz="1900" spc="-15" dirty="0">
                <a:latin typeface="Calibri"/>
                <a:cs typeface="Calibri"/>
              </a:rPr>
              <a:t> are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supplied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automatically</a:t>
            </a:r>
            <a:endParaRPr sz="1900">
              <a:latin typeface="Calibri"/>
              <a:cs typeface="Calibri"/>
            </a:endParaRPr>
          </a:p>
          <a:p>
            <a:pPr marL="12700" marR="796925">
              <a:lnSpc>
                <a:spcPts val="2050"/>
              </a:lnSpc>
              <a:spcBef>
                <a:spcPts val="1265"/>
              </a:spcBef>
            </a:pPr>
            <a:r>
              <a:rPr sz="1900" spc="-10" dirty="0">
                <a:latin typeface="Calibri"/>
                <a:cs typeface="Calibri"/>
              </a:rPr>
              <a:t>Correct configuration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information</a:t>
            </a:r>
            <a:r>
              <a:rPr sz="1900" spc="-5" dirty="0">
                <a:latin typeface="Calibri"/>
                <a:cs typeface="Calibri"/>
              </a:rPr>
              <a:t> is</a:t>
            </a:r>
            <a:r>
              <a:rPr sz="1900" spc="-10" dirty="0">
                <a:latin typeface="Calibri"/>
                <a:cs typeface="Calibri"/>
              </a:rPr>
              <a:t> ensured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ts val="2050"/>
              </a:lnSpc>
              <a:spcBef>
                <a:spcPts val="1250"/>
              </a:spcBef>
            </a:pPr>
            <a:r>
              <a:rPr sz="1900" spc="-10" dirty="0">
                <a:latin typeface="Calibri"/>
                <a:cs typeface="Calibri"/>
              </a:rPr>
              <a:t>Client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configuration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updated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automatically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  <a:spcBef>
                <a:spcPts val="1005"/>
              </a:spcBef>
            </a:pP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common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source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network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900" spc="-15" dirty="0">
                <a:latin typeface="Calibri"/>
                <a:cs typeface="Calibri"/>
              </a:rPr>
              <a:t>problems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eliminated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588E-1FDE-06D5-82DA-5B3B1442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685800"/>
            <a:ext cx="8499805" cy="574039"/>
          </a:xfrm>
        </p:spPr>
        <p:txBody>
          <a:bodyPr/>
          <a:lstStyle/>
          <a:p>
            <a:r>
              <a:rPr lang="en-US" dirty="0"/>
              <a:t>Static Vs. Dynamic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2969-15A6-183B-70AC-E681BB1E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142" y="1830705"/>
            <a:ext cx="8620760" cy="3793346"/>
          </a:xfrm>
        </p:spPr>
        <p:txBody>
          <a:bodyPr/>
          <a:lstStyle/>
          <a:p>
            <a:pPr marL="342900" lvl="0" indent="-342900">
              <a:spcBef>
                <a:spcPts val="1500"/>
              </a:spcBef>
              <a:spcAft>
                <a:spcPts val="1500"/>
              </a:spcAft>
              <a:tabLst>
                <a:tab pos="457200" algn="l"/>
              </a:tabLst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Static DHCP Assignments:</a:t>
            </a:r>
          </a:p>
          <a:p>
            <a:r>
              <a:rPr lang="en-PK" sz="18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These are configurations where specific IP addresses are manually assigned to devices based on their MAC addresses. While DHCP is typically dynamic, meaning it assigns IPs dynamically from a pool, static DHCP assignments reserve specific IPs for particular devices. </a:t>
            </a:r>
            <a:r>
              <a:rPr lang="en-PK" sz="180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This information might be stored in a configuration file or database.</a:t>
            </a:r>
            <a:endParaRPr lang="en-PK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PK" sz="1800" b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Dynamic </a:t>
            </a:r>
            <a:r>
              <a:rPr lang="en-PK" sz="1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DHCP Leases</a:t>
            </a:r>
            <a:r>
              <a:rPr lang="en-PK" sz="1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: When a device connects to a network and requests an IP address, the DHCP server dynamically assigns an available IP address from its configured pool. The server maintains a dynamic table of leased IP addresses, associating them with the MAC addresses of the requesting devices. These leases expire after a defined period, allowing IPs to be reused.</a:t>
            </a:r>
            <a:endParaRPr lang="en-PK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413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1706"/>
            <a:ext cx="3926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5" dirty="0"/>
              <a:t>Limitations</a:t>
            </a:r>
            <a:r>
              <a:rPr sz="3200" spc="-50" dirty="0"/>
              <a:t> </a:t>
            </a:r>
            <a:r>
              <a:rPr sz="3200" dirty="0"/>
              <a:t>of</a:t>
            </a:r>
            <a:r>
              <a:rPr sz="3200" spc="-65" dirty="0"/>
              <a:t> </a:t>
            </a:r>
            <a:r>
              <a:rPr sz="3200" spc="-5" dirty="0"/>
              <a:t>DHCP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614042"/>
            <a:ext cx="7785734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097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DHCP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unavailable,</a:t>
            </a:r>
            <a:r>
              <a:rPr sz="24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unable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enterprises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latin typeface="Calibri"/>
                <a:cs typeface="Calibri"/>
              </a:rPr>
              <a:t>Your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machine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name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does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not</a:t>
            </a:r>
            <a:r>
              <a:rPr sz="24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 when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Uses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80" dirty="0">
                <a:solidFill>
                  <a:srgbClr val="548ED4"/>
                </a:solidFill>
                <a:latin typeface="Calibri"/>
                <a:cs typeface="Calibri"/>
              </a:rPr>
              <a:t>UDP</a:t>
            </a:r>
            <a:r>
              <a:rPr sz="2400" spc="-8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unreliable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insecure </a:t>
            </a:r>
            <a:r>
              <a:rPr sz="2400" spc="-15" dirty="0">
                <a:latin typeface="Calibri"/>
                <a:cs typeface="Calibri"/>
              </a:rPr>
              <a:t>protocol.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1706"/>
            <a:ext cx="2835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Sample</a:t>
            </a:r>
            <a:r>
              <a:rPr sz="3200" spc="-95" dirty="0"/>
              <a:t> </a:t>
            </a:r>
            <a:r>
              <a:rPr sz="3200" spc="-5" dirty="0"/>
              <a:t>Network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360676"/>
            <a:ext cx="720851" cy="7162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2360676"/>
            <a:ext cx="719327" cy="7162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419600" y="4341876"/>
            <a:ext cx="1742439" cy="1371600"/>
            <a:chOff x="4419600" y="4341876"/>
            <a:chExt cx="1742439" cy="13716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00" y="4341876"/>
              <a:ext cx="1741931" cy="8092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81600" y="5180076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32175" y="4513326"/>
            <a:ext cx="652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400" y="2132076"/>
            <a:ext cx="669035" cy="9860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67200" y="5865876"/>
            <a:ext cx="1819655" cy="83972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295400" y="3579876"/>
            <a:ext cx="5257800" cy="609600"/>
          </a:xfrm>
          <a:custGeom>
            <a:avLst/>
            <a:gdLst/>
            <a:ahLst/>
            <a:cxnLst/>
            <a:rect l="l" t="t" r="r" b="b"/>
            <a:pathLst>
              <a:path w="5257800" h="609600">
                <a:moveTo>
                  <a:pt x="0" y="0"/>
                </a:moveTo>
                <a:lnTo>
                  <a:pt x="0" y="304800"/>
                </a:lnTo>
              </a:path>
              <a:path w="5257800" h="609600">
                <a:moveTo>
                  <a:pt x="1371600" y="0"/>
                </a:moveTo>
                <a:lnTo>
                  <a:pt x="1371600" y="304800"/>
                </a:lnTo>
              </a:path>
              <a:path w="5257800" h="609600">
                <a:moveTo>
                  <a:pt x="5257800" y="0"/>
                </a:moveTo>
                <a:lnTo>
                  <a:pt x="5257800" y="304800"/>
                </a:lnTo>
              </a:path>
              <a:path w="5257800" h="609600">
                <a:moveTo>
                  <a:pt x="0" y="304800"/>
                </a:moveTo>
                <a:lnTo>
                  <a:pt x="5257800" y="304800"/>
                </a:lnTo>
              </a:path>
              <a:path w="5257800" h="609600">
                <a:moveTo>
                  <a:pt x="3886200" y="304800"/>
                </a:moveTo>
                <a:lnTo>
                  <a:pt x="3886200" y="609600"/>
                </a:lnTo>
              </a:path>
              <a:path w="5257800" h="609600">
                <a:moveTo>
                  <a:pt x="2743200" y="0"/>
                </a:moveTo>
                <a:lnTo>
                  <a:pt x="2743200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27575" y="6113779"/>
            <a:ext cx="77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Internet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8428" y="1616709"/>
            <a:ext cx="1196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DHCP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2360676"/>
            <a:ext cx="719327" cy="7162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64540" y="3220593"/>
            <a:ext cx="9061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UDP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Port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2594" y="3220593"/>
            <a:ext cx="9061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UDP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Port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4575" y="3220593"/>
            <a:ext cx="9061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UDP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Port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3228" y="3220593"/>
            <a:ext cx="9061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UDP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Port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3994" y="1768805"/>
            <a:ext cx="1226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DHCP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94157"/>
            <a:ext cx="34626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Initial</a:t>
            </a:r>
            <a:r>
              <a:rPr sz="3200" spc="-45" dirty="0"/>
              <a:t> </a:t>
            </a:r>
            <a:r>
              <a:rPr sz="3200" spc="-10" dirty="0"/>
              <a:t>Message</a:t>
            </a:r>
            <a:r>
              <a:rPr sz="3200" spc="-60" dirty="0"/>
              <a:t> </a:t>
            </a:r>
            <a:r>
              <a:rPr sz="3200" dirty="0"/>
              <a:t>Flow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56361" y="1528013"/>
            <a:ext cx="1019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Server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3061" y="1528013"/>
            <a:ext cx="684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0276" y="1528013"/>
            <a:ext cx="1019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Server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85837" y="1900237"/>
            <a:ext cx="5038725" cy="3438525"/>
            <a:chOff x="985837" y="1900237"/>
            <a:chExt cx="5038725" cy="3438525"/>
          </a:xfrm>
        </p:grpSpPr>
        <p:sp>
          <p:nvSpPr>
            <p:cNvPr id="7" name="object 7"/>
            <p:cNvSpPr/>
            <p:nvPr/>
          </p:nvSpPr>
          <p:spPr>
            <a:xfrm>
              <a:off x="990600" y="1905000"/>
              <a:ext cx="2514600" cy="3429000"/>
            </a:xfrm>
            <a:custGeom>
              <a:avLst/>
              <a:gdLst/>
              <a:ahLst/>
              <a:cxnLst/>
              <a:rect l="l" t="t" r="r" b="b"/>
              <a:pathLst>
                <a:path w="2514600" h="3429000">
                  <a:moveTo>
                    <a:pt x="0" y="0"/>
                  </a:moveTo>
                  <a:lnTo>
                    <a:pt x="0" y="3429000"/>
                  </a:lnTo>
                </a:path>
                <a:path w="2514600" h="3429000">
                  <a:moveTo>
                    <a:pt x="2514600" y="0"/>
                  </a:moveTo>
                  <a:lnTo>
                    <a:pt x="2514600" y="1447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1362" y="1972564"/>
              <a:ext cx="2515870" cy="342900"/>
            </a:xfrm>
            <a:custGeom>
              <a:avLst/>
              <a:gdLst/>
              <a:ahLst/>
              <a:cxnLst/>
              <a:rect l="l" t="t" r="r" b="b"/>
              <a:pathLst>
                <a:path w="2515870" h="342900">
                  <a:moveTo>
                    <a:pt x="71056" y="267208"/>
                  </a:moveTo>
                  <a:lnTo>
                    <a:pt x="0" y="314198"/>
                  </a:lnTo>
                  <a:lnTo>
                    <a:pt x="80225" y="342900"/>
                  </a:lnTo>
                  <a:lnTo>
                    <a:pt x="76964" y="315975"/>
                  </a:lnTo>
                  <a:lnTo>
                    <a:pt x="64185" y="315975"/>
                  </a:lnTo>
                  <a:lnTo>
                    <a:pt x="61887" y="297052"/>
                  </a:lnTo>
                  <a:lnTo>
                    <a:pt x="74487" y="295526"/>
                  </a:lnTo>
                  <a:lnTo>
                    <a:pt x="71056" y="267208"/>
                  </a:lnTo>
                  <a:close/>
                </a:path>
                <a:path w="2515870" h="342900">
                  <a:moveTo>
                    <a:pt x="74487" y="295526"/>
                  </a:moveTo>
                  <a:lnTo>
                    <a:pt x="61887" y="297052"/>
                  </a:lnTo>
                  <a:lnTo>
                    <a:pt x="64185" y="315975"/>
                  </a:lnTo>
                  <a:lnTo>
                    <a:pt x="76779" y="314449"/>
                  </a:lnTo>
                  <a:lnTo>
                    <a:pt x="74487" y="295526"/>
                  </a:lnTo>
                  <a:close/>
                </a:path>
                <a:path w="2515870" h="342900">
                  <a:moveTo>
                    <a:pt x="76779" y="314449"/>
                  </a:moveTo>
                  <a:lnTo>
                    <a:pt x="64185" y="315975"/>
                  </a:lnTo>
                  <a:lnTo>
                    <a:pt x="76964" y="315975"/>
                  </a:lnTo>
                  <a:lnTo>
                    <a:pt x="76779" y="314449"/>
                  </a:lnTo>
                  <a:close/>
                </a:path>
                <a:path w="2515870" h="342900">
                  <a:moveTo>
                    <a:pt x="2513457" y="0"/>
                  </a:moveTo>
                  <a:lnTo>
                    <a:pt x="74487" y="295526"/>
                  </a:lnTo>
                  <a:lnTo>
                    <a:pt x="76779" y="314449"/>
                  </a:lnTo>
                  <a:lnTo>
                    <a:pt x="2515742" y="18796"/>
                  </a:lnTo>
                  <a:lnTo>
                    <a:pt x="2513457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200" y="1905000"/>
              <a:ext cx="2514600" cy="3429000"/>
            </a:xfrm>
            <a:custGeom>
              <a:avLst/>
              <a:gdLst/>
              <a:ahLst/>
              <a:cxnLst/>
              <a:rect l="l" t="t" r="r" b="b"/>
              <a:pathLst>
                <a:path w="2514600" h="3429000">
                  <a:moveTo>
                    <a:pt x="2514600" y="0"/>
                  </a:moveTo>
                  <a:lnTo>
                    <a:pt x="2514600" y="3429000"/>
                  </a:lnTo>
                </a:path>
                <a:path w="2514600" h="3429000">
                  <a:moveTo>
                    <a:pt x="0" y="1914144"/>
                  </a:moveTo>
                  <a:lnTo>
                    <a:pt x="0" y="3429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48400" y="1981200"/>
            <a:ext cx="2362200" cy="466725"/>
          </a:xfrm>
          <a:prstGeom prst="rect">
            <a:avLst/>
          </a:prstGeom>
          <a:solidFill>
            <a:srgbClr val="DCE3FD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 marR="194945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Verdana"/>
                <a:cs typeface="Verdana"/>
              </a:rPr>
              <a:t>Client attempts to </a:t>
            </a:r>
            <a:r>
              <a:rPr sz="1200" spc="-10" dirty="0">
                <a:latin typeface="Verdana"/>
                <a:cs typeface="Verdana"/>
              </a:rPr>
              <a:t>discover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available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DHCP</a:t>
            </a:r>
            <a:r>
              <a:rPr sz="1200" spc="-5" dirty="0">
                <a:latin typeface="Verdana"/>
                <a:cs typeface="Verdana"/>
              </a:rPr>
              <a:t> servers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4213" y="2231263"/>
            <a:ext cx="1161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800080"/>
                </a:solidFill>
                <a:latin typeface="Calibri"/>
                <a:cs typeface="Calibri"/>
              </a:rPr>
              <a:t>DHCPDISCOVER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4819" y="1972564"/>
            <a:ext cx="2515870" cy="342900"/>
          </a:xfrm>
          <a:custGeom>
            <a:avLst/>
            <a:gdLst/>
            <a:ahLst/>
            <a:cxnLst/>
            <a:rect l="l" t="t" r="r" b="b"/>
            <a:pathLst>
              <a:path w="2515870" h="342900">
                <a:moveTo>
                  <a:pt x="2438917" y="314437"/>
                </a:moveTo>
                <a:lnTo>
                  <a:pt x="2435479" y="342900"/>
                </a:lnTo>
                <a:lnTo>
                  <a:pt x="2510770" y="315975"/>
                </a:lnTo>
                <a:lnTo>
                  <a:pt x="2451607" y="315975"/>
                </a:lnTo>
                <a:lnTo>
                  <a:pt x="2438917" y="314437"/>
                </a:lnTo>
                <a:close/>
              </a:path>
              <a:path w="2515870" h="342900">
                <a:moveTo>
                  <a:pt x="2441203" y="295515"/>
                </a:moveTo>
                <a:lnTo>
                  <a:pt x="2438917" y="314437"/>
                </a:lnTo>
                <a:lnTo>
                  <a:pt x="2451607" y="315975"/>
                </a:lnTo>
                <a:lnTo>
                  <a:pt x="2453893" y="297052"/>
                </a:lnTo>
                <a:lnTo>
                  <a:pt x="2441203" y="295515"/>
                </a:lnTo>
                <a:close/>
              </a:path>
              <a:path w="2515870" h="342900">
                <a:moveTo>
                  <a:pt x="2444622" y="267208"/>
                </a:moveTo>
                <a:lnTo>
                  <a:pt x="2441203" y="295515"/>
                </a:lnTo>
                <a:lnTo>
                  <a:pt x="2453893" y="297052"/>
                </a:lnTo>
                <a:lnTo>
                  <a:pt x="2451607" y="315975"/>
                </a:lnTo>
                <a:lnTo>
                  <a:pt x="2510770" y="315975"/>
                </a:lnTo>
                <a:lnTo>
                  <a:pt x="2515742" y="314198"/>
                </a:lnTo>
                <a:lnTo>
                  <a:pt x="2444622" y="267208"/>
                </a:lnTo>
                <a:close/>
              </a:path>
              <a:path w="2515870" h="342900">
                <a:moveTo>
                  <a:pt x="2285" y="0"/>
                </a:moveTo>
                <a:lnTo>
                  <a:pt x="0" y="18796"/>
                </a:lnTo>
                <a:lnTo>
                  <a:pt x="2438917" y="314437"/>
                </a:lnTo>
                <a:lnTo>
                  <a:pt x="2441203" y="295515"/>
                </a:lnTo>
                <a:lnTo>
                  <a:pt x="2285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42994" y="2231263"/>
            <a:ext cx="1161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800080"/>
                </a:solidFill>
                <a:latin typeface="Calibri"/>
                <a:cs typeface="Calibri"/>
              </a:rPr>
              <a:t>DHCPDISCOVER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8400" y="2819400"/>
            <a:ext cx="2133600" cy="283845"/>
          </a:xfrm>
          <a:prstGeom prst="rect">
            <a:avLst/>
          </a:prstGeom>
          <a:solidFill>
            <a:srgbClr val="FCCDC3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Verdana"/>
                <a:cs typeface="Verdana"/>
              </a:rPr>
              <a:t>Servers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reply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with </a:t>
            </a:r>
            <a:r>
              <a:rPr sz="1200" dirty="0">
                <a:latin typeface="Verdana"/>
                <a:cs typeface="Verdana"/>
              </a:rPr>
              <a:t>offers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0219" y="2734563"/>
            <a:ext cx="5031740" cy="342900"/>
          </a:xfrm>
          <a:custGeom>
            <a:avLst/>
            <a:gdLst/>
            <a:ahLst/>
            <a:cxnLst/>
            <a:rect l="l" t="t" r="r" b="b"/>
            <a:pathLst>
              <a:path w="5031740" h="342900">
                <a:moveTo>
                  <a:pt x="2515743" y="314198"/>
                </a:moveTo>
                <a:lnTo>
                  <a:pt x="2444623" y="267208"/>
                </a:lnTo>
                <a:lnTo>
                  <a:pt x="2441194" y="295516"/>
                </a:lnTo>
                <a:lnTo>
                  <a:pt x="2286" y="0"/>
                </a:lnTo>
                <a:lnTo>
                  <a:pt x="0" y="18796"/>
                </a:lnTo>
                <a:lnTo>
                  <a:pt x="2438908" y="314439"/>
                </a:lnTo>
                <a:lnTo>
                  <a:pt x="2435479" y="342900"/>
                </a:lnTo>
                <a:lnTo>
                  <a:pt x="2510764" y="315976"/>
                </a:lnTo>
                <a:lnTo>
                  <a:pt x="2515743" y="314198"/>
                </a:lnTo>
                <a:close/>
              </a:path>
              <a:path w="5031740" h="342900">
                <a:moveTo>
                  <a:pt x="5031486" y="18796"/>
                </a:moveTo>
                <a:lnTo>
                  <a:pt x="5029200" y="0"/>
                </a:lnTo>
                <a:lnTo>
                  <a:pt x="2590279" y="295516"/>
                </a:lnTo>
                <a:lnTo>
                  <a:pt x="2586863" y="267208"/>
                </a:lnTo>
                <a:lnTo>
                  <a:pt x="2515743" y="314198"/>
                </a:lnTo>
                <a:lnTo>
                  <a:pt x="2596007" y="342900"/>
                </a:lnTo>
                <a:lnTo>
                  <a:pt x="2592743" y="315976"/>
                </a:lnTo>
                <a:lnTo>
                  <a:pt x="2592565" y="314439"/>
                </a:lnTo>
                <a:lnTo>
                  <a:pt x="5031486" y="187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60601" y="2993517"/>
            <a:ext cx="34893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3500" algn="l"/>
              </a:tabLst>
            </a:pP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DHCPOFFER	DHCPOFFER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2200" y="3352800"/>
            <a:ext cx="2438400" cy="466725"/>
          </a:xfrm>
          <a:prstGeom prst="rect">
            <a:avLst/>
          </a:prstGeom>
          <a:solidFill>
            <a:srgbClr val="DCE3FD"/>
          </a:solidFill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107314">
              <a:lnSpc>
                <a:spcPct val="100000"/>
              </a:lnSpc>
              <a:spcBef>
                <a:spcPts val="355"/>
              </a:spcBef>
            </a:pPr>
            <a:r>
              <a:rPr sz="1200" spc="-5" dirty="0">
                <a:latin typeface="Verdana"/>
                <a:cs typeface="Verdana"/>
              </a:rPr>
              <a:t>Client collects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offers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and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decides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which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offer to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accept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8400" y="4038600"/>
            <a:ext cx="2438400" cy="466725"/>
          </a:xfrm>
          <a:prstGeom prst="rect">
            <a:avLst/>
          </a:prstGeom>
          <a:solidFill>
            <a:srgbClr val="DCE3FD"/>
          </a:solidFill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200" spc="-5" dirty="0">
                <a:latin typeface="Verdana"/>
                <a:cs typeface="Verdana"/>
              </a:rPr>
              <a:t>Client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broadcasts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request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endParaRPr sz="12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one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5" dirty="0">
                <a:latin typeface="Verdana"/>
                <a:cs typeface="Verdana"/>
              </a:rPr>
              <a:t> the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received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offers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91361" y="4029964"/>
            <a:ext cx="2515870" cy="342900"/>
          </a:xfrm>
          <a:custGeom>
            <a:avLst/>
            <a:gdLst/>
            <a:ahLst/>
            <a:cxnLst/>
            <a:rect l="l" t="t" r="r" b="b"/>
            <a:pathLst>
              <a:path w="2515870" h="342900">
                <a:moveTo>
                  <a:pt x="71056" y="267208"/>
                </a:moveTo>
                <a:lnTo>
                  <a:pt x="0" y="314198"/>
                </a:lnTo>
                <a:lnTo>
                  <a:pt x="80225" y="342900"/>
                </a:lnTo>
                <a:lnTo>
                  <a:pt x="76964" y="315975"/>
                </a:lnTo>
                <a:lnTo>
                  <a:pt x="64185" y="315975"/>
                </a:lnTo>
                <a:lnTo>
                  <a:pt x="61887" y="297053"/>
                </a:lnTo>
                <a:lnTo>
                  <a:pt x="74487" y="295526"/>
                </a:lnTo>
                <a:lnTo>
                  <a:pt x="71056" y="267208"/>
                </a:lnTo>
                <a:close/>
              </a:path>
              <a:path w="2515870" h="342900">
                <a:moveTo>
                  <a:pt x="74487" y="295526"/>
                </a:moveTo>
                <a:lnTo>
                  <a:pt x="61887" y="297053"/>
                </a:lnTo>
                <a:lnTo>
                  <a:pt x="64185" y="315975"/>
                </a:lnTo>
                <a:lnTo>
                  <a:pt x="76779" y="314449"/>
                </a:lnTo>
                <a:lnTo>
                  <a:pt x="74487" y="295526"/>
                </a:lnTo>
                <a:close/>
              </a:path>
              <a:path w="2515870" h="342900">
                <a:moveTo>
                  <a:pt x="76779" y="314449"/>
                </a:moveTo>
                <a:lnTo>
                  <a:pt x="64185" y="315975"/>
                </a:lnTo>
                <a:lnTo>
                  <a:pt x="76964" y="315975"/>
                </a:lnTo>
                <a:lnTo>
                  <a:pt x="76779" y="314449"/>
                </a:lnTo>
                <a:close/>
              </a:path>
              <a:path w="2515870" h="342900">
                <a:moveTo>
                  <a:pt x="2513457" y="0"/>
                </a:moveTo>
                <a:lnTo>
                  <a:pt x="74487" y="295526"/>
                </a:lnTo>
                <a:lnTo>
                  <a:pt x="76779" y="314449"/>
                </a:lnTo>
                <a:lnTo>
                  <a:pt x="2515742" y="18796"/>
                </a:lnTo>
                <a:lnTo>
                  <a:pt x="2513457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96592" y="4289297"/>
            <a:ext cx="1101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800080"/>
                </a:solidFill>
                <a:latin typeface="Calibri"/>
                <a:cs typeface="Calibri"/>
              </a:rPr>
              <a:t>DHCPREQUEST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04819" y="4029964"/>
            <a:ext cx="2515870" cy="342900"/>
          </a:xfrm>
          <a:custGeom>
            <a:avLst/>
            <a:gdLst/>
            <a:ahLst/>
            <a:cxnLst/>
            <a:rect l="l" t="t" r="r" b="b"/>
            <a:pathLst>
              <a:path w="2515870" h="342900">
                <a:moveTo>
                  <a:pt x="2438917" y="314437"/>
                </a:moveTo>
                <a:lnTo>
                  <a:pt x="2435479" y="342900"/>
                </a:lnTo>
                <a:lnTo>
                  <a:pt x="2510770" y="315975"/>
                </a:lnTo>
                <a:lnTo>
                  <a:pt x="2451607" y="315975"/>
                </a:lnTo>
                <a:lnTo>
                  <a:pt x="2438917" y="314437"/>
                </a:lnTo>
                <a:close/>
              </a:path>
              <a:path w="2515870" h="342900">
                <a:moveTo>
                  <a:pt x="2441203" y="295515"/>
                </a:moveTo>
                <a:lnTo>
                  <a:pt x="2438917" y="314437"/>
                </a:lnTo>
                <a:lnTo>
                  <a:pt x="2451607" y="315975"/>
                </a:lnTo>
                <a:lnTo>
                  <a:pt x="2453893" y="297053"/>
                </a:lnTo>
                <a:lnTo>
                  <a:pt x="2441203" y="295515"/>
                </a:lnTo>
                <a:close/>
              </a:path>
              <a:path w="2515870" h="342900">
                <a:moveTo>
                  <a:pt x="2444622" y="267208"/>
                </a:moveTo>
                <a:lnTo>
                  <a:pt x="2441203" y="295515"/>
                </a:lnTo>
                <a:lnTo>
                  <a:pt x="2453893" y="297053"/>
                </a:lnTo>
                <a:lnTo>
                  <a:pt x="2451607" y="315975"/>
                </a:lnTo>
                <a:lnTo>
                  <a:pt x="2510770" y="315975"/>
                </a:lnTo>
                <a:lnTo>
                  <a:pt x="2515742" y="314198"/>
                </a:lnTo>
                <a:lnTo>
                  <a:pt x="2444622" y="267208"/>
                </a:lnTo>
                <a:close/>
              </a:path>
              <a:path w="2515870" h="342900">
                <a:moveTo>
                  <a:pt x="2285" y="0"/>
                </a:moveTo>
                <a:lnTo>
                  <a:pt x="0" y="18796"/>
                </a:lnTo>
                <a:lnTo>
                  <a:pt x="2438917" y="314437"/>
                </a:lnTo>
                <a:lnTo>
                  <a:pt x="2441203" y="295515"/>
                </a:lnTo>
                <a:lnTo>
                  <a:pt x="2285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11573" y="4289297"/>
            <a:ext cx="1101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800080"/>
                </a:solidFill>
                <a:latin typeface="Calibri"/>
                <a:cs typeface="Calibri"/>
              </a:rPr>
              <a:t>DHCPREQUEST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90600" y="5410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5200" y="5410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19800" y="5410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0600" y="57912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5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3500437" y="5791200"/>
            <a:ext cx="2524125" cy="990600"/>
            <a:chOff x="3500437" y="5791200"/>
            <a:chExt cx="2524125" cy="990600"/>
          </a:xfrm>
        </p:grpSpPr>
        <p:sp>
          <p:nvSpPr>
            <p:cNvPr id="28" name="object 28"/>
            <p:cNvSpPr/>
            <p:nvPr/>
          </p:nvSpPr>
          <p:spPr>
            <a:xfrm>
              <a:off x="3505200" y="5791200"/>
              <a:ext cx="2514600" cy="990600"/>
            </a:xfrm>
            <a:custGeom>
              <a:avLst/>
              <a:gdLst/>
              <a:ahLst/>
              <a:cxnLst/>
              <a:rect l="l" t="t" r="r" b="b"/>
              <a:pathLst>
                <a:path w="2514600" h="990600">
                  <a:moveTo>
                    <a:pt x="0" y="0"/>
                  </a:moveTo>
                  <a:lnTo>
                    <a:pt x="0" y="990598"/>
                  </a:lnTo>
                </a:path>
                <a:path w="2514600" h="990600">
                  <a:moveTo>
                    <a:pt x="2514600" y="0"/>
                  </a:moveTo>
                  <a:lnTo>
                    <a:pt x="2514600" y="99059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04818" y="6087300"/>
              <a:ext cx="2515870" cy="343535"/>
            </a:xfrm>
            <a:custGeom>
              <a:avLst/>
              <a:gdLst/>
              <a:ahLst/>
              <a:cxnLst/>
              <a:rect l="l" t="t" r="r" b="b"/>
              <a:pathLst>
                <a:path w="2515870" h="343535">
                  <a:moveTo>
                    <a:pt x="2438909" y="314538"/>
                  </a:moveTo>
                  <a:lnTo>
                    <a:pt x="2435479" y="342912"/>
                  </a:lnTo>
                  <a:lnTo>
                    <a:pt x="2510655" y="316077"/>
                  </a:lnTo>
                  <a:lnTo>
                    <a:pt x="2451607" y="316077"/>
                  </a:lnTo>
                  <a:lnTo>
                    <a:pt x="2438909" y="314538"/>
                  </a:lnTo>
                  <a:close/>
                </a:path>
                <a:path w="2515870" h="343535">
                  <a:moveTo>
                    <a:pt x="2441195" y="295628"/>
                  </a:moveTo>
                  <a:lnTo>
                    <a:pt x="2438909" y="314538"/>
                  </a:lnTo>
                  <a:lnTo>
                    <a:pt x="2451607" y="316077"/>
                  </a:lnTo>
                  <a:lnTo>
                    <a:pt x="2453893" y="297167"/>
                  </a:lnTo>
                  <a:lnTo>
                    <a:pt x="2441195" y="295628"/>
                  </a:lnTo>
                  <a:close/>
                </a:path>
                <a:path w="2515870" h="343535">
                  <a:moveTo>
                    <a:pt x="2444622" y="267271"/>
                  </a:moveTo>
                  <a:lnTo>
                    <a:pt x="2441195" y="295628"/>
                  </a:lnTo>
                  <a:lnTo>
                    <a:pt x="2453893" y="297167"/>
                  </a:lnTo>
                  <a:lnTo>
                    <a:pt x="2451607" y="316077"/>
                  </a:lnTo>
                  <a:lnTo>
                    <a:pt x="2510655" y="316077"/>
                  </a:lnTo>
                  <a:lnTo>
                    <a:pt x="2515742" y="314261"/>
                  </a:lnTo>
                  <a:lnTo>
                    <a:pt x="2444622" y="267271"/>
                  </a:lnTo>
                  <a:close/>
                </a:path>
                <a:path w="2515870" h="343535">
                  <a:moveTo>
                    <a:pt x="2285" y="0"/>
                  </a:moveTo>
                  <a:lnTo>
                    <a:pt x="0" y="18910"/>
                  </a:lnTo>
                  <a:lnTo>
                    <a:pt x="2438909" y="314538"/>
                  </a:lnTo>
                  <a:lnTo>
                    <a:pt x="2441195" y="295628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248400" y="4800600"/>
            <a:ext cx="2438400" cy="466725"/>
          </a:xfrm>
          <a:prstGeom prst="rect">
            <a:avLst/>
          </a:prstGeom>
          <a:solidFill>
            <a:srgbClr val="FCCDC3"/>
          </a:solidFill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200" spc="-5" dirty="0">
                <a:latin typeface="Verdana"/>
                <a:cs typeface="Verdana"/>
              </a:rPr>
              <a:t>Server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acknowledges </a:t>
            </a:r>
            <a:r>
              <a:rPr sz="1200" spc="-10" dirty="0">
                <a:latin typeface="Verdana"/>
                <a:cs typeface="Verdana"/>
              </a:rPr>
              <a:t>client’s</a:t>
            </a:r>
            <a:endParaRPr sz="12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use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IP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address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05961" y="4791964"/>
            <a:ext cx="2515870" cy="342900"/>
          </a:xfrm>
          <a:custGeom>
            <a:avLst/>
            <a:gdLst/>
            <a:ahLst/>
            <a:cxnLst/>
            <a:rect l="l" t="t" r="r" b="b"/>
            <a:pathLst>
              <a:path w="2515870" h="342900">
                <a:moveTo>
                  <a:pt x="71120" y="267208"/>
                </a:moveTo>
                <a:lnTo>
                  <a:pt x="0" y="314198"/>
                </a:lnTo>
                <a:lnTo>
                  <a:pt x="80263" y="342900"/>
                </a:lnTo>
                <a:lnTo>
                  <a:pt x="77011" y="315975"/>
                </a:lnTo>
                <a:lnTo>
                  <a:pt x="64135" y="315975"/>
                </a:lnTo>
                <a:lnTo>
                  <a:pt x="61849" y="297053"/>
                </a:lnTo>
                <a:lnTo>
                  <a:pt x="74539" y="295515"/>
                </a:lnTo>
                <a:lnTo>
                  <a:pt x="71120" y="267208"/>
                </a:lnTo>
                <a:close/>
              </a:path>
              <a:path w="2515870" h="342900">
                <a:moveTo>
                  <a:pt x="74539" y="295515"/>
                </a:moveTo>
                <a:lnTo>
                  <a:pt x="61849" y="297053"/>
                </a:lnTo>
                <a:lnTo>
                  <a:pt x="64135" y="315975"/>
                </a:lnTo>
                <a:lnTo>
                  <a:pt x="76825" y="314437"/>
                </a:lnTo>
                <a:lnTo>
                  <a:pt x="74539" y="295515"/>
                </a:lnTo>
                <a:close/>
              </a:path>
              <a:path w="2515870" h="342900">
                <a:moveTo>
                  <a:pt x="76825" y="314437"/>
                </a:moveTo>
                <a:lnTo>
                  <a:pt x="64135" y="315975"/>
                </a:lnTo>
                <a:lnTo>
                  <a:pt x="77011" y="315975"/>
                </a:lnTo>
                <a:lnTo>
                  <a:pt x="76825" y="314437"/>
                </a:lnTo>
                <a:close/>
              </a:path>
              <a:path w="2515870" h="342900">
                <a:moveTo>
                  <a:pt x="2513457" y="0"/>
                </a:moveTo>
                <a:lnTo>
                  <a:pt x="74539" y="295515"/>
                </a:lnTo>
                <a:lnTo>
                  <a:pt x="76825" y="314437"/>
                </a:lnTo>
                <a:lnTo>
                  <a:pt x="2515742" y="18796"/>
                </a:lnTo>
                <a:lnTo>
                  <a:pt x="251345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84623" y="5051297"/>
            <a:ext cx="7080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DHC</a:t>
            </a:r>
            <a:r>
              <a:rPr sz="1400" spc="-12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400" spc="-1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19200" y="5029200"/>
            <a:ext cx="2057400" cy="28384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55"/>
              </a:spcBef>
            </a:pPr>
            <a:r>
              <a:rPr sz="1200" spc="-10" dirty="0">
                <a:latin typeface="Verdana"/>
                <a:cs typeface="Verdana"/>
              </a:rPr>
              <a:t>Configuration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complete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48400" y="6096000"/>
            <a:ext cx="2209800" cy="466725"/>
          </a:xfrm>
          <a:prstGeom prst="rect">
            <a:avLst/>
          </a:prstGeom>
          <a:solidFill>
            <a:srgbClr val="DCE3FD"/>
          </a:solidFill>
          <a:ln w="9525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2075" marR="272415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latin typeface="Verdana"/>
                <a:cs typeface="Verdana"/>
              </a:rPr>
              <a:t>Client correctly releases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use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 IP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address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99382" y="6346952"/>
            <a:ext cx="1049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00080"/>
                </a:solidFill>
                <a:latin typeface="Calibri"/>
                <a:cs typeface="Calibri"/>
              </a:rPr>
              <a:t>DHCPRELEASE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71600" y="6019800"/>
            <a:ext cx="1752600" cy="28384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359"/>
              </a:spcBef>
            </a:pPr>
            <a:r>
              <a:rPr sz="1200" spc="-5" dirty="0">
                <a:latin typeface="Verdana"/>
                <a:cs typeface="Verdana"/>
              </a:rPr>
              <a:t>Graceful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shutdown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982</Words>
  <Application>Microsoft Office PowerPoint</Application>
  <PresentationFormat>On-screen Show (4:3)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MS PGothic</vt:lpstr>
      <vt:lpstr>Arial MT</vt:lpstr>
      <vt:lpstr>Calibri</vt:lpstr>
      <vt:lpstr>Segoe UI</vt:lpstr>
      <vt:lpstr>Times New Roman</vt:lpstr>
      <vt:lpstr>Verdana</vt:lpstr>
      <vt:lpstr>Office Theme</vt:lpstr>
      <vt:lpstr>PowerPoint Presentation</vt:lpstr>
      <vt:lpstr>Dynamic Host Configuration Protocol (DHCP)</vt:lpstr>
      <vt:lpstr>DHCP</vt:lpstr>
      <vt:lpstr>Why DHCP?</vt:lpstr>
      <vt:lpstr>Why Use DHCP?</vt:lpstr>
      <vt:lpstr>Static Vs. Dynamic </vt:lpstr>
      <vt:lpstr>Limitations of DHCP</vt:lpstr>
      <vt:lpstr>Sample Network</vt:lpstr>
      <vt:lpstr>Initial Message Flow</vt:lpstr>
      <vt:lpstr>DHCP Message Types</vt:lpstr>
      <vt:lpstr>Domain name system (DNS)</vt:lpstr>
      <vt:lpstr>Domain name system (DNS)</vt:lpstr>
      <vt:lpstr>DNS services and protocols</vt:lpstr>
      <vt:lpstr>WWW Service and HTTP</vt:lpstr>
      <vt:lpstr>Domain Name System (DNS)</vt:lpstr>
      <vt:lpstr>Domain Name System (DNS)</vt:lpstr>
      <vt:lpstr>Domain name system (DNS)</vt:lpstr>
      <vt:lpstr>Local DNS Name Server</vt:lpstr>
      <vt:lpstr>DNS: Root Name Servers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 Yasir</dc:creator>
  <cp:lastModifiedBy>Rabia Qasim</cp:lastModifiedBy>
  <cp:revision>26</cp:revision>
  <dcterms:created xsi:type="dcterms:W3CDTF">2024-05-21T11:42:47Z</dcterms:created>
  <dcterms:modified xsi:type="dcterms:W3CDTF">2024-05-30T06:04:03Z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2024-05-21T00:00:00Z</vt:filetime>
  </property>
</Properties>
</file>