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5" r:id="rId5"/>
    <p:sldId id="266" r:id="rId6"/>
    <p:sldId id="267" r:id="rId7"/>
    <p:sldId id="268" r:id="rId8"/>
    <p:sldId id="269" r:id="rId9"/>
    <p:sldId id="270" r:id="rId10"/>
    <p:sldId id="271" r:id="rId11"/>
    <p:sldId id="272" r:id="rId12"/>
    <p:sldId id="273" r:id="rId13"/>
    <p:sldId id="274" r:id="rId14"/>
    <p:sldId id="275" r:id="rId15"/>
    <p:sldId id="278"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6A98-4F13-4BBF-9128-FF9D353CB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54BD59-DDB2-4650-8BA9-542A60E57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84BC7-6156-4DEA-87F3-92F19521FF5A}"/>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5" name="Footer Placeholder 4">
            <a:extLst>
              <a:ext uri="{FF2B5EF4-FFF2-40B4-BE49-F238E27FC236}">
                <a16:creationId xmlns:a16="http://schemas.microsoft.com/office/drawing/2014/main" id="{E312DF44-8EF0-4DA1-87AF-A21C28DC2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37376-B32A-4985-BC7F-E0920A13ED86}"/>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189274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7853-D7BB-4BF9-9685-999183D62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BDBD9-7CF1-4BE3-A0CD-6FF72D8F8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9A0C-3D3F-4AE1-98DB-0261BA07EF72}"/>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5" name="Footer Placeholder 4">
            <a:extLst>
              <a:ext uri="{FF2B5EF4-FFF2-40B4-BE49-F238E27FC236}">
                <a16:creationId xmlns:a16="http://schemas.microsoft.com/office/drawing/2014/main" id="{403D6EA0-37DA-4851-8A75-D1AB4B1C9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4BC5D-C83E-4165-AD01-330C7E9DD3A8}"/>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403499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A31B3-940E-4BD8-888F-9E26C26F9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CF62D-D75D-469A-AA87-AB6589275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DCEE5-8E80-484E-B4F6-5FE0202C26AD}"/>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5" name="Footer Placeholder 4">
            <a:extLst>
              <a:ext uri="{FF2B5EF4-FFF2-40B4-BE49-F238E27FC236}">
                <a16:creationId xmlns:a16="http://schemas.microsoft.com/office/drawing/2014/main" id="{3B2550E4-33B8-4E5C-8649-09776346C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A4E0D-CF37-45DE-A133-B0DA870C644C}"/>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33721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8D90-AC6E-4142-925D-CC76178F6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5096B-DFE7-4584-BBA1-85C0884B4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253DF-1114-4DD6-A874-5A3DCCF0CB0B}"/>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5" name="Footer Placeholder 4">
            <a:extLst>
              <a:ext uri="{FF2B5EF4-FFF2-40B4-BE49-F238E27FC236}">
                <a16:creationId xmlns:a16="http://schemas.microsoft.com/office/drawing/2014/main" id="{CE8E0ABE-2B25-49BD-BDF7-16B71A9C9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ACE63-5573-48A6-8AD7-489B53C845AD}"/>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159148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8C5C-D255-4B37-8A42-E6E36F835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CB2FF-C844-48A9-8631-1C7723BD0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6F5EB1-318E-4CC8-9F25-FD874D993BB5}"/>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5" name="Footer Placeholder 4">
            <a:extLst>
              <a:ext uri="{FF2B5EF4-FFF2-40B4-BE49-F238E27FC236}">
                <a16:creationId xmlns:a16="http://schemas.microsoft.com/office/drawing/2014/main" id="{3EA04286-FD8E-4A4E-BE62-86160A7C9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CDD39-1141-44F0-BC2D-9E537DB92FA1}"/>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149913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66E3-1059-4DF4-894F-C5C32EE05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6A43A-63C1-43D3-8C84-DD2EC1685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7B849B-7D79-415C-99B1-7470A9D7F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F4F761-DA32-4EEF-B080-9E0FB0F2CE50}"/>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6" name="Footer Placeholder 5">
            <a:extLst>
              <a:ext uri="{FF2B5EF4-FFF2-40B4-BE49-F238E27FC236}">
                <a16:creationId xmlns:a16="http://schemas.microsoft.com/office/drawing/2014/main" id="{BA26776D-C965-4CBF-9374-3E80BAC73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55CD6-4C85-4928-B7F9-103E2BF4B90A}"/>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269338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194-7E9B-4345-8618-89E8D1B0A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EFCA09-4F12-4439-987E-92CD18E2D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5BC9C1-42F1-45F1-A58E-AA062DE09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79EB78-330E-422C-AE59-D3C08598E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FD7A8-51B3-43EF-8C6C-B13FE179E3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7AE4F-58E1-4D42-8D54-CFDC75CF890C}"/>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8" name="Footer Placeholder 7">
            <a:extLst>
              <a:ext uri="{FF2B5EF4-FFF2-40B4-BE49-F238E27FC236}">
                <a16:creationId xmlns:a16="http://schemas.microsoft.com/office/drawing/2014/main" id="{F1726E62-590E-46CA-8664-C079D72BF7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AAF7F6-DDDC-4F18-8792-000C9AC60A77}"/>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396498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0BFC-05FD-46C9-878A-DFD41DF36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4B2F62-CFFD-4330-BAB7-E3B4C6217D37}"/>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4" name="Footer Placeholder 3">
            <a:extLst>
              <a:ext uri="{FF2B5EF4-FFF2-40B4-BE49-F238E27FC236}">
                <a16:creationId xmlns:a16="http://schemas.microsoft.com/office/drawing/2014/main" id="{7A3C952A-440A-44B5-B89A-001815D93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2289E-0538-4DD5-8FC0-5A0E96F423D0}"/>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184811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1E858-DBF6-4DA7-89FF-3D079B0DD8CC}"/>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3" name="Footer Placeholder 2">
            <a:extLst>
              <a:ext uri="{FF2B5EF4-FFF2-40B4-BE49-F238E27FC236}">
                <a16:creationId xmlns:a16="http://schemas.microsoft.com/office/drawing/2014/main" id="{5A6B2AB6-0242-44D6-AFBA-A6E5D82D10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988BB2-CE68-4981-B7B4-A9ACAA4D616C}"/>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425860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BAF7-F075-4D55-B3A4-7E6426F83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9A3C19-F8FB-4223-9CE4-89E93EAAA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E25DF9-6AF1-48DA-8D48-6D9808A06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23D73-5E2C-45F8-A6B1-65036F839340}"/>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6" name="Footer Placeholder 5">
            <a:extLst>
              <a:ext uri="{FF2B5EF4-FFF2-40B4-BE49-F238E27FC236}">
                <a16:creationId xmlns:a16="http://schemas.microsoft.com/office/drawing/2014/main" id="{A82E3006-8575-4EBE-B9B8-CB85C5B07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45F60-A996-4F02-8319-53FC1D8A650F}"/>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116873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12-451C-4D04-A56D-FC560D22C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9A52C6-78DF-42DD-BADB-564478195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E22190-01FB-4F8C-AAD7-F9628E454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B370E-005B-4CF2-923B-5F30EB018D1D}"/>
              </a:ext>
            </a:extLst>
          </p:cNvPr>
          <p:cNvSpPr>
            <a:spLocks noGrp="1"/>
          </p:cNvSpPr>
          <p:nvPr>
            <p:ph type="dt" sz="half" idx="10"/>
          </p:nvPr>
        </p:nvSpPr>
        <p:spPr/>
        <p:txBody>
          <a:bodyPr/>
          <a:lstStyle/>
          <a:p>
            <a:fld id="{A9908A66-9899-4043-BA70-737BFE5F83A6}" type="datetimeFigureOut">
              <a:rPr lang="en-US" smtClean="0"/>
              <a:t>6/4/2024</a:t>
            </a:fld>
            <a:endParaRPr lang="en-US"/>
          </a:p>
        </p:txBody>
      </p:sp>
      <p:sp>
        <p:nvSpPr>
          <p:cNvPr id="6" name="Footer Placeholder 5">
            <a:extLst>
              <a:ext uri="{FF2B5EF4-FFF2-40B4-BE49-F238E27FC236}">
                <a16:creationId xmlns:a16="http://schemas.microsoft.com/office/drawing/2014/main" id="{889ED848-C51C-4825-AA1D-8D54E9768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0136C-0F83-4A6D-BC39-01C5289471E4}"/>
              </a:ext>
            </a:extLst>
          </p:cNvPr>
          <p:cNvSpPr>
            <a:spLocks noGrp="1"/>
          </p:cNvSpPr>
          <p:nvPr>
            <p:ph type="sldNum" sz="quarter" idx="12"/>
          </p:nvPr>
        </p:nvSpPr>
        <p:spPr/>
        <p:txBody>
          <a:bodyPr/>
          <a:lstStyle/>
          <a:p>
            <a:fld id="{3F188730-4C08-4138-9057-62FCA066005A}" type="slidenum">
              <a:rPr lang="en-US" smtClean="0"/>
              <a:t>‹#›</a:t>
            </a:fld>
            <a:endParaRPr lang="en-US"/>
          </a:p>
        </p:txBody>
      </p:sp>
    </p:spTree>
    <p:extLst>
      <p:ext uri="{BB962C8B-B14F-4D97-AF65-F5344CB8AC3E}">
        <p14:creationId xmlns:p14="http://schemas.microsoft.com/office/powerpoint/2010/main" val="134534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D4B725-4D2C-4540-B9BA-D560F0BE0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503AC-FE1F-409A-AFBC-F8AADDEAE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D8489-D628-40E7-8B91-71CDE8831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08A66-9899-4043-BA70-737BFE5F83A6}" type="datetimeFigureOut">
              <a:rPr lang="en-US" smtClean="0"/>
              <a:t>6/4/2024</a:t>
            </a:fld>
            <a:endParaRPr lang="en-US"/>
          </a:p>
        </p:txBody>
      </p:sp>
      <p:sp>
        <p:nvSpPr>
          <p:cNvPr id="5" name="Footer Placeholder 4">
            <a:extLst>
              <a:ext uri="{FF2B5EF4-FFF2-40B4-BE49-F238E27FC236}">
                <a16:creationId xmlns:a16="http://schemas.microsoft.com/office/drawing/2014/main" id="{E24D2777-1113-4FD6-9EA9-6EDA26CFA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1324FD-5FED-4FF1-8DD5-E4BFFF302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88730-4C08-4138-9057-62FCA066005A}" type="slidenum">
              <a:rPr lang="en-US" smtClean="0"/>
              <a:t>‹#›</a:t>
            </a:fld>
            <a:endParaRPr lang="en-US"/>
          </a:p>
        </p:txBody>
      </p:sp>
    </p:spTree>
    <p:extLst>
      <p:ext uri="{BB962C8B-B14F-4D97-AF65-F5344CB8AC3E}">
        <p14:creationId xmlns:p14="http://schemas.microsoft.com/office/powerpoint/2010/main" val="1280998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liding-window-protocol-set-3-selective-repeat/" TargetMode="External"/><Relationship Id="rId2" Type="http://schemas.openxmlformats.org/officeDocument/2006/relationships/hyperlink" Target="https://www.geeksforgeeks.org/sliding-window-protocol-set-2-receiver-si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ata-link-layer/" TargetMode="External"/><Relationship Id="rId2" Type="http://schemas.openxmlformats.org/officeDocument/2006/relationships/hyperlink" Target="https://www.geeksforgeeks.org/connection-oriented-service/" TargetMode="External"/><Relationship Id="rId1" Type="http://schemas.openxmlformats.org/officeDocument/2006/relationships/slideLayout" Target="../slideLayouts/slideLayout2.xml"/><Relationship Id="rId4" Type="http://schemas.openxmlformats.org/officeDocument/2006/relationships/hyperlink" Target="https://www.geeksforgeeks.org/transport-layer-responsibilit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error-control-in-data-link-lay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6A5-F211-409D-9745-81A29DCBAB7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Computer Networks</a:t>
            </a:r>
          </a:p>
        </p:txBody>
      </p:sp>
      <p:sp>
        <p:nvSpPr>
          <p:cNvPr id="3" name="Subtitle 2">
            <a:extLst>
              <a:ext uri="{FF2B5EF4-FFF2-40B4-BE49-F238E27FC236}">
                <a16:creationId xmlns:a16="http://schemas.microsoft.com/office/drawing/2014/main" id="{3A7CDC29-8938-4029-8C05-63646DC666C9}"/>
              </a:ext>
            </a:extLst>
          </p:cNvPr>
          <p:cNvSpPr>
            <a:spLocks noGrp="1"/>
          </p:cNvSpPr>
          <p:nvPr>
            <p:ph type="subTitle" idx="1"/>
          </p:nvPr>
        </p:nvSpPr>
        <p:spPr/>
        <p:txBody>
          <a:bodyPr>
            <a:normAutofit/>
          </a:bodyPr>
          <a:lstStyle/>
          <a:p>
            <a:r>
              <a:rPr lang="en-US" sz="2800" dirty="0">
                <a:latin typeface="Times New Roman" panose="02020603050405020304" pitchFamily="18" charset="0"/>
                <a:cs typeface="Times New Roman" panose="02020603050405020304" pitchFamily="18" charset="0"/>
              </a:rPr>
              <a:t>Stop and Wait and Sliding window concepts</a:t>
            </a:r>
          </a:p>
        </p:txBody>
      </p:sp>
    </p:spTree>
    <p:extLst>
      <p:ext uri="{BB962C8B-B14F-4D97-AF65-F5344CB8AC3E}">
        <p14:creationId xmlns:p14="http://schemas.microsoft.com/office/powerpoint/2010/main" val="154538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974-8DE5-451D-BA56-B4B7F333CA21}"/>
              </a:ext>
            </a:extLst>
          </p:cNvPr>
          <p:cNvSpPr>
            <a:spLocks noGrp="1"/>
          </p:cNvSpPr>
          <p:nvPr>
            <p:ph type="title"/>
          </p:nvPr>
        </p:nvSpPr>
        <p:spPr/>
        <p:txBody>
          <a:bodyPr/>
          <a:lstStyle/>
          <a:p>
            <a:r>
              <a:rPr lang="en-US" b="1" i="0" dirty="0">
                <a:solidFill>
                  <a:srgbClr val="273239"/>
                </a:solidFill>
                <a:effectLst/>
                <a:latin typeface="Nunito" pitchFamily="2" charset="0"/>
              </a:rPr>
              <a:t>1. Time Out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C051B3F-FCB9-4954-B973-C9F1694460FC}"/>
              </a:ext>
            </a:extLst>
          </p:cNvPr>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Timeout refers to the duration for which the sender waits for an acknowledgment (ACK) from the receiver after transmitting a data packet. If the sender does not receive an ACK within this timeout period, it assumes that the frame was lost or corrupted and retransmits the frame.</a:t>
            </a: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937D36-373A-4EE5-9A86-423B43622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740" y="3048573"/>
            <a:ext cx="3595993" cy="3128390"/>
          </a:xfrm>
          <a:prstGeom prst="rect">
            <a:avLst/>
          </a:prstGeom>
        </p:spPr>
      </p:pic>
    </p:spTree>
    <p:extLst>
      <p:ext uri="{BB962C8B-B14F-4D97-AF65-F5344CB8AC3E}">
        <p14:creationId xmlns:p14="http://schemas.microsoft.com/office/powerpoint/2010/main" val="209678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C9F5-E53C-4FA0-A8F1-EB71C9B24F22}"/>
              </a:ext>
            </a:extLst>
          </p:cNvPr>
          <p:cNvSpPr>
            <a:spLocks noGrp="1"/>
          </p:cNvSpPr>
          <p:nvPr>
            <p:ph type="title"/>
          </p:nvPr>
        </p:nvSpPr>
        <p:spPr/>
        <p:txBody>
          <a:bodyPr/>
          <a:lstStyle/>
          <a:p>
            <a:r>
              <a:rPr lang="en-US" b="1" i="0" dirty="0">
                <a:solidFill>
                  <a:srgbClr val="273239"/>
                </a:solidFill>
                <a:effectLst/>
                <a:latin typeface="Nunito" pitchFamily="2" charset="0"/>
              </a:rPr>
              <a:t>Sequence Number (Data) </a:t>
            </a:r>
            <a:endParaRPr lang="en-US" dirty="0"/>
          </a:p>
        </p:txBody>
      </p:sp>
      <p:sp>
        <p:nvSpPr>
          <p:cNvPr id="3" name="Content Placeholder 2">
            <a:extLst>
              <a:ext uri="{FF2B5EF4-FFF2-40B4-BE49-F238E27FC236}">
                <a16:creationId xmlns:a16="http://schemas.microsoft.com/office/drawing/2014/main" id="{5FBAD659-C550-4600-B175-568AF1ED04A9}"/>
              </a:ext>
            </a:extLst>
          </p:cNvPr>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In Stop-and-Wait ARQ, the sender assigns sequence numbers to each data frame it sends. This allows the receiver to identify and acknowledge each frame individually, ensuring reliable delivery of data packets. After sending a frame, the sender waits for an acknowledgment before sending the next frame. </a:t>
            </a: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883F6C-635B-42C6-A12D-BB48C331C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064" y="3229761"/>
            <a:ext cx="5389674" cy="3324880"/>
          </a:xfrm>
          <a:prstGeom prst="rect">
            <a:avLst/>
          </a:prstGeom>
        </p:spPr>
      </p:pic>
    </p:spTree>
    <p:extLst>
      <p:ext uri="{BB962C8B-B14F-4D97-AF65-F5344CB8AC3E}">
        <p14:creationId xmlns:p14="http://schemas.microsoft.com/office/powerpoint/2010/main" val="216437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BA6D-DA38-47F6-961D-7A2B11B44485}"/>
              </a:ext>
            </a:extLst>
          </p:cNvPr>
          <p:cNvSpPr>
            <a:spLocks noGrp="1"/>
          </p:cNvSpPr>
          <p:nvPr>
            <p:ph type="title"/>
          </p:nvPr>
        </p:nvSpPr>
        <p:spPr/>
        <p:txBody>
          <a:bodyPr/>
          <a:lstStyle/>
          <a:p>
            <a:r>
              <a:rPr lang="en-US" b="1" i="0" dirty="0">
                <a:solidFill>
                  <a:srgbClr val="273239"/>
                </a:solidFill>
                <a:effectLst/>
                <a:latin typeface="Nunito" pitchFamily="2" charset="0"/>
              </a:rPr>
              <a:t>3. Sequence Number(Acknowledgement)</a:t>
            </a:r>
            <a:endParaRPr lang="en-US" dirty="0"/>
          </a:p>
        </p:txBody>
      </p:sp>
      <p:sp>
        <p:nvSpPr>
          <p:cNvPr id="3" name="Content Placeholder 2">
            <a:extLst>
              <a:ext uri="{FF2B5EF4-FFF2-40B4-BE49-F238E27FC236}">
                <a16:creationId xmlns:a16="http://schemas.microsoft.com/office/drawing/2014/main" id="{668360C0-BDE5-4BCE-A2E3-E29C47E8425F}"/>
              </a:ext>
            </a:extLst>
          </p:cNvPr>
          <p:cNvSpPr>
            <a:spLocks noGrp="1"/>
          </p:cNvSpPr>
          <p:nvPr>
            <p:ph idx="1"/>
          </p:nvPr>
        </p:nvSpPr>
        <p:spPr/>
        <p:txBody>
          <a:bodyPr>
            <a:normAutofit/>
          </a:bodyPr>
          <a:lstStyle/>
          <a:p>
            <a:pPr algn="just"/>
            <a:r>
              <a:rPr lang="en-US" sz="2400" b="0" i="0" dirty="0">
                <a:solidFill>
                  <a:srgbClr val="273239"/>
                </a:solidFill>
                <a:effectLst/>
                <a:latin typeface="Times New Roman" panose="02020603050405020304" pitchFamily="18" charset="0"/>
                <a:cs typeface="Times New Roman" panose="02020603050405020304" pitchFamily="18" charset="0"/>
              </a:rPr>
              <a:t>Similarly, sequence numbers are also used in acknowledgments (ACKs) sent by the receiver to acknowledge received data frames. When the receiver successfully receives a data frame, it sends an ACK back to the sender, indicating the sequence number of the next expected frame. The sender uses this ACK to determine whether the transmission was successful and whether it can proceed to send the next frame.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4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EEDD-CD3D-4FD0-A268-A87FD8A682C2}"/>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Sliding Window Protocol </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59CE1D-3EBB-40EB-9615-CE33E1FA7B5F}"/>
              </a:ext>
            </a:extLst>
          </p:cNvPr>
          <p:cNvSpPr>
            <a:spLocks noGrp="1"/>
          </p:cNvSpPr>
          <p:nvPr>
            <p:ph idx="1"/>
          </p:nvPr>
        </p:nvSpPr>
        <p:spPr/>
        <p:txBody>
          <a:bodyPr>
            <a:normAutofit/>
          </a:bodyPr>
          <a:lstStyle/>
          <a:p>
            <a:pPr algn="just" rtl="0" fontAlgn="base"/>
            <a:r>
              <a:rPr lang="en-US" sz="2400" b="0" i="0" dirty="0">
                <a:solidFill>
                  <a:srgbClr val="273239"/>
                </a:solidFill>
                <a:effectLst/>
                <a:latin typeface="Times New Roman" panose="02020603050405020304" pitchFamily="18" charset="0"/>
                <a:cs typeface="Times New Roman" panose="02020603050405020304" pitchFamily="18" charset="0"/>
              </a:rPr>
              <a:t>The Stop and Wait ARQ offers error and flow control but may cause big performance issues as the sender always waits for acknowledgment even if it has the next packet ready to send. Consider a situation where you have a high bandwidth connection and propagation delay is also high (you are connected to some server in some other country through a high-speed connection), you can’t use this full speed due to limitations of stop and wait.</a:t>
            </a:r>
          </a:p>
          <a:p>
            <a:pPr algn="just" rtl="0" fontAlgn="base"/>
            <a:r>
              <a:rPr lang="en-US" sz="2400" b="0" i="0" dirty="0">
                <a:solidFill>
                  <a:srgbClr val="273239"/>
                </a:solidFill>
                <a:effectLst/>
                <a:latin typeface="Times New Roman" panose="02020603050405020304" pitchFamily="18" charset="0"/>
                <a:cs typeface="Times New Roman" panose="02020603050405020304" pitchFamily="18" charset="0"/>
              </a:rPr>
              <a:t>Sliding Window protocol handles this efficiency issue by sending more than one packet at a time with a larger sequence number. The idea is the same as pipelining in architecture.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71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D9EF-D679-49F7-AE18-9C1391520632}"/>
              </a:ext>
            </a:extLst>
          </p:cNvPr>
          <p:cNvSpPr>
            <a:spLocks noGrp="1"/>
          </p:cNvSpPr>
          <p:nvPr>
            <p:ph type="title"/>
          </p:nvPr>
        </p:nvSpPr>
        <p:spPr/>
        <p:txBody>
          <a:bodyPr/>
          <a:lstStyle/>
          <a:p>
            <a:r>
              <a:rPr lang="en-US" b="1" i="0" dirty="0">
                <a:solidFill>
                  <a:srgbClr val="273239"/>
                </a:solidFill>
                <a:effectLst/>
                <a:latin typeface="Nunito" pitchFamily="2" charset="0"/>
              </a:rPr>
              <a:t>Types of Sliding Window Protocol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0EE671A-37EF-4103-A99C-65A84ACF2D6B}"/>
              </a:ext>
            </a:extLst>
          </p:cNvPr>
          <p:cNvSpPr>
            <a:spLocks noGrp="1"/>
          </p:cNvSpPr>
          <p:nvPr>
            <p:ph idx="1"/>
          </p:nvPr>
        </p:nvSpPr>
        <p:spPr>
          <a:xfrm>
            <a:off x="913701" y="1481676"/>
            <a:ext cx="10515600" cy="4351338"/>
          </a:xfrm>
        </p:spPr>
        <p:txBody>
          <a:bodyPr>
            <a:noAutofit/>
          </a:bodyPr>
          <a:lstStyle/>
          <a:p>
            <a:r>
              <a:rPr lang="en-US" sz="2200" b="0" i="0" dirty="0">
                <a:solidFill>
                  <a:srgbClr val="273239"/>
                </a:solidFill>
                <a:effectLst/>
                <a:latin typeface="Times New Roman" panose="02020603050405020304" pitchFamily="18" charset="0"/>
                <a:cs typeface="Times New Roman" panose="02020603050405020304" pitchFamily="18" charset="0"/>
              </a:rPr>
              <a:t>There are two types of Sliding Window Protocol which include Go-Back-N ARQ and Selective Repeat ARQ:</a:t>
            </a:r>
          </a:p>
          <a:p>
            <a:pPr algn="l" fontAlgn="base"/>
            <a:r>
              <a:rPr lang="en-US" sz="2200" b="1" i="0" dirty="0">
                <a:solidFill>
                  <a:srgbClr val="273239"/>
                </a:solidFill>
                <a:effectLst/>
                <a:latin typeface="Times New Roman" panose="02020603050405020304" pitchFamily="18" charset="0"/>
                <a:cs typeface="Times New Roman" panose="02020603050405020304" pitchFamily="18" charset="0"/>
              </a:rPr>
              <a:t>Go-Back-N ARQ</a:t>
            </a:r>
          </a:p>
          <a:p>
            <a:pPr algn="just" rtl="0" fontAlgn="base"/>
            <a:r>
              <a:rPr lang="en-US" sz="2200" b="0" i="0" dirty="0">
                <a:solidFill>
                  <a:srgbClr val="273239"/>
                </a:solidFill>
                <a:effectLst/>
                <a:latin typeface="Times New Roman" panose="02020603050405020304" pitchFamily="18" charset="0"/>
                <a:cs typeface="Times New Roman" panose="02020603050405020304" pitchFamily="18" charset="0"/>
              </a:rPr>
              <a:t>Go-Back-N ARQ allows sending more than one frame before getting the first frame’s acknowledgment. It is also known as sliding window protocol since it makes use of the sliding window notion. There is a limit to the amount of frames that can be sent, and they are numbered consecutively. All frames beginning with that frame are retransmitted if the acknowledgment is not received in a timely manner. For more detail visit the page </a:t>
            </a:r>
            <a:r>
              <a:rPr lang="en-US" sz="2200" b="0" i="0" u="sng" dirty="0">
                <a:solidFill>
                  <a:srgbClr val="273239"/>
                </a:solidFill>
                <a:effectLst/>
                <a:latin typeface="Times New Roman" panose="02020603050405020304" pitchFamily="18" charset="0"/>
                <a:cs typeface="Times New Roman" panose="02020603050405020304" pitchFamily="18" charset="0"/>
                <a:hlinkClick r:id="rId2"/>
              </a:rPr>
              <a:t>Go-Back-N ARQ</a:t>
            </a:r>
            <a:r>
              <a:rPr lang="en-US" sz="2200" b="0" i="0" dirty="0">
                <a:solidFill>
                  <a:srgbClr val="273239"/>
                </a:solidFill>
                <a:effectLst/>
                <a:latin typeface="Times New Roman" panose="02020603050405020304" pitchFamily="18" charset="0"/>
                <a:cs typeface="Times New Roman" panose="02020603050405020304" pitchFamily="18" charset="0"/>
              </a:rPr>
              <a:t>.</a:t>
            </a:r>
          </a:p>
          <a:p>
            <a:pPr algn="l" fontAlgn="base"/>
            <a:r>
              <a:rPr lang="en-US" sz="2200" b="1" i="0" dirty="0">
                <a:solidFill>
                  <a:srgbClr val="273239"/>
                </a:solidFill>
                <a:effectLst/>
                <a:latin typeface="Times New Roman" panose="02020603050405020304" pitchFamily="18" charset="0"/>
                <a:cs typeface="Times New Roman" panose="02020603050405020304" pitchFamily="18" charset="0"/>
              </a:rPr>
              <a:t>Selective Repeat ARQ</a:t>
            </a:r>
          </a:p>
          <a:p>
            <a:pPr algn="just" rtl="0" fontAlgn="base"/>
            <a:r>
              <a:rPr lang="en-US" sz="2200" b="0" i="0" dirty="0">
                <a:solidFill>
                  <a:srgbClr val="273239"/>
                </a:solidFill>
                <a:effectLst/>
                <a:latin typeface="Times New Roman" panose="02020603050405020304" pitchFamily="18" charset="0"/>
                <a:cs typeface="Times New Roman" panose="02020603050405020304" pitchFamily="18" charset="0"/>
              </a:rPr>
              <a:t>Additionally, this protocol allows additional frames to be sent before the first frame’s acknowledgment is received. But in this case, the excellent frames are received and buffered, and only the incorrect or lost frames are retransmitted. Check the detailed explanation of </a:t>
            </a:r>
            <a:r>
              <a:rPr lang="en-US" sz="2200" b="0" i="0" u="sng" dirty="0">
                <a:solidFill>
                  <a:srgbClr val="273239"/>
                </a:solidFill>
                <a:effectLst/>
                <a:latin typeface="Times New Roman" panose="02020603050405020304" pitchFamily="18" charset="0"/>
                <a:cs typeface="Times New Roman" panose="02020603050405020304" pitchFamily="18" charset="0"/>
                <a:hlinkClick r:id="rId3"/>
              </a:rPr>
              <a:t>Selective Repeat ARQ</a:t>
            </a:r>
            <a:r>
              <a:rPr lang="en-US" sz="2200" b="0" i="0" dirty="0">
                <a:solidFill>
                  <a:srgbClr val="273239"/>
                </a:solidFill>
                <a:effectLst/>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22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9D9F-FF4D-470C-831D-4A221356055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0F7F518-D06B-4E6E-AB5D-10B2011C523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summary, Go-Back-N ARQ retransmits multiple frames upon a timeout or receipt of a NAK, while Selective Repeat ARQ selectively retransmits only the necessary frames. Selective Repeat ARQ is generally more efficient but more complex to implement compared to Go-Back-N ARQ.</a:t>
            </a:r>
          </a:p>
        </p:txBody>
      </p:sp>
    </p:spTree>
    <p:extLst>
      <p:ext uri="{BB962C8B-B14F-4D97-AF65-F5344CB8AC3E}">
        <p14:creationId xmlns:p14="http://schemas.microsoft.com/office/powerpoint/2010/main" val="254131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E000-4FB3-4BFA-943B-DCFC0A00A2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of problems</a:t>
            </a:r>
          </a:p>
        </p:txBody>
      </p:sp>
      <p:sp>
        <p:nvSpPr>
          <p:cNvPr id="3" name="Content Placeholder 2">
            <a:extLst>
              <a:ext uri="{FF2B5EF4-FFF2-40B4-BE49-F238E27FC236}">
                <a16:creationId xmlns:a16="http://schemas.microsoft.com/office/drawing/2014/main" id="{22427CBC-6182-418E-B932-7C0F070FFBF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sliding window concept primarily addresses two key problems in data communication:</a:t>
            </a:r>
          </a:p>
          <a:p>
            <a:pPr>
              <a:buFont typeface="+mj-lt"/>
              <a:buAutoNum type="arabicPeriod"/>
            </a:pPr>
            <a:r>
              <a:rPr lang="en-US" sz="2400" b="1" dirty="0">
                <a:latin typeface="Times New Roman" panose="02020603050405020304" pitchFamily="18" charset="0"/>
                <a:cs typeface="Times New Roman" panose="02020603050405020304" pitchFamily="18" charset="0"/>
              </a:rPr>
              <a:t>Flow Control</a:t>
            </a:r>
            <a:r>
              <a:rPr lang="en-US" sz="2400" dirty="0">
                <a:latin typeface="Times New Roman" panose="02020603050405020304" pitchFamily="18" charset="0"/>
                <a:cs typeface="Times New Roman" panose="02020603050405020304" pitchFamily="18" charset="0"/>
              </a:rPr>
              <a:t>: Sliding window protocols are used to regulate the flow of data between sender and receiver in a network. By allowing the sender to transmit a certain number of packets before requiring an acknowledgment from the receiver, sliding window protocols help optimize data transfer efficiency and prevent overwhelming the receiver with too much data.</a:t>
            </a:r>
          </a:p>
          <a:p>
            <a:pPr>
              <a:buFont typeface="+mj-lt"/>
              <a:buAutoNum type="arabicPeriod"/>
            </a:pPr>
            <a:r>
              <a:rPr lang="en-US" sz="2400" b="1" dirty="0">
                <a:latin typeface="Times New Roman" panose="02020603050405020304" pitchFamily="18" charset="0"/>
                <a:cs typeface="Times New Roman" panose="02020603050405020304" pitchFamily="18" charset="0"/>
              </a:rPr>
              <a:t>Acknowledgment and Retransmission</a:t>
            </a:r>
            <a:r>
              <a:rPr lang="en-US" sz="2400" dirty="0">
                <a:latin typeface="Times New Roman" panose="02020603050405020304" pitchFamily="18" charset="0"/>
                <a:cs typeface="Times New Roman" panose="02020603050405020304" pitchFamily="18" charset="0"/>
              </a:rPr>
              <a:t>: Sliding window protocols facilitate reliable data transmission by employing acknowledgments and selective repeat or go-back-N strategies for retransmitting lost or corrupted packets. This helps ensure that data is successfully delivered to the receiver, even in the presence of network errors or congestion.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858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98B-68BA-41BA-A28D-DB0E9E8D5C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 </a:t>
            </a:r>
          </a:p>
        </p:txBody>
      </p:sp>
      <p:sp>
        <p:nvSpPr>
          <p:cNvPr id="3" name="Content Placeholder 2">
            <a:extLst>
              <a:ext uri="{FF2B5EF4-FFF2-40B4-BE49-F238E27FC236}">
                <a16:creationId xmlns:a16="http://schemas.microsoft.com/office/drawing/2014/main" id="{C8900A7A-8A87-40F0-99E3-5F84F0B34C7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Sliding window protocol and stop-and-wait are both techniques used in data transmission over networks. Sliding window protocol offers several advantages over stop-and-wait. Unlike stop-and-wait, where each frame must be acknowledged before the next is sent, sliding window allows multiple frames to be in transit simultaneously, maximizing bandwidth utilization. </a:t>
            </a:r>
          </a:p>
          <a:p>
            <a:r>
              <a:rPr lang="en-US" sz="2400" dirty="0">
                <a:latin typeface="Times New Roman" panose="02020603050405020304" pitchFamily="18" charset="0"/>
                <a:cs typeface="Times New Roman" panose="02020603050405020304" pitchFamily="18" charset="0"/>
              </a:rPr>
              <a:t>This reduces idle time and improves efficiency, especially over high-latency connections. Sliding window also supports bi-directional communication, enabling both sender and receiver to transmit data concurrently. Additionally, it offers error recovery mechanisms such as selective repeat or go-back-N, enhancing reliability in the face of packet loss. Overall, sliding window protocol provides increased throughput and better resource utilization compared to stop-and-wait, making it a preferred choice in many network scenarios.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76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B2BD-C9C0-4358-875D-EE68F7045DA7}"/>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What is Stop and Wait ARQ?</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09B943-960A-4CE5-BBE7-3098169A79F3}"/>
              </a:ext>
            </a:extLst>
          </p:cNvPr>
          <p:cNvSpPr>
            <a:spLocks noGrp="1"/>
          </p:cNvSpPr>
          <p:nvPr>
            <p:ph idx="1"/>
          </p:nvPr>
        </p:nvSpPr>
        <p:spPr/>
        <p:txBody>
          <a:bodyPr>
            <a:normAutofit/>
          </a:bodyPr>
          <a:lstStyle/>
          <a:p>
            <a:pPr algn="just"/>
            <a:r>
              <a:rPr lang="en-US" sz="2400" b="0" i="0" dirty="0">
                <a:solidFill>
                  <a:srgbClr val="273239"/>
                </a:solidFill>
                <a:effectLst/>
                <a:latin typeface="Times New Roman" panose="02020603050405020304" pitchFamily="18" charset="0"/>
                <a:cs typeface="Times New Roman" panose="02020603050405020304" pitchFamily="18" charset="0"/>
              </a:rPr>
              <a:t>The Stop and Wait ARQ protocol sends a data frame and then waits for an acknowledgment (ACK) from the receiver. The ACK indicates that the receiver successfully received the data frame. After receiving the ACK from the receiver, the sender delivers the next data frame. So there is a stop before the next data frame is transferred, hence it is known as the Stop and Wait ARQ protocol.</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Used in </a:t>
            </a:r>
            <a:r>
              <a:rPr lang="en-US" sz="240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Connection-oriented communication</a:t>
            </a:r>
            <a:r>
              <a:rPr lang="en-US" sz="2400" i="0" dirty="0">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It offers error and flow control</a:t>
            </a:r>
          </a:p>
          <a:p>
            <a:pPr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It is used in</a:t>
            </a:r>
            <a:r>
              <a:rPr lang="en-US" sz="240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Data Link</a:t>
            </a:r>
            <a:r>
              <a:rPr lang="en-US" sz="2400" i="0" dirty="0">
                <a:effectLst/>
                <a:latin typeface="Times New Roman" panose="02020603050405020304" pitchFamily="18" charset="0"/>
                <a:cs typeface="Times New Roman" panose="02020603050405020304" pitchFamily="18" charset="0"/>
              </a:rPr>
              <a:t> and </a:t>
            </a:r>
            <a:r>
              <a:rPr lang="en-US" sz="240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Transport Layers</a:t>
            </a:r>
            <a:endParaRPr lang="en-US" sz="240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55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E6C8-7CA2-4647-994B-0A0178DB8611}"/>
              </a:ext>
            </a:extLst>
          </p:cNvPr>
          <p:cNvSpPr>
            <a:spLocks noGrp="1"/>
          </p:cNvSpPr>
          <p:nvPr>
            <p:ph type="title"/>
          </p:nvPr>
        </p:nvSpPr>
        <p:spPr/>
        <p:txBody>
          <a:bodyPr/>
          <a:lstStyle/>
          <a:p>
            <a:br>
              <a:rPr kumimoji="0" lang="en-US" altLang="en-US" sz="4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r>
              <a:rPr kumimoji="0" lang="en-US" altLang="en-US" sz="4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Useful terms in ARQ stop &amp; wait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3C0CBD-B9E0-455A-B51B-F1E7C3F2B7B1}"/>
              </a:ext>
            </a:extLst>
          </p:cNvPr>
          <p:cNvSpPr>
            <a:spLocks noGrp="1"/>
          </p:cNvSpPr>
          <p:nvPr>
            <p:ph idx="1"/>
          </p:nvPr>
        </p:nvSpPr>
        <p:spPr/>
        <p:txBody>
          <a:bodyPr>
            <a:normAutofit/>
          </a:bodyPr>
          <a:lstStyle/>
          <a:p>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Propagation Delay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Propagation delay in stop-and-wait protocol refers to the time taken for a signal to travel from the sender to the receiver, affecting the overall transmission time of a single data frame. </a:t>
            </a:r>
          </a:p>
          <a:p>
            <a:r>
              <a:rPr lang="en-US" sz="2400" b="1" dirty="0">
                <a:latin typeface="Times New Roman" panose="02020603050405020304" pitchFamily="18" charset="0"/>
                <a:cs typeface="Times New Roman" panose="02020603050405020304" pitchFamily="18" charset="0"/>
              </a:rPr>
              <a:t>Round Trip Time </a:t>
            </a:r>
            <a:r>
              <a:rPr lang="en-US" sz="2400" dirty="0">
                <a:latin typeface="Times New Roman" panose="02020603050405020304" pitchFamily="18" charset="0"/>
                <a:cs typeface="Times New Roman" panose="02020603050405020304" pitchFamily="18" charset="0"/>
              </a:rPr>
              <a:t>(RTT) in stop-and-wait protocol is the time taken for a data frame to be sent from the sender to the receiver and for the acknowledgment to be received back at the sender.</a:t>
            </a:r>
          </a:p>
          <a:p>
            <a:r>
              <a:rPr lang="en-US" sz="2400" b="1" dirty="0">
                <a:latin typeface="Times New Roman" panose="02020603050405020304" pitchFamily="18" charset="0"/>
                <a:cs typeface="Times New Roman" panose="02020603050405020304" pitchFamily="18" charset="0"/>
              </a:rPr>
              <a:t>Time To Live </a:t>
            </a:r>
            <a:r>
              <a:rPr lang="en-US" sz="2400" dirty="0">
                <a:latin typeface="Times New Roman" panose="02020603050405020304" pitchFamily="18" charset="0"/>
                <a:cs typeface="Times New Roman" panose="02020603050405020304" pitchFamily="18" charset="0"/>
              </a:rPr>
              <a:t>(TTL) in stop-and-wait protocol refers to the maximum amount of time a data frame is allowed to remain in the network before being discarded.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5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AC55-DF5E-4E70-9402-460279539233}"/>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 Stop and Wait</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D07B06-3B69-4D1F-A525-D2F61BEB6159}"/>
              </a:ext>
            </a:extLst>
          </p:cNvPr>
          <p:cNvSpPr>
            <a:spLocks noGrp="1"/>
          </p:cNvSpPr>
          <p:nvPr>
            <p:ph idx="1"/>
          </p:nvPr>
        </p:nvSpPr>
        <p:spPr/>
        <p:txBody>
          <a:bodyPr>
            <a:normAutofit/>
          </a:bodyPr>
          <a:lstStyle/>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At Sender</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1) Send one data packet at a time. </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2) Send the next packet only after receiving acknowledgment for the previous. </a:t>
            </a:r>
          </a:p>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At Receiver</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1) Send acknowledgement after receiving and consuming a data packet. </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2) After consuming packet acknowledgement need to be sent</a:t>
            </a:r>
          </a:p>
          <a:p>
            <a:endParaRPr lang="en-US" dirty="0"/>
          </a:p>
        </p:txBody>
      </p:sp>
    </p:spTree>
    <p:extLst>
      <p:ext uri="{BB962C8B-B14F-4D97-AF65-F5344CB8AC3E}">
        <p14:creationId xmlns:p14="http://schemas.microsoft.com/office/powerpoint/2010/main" val="68154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1AA8-55B4-4D73-B115-B8EA77E56841}"/>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 Stop and Wait</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F1D5AA8C-CA2F-4037-BBCD-5293AEAE43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3941" y="1825625"/>
            <a:ext cx="4544118" cy="4351338"/>
          </a:xfrm>
        </p:spPr>
      </p:pic>
    </p:spTree>
    <p:extLst>
      <p:ext uri="{BB962C8B-B14F-4D97-AF65-F5344CB8AC3E}">
        <p14:creationId xmlns:p14="http://schemas.microsoft.com/office/powerpoint/2010/main" val="292008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320B-A744-49A4-83E9-C2D33A30D8E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Problems Associated with Stop and Wait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43FA9DD-E8DD-40C2-821E-E382CA46A47A}"/>
              </a:ext>
            </a:extLst>
          </p:cNvPr>
          <p:cNvSpPr>
            <a:spLocks noGrp="1"/>
          </p:cNvSpPr>
          <p:nvPr>
            <p:ph idx="1"/>
          </p:nvPr>
        </p:nvSpPr>
        <p:spPr>
          <a:xfrm>
            <a:off x="838200" y="1179673"/>
            <a:ext cx="10515600" cy="4351338"/>
          </a:xfrm>
        </p:spPr>
        <p:txBody>
          <a:bodyPr>
            <a:normAutofit/>
          </a:bodyPr>
          <a:lstStyle/>
          <a:p>
            <a:r>
              <a:rPr lang="en-US" sz="2400" b="1" i="0" dirty="0">
                <a:solidFill>
                  <a:srgbClr val="273239"/>
                </a:solidFill>
                <a:effectLst/>
                <a:latin typeface="Times New Roman" panose="02020603050405020304" pitchFamily="18" charset="0"/>
                <a:cs typeface="Times New Roman" panose="02020603050405020304" pitchFamily="18" charset="0"/>
              </a:rPr>
              <a:t>1. Lost Data</a:t>
            </a:r>
          </a:p>
          <a:p>
            <a:r>
              <a:rPr lang="en-US" sz="2400" b="0" i="0" dirty="0">
                <a:solidFill>
                  <a:srgbClr val="273239"/>
                </a:solidFill>
                <a:effectLst/>
                <a:latin typeface="Times New Roman" panose="02020603050405020304" pitchFamily="18" charset="0"/>
                <a:cs typeface="Times New Roman" panose="02020603050405020304" pitchFamily="18" charset="0"/>
              </a:rPr>
              <a:t>Assume the sender transmits the data packet and it is lost. The receiver has been waiting for the data for a long time. Because the data is not received by the receiver, it does not transmit an acknowledgment. The sender does not receive an acknowledgment, it will not send the next packet. This problem is caused by a loss of data.</a:t>
            </a: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85F693-C8C3-4ADC-B8F3-52CD48388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356" y="3154261"/>
            <a:ext cx="3761679" cy="2776478"/>
          </a:xfrm>
          <a:prstGeom prst="rect">
            <a:avLst/>
          </a:prstGeom>
        </p:spPr>
      </p:pic>
    </p:spTree>
    <p:extLst>
      <p:ext uri="{BB962C8B-B14F-4D97-AF65-F5344CB8AC3E}">
        <p14:creationId xmlns:p14="http://schemas.microsoft.com/office/powerpoint/2010/main" val="418893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C046-FEF3-4019-A4A6-245B826A5558}"/>
              </a:ext>
            </a:extLst>
          </p:cNvPr>
          <p:cNvSpPr>
            <a:spLocks noGrp="1"/>
          </p:cNvSpPr>
          <p:nvPr>
            <p:ph type="title"/>
          </p:nvPr>
        </p:nvSpPr>
        <p:spPr/>
        <p:txBody>
          <a:bodyPr>
            <a:normAutofit fontScale="90000"/>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Problems Associated with Stop and Wait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BAFF415-AC76-42A9-8D6D-6E6BCC89A1F2}"/>
              </a:ext>
            </a:extLst>
          </p:cNvPr>
          <p:cNvSpPr>
            <a:spLocks noGrp="1"/>
          </p:cNvSpPr>
          <p:nvPr>
            <p:ph idx="1"/>
          </p:nvPr>
        </p:nvSpPr>
        <p:spPr/>
        <p:txBody>
          <a:bodyPr>
            <a:normAutofit/>
          </a:bodyPr>
          <a:lstStyle/>
          <a:p>
            <a:pPr algn="just"/>
            <a:r>
              <a:rPr lang="en-US" sz="2400" b="1" i="0" dirty="0">
                <a:solidFill>
                  <a:srgbClr val="273239"/>
                </a:solidFill>
                <a:effectLst/>
                <a:latin typeface="Nunito" pitchFamily="2" charset="0"/>
              </a:rPr>
              <a:t>2. Lost Acknowledgement </a:t>
            </a:r>
            <a:r>
              <a:rPr lang="en-US" sz="2400" b="0" i="0" dirty="0">
                <a:solidFill>
                  <a:srgbClr val="273239"/>
                </a:solidFill>
                <a:effectLst/>
                <a:latin typeface="Times New Roman" panose="02020603050405020304" pitchFamily="18" charset="0"/>
                <a:cs typeface="Times New Roman" panose="02020603050405020304" pitchFamily="18" charset="0"/>
              </a:rPr>
              <a:t>Assume the sender sends the data, which is also received by the receiver. The receiver sends an acknowledgment after receiving the packet. In this situation, the acknowledgment is lost in the network. The sender does not send the next data packet because it does not receive acknowledgement, under the stop and wait protocol, the next packet cannot be transmitted until the preceding packet’s acknowledgment is received.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1EB58B-4B0F-4208-A873-E0DD77AF0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544" y="3884104"/>
            <a:ext cx="3128990" cy="2712206"/>
          </a:xfrm>
          <a:prstGeom prst="rect">
            <a:avLst/>
          </a:prstGeom>
        </p:spPr>
      </p:pic>
    </p:spTree>
    <p:extLst>
      <p:ext uri="{BB962C8B-B14F-4D97-AF65-F5344CB8AC3E}">
        <p14:creationId xmlns:p14="http://schemas.microsoft.com/office/powerpoint/2010/main" val="71555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F2AF-5E06-43B0-8C11-0AD7025A568F}"/>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Problems Associated with Stop and Wait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EF6A7B9-9ABF-431E-8BAE-96BF38839689}"/>
              </a:ext>
            </a:extLst>
          </p:cNvPr>
          <p:cNvSpPr>
            <a:spLocks noGrp="1"/>
          </p:cNvSpPr>
          <p:nvPr>
            <p:ph idx="1"/>
          </p:nvPr>
        </p:nvSpPr>
        <p:spPr/>
        <p:txBody>
          <a:bodyPr>
            <a:normAutofit/>
          </a:bodyPr>
          <a:lstStyle/>
          <a:p>
            <a:r>
              <a:rPr lang="en-US" sz="2400" b="1" i="0" dirty="0">
                <a:solidFill>
                  <a:srgbClr val="273239"/>
                </a:solidFill>
                <a:effectLst/>
                <a:latin typeface="Times New Roman" panose="02020603050405020304" pitchFamily="18" charset="0"/>
                <a:cs typeface="Times New Roman" panose="02020603050405020304" pitchFamily="18" charset="0"/>
              </a:rPr>
              <a:t>3. Delayed Acknowledgement/Data</a:t>
            </a:r>
          </a:p>
          <a:p>
            <a:r>
              <a:rPr lang="en-US" sz="2400" b="0" i="0" dirty="0">
                <a:solidFill>
                  <a:srgbClr val="273239"/>
                </a:solidFill>
                <a:effectLst/>
                <a:latin typeface="Times New Roman" panose="02020603050405020304" pitchFamily="18" charset="0"/>
                <a:cs typeface="Times New Roman" panose="02020603050405020304" pitchFamily="18" charset="0"/>
              </a:rPr>
              <a:t>Assume the sender sends the data, which is also received by the receiver. The receiver then transmits the acknowledgment, which is received after the sender’s timeout period. After a timeout on the sender side, a long-delayed acknowledgement might be wrongly considered as acknowledgement of some other recent packet.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95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33CC-5A24-490D-A3FC-79214FD5BED0}"/>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Stop and Wait for ARQ (Automatic Repeat Request)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B776F30E-C917-42F8-AC9E-69F40A3C7E47}"/>
              </a:ext>
            </a:extLst>
          </p:cNvPr>
          <p:cNvSpPr>
            <a:spLocks noGrp="1"/>
          </p:cNvSpPr>
          <p:nvPr>
            <p:ph idx="1"/>
          </p:nvPr>
        </p:nvSpPr>
        <p:spPr/>
        <p:txBody>
          <a:bodyPr/>
          <a:lstStyle/>
          <a:p>
            <a:r>
              <a:rPr lang="en-US" b="0" i="0" dirty="0">
                <a:solidFill>
                  <a:srgbClr val="273239"/>
                </a:solidFill>
                <a:effectLst/>
                <a:latin typeface="Nunito" pitchFamily="2" charset="0"/>
              </a:rPr>
              <a:t>The above 3 problems are resolved by Stop and Wait for ARQ (Automatic Repeat Request) that does both</a:t>
            </a:r>
            <a:r>
              <a:rPr lang="en-US" b="0" i="0" u="sng" dirty="0">
                <a:effectLst/>
                <a:latin typeface="Nunito" pitchFamily="2" charset="0"/>
                <a:hlinkClick r:id="rId2"/>
              </a:rPr>
              <a:t> error control</a:t>
            </a:r>
            <a:r>
              <a:rPr lang="en-US" b="0" i="0" dirty="0">
                <a:solidFill>
                  <a:srgbClr val="273239"/>
                </a:solidFill>
                <a:effectLst/>
                <a:latin typeface="Nunito" pitchFamily="2" charset="0"/>
              </a:rPr>
              <a:t> and flow control. </a:t>
            </a:r>
          </a:p>
          <a:p>
            <a:endParaRPr lang="en-US" dirty="0"/>
          </a:p>
        </p:txBody>
      </p:sp>
      <p:pic>
        <p:nvPicPr>
          <p:cNvPr id="5" name="Picture 4">
            <a:extLst>
              <a:ext uri="{FF2B5EF4-FFF2-40B4-BE49-F238E27FC236}">
                <a16:creationId xmlns:a16="http://schemas.microsoft.com/office/drawing/2014/main" id="{2F38492A-DF55-4A4D-A45B-EF63A2501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958" y="3505200"/>
            <a:ext cx="8391525" cy="1676400"/>
          </a:xfrm>
          <a:prstGeom prst="rect">
            <a:avLst/>
          </a:prstGeom>
        </p:spPr>
      </p:pic>
    </p:spTree>
    <p:extLst>
      <p:ext uri="{BB962C8B-B14F-4D97-AF65-F5344CB8AC3E}">
        <p14:creationId xmlns:p14="http://schemas.microsoft.com/office/powerpoint/2010/main" val="4276866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1325</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Nunito</vt:lpstr>
      <vt:lpstr>Times New Roman</vt:lpstr>
      <vt:lpstr>Office Theme</vt:lpstr>
      <vt:lpstr>Computer Networks</vt:lpstr>
      <vt:lpstr>What is Stop and Wait ARQ? </vt:lpstr>
      <vt:lpstr> Useful terms in ARQ stop &amp; wait</vt:lpstr>
      <vt:lpstr> Stop and Wait </vt:lpstr>
      <vt:lpstr> Stop and Wait </vt:lpstr>
      <vt:lpstr>Problems Associated with Stop and Wait </vt:lpstr>
      <vt:lpstr> Problems Associated with Stop and Wait </vt:lpstr>
      <vt:lpstr>Problems Associated with Stop and Wait </vt:lpstr>
      <vt:lpstr>Stop and Wait for ARQ (Automatic Repeat Request) </vt:lpstr>
      <vt:lpstr>1. Time Out </vt:lpstr>
      <vt:lpstr>Sequence Number (Data) </vt:lpstr>
      <vt:lpstr>3. Sequence Number(Acknowledgement)</vt:lpstr>
      <vt:lpstr>Sliding Window Protocol  </vt:lpstr>
      <vt:lpstr>Types of Sliding Window Protocol </vt:lpstr>
      <vt:lpstr>PowerPoint Presentation</vt:lpstr>
      <vt:lpstr>Solution of problems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Rabia Qasim</dc:creator>
  <cp:lastModifiedBy>Rabia Qasim</cp:lastModifiedBy>
  <cp:revision>48</cp:revision>
  <dcterms:created xsi:type="dcterms:W3CDTF">2024-06-03T07:09:54Z</dcterms:created>
  <dcterms:modified xsi:type="dcterms:W3CDTF">2024-06-04T11:51:02Z</dcterms:modified>
</cp:coreProperties>
</file>