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0" r:id="rId1"/>
  </p:sldMasterIdLst>
  <p:notesMasterIdLst>
    <p:notesMasterId r:id="rId20"/>
  </p:notesMasterIdLst>
  <p:sldIdLst>
    <p:sldId id="256" r:id="rId2"/>
    <p:sldId id="257" r:id="rId3"/>
    <p:sldId id="258" r:id="rId4"/>
    <p:sldId id="281" r:id="rId5"/>
    <p:sldId id="282" r:id="rId6"/>
    <p:sldId id="264" r:id="rId7"/>
    <p:sldId id="265" r:id="rId8"/>
    <p:sldId id="280" r:id="rId9"/>
    <p:sldId id="266" r:id="rId10"/>
    <p:sldId id="267" r:id="rId11"/>
    <p:sldId id="283" r:id="rId12"/>
    <p:sldId id="284" r:id="rId13"/>
    <p:sldId id="268" r:id="rId14"/>
    <p:sldId id="269" r:id="rId15"/>
    <p:sldId id="270" r:id="rId16"/>
    <p:sldId id="277" r:id="rId17"/>
    <p:sldId id="278" r:id="rId18"/>
    <p:sldId id="28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3294" autoAdjust="0"/>
  </p:normalViewPr>
  <p:slideViewPr>
    <p:cSldViewPr snapToGrid="0">
      <p:cViewPr varScale="1">
        <p:scale>
          <a:sx n="106" d="100"/>
          <a:sy n="106" d="100"/>
        </p:scale>
        <p:origin x="792"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E0B814-220B-412C-BECE-99A854B0FD12}" type="datetimeFigureOut">
              <a:rPr lang="en-US" smtClean="0"/>
              <a:t>6/13/2024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D4618E-6D91-4985-9B85-166C00D8E934}" type="slidenum">
              <a:rPr lang="en-US" smtClean="0"/>
              <a:t>‹#›</a:t>
            </a:fld>
            <a:endParaRPr lang="en-US"/>
          </a:p>
        </p:txBody>
      </p:sp>
    </p:spTree>
    <p:extLst>
      <p:ext uri="{BB962C8B-B14F-4D97-AF65-F5344CB8AC3E}">
        <p14:creationId xmlns:p14="http://schemas.microsoft.com/office/powerpoint/2010/main" val="1951129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D4618E-6D91-4985-9B85-166C00D8E934}" type="slidenum">
              <a:rPr lang="en-US" smtClean="0"/>
              <a:t>3</a:t>
            </a:fld>
            <a:endParaRPr lang="en-US"/>
          </a:p>
        </p:txBody>
      </p:sp>
    </p:spTree>
    <p:extLst>
      <p:ext uri="{BB962C8B-B14F-4D97-AF65-F5344CB8AC3E}">
        <p14:creationId xmlns:p14="http://schemas.microsoft.com/office/powerpoint/2010/main" val="55916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TKIP stands for Temporal Key Integrity Protocol.</a:t>
            </a:r>
          </a:p>
          <a:p>
            <a:r>
              <a:rPr lang="en-US" dirty="0"/>
              <a:t>AES-CCMP stands for Advanced Encryption Standard - Counter Mode with Cipher Block Chaining Message Authentication Code Protocol.</a:t>
            </a:r>
            <a:endParaRPr lang="en-US" altLang="en-US" dirty="0"/>
          </a:p>
        </p:txBody>
      </p:sp>
      <p:sp>
        <p:nvSpPr>
          <p:cNvPr id="4" name="Slide Number Placeholder 3"/>
          <p:cNvSpPr>
            <a:spLocks noGrp="1"/>
          </p:cNvSpPr>
          <p:nvPr>
            <p:ph type="sldNum" sz="quarter" idx="10"/>
          </p:nvPr>
        </p:nvSpPr>
        <p:spPr/>
        <p:txBody>
          <a:bodyPr/>
          <a:lstStyle/>
          <a:p>
            <a:fld id="{67D4618E-6D91-4985-9B85-166C00D8E934}" type="slidenum">
              <a:rPr lang="en-US" smtClean="0"/>
              <a:t>12</a:t>
            </a:fld>
            <a:endParaRPr lang="en-US"/>
          </a:p>
        </p:txBody>
      </p:sp>
    </p:spTree>
    <p:extLst>
      <p:ext uri="{BB962C8B-B14F-4D97-AF65-F5344CB8AC3E}">
        <p14:creationId xmlns:p14="http://schemas.microsoft.com/office/powerpoint/2010/main" val="2746343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p>
        </p:txBody>
      </p:sp>
      <p:sp>
        <p:nvSpPr>
          <p:cNvPr id="4" name="Slide Number Placeholder 3"/>
          <p:cNvSpPr>
            <a:spLocks noGrp="1"/>
          </p:cNvSpPr>
          <p:nvPr>
            <p:ph type="sldNum" sz="quarter" idx="10"/>
          </p:nvPr>
        </p:nvSpPr>
        <p:spPr/>
        <p:txBody>
          <a:bodyPr/>
          <a:lstStyle/>
          <a:p>
            <a:fld id="{67D4618E-6D91-4985-9B85-166C00D8E934}" type="slidenum">
              <a:rPr lang="en-US" smtClean="0"/>
              <a:t>13</a:t>
            </a:fld>
            <a:endParaRPr lang="en-US"/>
          </a:p>
        </p:txBody>
      </p:sp>
    </p:spTree>
    <p:extLst>
      <p:ext uri="{BB962C8B-B14F-4D97-AF65-F5344CB8AC3E}">
        <p14:creationId xmlns:p14="http://schemas.microsoft.com/office/powerpoint/2010/main" val="55916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a:t>SSID</a:t>
            </a:r>
            <a:r>
              <a:rPr lang="en-GB" dirty="0"/>
              <a:t> stands for Service Set Identifier</a:t>
            </a:r>
          </a:p>
          <a:p>
            <a:r>
              <a:rPr lang="en-GB" dirty="0"/>
              <a:t>The </a:t>
            </a:r>
            <a:r>
              <a:rPr lang="en-GB" b="1" dirty="0"/>
              <a:t>SSID</a:t>
            </a:r>
            <a:r>
              <a:rPr lang="en-GB" dirty="0"/>
              <a:t> (Service Set Identifier) is the name of your wireless network, also known as Network ID. This is viewable to anyone with a wireless device within reachable distance of your network.</a:t>
            </a:r>
            <a:endParaRPr lang="en-US" altLang="en-US" dirty="0"/>
          </a:p>
        </p:txBody>
      </p:sp>
      <p:sp>
        <p:nvSpPr>
          <p:cNvPr id="4" name="Slide Number Placeholder 3"/>
          <p:cNvSpPr>
            <a:spLocks noGrp="1"/>
          </p:cNvSpPr>
          <p:nvPr>
            <p:ph type="sldNum" sz="quarter" idx="10"/>
          </p:nvPr>
        </p:nvSpPr>
        <p:spPr/>
        <p:txBody>
          <a:bodyPr/>
          <a:lstStyle/>
          <a:p>
            <a:fld id="{67D4618E-6D91-4985-9B85-166C00D8E934}" type="slidenum">
              <a:rPr lang="en-US" smtClean="0"/>
              <a:t>14</a:t>
            </a:fld>
            <a:endParaRPr lang="en-US"/>
          </a:p>
        </p:txBody>
      </p:sp>
    </p:spTree>
    <p:extLst>
      <p:ext uri="{BB962C8B-B14F-4D97-AF65-F5344CB8AC3E}">
        <p14:creationId xmlns:p14="http://schemas.microsoft.com/office/powerpoint/2010/main" val="55916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lightweight access point: </a:t>
            </a:r>
          </a:p>
          <a:p>
            <a:r>
              <a:rPr lang="en-US" sz="1200" kern="1200" dirty="0">
                <a:solidFill>
                  <a:schemeClr val="tx1"/>
                </a:solidFill>
                <a:effectLst/>
                <a:latin typeface="+mn-lt"/>
                <a:ea typeface="+mn-ea"/>
                <a:cs typeface="+mn-cs"/>
              </a:rPr>
              <a:t>there are a couple of protocols that you might run into … that are used to communicate … between the wireless LAN controller and the APs. … The first protocol is LWAPP. … That stands for Lightweight Access Point Protocol. … However, that's an older protocol, … it's becoming less popular in favor of CAPWA</a:t>
            </a:r>
          </a:p>
          <a:p>
            <a:r>
              <a:rPr lang="en" dirty="0"/>
              <a:t>CAPWAP (Control and Provisioning of Wireless Access Points) is </a:t>
            </a:r>
            <a:r>
              <a:rPr lang="en" b="1" dirty="0"/>
              <a:t>a protocol that enables an access controller to manage a collection of wireless termination points</a:t>
            </a:r>
            <a:r>
              <a:rPr lang="en" dirty="0"/>
              <a:t>.</a:t>
            </a:r>
            <a:r>
              <a:rPr lang="en-US" sz="1200" kern="1200" dirty="0">
                <a:solidFill>
                  <a:schemeClr val="tx1"/>
                </a:solidFill>
                <a:effectLst/>
                <a:latin typeface="+mn-lt"/>
                <a:ea typeface="+mn-ea"/>
                <a:cs typeface="+mn-cs"/>
              </a:rPr>
              <a:t>P. … That stands for Control and Provisioning … of Wireless Access Points. …</a:t>
            </a:r>
            <a:endParaRPr lang="en-US" altLang="en-US" dirty="0"/>
          </a:p>
        </p:txBody>
      </p:sp>
      <p:sp>
        <p:nvSpPr>
          <p:cNvPr id="4" name="Slide Number Placeholder 3"/>
          <p:cNvSpPr>
            <a:spLocks noGrp="1"/>
          </p:cNvSpPr>
          <p:nvPr>
            <p:ph type="sldNum" sz="quarter" idx="10"/>
          </p:nvPr>
        </p:nvSpPr>
        <p:spPr/>
        <p:txBody>
          <a:bodyPr/>
          <a:lstStyle/>
          <a:p>
            <a:fld id="{67D4618E-6D91-4985-9B85-166C00D8E934}" type="slidenum">
              <a:rPr lang="en-US" smtClean="0"/>
              <a:t>15</a:t>
            </a:fld>
            <a:endParaRPr lang="en-US"/>
          </a:p>
        </p:txBody>
      </p:sp>
    </p:spTree>
    <p:extLst>
      <p:ext uri="{BB962C8B-B14F-4D97-AF65-F5344CB8AC3E}">
        <p14:creationId xmlns:p14="http://schemas.microsoft.com/office/powerpoint/2010/main" val="55916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p>
        </p:txBody>
      </p:sp>
      <p:sp>
        <p:nvSpPr>
          <p:cNvPr id="4" name="Slide Number Placeholder 3"/>
          <p:cNvSpPr>
            <a:spLocks noGrp="1"/>
          </p:cNvSpPr>
          <p:nvPr>
            <p:ph type="sldNum" sz="quarter" idx="10"/>
          </p:nvPr>
        </p:nvSpPr>
        <p:spPr/>
        <p:txBody>
          <a:bodyPr/>
          <a:lstStyle/>
          <a:p>
            <a:fld id="{67D4618E-6D91-4985-9B85-166C00D8E934}" type="slidenum">
              <a:rPr lang="en-US" smtClean="0"/>
              <a:t>16</a:t>
            </a:fld>
            <a:endParaRPr lang="en-US"/>
          </a:p>
        </p:txBody>
      </p:sp>
    </p:spTree>
    <p:extLst>
      <p:ext uri="{BB962C8B-B14F-4D97-AF65-F5344CB8AC3E}">
        <p14:creationId xmlns:p14="http://schemas.microsoft.com/office/powerpoint/2010/main" val="55916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p>
        </p:txBody>
      </p:sp>
      <p:sp>
        <p:nvSpPr>
          <p:cNvPr id="4" name="Slide Number Placeholder 3"/>
          <p:cNvSpPr>
            <a:spLocks noGrp="1"/>
          </p:cNvSpPr>
          <p:nvPr>
            <p:ph type="sldNum" sz="quarter" idx="10"/>
          </p:nvPr>
        </p:nvSpPr>
        <p:spPr/>
        <p:txBody>
          <a:bodyPr/>
          <a:lstStyle/>
          <a:p>
            <a:fld id="{67D4618E-6D91-4985-9B85-166C00D8E934}" type="slidenum">
              <a:rPr lang="en-US" smtClean="0"/>
              <a:t>17</a:t>
            </a:fld>
            <a:endParaRPr lang="en-US"/>
          </a:p>
        </p:txBody>
      </p:sp>
    </p:spTree>
    <p:extLst>
      <p:ext uri="{BB962C8B-B14F-4D97-AF65-F5344CB8AC3E}">
        <p14:creationId xmlns:p14="http://schemas.microsoft.com/office/powerpoint/2010/main" val="55916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p>
        </p:txBody>
      </p:sp>
      <p:sp>
        <p:nvSpPr>
          <p:cNvPr id="4" name="Slide Number Placeholder 3"/>
          <p:cNvSpPr>
            <a:spLocks noGrp="1"/>
          </p:cNvSpPr>
          <p:nvPr>
            <p:ph type="sldNum" sz="quarter" idx="10"/>
          </p:nvPr>
        </p:nvSpPr>
        <p:spPr/>
        <p:txBody>
          <a:bodyPr/>
          <a:lstStyle/>
          <a:p>
            <a:fld id="{67D4618E-6D91-4985-9B85-166C00D8E934}" type="slidenum">
              <a:rPr lang="en-US" smtClean="0"/>
              <a:t>18</a:t>
            </a:fld>
            <a:endParaRPr lang="en-US"/>
          </a:p>
        </p:txBody>
      </p:sp>
    </p:spTree>
    <p:extLst>
      <p:ext uri="{BB962C8B-B14F-4D97-AF65-F5344CB8AC3E}">
        <p14:creationId xmlns:p14="http://schemas.microsoft.com/office/powerpoint/2010/main" val="3625338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D4618E-6D91-4985-9B85-166C00D8E934}" type="slidenum">
              <a:rPr lang="en-US" smtClean="0"/>
              <a:t>4</a:t>
            </a:fld>
            <a:endParaRPr lang="en-US"/>
          </a:p>
        </p:txBody>
      </p:sp>
    </p:spTree>
    <p:extLst>
      <p:ext uri="{BB962C8B-B14F-4D97-AF65-F5344CB8AC3E}">
        <p14:creationId xmlns:p14="http://schemas.microsoft.com/office/powerpoint/2010/main" val="260728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D4618E-6D91-4985-9B85-166C00D8E934}" type="slidenum">
              <a:rPr lang="en-US" smtClean="0"/>
              <a:t>5</a:t>
            </a:fld>
            <a:endParaRPr lang="en-US"/>
          </a:p>
        </p:txBody>
      </p:sp>
    </p:spTree>
    <p:extLst>
      <p:ext uri="{BB962C8B-B14F-4D97-AF65-F5344CB8AC3E}">
        <p14:creationId xmlns:p14="http://schemas.microsoft.com/office/powerpoint/2010/main" val="3766750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Wi-Fi(</a:t>
            </a:r>
            <a:r>
              <a:rPr lang="en" b="1" dirty="0"/>
              <a:t>wireless fidelity</a:t>
            </a:r>
            <a:r>
              <a:rPr lang="en" dirty="0"/>
              <a:t>.) </a:t>
            </a:r>
            <a:r>
              <a:rPr lang="en-GB" dirty="0"/>
              <a:t>Fidelity is </a:t>
            </a:r>
            <a:r>
              <a:rPr lang="en-GB" i="1" dirty="0"/>
              <a:t>the quality of faithfulness or loyalty</a:t>
            </a:r>
            <a:r>
              <a:rPr lang="en-GB" dirty="0"/>
              <a:t>. </a:t>
            </a:r>
            <a:endParaRPr lang="en-US" dirty="0"/>
          </a:p>
          <a:p>
            <a:r>
              <a:rPr lang="en-US" dirty="0"/>
              <a:t>Wi-Fi Protected Access is a security mechanism based on IEEE 802.11 </a:t>
            </a:r>
          </a:p>
          <a:p>
            <a:r>
              <a:rPr lang="en-GB" dirty="0"/>
              <a:t>Wi-Fi Protected Access (</a:t>
            </a:r>
            <a:r>
              <a:rPr lang="en-GB" i="1" dirty="0"/>
              <a:t>WPA</a:t>
            </a:r>
            <a:r>
              <a:rPr lang="en-GB" dirty="0"/>
              <a:t>), Wi-Fi Protected Access 2 (WPA2), and Wi-Fi Protected Access 3 (WPA3)</a:t>
            </a:r>
            <a:endParaRPr lang="en-US" dirty="0"/>
          </a:p>
        </p:txBody>
      </p:sp>
      <p:sp>
        <p:nvSpPr>
          <p:cNvPr id="4" name="Slide Number Placeholder 3"/>
          <p:cNvSpPr>
            <a:spLocks noGrp="1"/>
          </p:cNvSpPr>
          <p:nvPr>
            <p:ph type="sldNum" sz="quarter" idx="10"/>
          </p:nvPr>
        </p:nvSpPr>
        <p:spPr/>
        <p:txBody>
          <a:bodyPr/>
          <a:lstStyle/>
          <a:p>
            <a:fld id="{67D4618E-6D91-4985-9B85-166C00D8E934}" type="slidenum">
              <a:rPr lang="en-US" smtClean="0"/>
              <a:t>6</a:t>
            </a:fld>
            <a:endParaRPr lang="en-US"/>
          </a:p>
        </p:txBody>
      </p:sp>
    </p:spTree>
    <p:extLst>
      <p:ext uri="{BB962C8B-B14F-4D97-AF65-F5344CB8AC3E}">
        <p14:creationId xmlns:p14="http://schemas.microsoft.com/office/powerpoint/2010/main" val="55916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https://en.wikipedia.org/wiki/IEEE_802.11n-2009</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Wi-Fi interference is any signal outside of the configured Wi-Fi network that weaken normal operation of the Wi-Fi network</a:t>
            </a:r>
            <a:endParaRPr lang="en-US" altLang="en-US" dirty="0"/>
          </a:p>
          <a:p>
            <a:endParaRPr lang="en-US" altLang="en-US" dirty="0"/>
          </a:p>
        </p:txBody>
      </p:sp>
      <p:sp>
        <p:nvSpPr>
          <p:cNvPr id="4" name="Slide Number Placeholder 3"/>
          <p:cNvSpPr>
            <a:spLocks noGrp="1"/>
          </p:cNvSpPr>
          <p:nvPr>
            <p:ph type="sldNum" sz="quarter" idx="10"/>
          </p:nvPr>
        </p:nvSpPr>
        <p:spPr/>
        <p:txBody>
          <a:bodyPr/>
          <a:lstStyle/>
          <a:p>
            <a:fld id="{67D4618E-6D91-4985-9B85-166C00D8E934}" type="slidenum">
              <a:rPr lang="en-US" smtClean="0"/>
              <a:t>7</a:t>
            </a:fld>
            <a:endParaRPr lang="en-US"/>
          </a:p>
        </p:txBody>
      </p:sp>
    </p:spTree>
    <p:extLst>
      <p:ext uri="{BB962C8B-B14F-4D97-AF65-F5344CB8AC3E}">
        <p14:creationId xmlns:p14="http://schemas.microsoft.com/office/powerpoint/2010/main" val="55916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https://en.wikipedia.org/wiki/IEEE_802.11n-2009</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Wi-Fi interference is any signal outside of the configured Wi-Fi network that weaken normal operation of the Wi-Fi network</a:t>
            </a:r>
            <a:endParaRPr lang="en-US" altLang="en-US" dirty="0"/>
          </a:p>
          <a:p>
            <a:endParaRPr lang="en-US" altLang="en-US" dirty="0"/>
          </a:p>
        </p:txBody>
      </p:sp>
      <p:sp>
        <p:nvSpPr>
          <p:cNvPr id="4" name="Slide Number Placeholder 3"/>
          <p:cNvSpPr>
            <a:spLocks noGrp="1"/>
          </p:cNvSpPr>
          <p:nvPr>
            <p:ph type="sldNum" sz="quarter" idx="10"/>
          </p:nvPr>
        </p:nvSpPr>
        <p:spPr/>
        <p:txBody>
          <a:bodyPr/>
          <a:lstStyle/>
          <a:p>
            <a:fld id="{67D4618E-6D91-4985-9B85-166C00D8E934}" type="slidenum">
              <a:rPr lang="en-US" smtClean="0"/>
              <a:t>8</a:t>
            </a:fld>
            <a:endParaRPr lang="en-US"/>
          </a:p>
        </p:txBody>
      </p:sp>
    </p:spTree>
    <p:extLst>
      <p:ext uri="{BB962C8B-B14F-4D97-AF65-F5344CB8AC3E}">
        <p14:creationId xmlns:p14="http://schemas.microsoft.com/office/powerpoint/2010/main" val="55916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p>
        </p:txBody>
      </p:sp>
      <p:sp>
        <p:nvSpPr>
          <p:cNvPr id="4" name="Slide Number Placeholder 3"/>
          <p:cNvSpPr>
            <a:spLocks noGrp="1"/>
          </p:cNvSpPr>
          <p:nvPr>
            <p:ph type="sldNum" sz="quarter" idx="10"/>
          </p:nvPr>
        </p:nvSpPr>
        <p:spPr/>
        <p:txBody>
          <a:bodyPr/>
          <a:lstStyle/>
          <a:p>
            <a:fld id="{67D4618E-6D91-4985-9B85-166C00D8E934}" type="slidenum">
              <a:rPr lang="en-US" smtClean="0"/>
              <a:t>9</a:t>
            </a:fld>
            <a:endParaRPr lang="en-US"/>
          </a:p>
        </p:txBody>
      </p:sp>
    </p:spTree>
    <p:extLst>
      <p:ext uri="{BB962C8B-B14F-4D97-AF65-F5344CB8AC3E}">
        <p14:creationId xmlns:p14="http://schemas.microsoft.com/office/powerpoint/2010/main" val="55916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p>
        </p:txBody>
      </p:sp>
      <p:sp>
        <p:nvSpPr>
          <p:cNvPr id="4" name="Slide Number Placeholder 3"/>
          <p:cNvSpPr>
            <a:spLocks noGrp="1"/>
          </p:cNvSpPr>
          <p:nvPr>
            <p:ph type="sldNum" sz="quarter" idx="10"/>
          </p:nvPr>
        </p:nvSpPr>
        <p:spPr/>
        <p:txBody>
          <a:bodyPr/>
          <a:lstStyle/>
          <a:p>
            <a:fld id="{67D4618E-6D91-4985-9B85-166C00D8E934}" type="slidenum">
              <a:rPr lang="en-US" smtClean="0"/>
              <a:t>10</a:t>
            </a:fld>
            <a:endParaRPr lang="en-US"/>
          </a:p>
        </p:txBody>
      </p:sp>
    </p:spTree>
    <p:extLst>
      <p:ext uri="{BB962C8B-B14F-4D97-AF65-F5344CB8AC3E}">
        <p14:creationId xmlns:p14="http://schemas.microsoft.com/office/powerpoint/2010/main" val="55916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p>
        </p:txBody>
      </p:sp>
      <p:sp>
        <p:nvSpPr>
          <p:cNvPr id="4" name="Slide Number Placeholder 3"/>
          <p:cNvSpPr>
            <a:spLocks noGrp="1"/>
          </p:cNvSpPr>
          <p:nvPr>
            <p:ph type="sldNum" sz="quarter" idx="10"/>
          </p:nvPr>
        </p:nvSpPr>
        <p:spPr/>
        <p:txBody>
          <a:bodyPr/>
          <a:lstStyle/>
          <a:p>
            <a:fld id="{67D4618E-6D91-4985-9B85-166C00D8E934}" type="slidenum">
              <a:rPr lang="en-US" smtClean="0"/>
              <a:t>11</a:t>
            </a:fld>
            <a:endParaRPr lang="en-US"/>
          </a:p>
        </p:txBody>
      </p:sp>
    </p:spTree>
    <p:extLst>
      <p:ext uri="{BB962C8B-B14F-4D97-AF65-F5344CB8AC3E}">
        <p14:creationId xmlns:p14="http://schemas.microsoft.com/office/powerpoint/2010/main" val="1276036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7274FF0-162F-40D1-A79B-E5F4F2A41111}" type="datetime1">
              <a:rPr lang="en-US" smtClean="0"/>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727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E2654A-B9C8-42C2-B67D-4987C649DC78}" type="datetime1">
              <a:rPr lang="en-US" smtClean="0"/>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84993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1174A4-7BCF-4413-A91C-2FD84C124D3D}" type="datetime1">
              <a:rPr lang="en-US" smtClean="0"/>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2075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ABD6D6-5C77-4F1A-BCD7-4F78F66F1675}" type="datetime1">
              <a:rPr lang="en-US" smtClean="0"/>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63810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F9D27A-8CE3-49D1-8E41-F15A42B6F42E}" type="datetime1">
              <a:rPr lang="en-US" smtClean="0"/>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2050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39D9B4-258E-4372-9B5B-43D6964C8427}" type="datetime1">
              <a:rPr lang="en-US" smtClean="0"/>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53387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2084D4-6CB1-48CB-A5DE-6C96B366D59B}" type="datetime1">
              <a:rPr lang="en-US" smtClean="0"/>
              <a:t>6/13/2024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82515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451D97-031E-4AF1-A2DC-ABF8D7306C0C}" type="datetime1">
              <a:rPr lang="en-US" smtClean="0"/>
              <a:t>6/13/2024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911377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321839-34BC-4210-9798-CD553E8EA7A8}" type="datetime1">
              <a:rPr lang="en-US" smtClean="0"/>
              <a:t>6/13/2024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57252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9F6649-1626-4CC8-A33D-E20A515D3EC2}" type="datetime1">
              <a:rPr lang="en-US" smtClean="0"/>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879366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594281-3674-4298-B3EC-91317AA5672E}" type="datetime1">
              <a:rPr lang="en-US" smtClean="0"/>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1700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63670986-535C-4A62-8F30-C474335D6513}" type="datetime1">
              <a:rPr lang="en-US" smtClean="0"/>
              <a:t>6/13/2024</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69E57DC2-970A-4B3E-BB1C-7A09969E49DF}"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657693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AE20-A984-4531-9A10-11349B5EFB01}"/>
              </a:ext>
            </a:extLst>
          </p:cNvPr>
          <p:cNvSpPr>
            <a:spLocks noGrp="1"/>
          </p:cNvSpPr>
          <p:nvPr>
            <p:ph type="ctrTitle"/>
          </p:nvPr>
        </p:nvSpPr>
        <p:spPr>
          <a:xfrm>
            <a:off x="903767" y="2247883"/>
            <a:ext cx="10228521" cy="1277713"/>
          </a:xfrm>
        </p:spPr>
        <p:txBody>
          <a:bodyPr/>
          <a:lstStyle/>
          <a:p>
            <a:pPr algn="ctr"/>
            <a:r>
              <a:rPr lang="en-US" cap="none" dirty="0">
                <a:latin typeface="Times New Roman" panose="02020603050405020304" pitchFamily="18" charset="0"/>
                <a:cs typeface="Times New Roman" panose="02020603050405020304" pitchFamily="18" charset="0"/>
              </a:rPr>
              <a:t>Wireless Network</a:t>
            </a:r>
          </a:p>
        </p:txBody>
      </p:sp>
      <p:sp>
        <p:nvSpPr>
          <p:cNvPr id="3" name="Slide Number Placeholder 2">
            <a:extLst>
              <a:ext uri="{FF2B5EF4-FFF2-40B4-BE49-F238E27FC236}">
                <a16:creationId xmlns:a16="http://schemas.microsoft.com/office/drawing/2014/main" id="{8D08E42A-414A-4333-A0A9-A12C5FCA43BC}"/>
              </a:ext>
            </a:extLst>
          </p:cNvPr>
          <p:cNvSpPr>
            <a:spLocks noGrp="1"/>
          </p:cNvSpPr>
          <p:nvPr>
            <p:ph type="sldNum" sz="quarter" idx="12"/>
          </p:nvPr>
        </p:nvSpPr>
        <p:spPr/>
        <p:txBody>
          <a:bodyPr/>
          <a:lstStyle/>
          <a:p>
            <a:fld id="{69E57DC2-970A-4B3E-BB1C-7A09969E49DF}" type="slidenum">
              <a:rPr lang="en-US" smtClean="0"/>
              <a:pPr/>
              <a:t>1</a:t>
            </a:fld>
            <a:endParaRPr lang="en-US" dirty="0"/>
          </a:p>
        </p:txBody>
      </p:sp>
    </p:spTree>
    <p:extLst>
      <p:ext uri="{BB962C8B-B14F-4D97-AF65-F5344CB8AC3E}">
        <p14:creationId xmlns:p14="http://schemas.microsoft.com/office/powerpoint/2010/main" val="1176491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6871"/>
            <a:ext cx="12192000" cy="914400"/>
          </a:xfrm>
        </p:spPr>
        <p:txBody>
          <a:bodyPr/>
          <a:lstStyle/>
          <a:p>
            <a:pPr marL="0" indent="0" algn="ctr"/>
            <a:r>
              <a:rPr lang="en-US" sz="5400" dirty="0"/>
              <a:t>Wireless </a:t>
            </a:r>
            <a:r>
              <a:rPr lang="en-US" dirty="0"/>
              <a:t>Network </a:t>
            </a:r>
            <a:r>
              <a:rPr lang="en-US" sz="5400" dirty="0"/>
              <a:t>Categories</a:t>
            </a:r>
          </a:p>
        </p:txBody>
      </p:sp>
      <p:sp>
        <p:nvSpPr>
          <p:cNvPr id="3" name="Content Placeholder 2"/>
          <p:cNvSpPr>
            <a:spLocks noGrp="1"/>
          </p:cNvSpPr>
          <p:nvPr>
            <p:ph idx="1"/>
          </p:nvPr>
        </p:nvSpPr>
        <p:spPr>
          <a:xfrm>
            <a:off x="973647" y="1317507"/>
            <a:ext cx="10244705" cy="5137839"/>
          </a:xfrm>
        </p:spPr>
        <p:txBody>
          <a:bodyPr>
            <a:normAutofit/>
          </a:bodyPr>
          <a:lstStyle/>
          <a:p>
            <a:r>
              <a:rPr lang="en-US" sz="2200" dirty="0">
                <a:latin typeface="Times New Roman" panose="02020603050405020304" pitchFamily="18" charset="0"/>
                <a:cs typeface="Times New Roman" panose="02020603050405020304" pitchFamily="18" charset="0"/>
              </a:rPr>
              <a:t>Wireless networks are </a:t>
            </a:r>
            <a:r>
              <a:rPr lang="en-US" sz="2200" dirty="0">
                <a:solidFill>
                  <a:schemeClr val="accent1"/>
                </a:solidFill>
                <a:latin typeface="Times New Roman" panose="02020603050405020304" pitchFamily="18" charset="0"/>
                <a:cs typeface="Times New Roman" panose="02020603050405020304" pitchFamily="18" charset="0"/>
              </a:rPr>
              <a:t>classified</a:t>
            </a:r>
            <a:r>
              <a:rPr lang="en-US" sz="2200" dirty="0">
                <a:latin typeface="Times New Roman" panose="02020603050405020304" pitchFamily="18" charset="0"/>
                <a:cs typeface="Times New Roman" panose="02020603050405020304" pitchFamily="18" charset="0"/>
              </a:rPr>
              <a:t> based on the </a:t>
            </a:r>
            <a:r>
              <a:rPr lang="en-US" sz="2200" dirty="0">
                <a:solidFill>
                  <a:schemeClr val="accent1"/>
                </a:solidFill>
                <a:latin typeface="Times New Roman" panose="02020603050405020304" pitchFamily="18" charset="0"/>
                <a:cs typeface="Times New Roman" panose="02020603050405020304" pitchFamily="18" charset="0"/>
              </a:rPr>
              <a:t>connection</a:t>
            </a:r>
            <a:r>
              <a:rPr lang="en-US" sz="2200" dirty="0">
                <a:latin typeface="Times New Roman" panose="02020603050405020304" pitchFamily="18" charset="0"/>
                <a:cs typeface="Times New Roman" panose="02020603050405020304" pitchFamily="18" charset="0"/>
              </a:rPr>
              <a:t> used and the </a:t>
            </a:r>
            <a:r>
              <a:rPr lang="en-US" sz="2200" dirty="0">
                <a:solidFill>
                  <a:schemeClr val="accent1"/>
                </a:solidFill>
                <a:latin typeface="Times New Roman" panose="02020603050405020304" pitchFamily="18" charset="0"/>
                <a:cs typeface="Times New Roman" panose="02020603050405020304" pitchFamily="18" charset="0"/>
              </a:rPr>
              <a:t>geographical area</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Wireless networks are classified into </a:t>
            </a:r>
            <a:r>
              <a:rPr lang="en-US" sz="2200" dirty="0">
                <a:solidFill>
                  <a:schemeClr val="accent1"/>
                </a:solidFill>
                <a:latin typeface="Times New Roman" panose="02020603050405020304" pitchFamily="18" charset="0"/>
                <a:cs typeface="Times New Roman" panose="02020603050405020304" pitchFamily="18" charset="0"/>
              </a:rPr>
              <a:t>WLAN, WPAN, WWAN</a:t>
            </a:r>
            <a:r>
              <a:rPr lang="en-US" sz="2200" dirty="0">
                <a:latin typeface="Times New Roman" panose="02020603050405020304" pitchFamily="18" charset="0"/>
                <a:cs typeface="Times New Roman" panose="02020603050405020304" pitchFamily="18" charset="0"/>
              </a:rPr>
              <a:t>, and </a:t>
            </a:r>
            <a:r>
              <a:rPr lang="en-US" sz="2200" dirty="0">
                <a:solidFill>
                  <a:schemeClr val="accent1"/>
                </a:solidFill>
                <a:latin typeface="Times New Roman" panose="02020603050405020304" pitchFamily="18" charset="0"/>
                <a:cs typeface="Times New Roman" panose="02020603050405020304" pitchFamily="18" charset="0"/>
              </a:rPr>
              <a:t>WMAN</a:t>
            </a:r>
            <a:r>
              <a:rPr lang="en-US" sz="2200" dirty="0">
                <a:latin typeface="Times New Roman" panose="02020603050405020304" pitchFamily="18" charset="0"/>
                <a:cs typeface="Times New Roman" panose="02020603050405020304" pitchFamily="18" charset="0"/>
              </a:rPr>
              <a:t> based on the area they cover geographically.</a:t>
            </a:r>
          </a:p>
          <a:p>
            <a:pPr lvl="1"/>
            <a:r>
              <a:rPr lang="en-US" sz="2000" b="1" u="sng" dirty="0">
                <a:solidFill>
                  <a:schemeClr val="accent1"/>
                </a:solidFill>
                <a:latin typeface="Times New Roman" panose="02020603050405020304" pitchFamily="18" charset="0"/>
                <a:cs typeface="Times New Roman" panose="02020603050405020304" pitchFamily="18" charset="0"/>
              </a:rPr>
              <a:t>WLAN</a:t>
            </a:r>
            <a:r>
              <a:rPr lang="en-US" sz="2000" dirty="0">
                <a:solidFill>
                  <a:schemeClr val="accent1"/>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(Wireless Local-Area Network)</a:t>
            </a:r>
          </a:p>
          <a:p>
            <a:pPr lvl="2"/>
            <a:r>
              <a:rPr lang="en-US" sz="1800" dirty="0">
                <a:latin typeface="Times New Roman" panose="02020603050405020304" pitchFamily="18" charset="0"/>
                <a:cs typeface="Times New Roman" panose="02020603050405020304" pitchFamily="18" charset="0"/>
              </a:rPr>
              <a:t>It that connects users in a local area with a network. The area may range from a single room to an entire campus.</a:t>
            </a:r>
          </a:p>
          <a:p>
            <a:pPr lvl="1"/>
            <a:r>
              <a:rPr lang="en-US" b="1" u="sng" dirty="0">
                <a:solidFill>
                  <a:schemeClr val="accent1"/>
                </a:solidFill>
                <a:latin typeface="Times New Roman" panose="02020603050405020304" pitchFamily="18" charset="0"/>
                <a:cs typeface="Times New Roman" panose="02020603050405020304" pitchFamily="18" charset="0"/>
              </a:rPr>
              <a:t>WPAN</a:t>
            </a:r>
            <a:r>
              <a:rPr lang="en-US" dirty="0">
                <a:latin typeface="Times New Roman" panose="02020603050405020304" pitchFamily="18" charset="0"/>
                <a:cs typeface="Times New Roman" panose="02020603050405020304" pitchFamily="18" charset="0"/>
              </a:rPr>
              <a:t> (Wireless Personal Area Network)</a:t>
            </a:r>
          </a:p>
          <a:p>
            <a:pPr lvl="2"/>
            <a:r>
              <a:rPr lang="en-US" dirty="0">
                <a:latin typeface="Times New Roman" panose="02020603050405020304" pitchFamily="18" charset="0"/>
                <a:cs typeface="Times New Roman" panose="02020603050405020304" pitchFamily="18" charset="0"/>
              </a:rPr>
              <a:t>It interconnects devices positioned around an individual, in which the connections are wireless. WPAN has a very short range. It can communicate within a range of 1.0 meters. For example, Bluetooth.</a:t>
            </a:r>
          </a:p>
          <a:p>
            <a:pPr lvl="1"/>
            <a:r>
              <a:rPr lang="en-US" b="1" u="sng" dirty="0">
                <a:solidFill>
                  <a:schemeClr val="accent1"/>
                </a:solidFill>
                <a:latin typeface="Times New Roman" panose="02020603050405020304" pitchFamily="18" charset="0"/>
                <a:cs typeface="Times New Roman" panose="02020603050405020304" pitchFamily="18" charset="0"/>
              </a:rPr>
              <a:t>WWAN</a:t>
            </a:r>
            <a:r>
              <a:rPr lang="en-US" dirty="0">
                <a:latin typeface="Times New Roman" panose="02020603050405020304" pitchFamily="18" charset="0"/>
                <a:cs typeface="Times New Roman" panose="02020603050405020304" pitchFamily="18" charset="0"/>
              </a:rPr>
              <a:t> (Wireless Wide-Area Network)</a:t>
            </a:r>
          </a:p>
          <a:p>
            <a:pPr lvl="2"/>
            <a:r>
              <a:rPr lang="en-US" dirty="0">
                <a:latin typeface="Times New Roman" panose="02020603050405020304" pitchFamily="18" charset="0"/>
                <a:cs typeface="Times New Roman" panose="02020603050405020304" pitchFamily="18" charset="0"/>
              </a:rPr>
              <a:t>It covers an area larger than the WLAN. It handles cellular network technology such as CDMA, GSM, GPRS, and CDPD for data transmission. This technology may cover a particular region, nation, or even the entire globe.</a:t>
            </a:r>
          </a:p>
          <a:p>
            <a:pPr lvl="1"/>
            <a:r>
              <a:rPr lang="en-US" b="1" u="sng" dirty="0">
                <a:solidFill>
                  <a:schemeClr val="accent1"/>
                </a:solidFill>
                <a:latin typeface="Times New Roman" panose="02020603050405020304" pitchFamily="18" charset="0"/>
                <a:cs typeface="Times New Roman" panose="02020603050405020304" pitchFamily="18" charset="0"/>
              </a:rPr>
              <a:t>WMAN</a:t>
            </a:r>
            <a:r>
              <a:rPr lang="en-US" dirty="0">
                <a:latin typeface="Times New Roman" panose="02020603050405020304" pitchFamily="18" charset="0"/>
                <a:cs typeface="Times New Roman" panose="02020603050405020304" pitchFamily="18" charset="0"/>
              </a:rPr>
              <a:t> (Wireless Metropolitan-Area Network)</a:t>
            </a:r>
          </a:p>
          <a:p>
            <a:pPr lvl="2"/>
            <a:r>
              <a:rPr lang="en-US" dirty="0">
                <a:latin typeface="Times New Roman" panose="02020603050405020304" pitchFamily="18" charset="0"/>
                <a:cs typeface="Times New Roman" panose="02020603050405020304" pitchFamily="18" charset="0"/>
              </a:rPr>
              <a:t>WMAN covers a metropolitan area such as an entire city or suburb. It accesses broadband area networks by using an exterior antenna. In a WMAN, the subscriber stations communicate with the base station that is connected to a central network or hub. A WMAN uses a wireless infrastructure or optical fiber connections to link the sites.</a:t>
            </a:r>
          </a:p>
        </p:txBody>
      </p:sp>
      <p:sp>
        <p:nvSpPr>
          <p:cNvPr id="5" name="Slide Number Placeholder 4">
            <a:extLst>
              <a:ext uri="{FF2B5EF4-FFF2-40B4-BE49-F238E27FC236}">
                <a16:creationId xmlns:a16="http://schemas.microsoft.com/office/drawing/2014/main" id="{FB61C52D-6199-44C3-BCCB-5F6C3A49D072}"/>
              </a:ext>
            </a:extLst>
          </p:cNvPr>
          <p:cNvSpPr>
            <a:spLocks noGrp="1"/>
          </p:cNvSpPr>
          <p:nvPr>
            <p:ph type="sldNum" sz="quarter" idx="12"/>
          </p:nvPr>
        </p:nvSpPr>
        <p:spPr/>
        <p:txBody>
          <a:bodyPr/>
          <a:lstStyle/>
          <a:p>
            <a:fld id="{69E57DC2-970A-4B3E-BB1C-7A09969E49DF}" type="slidenum">
              <a:rPr lang="en-US" smtClean="0"/>
              <a:t>10</a:t>
            </a:fld>
            <a:endParaRPr lang="en-US" dirty="0"/>
          </a:p>
        </p:txBody>
      </p:sp>
    </p:spTree>
    <p:extLst>
      <p:ext uri="{BB962C8B-B14F-4D97-AF65-F5344CB8AC3E}">
        <p14:creationId xmlns:p14="http://schemas.microsoft.com/office/powerpoint/2010/main" val="58780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9100"/>
            <a:ext cx="12192000" cy="914400"/>
          </a:xfrm>
        </p:spPr>
        <p:txBody>
          <a:bodyPr>
            <a:normAutofit/>
          </a:bodyPr>
          <a:lstStyle/>
          <a:p>
            <a:pPr marL="0" indent="0" algn="ctr"/>
            <a:r>
              <a:rPr lang="en-US" sz="2400" dirty="0">
                <a:latin typeface="Times New Roman" panose="02020603050405020304" pitchFamily="18" charset="0"/>
                <a:cs typeface="Times New Roman" panose="02020603050405020304" pitchFamily="18" charset="0"/>
              </a:rPr>
              <a:t>Wireless Network Security Overview</a:t>
            </a:r>
          </a:p>
        </p:txBody>
      </p:sp>
      <p:sp>
        <p:nvSpPr>
          <p:cNvPr id="3" name="Content Placeholder 2"/>
          <p:cNvSpPr>
            <a:spLocks noGrp="1"/>
          </p:cNvSpPr>
          <p:nvPr>
            <p:ph idx="1"/>
          </p:nvPr>
        </p:nvSpPr>
        <p:spPr>
          <a:xfrm>
            <a:off x="1178037" y="1465944"/>
            <a:ext cx="10244705" cy="4005942"/>
          </a:xfrm>
        </p:spPr>
        <p:txBody>
          <a:bodyPr>
            <a:normAutofit/>
          </a:bodyPr>
          <a:lstStyle/>
          <a:p>
            <a:r>
              <a:rPr lang="en-US" sz="2000" dirty="0">
                <a:solidFill>
                  <a:schemeClr val="accent1"/>
                </a:solidFill>
                <a:latin typeface="Times New Roman" panose="02020603050405020304" pitchFamily="18" charset="0"/>
                <a:cs typeface="Times New Roman" panose="02020603050405020304" pitchFamily="18" charset="0"/>
              </a:rPr>
              <a:t>Concerns</a:t>
            </a:r>
            <a:r>
              <a:rPr lang="en-US" sz="2000" dirty="0">
                <a:latin typeface="Times New Roman" panose="02020603050405020304" pitchFamily="18" charset="0"/>
                <a:cs typeface="Times New Roman" panose="02020603050405020304" pitchFamily="18" charset="0"/>
              </a:rPr>
              <a:t> for wireless security are similar to those found in a wired environment</a:t>
            </a:r>
          </a:p>
          <a:p>
            <a:r>
              <a:rPr lang="en-US" sz="2000" dirty="0">
                <a:latin typeface="Times New Roman" panose="02020603050405020304" pitchFamily="18" charset="0"/>
                <a:cs typeface="Times New Roman" panose="02020603050405020304" pitchFamily="18" charset="0"/>
              </a:rPr>
              <a:t>Security requirements are the </a:t>
            </a:r>
            <a:r>
              <a:rPr lang="en-US" sz="2000" dirty="0">
                <a:solidFill>
                  <a:schemeClr val="accent1"/>
                </a:solidFill>
                <a:latin typeface="Times New Roman" panose="02020603050405020304" pitchFamily="18" charset="0"/>
                <a:cs typeface="Times New Roman" panose="02020603050405020304" pitchFamily="18" charset="0"/>
              </a:rPr>
              <a:t>same</a:t>
            </a:r>
            <a:r>
              <a:rPr lang="en-US" sz="2000" dirty="0">
                <a:latin typeface="Times New Roman" panose="02020603050405020304" pitchFamily="18" charset="0"/>
                <a:cs typeface="Times New Roman" panose="02020603050405020304" pitchFamily="18" charset="0"/>
              </a:rPr>
              <a:t>:</a:t>
            </a:r>
          </a:p>
          <a:p>
            <a:pPr lvl="1"/>
            <a:r>
              <a:rPr lang="en-US" sz="2000" dirty="0">
                <a:latin typeface="Times New Roman" panose="02020603050405020304" pitchFamily="18" charset="0"/>
                <a:cs typeface="Times New Roman" panose="02020603050405020304" pitchFamily="18" charset="0"/>
              </a:rPr>
              <a:t>Confidentiality, integrity, availability, authenticity, accountability</a:t>
            </a:r>
          </a:p>
          <a:p>
            <a:pPr lvl="1"/>
            <a:r>
              <a:rPr lang="en-US" sz="2000" dirty="0">
                <a:latin typeface="Times New Roman" panose="02020603050405020304" pitchFamily="18" charset="0"/>
                <a:cs typeface="Times New Roman" panose="02020603050405020304" pitchFamily="18" charset="0"/>
              </a:rPr>
              <a:t>Most significant source of risk is the underlying communications medium</a:t>
            </a:r>
          </a:p>
          <a:p>
            <a:r>
              <a:rPr lang="en-US" sz="2000" dirty="0">
                <a:solidFill>
                  <a:schemeClr val="accent1"/>
                </a:solidFill>
                <a:latin typeface="Times New Roman" panose="02020603050405020304" pitchFamily="18" charset="0"/>
                <a:cs typeface="Times New Roman" panose="02020603050405020304" pitchFamily="18" charset="0"/>
              </a:rPr>
              <a:t>Key Risk Factor</a:t>
            </a:r>
          </a:p>
          <a:p>
            <a:pPr lvl="1"/>
            <a:r>
              <a:rPr lang="en-US" sz="2000" dirty="0">
                <a:solidFill>
                  <a:schemeClr val="accent1"/>
                </a:solidFill>
                <a:latin typeface="Times New Roman" panose="02020603050405020304" pitchFamily="18" charset="0"/>
                <a:cs typeface="Times New Roman" panose="02020603050405020304" pitchFamily="18" charset="0"/>
              </a:rPr>
              <a:t>Channel:</a:t>
            </a:r>
            <a:r>
              <a:rPr lang="en-US" sz="2000" dirty="0">
                <a:latin typeface="Times New Roman" panose="02020603050405020304" pitchFamily="18" charset="0"/>
                <a:cs typeface="Times New Roman" panose="02020603050405020304" pitchFamily="18" charset="0"/>
              </a:rPr>
              <a:t> broadcast communication (more sensitive to eavesdropping and jamming)</a:t>
            </a:r>
          </a:p>
          <a:p>
            <a:pPr lvl="1"/>
            <a:r>
              <a:rPr lang="en-US" sz="2000" dirty="0">
                <a:solidFill>
                  <a:schemeClr val="accent1"/>
                </a:solidFill>
                <a:latin typeface="Times New Roman" panose="02020603050405020304" pitchFamily="18" charset="0"/>
                <a:cs typeface="Times New Roman" panose="02020603050405020304" pitchFamily="18" charset="0"/>
              </a:rPr>
              <a:t>Mobility</a:t>
            </a:r>
            <a:r>
              <a:rPr lang="en-US" sz="2000" dirty="0">
                <a:latin typeface="Times New Roman" panose="02020603050405020304" pitchFamily="18" charset="0"/>
                <a:cs typeface="Times New Roman" panose="02020603050405020304" pitchFamily="18" charset="0"/>
              </a:rPr>
              <a:t>: Additional risks </a:t>
            </a:r>
          </a:p>
          <a:p>
            <a:pPr lvl="1"/>
            <a:r>
              <a:rPr lang="en-US" sz="2000" dirty="0">
                <a:solidFill>
                  <a:schemeClr val="accent1"/>
                </a:solidFill>
                <a:latin typeface="Times New Roman" panose="02020603050405020304" pitchFamily="18" charset="0"/>
                <a:cs typeface="Times New Roman" panose="02020603050405020304" pitchFamily="18" charset="0"/>
              </a:rPr>
              <a:t>Resources</a:t>
            </a:r>
            <a:r>
              <a:rPr lang="en-US" sz="2000" dirty="0">
                <a:latin typeface="Times New Roman" panose="02020603050405020304" pitchFamily="18" charset="0"/>
                <a:cs typeface="Times New Roman" panose="02020603050405020304" pitchFamily="18" charset="0"/>
              </a:rPr>
              <a:t>: Advanced OS (iPhone, Android), but limited resources (memory, processing)</a:t>
            </a:r>
          </a:p>
          <a:p>
            <a:pPr lvl="1"/>
            <a:r>
              <a:rPr lang="en-US" sz="2000" dirty="0">
                <a:solidFill>
                  <a:schemeClr val="accent1"/>
                </a:solidFill>
                <a:latin typeface="Times New Roman" panose="02020603050405020304" pitchFamily="18" charset="0"/>
                <a:cs typeface="Times New Roman" panose="02020603050405020304" pitchFamily="18" charset="0"/>
              </a:rPr>
              <a:t>Accessibility</a:t>
            </a:r>
            <a:r>
              <a:rPr lang="en-US" sz="2000" dirty="0">
                <a:latin typeface="Times New Roman" panose="02020603050405020304" pitchFamily="18" charset="0"/>
                <a:cs typeface="Times New Roman" panose="02020603050405020304" pitchFamily="18" charset="0"/>
              </a:rPr>
              <a:t>: Certain devices may be left unattended</a:t>
            </a:r>
          </a:p>
        </p:txBody>
      </p:sp>
      <p:sp>
        <p:nvSpPr>
          <p:cNvPr id="5" name="Slide Number Placeholder 4">
            <a:extLst>
              <a:ext uri="{FF2B5EF4-FFF2-40B4-BE49-F238E27FC236}">
                <a16:creationId xmlns:a16="http://schemas.microsoft.com/office/drawing/2014/main" id="{FB61C52D-6199-44C3-BCCB-5F6C3A49D072}"/>
              </a:ext>
            </a:extLst>
          </p:cNvPr>
          <p:cNvSpPr>
            <a:spLocks noGrp="1"/>
          </p:cNvSpPr>
          <p:nvPr>
            <p:ph type="sldNum" sz="quarter" idx="12"/>
          </p:nvPr>
        </p:nvSpPr>
        <p:spPr/>
        <p:txBody>
          <a:bodyPr/>
          <a:lstStyle/>
          <a:p>
            <a:fld id="{69E57DC2-970A-4B3E-BB1C-7A09969E49DF}" type="slidenum">
              <a:rPr lang="en-US" smtClean="0"/>
              <a:t>11</a:t>
            </a:fld>
            <a:endParaRPr lang="en-US" dirty="0"/>
          </a:p>
        </p:txBody>
      </p:sp>
    </p:spTree>
    <p:extLst>
      <p:ext uri="{BB962C8B-B14F-4D97-AF65-F5344CB8AC3E}">
        <p14:creationId xmlns:p14="http://schemas.microsoft.com/office/powerpoint/2010/main" val="16033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4872"/>
            <a:ext cx="12192000" cy="914400"/>
          </a:xfrm>
        </p:spPr>
        <p:txBody>
          <a:bodyPr>
            <a:normAutofit/>
          </a:bodyPr>
          <a:lstStyle/>
          <a:p>
            <a:pPr marL="0" indent="0" algn="r"/>
            <a:r>
              <a:rPr lang="en-US" sz="5400" dirty="0"/>
              <a:t>Wireless </a:t>
            </a:r>
            <a:r>
              <a:rPr lang="en-US" dirty="0"/>
              <a:t>Network </a:t>
            </a:r>
            <a:r>
              <a:rPr lang="en-US" sz="5400" dirty="0"/>
              <a:t>Security Protocols</a:t>
            </a:r>
          </a:p>
        </p:txBody>
      </p:sp>
      <p:sp>
        <p:nvSpPr>
          <p:cNvPr id="5" name="Slide Number Placeholder 4">
            <a:extLst>
              <a:ext uri="{FF2B5EF4-FFF2-40B4-BE49-F238E27FC236}">
                <a16:creationId xmlns:a16="http://schemas.microsoft.com/office/drawing/2014/main" id="{FB61C52D-6199-44C3-BCCB-5F6C3A49D072}"/>
              </a:ext>
            </a:extLst>
          </p:cNvPr>
          <p:cNvSpPr>
            <a:spLocks noGrp="1"/>
          </p:cNvSpPr>
          <p:nvPr>
            <p:ph type="sldNum" sz="quarter" idx="12"/>
          </p:nvPr>
        </p:nvSpPr>
        <p:spPr/>
        <p:txBody>
          <a:bodyPr/>
          <a:lstStyle/>
          <a:p>
            <a:fld id="{69E57DC2-970A-4B3E-BB1C-7A09969E49DF}" type="slidenum">
              <a:rPr lang="en-US" smtClean="0"/>
              <a:t>12</a:t>
            </a:fld>
            <a:endParaRPr lang="en-US" dirty="0"/>
          </a:p>
        </p:txBody>
      </p:sp>
      <p:graphicFrame>
        <p:nvGraphicFramePr>
          <p:cNvPr id="4" name="Table 5">
            <a:extLst>
              <a:ext uri="{FF2B5EF4-FFF2-40B4-BE49-F238E27FC236}">
                <a16:creationId xmlns:a16="http://schemas.microsoft.com/office/drawing/2014/main" id="{A9F799C4-2A70-44A6-9E46-D9BEEEB9A0F2}"/>
              </a:ext>
            </a:extLst>
          </p:cNvPr>
          <p:cNvGraphicFramePr>
            <a:graphicFrameLocks noGrp="1"/>
          </p:cNvGraphicFramePr>
          <p:nvPr>
            <p:extLst>
              <p:ext uri="{D42A27DB-BD31-4B8C-83A1-F6EECF244321}">
                <p14:modId xmlns:p14="http://schemas.microsoft.com/office/powerpoint/2010/main" val="614639570"/>
              </p:ext>
            </p:extLst>
          </p:nvPr>
        </p:nvGraphicFramePr>
        <p:xfrm>
          <a:off x="0" y="1059272"/>
          <a:ext cx="11261169" cy="5661087"/>
        </p:xfrm>
        <a:graphic>
          <a:graphicData uri="http://schemas.openxmlformats.org/drawingml/2006/table">
            <a:tbl>
              <a:tblPr firstRow="1" bandRow="1">
                <a:tableStyleId>{5C22544A-7EE6-4342-B048-85BDC9FD1C3A}</a:tableStyleId>
              </a:tblPr>
              <a:tblGrid>
                <a:gridCol w="1353984">
                  <a:extLst>
                    <a:ext uri="{9D8B030D-6E8A-4147-A177-3AD203B41FA5}">
                      <a16:colId xmlns:a16="http://schemas.microsoft.com/office/drawing/2014/main" val="2858072345"/>
                    </a:ext>
                  </a:extLst>
                </a:gridCol>
                <a:gridCol w="2113533">
                  <a:extLst>
                    <a:ext uri="{9D8B030D-6E8A-4147-A177-3AD203B41FA5}">
                      <a16:colId xmlns:a16="http://schemas.microsoft.com/office/drawing/2014/main" val="3221106796"/>
                    </a:ext>
                  </a:extLst>
                </a:gridCol>
                <a:gridCol w="2025470">
                  <a:extLst>
                    <a:ext uri="{9D8B030D-6E8A-4147-A177-3AD203B41FA5}">
                      <a16:colId xmlns:a16="http://schemas.microsoft.com/office/drawing/2014/main" val="3723723987"/>
                    </a:ext>
                  </a:extLst>
                </a:gridCol>
                <a:gridCol w="2037921">
                  <a:extLst>
                    <a:ext uri="{9D8B030D-6E8A-4147-A177-3AD203B41FA5}">
                      <a16:colId xmlns:a16="http://schemas.microsoft.com/office/drawing/2014/main" val="4101712969"/>
                    </a:ext>
                  </a:extLst>
                </a:gridCol>
                <a:gridCol w="3730261">
                  <a:extLst>
                    <a:ext uri="{9D8B030D-6E8A-4147-A177-3AD203B41FA5}">
                      <a16:colId xmlns:a16="http://schemas.microsoft.com/office/drawing/2014/main" val="1857388849"/>
                    </a:ext>
                  </a:extLst>
                </a:gridCol>
              </a:tblGrid>
              <a:tr h="689441">
                <a:tc>
                  <a:txBody>
                    <a:bodyPr/>
                    <a:lstStyle/>
                    <a:p>
                      <a:pPr algn="ctr"/>
                      <a:r>
                        <a:rPr lang="en-US" dirty="0"/>
                        <a:t>Security Protocol</a:t>
                      </a:r>
                    </a:p>
                  </a:txBody>
                  <a:tcPr anchor="ctr"/>
                </a:tc>
                <a:tc>
                  <a:txBody>
                    <a:bodyPr/>
                    <a:lstStyle/>
                    <a:p>
                      <a:pPr algn="ctr"/>
                      <a:r>
                        <a:rPr lang="en-US" dirty="0"/>
                        <a:t>Encryption</a:t>
                      </a:r>
                    </a:p>
                  </a:txBody>
                  <a:tcPr anchor="ctr"/>
                </a:tc>
                <a:tc>
                  <a:txBody>
                    <a:bodyPr/>
                    <a:lstStyle/>
                    <a:p>
                      <a:pPr algn="ctr"/>
                      <a:r>
                        <a:rPr lang="en-US"/>
                        <a:t>Authentication</a:t>
                      </a:r>
                    </a:p>
                  </a:txBody>
                  <a:tcPr anchor="ctr"/>
                </a:tc>
                <a:tc>
                  <a:txBody>
                    <a:bodyPr/>
                    <a:lstStyle/>
                    <a:p>
                      <a:pPr algn="ctr"/>
                      <a:r>
                        <a:rPr lang="en-US"/>
                        <a:t>Key Management</a:t>
                      </a:r>
                    </a:p>
                  </a:txBody>
                  <a:tcPr anchor="ctr"/>
                </a:tc>
                <a:tc>
                  <a:txBody>
                    <a:bodyPr/>
                    <a:lstStyle/>
                    <a:p>
                      <a:pPr algn="ctr"/>
                      <a:r>
                        <a:rPr lang="en-US" dirty="0"/>
                        <a:t>Vulnerabilities</a:t>
                      </a:r>
                    </a:p>
                  </a:txBody>
                  <a:tcPr anchor="ctr"/>
                </a:tc>
                <a:extLst>
                  <a:ext uri="{0D108BD9-81ED-4DB2-BD59-A6C34878D82A}">
                    <a16:rowId xmlns:a16="http://schemas.microsoft.com/office/drawing/2014/main" val="594096171"/>
                  </a:ext>
                </a:extLst>
              </a:tr>
              <a:tr h="1325399">
                <a:tc>
                  <a:txBody>
                    <a:bodyPr/>
                    <a:lstStyle/>
                    <a:p>
                      <a:pPr algn="ctr"/>
                      <a:r>
                        <a:rPr lang="en-US" dirty="0"/>
                        <a:t>WEP (Wired Equivalent Privacy)</a:t>
                      </a:r>
                    </a:p>
                  </a:txBody>
                  <a:tcPr anchor="ctr"/>
                </a:tc>
                <a:tc>
                  <a:txBody>
                    <a:bodyPr/>
                    <a:lstStyle/>
                    <a:p>
                      <a:pPr algn="ctr"/>
                      <a:r>
                        <a:rPr lang="en-US" dirty="0"/>
                        <a:t>WEP uses RC4 stream cipher with 40/64-bit or 104/128-bit keys.</a:t>
                      </a:r>
                    </a:p>
                  </a:txBody>
                  <a:tcPr anchor="ctr"/>
                </a:tc>
                <a:tc>
                  <a:txBody>
                    <a:bodyPr/>
                    <a:lstStyle/>
                    <a:p>
                      <a:pPr algn="ctr"/>
                      <a:r>
                        <a:rPr lang="en-US"/>
                        <a:t>Uses basic shared key authentication (pre-shared keys).</a:t>
                      </a:r>
                    </a:p>
                  </a:txBody>
                  <a:tcPr anchor="ctr"/>
                </a:tc>
                <a:tc>
                  <a:txBody>
                    <a:bodyPr/>
                    <a:lstStyle/>
                    <a:p>
                      <a:pPr algn="ctr"/>
                      <a:r>
                        <a:rPr lang="en-US"/>
                        <a:t>Static, manually configured keys.</a:t>
                      </a:r>
                    </a:p>
                  </a:txBody>
                  <a:tcPr anchor="ctr"/>
                </a:tc>
                <a:tc>
                  <a:txBody>
                    <a:bodyPr/>
                    <a:lstStyle/>
                    <a:p>
                      <a:pPr algn="ctr"/>
                      <a:r>
                        <a:rPr lang="en-US" dirty="0"/>
                        <a:t>Vulnerable to various attacks like packet sniffing, key cracking, and replay attacks due to weak encryption and static keys.</a:t>
                      </a:r>
                    </a:p>
                  </a:txBody>
                  <a:tcPr anchor="ctr"/>
                </a:tc>
                <a:extLst>
                  <a:ext uri="{0D108BD9-81ED-4DB2-BD59-A6C34878D82A}">
                    <a16:rowId xmlns:a16="http://schemas.microsoft.com/office/drawing/2014/main" val="1630164381"/>
                  </a:ext>
                </a:extLst>
              </a:tr>
              <a:tr h="1076887">
                <a:tc>
                  <a:txBody>
                    <a:bodyPr/>
                    <a:lstStyle/>
                    <a:p>
                      <a:pPr algn="ctr"/>
                      <a:r>
                        <a:rPr lang="en-US" dirty="0"/>
                        <a:t>WPA (Wi-Fi Protected Access)</a:t>
                      </a:r>
                    </a:p>
                  </a:txBody>
                  <a:tcPr anchor="ctr"/>
                </a:tc>
                <a:tc>
                  <a:txBody>
                    <a:bodyPr/>
                    <a:lstStyle/>
                    <a:p>
                      <a:pPr algn="ctr"/>
                      <a:r>
                        <a:rPr lang="en-US"/>
                        <a:t>WPA uses TKIP encryption with 128-bit keys.</a:t>
                      </a:r>
                    </a:p>
                  </a:txBody>
                  <a:tcPr anchor="ctr"/>
                </a:tc>
                <a:tc>
                  <a:txBody>
                    <a:bodyPr/>
                    <a:lstStyle/>
                    <a:p>
                      <a:pPr algn="ctr"/>
                      <a:r>
                        <a:rPr lang="en-US" dirty="0"/>
                        <a:t>Uses 802.1X/EAP for authentication or pre-shared keys (PSK).</a:t>
                      </a:r>
                    </a:p>
                  </a:txBody>
                  <a:tcPr anchor="ctr"/>
                </a:tc>
                <a:tc>
                  <a:txBody>
                    <a:bodyPr/>
                    <a:lstStyle/>
                    <a:p>
                      <a:pPr algn="ctr"/>
                      <a:r>
                        <a:rPr lang="en-US" dirty="0"/>
                        <a:t>Dynamic key management with TKIP.</a:t>
                      </a:r>
                    </a:p>
                  </a:txBody>
                  <a:tcPr anchor="ctr"/>
                </a:tc>
                <a:tc>
                  <a:txBody>
                    <a:bodyPr/>
                    <a:lstStyle/>
                    <a:p>
                      <a:pPr algn="ctr"/>
                      <a:r>
                        <a:rPr lang="en-US" dirty="0"/>
                        <a:t>Provides improved security over WEP but still vulnerable to attacks like brute-force dictionary attacks.</a:t>
                      </a:r>
                    </a:p>
                  </a:txBody>
                  <a:tcPr anchor="ctr"/>
                </a:tc>
                <a:extLst>
                  <a:ext uri="{0D108BD9-81ED-4DB2-BD59-A6C34878D82A}">
                    <a16:rowId xmlns:a16="http://schemas.microsoft.com/office/drawing/2014/main" val="81914842"/>
                  </a:ext>
                </a:extLst>
              </a:tr>
              <a:tr h="1076887">
                <a:tc>
                  <a:txBody>
                    <a:bodyPr/>
                    <a:lstStyle/>
                    <a:p>
                      <a:pPr algn="ctr"/>
                      <a:r>
                        <a:rPr lang="en-US" dirty="0"/>
                        <a:t>WPA2</a:t>
                      </a:r>
                    </a:p>
                  </a:txBody>
                  <a:tcPr anchor="ctr"/>
                </a:tc>
                <a:tc>
                  <a:txBody>
                    <a:bodyPr/>
                    <a:lstStyle/>
                    <a:p>
                      <a:pPr algn="ctr"/>
                      <a:r>
                        <a:rPr lang="en-US"/>
                        <a:t>WPA2 uses AES-CCMP encryption with 128-bit keys.</a:t>
                      </a:r>
                    </a:p>
                  </a:txBody>
                  <a:tcPr anchor="ctr"/>
                </a:tc>
                <a:tc>
                  <a:txBody>
                    <a:bodyPr/>
                    <a:lstStyle/>
                    <a:p>
                      <a:pPr algn="ctr"/>
                      <a:r>
                        <a:rPr lang="en-US"/>
                        <a:t>Supports both 802.1X/EAP and PSK authentication.</a:t>
                      </a:r>
                    </a:p>
                  </a:txBody>
                  <a:tcPr anchor="ctr"/>
                </a:tc>
                <a:tc>
                  <a:txBody>
                    <a:bodyPr/>
                    <a:lstStyle/>
                    <a:p>
                      <a:pPr algn="ctr"/>
                      <a:r>
                        <a:rPr lang="en-US" dirty="0"/>
                        <a:t>Dynamic key management with AES-CCMP.</a:t>
                      </a:r>
                    </a:p>
                  </a:txBody>
                  <a:tcPr anchor="ctr"/>
                </a:tc>
                <a:tc>
                  <a:txBody>
                    <a:bodyPr/>
                    <a:lstStyle/>
                    <a:p>
                      <a:pPr algn="ctr"/>
                      <a:r>
                        <a:rPr lang="en-US" dirty="0"/>
                        <a:t>Offers significantly enhanced security compared to WPA, resistant to many attacks due to stronger encryption algorithms.</a:t>
                      </a:r>
                    </a:p>
                  </a:txBody>
                  <a:tcPr anchor="ctr"/>
                </a:tc>
                <a:extLst>
                  <a:ext uri="{0D108BD9-81ED-4DB2-BD59-A6C34878D82A}">
                    <a16:rowId xmlns:a16="http://schemas.microsoft.com/office/drawing/2014/main" val="3227692151"/>
                  </a:ext>
                </a:extLst>
              </a:tr>
              <a:tr h="1268807">
                <a:tc>
                  <a:txBody>
                    <a:bodyPr/>
                    <a:lstStyle/>
                    <a:p>
                      <a:pPr algn="ctr"/>
                      <a:r>
                        <a:rPr lang="en-US" dirty="0"/>
                        <a:t>Open</a:t>
                      </a:r>
                    </a:p>
                  </a:txBody>
                  <a:tcPr anchor="ctr"/>
                </a:tc>
                <a:tc>
                  <a:txBody>
                    <a:bodyPr/>
                    <a:lstStyle/>
                    <a:p>
                      <a:pPr algn="ctr"/>
                      <a:r>
                        <a:rPr lang="en-US" dirty="0"/>
                        <a:t>No encryption (data is sent in plaintext).</a:t>
                      </a:r>
                    </a:p>
                  </a:txBody>
                  <a:tcPr anchor="ctr"/>
                </a:tc>
                <a:tc>
                  <a:txBody>
                    <a:bodyPr/>
                    <a:lstStyle/>
                    <a:p>
                      <a:pPr algn="ctr"/>
                      <a:r>
                        <a:rPr lang="en-US" dirty="0"/>
                        <a:t>No authentication required; anyone can connect.</a:t>
                      </a:r>
                    </a:p>
                  </a:txBody>
                  <a:tcPr anchor="ctr"/>
                </a:tc>
                <a:tc>
                  <a:txBody>
                    <a:bodyPr/>
                    <a:lstStyle/>
                    <a:p>
                      <a:pPr algn="ctr"/>
                      <a:r>
                        <a:rPr lang="en-US" dirty="0"/>
                        <a:t>No key management as there are no keys.</a:t>
                      </a:r>
                    </a:p>
                  </a:txBody>
                  <a:tcPr anchor="ctr"/>
                </a:tc>
                <a:tc>
                  <a:txBody>
                    <a:bodyPr/>
                    <a:lstStyle/>
                    <a:p>
                      <a:pPr algn="ctr"/>
                      <a:r>
                        <a:rPr lang="en-US" dirty="0"/>
                        <a:t>Completely insecure as data is transmitted without encryption, making it susceptible to eavesdropping and other attacks.</a:t>
                      </a:r>
                    </a:p>
                  </a:txBody>
                  <a:tcPr anchor="ctr"/>
                </a:tc>
                <a:extLst>
                  <a:ext uri="{0D108BD9-81ED-4DB2-BD59-A6C34878D82A}">
                    <a16:rowId xmlns:a16="http://schemas.microsoft.com/office/drawing/2014/main" val="312921614"/>
                  </a:ext>
                </a:extLst>
              </a:tr>
            </a:tbl>
          </a:graphicData>
        </a:graphic>
      </p:graphicFrame>
    </p:spTree>
    <p:extLst>
      <p:ext uri="{BB962C8B-B14F-4D97-AF65-F5344CB8AC3E}">
        <p14:creationId xmlns:p14="http://schemas.microsoft.com/office/powerpoint/2010/main" val="2241396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9100"/>
            <a:ext cx="12192000" cy="914400"/>
          </a:xfrm>
        </p:spPr>
        <p:txBody>
          <a:bodyPr>
            <a:normAutofit/>
          </a:bodyPr>
          <a:lstStyle/>
          <a:p>
            <a:pPr marL="0" indent="0" algn="ctr"/>
            <a:r>
              <a:rPr lang="en-US" sz="5400" dirty="0"/>
              <a:t>Wireless Networking Components</a:t>
            </a:r>
          </a:p>
        </p:txBody>
      </p:sp>
      <p:sp>
        <p:nvSpPr>
          <p:cNvPr id="3" name="Content Placeholder 2"/>
          <p:cNvSpPr>
            <a:spLocks noGrp="1"/>
          </p:cNvSpPr>
          <p:nvPr>
            <p:ph idx="1"/>
          </p:nvPr>
        </p:nvSpPr>
        <p:spPr>
          <a:xfrm>
            <a:off x="960324" y="1465943"/>
            <a:ext cx="6485506" cy="4862285"/>
          </a:xfrm>
        </p:spPr>
        <p:txBody>
          <a:bodyPr>
            <a:noAutofit/>
          </a:bodyPr>
          <a:lstStyle/>
          <a:p>
            <a:r>
              <a:rPr lang="en-US" sz="2000" b="1" u="sng" dirty="0">
                <a:latin typeface="Times New Roman" panose="02020603050405020304" pitchFamily="18" charset="0"/>
                <a:cs typeface="Times New Roman" panose="02020603050405020304" pitchFamily="18" charset="0"/>
              </a:rPr>
              <a:t>Point of Attack</a:t>
            </a:r>
          </a:p>
          <a:p>
            <a:pPr lvl="1"/>
            <a:r>
              <a:rPr lang="en-US" sz="2000" dirty="0">
                <a:solidFill>
                  <a:schemeClr val="accent1"/>
                </a:solidFill>
                <a:latin typeface="Times New Roman" panose="02020603050405020304" pitchFamily="18" charset="0"/>
                <a:cs typeface="Times New Roman" panose="02020603050405020304" pitchFamily="18" charset="0"/>
              </a:rPr>
              <a:t>Wireless client</a:t>
            </a:r>
            <a:r>
              <a:rPr lang="en-US" sz="2000" dirty="0">
                <a:latin typeface="Times New Roman" panose="02020603050405020304" pitchFamily="18" charset="0"/>
                <a:cs typeface="Times New Roman" panose="02020603050405020304" pitchFamily="18" charset="0"/>
              </a:rPr>
              <a:t>: WIFI-enabled laptop/tablet, cell phone, Bluetooth device, …</a:t>
            </a:r>
          </a:p>
          <a:p>
            <a:pPr lvl="1"/>
            <a:r>
              <a:rPr lang="en-US" sz="2000" dirty="0">
                <a:solidFill>
                  <a:schemeClr val="accent1"/>
                </a:solidFill>
                <a:latin typeface="Times New Roman" panose="02020603050405020304" pitchFamily="18" charset="0"/>
                <a:cs typeface="Times New Roman" panose="02020603050405020304" pitchFamily="18" charset="0"/>
              </a:rPr>
              <a:t>Access point</a:t>
            </a:r>
            <a:r>
              <a:rPr lang="en-US" sz="2000" dirty="0">
                <a:latin typeface="Times New Roman" panose="02020603050405020304" pitchFamily="18" charset="0"/>
                <a:cs typeface="Times New Roman" panose="02020603050405020304" pitchFamily="18" charset="0"/>
              </a:rPr>
              <a:t>: Cell towers, WIFI hotspots, wireless routers</a:t>
            </a:r>
          </a:p>
          <a:p>
            <a:pPr lvl="1"/>
            <a:r>
              <a:rPr lang="en-US" sz="2000" dirty="0">
                <a:solidFill>
                  <a:schemeClr val="accent1"/>
                </a:solidFill>
                <a:latin typeface="Times New Roman" panose="02020603050405020304" pitchFamily="18" charset="0"/>
                <a:cs typeface="Times New Roman" panose="02020603050405020304" pitchFamily="18" charset="0"/>
              </a:rPr>
              <a:t>Transmission medium</a:t>
            </a:r>
            <a:r>
              <a:rPr lang="en-US" sz="2000" dirty="0">
                <a:latin typeface="Times New Roman" panose="02020603050405020304" pitchFamily="18" charset="0"/>
                <a:cs typeface="Times New Roman" panose="02020603050405020304" pitchFamily="18" charset="0"/>
              </a:rPr>
              <a:t>: carries signals</a:t>
            </a:r>
          </a:p>
          <a:p>
            <a:r>
              <a:rPr lang="en-US" sz="2000" b="1" u="sng" dirty="0">
                <a:latin typeface="Times New Roman" panose="02020603050405020304" pitchFamily="18" charset="0"/>
                <a:cs typeface="Times New Roman" panose="02020603050405020304" pitchFamily="18" charset="0"/>
              </a:rPr>
              <a:t>Access Point</a:t>
            </a:r>
          </a:p>
          <a:p>
            <a:pPr lvl="1"/>
            <a:r>
              <a:rPr lang="en-US" sz="2000" dirty="0">
                <a:solidFill>
                  <a:schemeClr val="accent1"/>
                </a:solidFill>
                <a:latin typeface="Times New Roman" panose="02020603050405020304" pitchFamily="18" charset="0"/>
                <a:cs typeface="Times New Roman" panose="02020603050405020304" pitchFamily="18" charset="0"/>
              </a:rPr>
              <a:t>Antenna</a:t>
            </a:r>
            <a:r>
              <a:rPr lang="en-US" sz="2000" dirty="0">
                <a:latin typeface="Times New Roman" panose="02020603050405020304" pitchFamily="18" charset="0"/>
                <a:cs typeface="Times New Roman" panose="02020603050405020304" pitchFamily="18" charset="0"/>
              </a:rPr>
              <a:t> and radio transmitter/receiver send and receive wireless signals</a:t>
            </a:r>
          </a:p>
          <a:p>
            <a:pPr lvl="1"/>
            <a:r>
              <a:rPr lang="en-US" sz="2000" dirty="0">
                <a:solidFill>
                  <a:schemeClr val="accent1"/>
                </a:solidFill>
                <a:latin typeface="Times New Roman" panose="02020603050405020304" pitchFamily="18" charset="0"/>
                <a:cs typeface="Times New Roman" panose="02020603050405020304" pitchFamily="18" charset="0"/>
              </a:rPr>
              <a:t>Bridging</a:t>
            </a:r>
            <a:r>
              <a:rPr lang="en-US" sz="2000" dirty="0">
                <a:latin typeface="Times New Roman" panose="02020603050405020304" pitchFamily="18" charset="0"/>
                <a:cs typeface="Times New Roman" panose="02020603050405020304" pitchFamily="18" charset="0"/>
              </a:rPr>
              <a:t> software to interface wireless devices to other devices</a:t>
            </a:r>
          </a:p>
          <a:p>
            <a:pPr lvl="1"/>
            <a:r>
              <a:rPr lang="en-US" sz="2000" dirty="0">
                <a:solidFill>
                  <a:schemeClr val="accent1"/>
                </a:solidFill>
                <a:latin typeface="Times New Roman" panose="02020603050405020304" pitchFamily="18" charset="0"/>
                <a:cs typeface="Times New Roman" panose="02020603050405020304" pitchFamily="18" charset="0"/>
              </a:rPr>
              <a:t>Wired network </a:t>
            </a:r>
            <a:r>
              <a:rPr lang="en-US" sz="2000" dirty="0">
                <a:latin typeface="Times New Roman" panose="02020603050405020304" pitchFamily="18" charset="0"/>
                <a:cs typeface="Times New Roman" panose="02020603050405020304" pitchFamily="18" charset="0"/>
              </a:rPr>
              <a:t>interface allows it to connect by cable to standard wired networks</a:t>
            </a:r>
          </a:p>
        </p:txBody>
      </p:sp>
      <p:sp>
        <p:nvSpPr>
          <p:cNvPr id="5" name="Slide Number Placeholder 4">
            <a:extLst>
              <a:ext uri="{FF2B5EF4-FFF2-40B4-BE49-F238E27FC236}">
                <a16:creationId xmlns:a16="http://schemas.microsoft.com/office/drawing/2014/main" id="{69A99906-4C2B-4071-955D-BA825DED669B}"/>
              </a:ext>
            </a:extLst>
          </p:cNvPr>
          <p:cNvSpPr>
            <a:spLocks noGrp="1"/>
          </p:cNvSpPr>
          <p:nvPr>
            <p:ph type="sldNum" sz="quarter" idx="12"/>
          </p:nvPr>
        </p:nvSpPr>
        <p:spPr/>
        <p:txBody>
          <a:bodyPr/>
          <a:lstStyle/>
          <a:p>
            <a:fld id="{69E57DC2-970A-4B3E-BB1C-7A09969E49DF}" type="slidenum">
              <a:rPr lang="en-US" smtClean="0"/>
              <a:t>13</a:t>
            </a:fld>
            <a:endParaRPr lang="en-US" dirty="0"/>
          </a:p>
        </p:txBody>
      </p:sp>
      <p:pic>
        <p:nvPicPr>
          <p:cNvPr id="6" name="Picture 5">
            <a:extLst>
              <a:ext uri="{FF2B5EF4-FFF2-40B4-BE49-F238E27FC236}">
                <a16:creationId xmlns:a16="http://schemas.microsoft.com/office/drawing/2014/main" id="{DFBB9642-5F32-42BC-924F-B99A44870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7600" y="2778098"/>
            <a:ext cx="4419600" cy="2940494"/>
          </a:xfrm>
          <a:prstGeom prst="rect">
            <a:avLst/>
          </a:prstGeom>
        </p:spPr>
      </p:pic>
    </p:spTree>
    <p:extLst>
      <p:ext uri="{BB962C8B-B14F-4D97-AF65-F5344CB8AC3E}">
        <p14:creationId xmlns:p14="http://schemas.microsoft.com/office/powerpoint/2010/main" val="2366732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9100"/>
            <a:ext cx="12192000" cy="914400"/>
          </a:xfrm>
        </p:spPr>
        <p:txBody>
          <a:bodyPr>
            <a:normAutofit/>
          </a:bodyPr>
          <a:lstStyle/>
          <a:p>
            <a:pPr marL="0" indent="0" algn="ctr"/>
            <a:r>
              <a:rPr lang="en-US" sz="2800" dirty="0">
                <a:latin typeface="Times New Roman" panose="02020603050405020304" pitchFamily="18" charset="0"/>
                <a:cs typeface="Times New Roman" panose="02020603050405020304" pitchFamily="18" charset="0"/>
              </a:rPr>
              <a:t>Wireless Networking Components</a:t>
            </a:r>
          </a:p>
        </p:txBody>
      </p:sp>
      <p:sp>
        <p:nvSpPr>
          <p:cNvPr id="3" name="Content Placeholder 2"/>
          <p:cNvSpPr>
            <a:spLocks noGrp="1"/>
          </p:cNvSpPr>
          <p:nvPr>
            <p:ph idx="1"/>
          </p:nvPr>
        </p:nvSpPr>
        <p:spPr>
          <a:xfrm>
            <a:off x="426924" y="1277657"/>
            <a:ext cx="8247175" cy="5050971"/>
          </a:xfrm>
        </p:spPr>
        <p:txBody>
          <a:bodyPr>
            <a:normAutofit/>
          </a:bodyPr>
          <a:lstStyle/>
          <a:p>
            <a:r>
              <a:rPr lang="en-US" b="1" u="sng" dirty="0">
                <a:latin typeface="Times New Roman" panose="02020603050405020304" pitchFamily="18" charset="0"/>
                <a:cs typeface="Times New Roman" panose="02020603050405020304" pitchFamily="18" charset="0"/>
              </a:rPr>
              <a:t>AP functions</a:t>
            </a:r>
          </a:p>
          <a:p>
            <a:pPr lvl="1"/>
            <a:r>
              <a:rPr lang="en-US" sz="1800" dirty="0">
                <a:latin typeface="Times New Roman" panose="02020603050405020304" pitchFamily="18" charset="0"/>
                <a:cs typeface="Times New Roman" panose="02020603050405020304" pitchFamily="18" charset="0"/>
              </a:rPr>
              <a:t>Acts as “</a:t>
            </a:r>
            <a:r>
              <a:rPr lang="en-US" sz="1800" dirty="0">
                <a:solidFill>
                  <a:schemeClr val="accent1"/>
                </a:solidFill>
                <a:latin typeface="Times New Roman" panose="02020603050405020304" pitchFamily="18" charset="0"/>
                <a:cs typeface="Times New Roman" panose="02020603050405020304" pitchFamily="18" charset="0"/>
              </a:rPr>
              <a:t>base station</a:t>
            </a:r>
            <a:r>
              <a:rPr lang="en-US" sz="1800" dirty="0">
                <a:latin typeface="Times New Roman" panose="02020603050405020304" pitchFamily="18" charset="0"/>
                <a:cs typeface="Times New Roman" panose="02020603050405020304" pitchFamily="18" charset="0"/>
              </a:rPr>
              <a:t>” for wireless network</a:t>
            </a:r>
          </a:p>
          <a:p>
            <a:pPr lvl="1"/>
            <a:r>
              <a:rPr lang="en-US" sz="1800" dirty="0">
                <a:latin typeface="Times New Roman" panose="02020603050405020304" pitchFamily="18" charset="0"/>
                <a:cs typeface="Times New Roman" panose="02020603050405020304" pitchFamily="18" charset="0"/>
              </a:rPr>
              <a:t>Acts as a </a:t>
            </a:r>
            <a:r>
              <a:rPr lang="en-US" sz="1800" dirty="0">
                <a:solidFill>
                  <a:schemeClr val="accent1"/>
                </a:solidFill>
                <a:latin typeface="Times New Roman" panose="02020603050405020304" pitchFamily="18" charset="0"/>
                <a:cs typeface="Times New Roman" panose="02020603050405020304" pitchFamily="18" charset="0"/>
              </a:rPr>
              <a:t>bridge</a:t>
            </a:r>
            <a:r>
              <a:rPr lang="en-US" sz="1800" dirty="0">
                <a:latin typeface="Times New Roman" panose="02020603050405020304" pitchFamily="18" charset="0"/>
                <a:cs typeface="Times New Roman" panose="02020603050405020304" pitchFamily="18" charset="0"/>
              </a:rPr>
              <a:t> between wireless and wired networks</a:t>
            </a:r>
          </a:p>
          <a:p>
            <a:pPr lvl="2"/>
            <a:r>
              <a:rPr lang="en-US" sz="1700" dirty="0">
                <a:latin typeface="Times New Roman" panose="02020603050405020304" pitchFamily="18" charset="0"/>
                <a:cs typeface="Times New Roman" panose="02020603050405020304" pitchFamily="18" charset="0"/>
              </a:rPr>
              <a:t>Can connect to wired network by a cable</a:t>
            </a:r>
          </a:p>
          <a:p>
            <a:pPr lvl="1"/>
            <a:r>
              <a:rPr lang="en-US" sz="1800" dirty="0">
                <a:latin typeface="Times New Roman" panose="02020603050405020304" pitchFamily="18" charset="0"/>
                <a:cs typeface="Times New Roman" panose="02020603050405020304" pitchFamily="18" charset="0"/>
              </a:rPr>
              <a:t>Instead of running cable between the two buildings, which is more expensive, two outdoor access points have been configured for wireless mesh.</a:t>
            </a:r>
          </a:p>
          <a:p>
            <a:r>
              <a:rPr lang="en-US" b="1" u="sng" dirty="0">
                <a:latin typeface="Times New Roman" panose="02020603050405020304" pitchFamily="18" charset="0"/>
                <a:cs typeface="Times New Roman" panose="02020603050405020304" pitchFamily="18" charset="0"/>
              </a:rPr>
              <a:t>Autonomous access points</a:t>
            </a:r>
          </a:p>
          <a:p>
            <a:pPr lvl="1"/>
            <a:r>
              <a:rPr lang="en-US" sz="1800" dirty="0">
                <a:latin typeface="Times New Roman" panose="02020603050405020304" pitchFamily="18" charset="0"/>
                <a:cs typeface="Times New Roman" panose="02020603050405020304" pitchFamily="18" charset="0"/>
              </a:rPr>
              <a:t>All APs were Autonomous mode, which means that each AP worked as a </a:t>
            </a:r>
            <a:r>
              <a:rPr lang="en-US" sz="1800" dirty="0">
                <a:solidFill>
                  <a:schemeClr val="accent1"/>
                </a:solidFill>
                <a:latin typeface="Times New Roman" panose="02020603050405020304" pitchFamily="18" charset="0"/>
                <a:cs typeface="Times New Roman" panose="02020603050405020304" pitchFamily="18" charset="0"/>
              </a:rPr>
              <a:t>standalone</a:t>
            </a:r>
            <a:r>
              <a:rPr lang="en-US" sz="1800" dirty="0">
                <a:latin typeface="Times New Roman" panose="02020603050405020304" pitchFamily="18" charset="0"/>
                <a:cs typeface="Times New Roman" panose="02020603050405020304" pitchFamily="18" charset="0"/>
              </a:rPr>
              <a:t> unit with no knowledge of or interaction among other APs. </a:t>
            </a:r>
          </a:p>
          <a:p>
            <a:pPr lvl="1"/>
            <a:r>
              <a:rPr lang="en-US" sz="1800" dirty="0">
                <a:latin typeface="Times New Roman" panose="02020603050405020304" pitchFamily="18" charset="0"/>
                <a:cs typeface="Times New Roman" panose="02020603050405020304" pitchFamily="18" charset="0"/>
              </a:rPr>
              <a:t>APs are connected to the </a:t>
            </a:r>
            <a:r>
              <a:rPr lang="en-US" sz="1800" dirty="0">
                <a:solidFill>
                  <a:schemeClr val="accent1"/>
                </a:solidFill>
                <a:latin typeface="Times New Roman" panose="02020603050405020304" pitchFamily="18" charset="0"/>
                <a:cs typeface="Times New Roman" panose="02020603050405020304" pitchFamily="18" charset="0"/>
              </a:rPr>
              <a:t>same network</a:t>
            </a:r>
            <a:r>
              <a:rPr lang="en-US" sz="1800" dirty="0">
                <a:latin typeface="Times New Roman" panose="02020603050405020304" pitchFamily="18" charset="0"/>
                <a:cs typeface="Times New Roman" panose="02020603050405020304" pitchFamily="18" charset="0"/>
              </a:rPr>
              <a:t>, and may use the same SSID, they are all individually configured and separate from one another.</a:t>
            </a:r>
          </a:p>
          <a:p>
            <a:pPr lvl="1"/>
            <a:r>
              <a:rPr lang="en-US" sz="1800" dirty="0">
                <a:latin typeface="Times New Roman" panose="02020603050405020304" pitchFamily="18" charset="0"/>
                <a:cs typeface="Times New Roman" panose="02020603050405020304" pitchFamily="18" charset="0"/>
              </a:rPr>
              <a:t>Have necessary “intelligence” for wireless authentication, encryption, and management</a:t>
            </a:r>
          </a:p>
        </p:txBody>
      </p:sp>
      <p:sp>
        <p:nvSpPr>
          <p:cNvPr id="5" name="Slide Number Placeholder 4">
            <a:extLst>
              <a:ext uri="{FF2B5EF4-FFF2-40B4-BE49-F238E27FC236}">
                <a16:creationId xmlns:a16="http://schemas.microsoft.com/office/drawing/2014/main" id="{E1702555-C16C-4B63-984D-AE6449BE5C2A}"/>
              </a:ext>
            </a:extLst>
          </p:cNvPr>
          <p:cNvSpPr>
            <a:spLocks noGrp="1"/>
          </p:cNvSpPr>
          <p:nvPr>
            <p:ph type="sldNum" sz="quarter" idx="12"/>
          </p:nvPr>
        </p:nvSpPr>
        <p:spPr/>
        <p:txBody>
          <a:bodyPr/>
          <a:lstStyle/>
          <a:p>
            <a:fld id="{69E57DC2-970A-4B3E-BB1C-7A09969E49DF}" type="slidenum">
              <a:rPr lang="en-US" smtClean="0"/>
              <a:t>14</a:t>
            </a:fld>
            <a:endParaRPr lang="en-US" dirty="0"/>
          </a:p>
        </p:txBody>
      </p:sp>
      <p:pic>
        <p:nvPicPr>
          <p:cNvPr id="7" name="Picture 6">
            <a:extLst>
              <a:ext uri="{FF2B5EF4-FFF2-40B4-BE49-F238E27FC236}">
                <a16:creationId xmlns:a16="http://schemas.microsoft.com/office/drawing/2014/main" id="{2FB6442B-66DD-4A8B-92DB-39414FFBE5EE}"/>
              </a:ext>
            </a:extLst>
          </p:cNvPr>
          <p:cNvPicPr>
            <a:picLocks noChangeAspect="1"/>
          </p:cNvPicPr>
          <p:nvPr/>
        </p:nvPicPr>
        <p:blipFill>
          <a:blip r:embed="rId3"/>
          <a:stretch>
            <a:fillRect/>
          </a:stretch>
        </p:blipFill>
        <p:spPr>
          <a:xfrm>
            <a:off x="8853148" y="1968927"/>
            <a:ext cx="2911928" cy="3668429"/>
          </a:xfrm>
          <a:prstGeom prst="rect">
            <a:avLst/>
          </a:prstGeom>
          <a:ln w="19050">
            <a:solidFill>
              <a:schemeClr val="tx1"/>
            </a:solidFill>
          </a:ln>
        </p:spPr>
      </p:pic>
    </p:spTree>
    <p:extLst>
      <p:ext uri="{BB962C8B-B14F-4D97-AF65-F5344CB8AC3E}">
        <p14:creationId xmlns:p14="http://schemas.microsoft.com/office/powerpoint/2010/main" val="197445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9100"/>
            <a:ext cx="12192000" cy="914400"/>
          </a:xfrm>
        </p:spPr>
        <p:txBody>
          <a:bodyPr>
            <a:normAutofit/>
          </a:bodyPr>
          <a:lstStyle/>
          <a:p>
            <a:pPr marL="0" indent="0" algn="ctr"/>
            <a:r>
              <a:rPr lang="en-US" sz="2800" dirty="0">
                <a:latin typeface="Times New Roman" panose="02020603050405020304" pitchFamily="18" charset="0"/>
                <a:cs typeface="Times New Roman" panose="02020603050405020304" pitchFamily="18" charset="0"/>
              </a:rPr>
              <a:t>Wireless Networking Components</a:t>
            </a:r>
          </a:p>
        </p:txBody>
      </p:sp>
      <p:sp>
        <p:nvSpPr>
          <p:cNvPr id="3" name="Content Placeholder 2"/>
          <p:cNvSpPr>
            <a:spLocks noGrp="1"/>
          </p:cNvSpPr>
          <p:nvPr>
            <p:ph idx="1"/>
          </p:nvPr>
        </p:nvSpPr>
        <p:spPr>
          <a:xfrm>
            <a:off x="1134496" y="1335315"/>
            <a:ext cx="10186646" cy="4572000"/>
          </a:xfrm>
        </p:spPr>
        <p:txBody>
          <a:bodyPr>
            <a:normAutofit/>
          </a:bodyPr>
          <a:lstStyle/>
          <a:p>
            <a:r>
              <a:rPr lang="en-US" dirty="0">
                <a:latin typeface="Times New Roman" panose="02020603050405020304" pitchFamily="18" charset="0"/>
                <a:cs typeface="Times New Roman" panose="02020603050405020304" pitchFamily="18" charset="0"/>
              </a:rPr>
              <a:t>Lightweight access points</a:t>
            </a:r>
          </a:p>
          <a:p>
            <a:pPr lvl="1"/>
            <a:r>
              <a:rPr lang="en-US" sz="1800" dirty="0">
                <a:latin typeface="Times New Roman" panose="02020603050405020304" pitchFamily="18" charset="0"/>
                <a:cs typeface="Times New Roman" panose="02020603050405020304" pitchFamily="18" charset="0"/>
              </a:rPr>
              <a:t>Rather than using Autonomous mode APs, you can use Lightweight mode APs if you have a network component that offers Wireless LAN </a:t>
            </a:r>
            <a:r>
              <a:rPr lang="en-US" sz="1800" dirty="0">
                <a:solidFill>
                  <a:schemeClr val="accent1"/>
                </a:solidFill>
                <a:latin typeface="Times New Roman" panose="02020603050405020304" pitchFamily="18" charset="0"/>
                <a:cs typeface="Times New Roman" panose="02020603050405020304" pitchFamily="18" charset="0"/>
              </a:rPr>
              <a:t>Controller</a:t>
            </a:r>
            <a:r>
              <a:rPr lang="en-US" sz="1800" dirty="0">
                <a:latin typeface="Times New Roman" panose="02020603050405020304" pitchFamily="18" charset="0"/>
                <a:cs typeface="Times New Roman" panose="02020603050405020304" pitchFamily="18" charset="0"/>
              </a:rPr>
              <a:t> </a:t>
            </a:r>
            <a:r>
              <a:rPr lang="en-US" sz="1800" dirty="0">
                <a:solidFill>
                  <a:schemeClr val="accent1"/>
                </a:solidFill>
                <a:latin typeface="Times New Roman" panose="02020603050405020304" pitchFamily="18" charset="0"/>
                <a:cs typeface="Times New Roman" panose="02020603050405020304" pitchFamily="18" charset="0"/>
              </a:rPr>
              <a:t>services</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Wireless broadband routers</a:t>
            </a:r>
          </a:p>
          <a:p>
            <a:pPr lvl="1"/>
            <a:r>
              <a:rPr lang="en-US" sz="1800" dirty="0">
                <a:solidFill>
                  <a:schemeClr val="accent1"/>
                </a:solidFill>
                <a:latin typeface="Times New Roman" panose="02020603050405020304" pitchFamily="18" charset="0"/>
                <a:cs typeface="Times New Roman" panose="02020603050405020304" pitchFamily="18" charset="0"/>
              </a:rPr>
              <a:t>Single hardware device </a:t>
            </a:r>
            <a:r>
              <a:rPr lang="en-US" sz="1800" dirty="0">
                <a:latin typeface="Times New Roman" panose="02020603050405020304" pitchFamily="18" charset="0"/>
                <a:cs typeface="Times New Roman" panose="02020603050405020304" pitchFamily="18" charset="0"/>
              </a:rPr>
              <a:t>containing AP, firewall, router, and DHCP server</a:t>
            </a:r>
          </a:p>
        </p:txBody>
      </p:sp>
      <p:sp>
        <p:nvSpPr>
          <p:cNvPr id="5" name="Slide Number Placeholder 4">
            <a:extLst>
              <a:ext uri="{FF2B5EF4-FFF2-40B4-BE49-F238E27FC236}">
                <a16:creationId xmlns:a16="http://schemas.microsoft.com/office/drawing/2014/main" id="{3043B78D-CAB7-4B1B-BF24-8B4C3821087B}"/>
              </a:ext>
            </a:extLst>
          </p:cNvPr>
          <p:cNvSpPr>
            <a:spLocks noGrp="1"/>
          </p:cNvSpPr>
          <p:nvPr>
            <p:ph type="sldNum" sz="quarter" idx="12"/>
          </p:nvPr>
        </p:nvSpPr>
        <p:spPr/>
        <p:txBody>
          <a:bodyPr/>
          <a:lstStyle/>
          <a:p>
            <a:fld id="{69E57DC2-970A-4B3E-BB1C-7A09969E49DF}" type="slidenum">
              <a:rPr lang="en-US" smtClean="0"/>
              <a:t>15</a:t>
            </a:fld>
            <a:endParaRPr lang="en-US" dirty="0"/>
          </a:p>
        </p:txBody>
      </p:sp>
      <p:pic>
        <p:nvPicPr>
          <p:cNvPr id="6" name="Picture 5" descr="image0.jpg"/>
          <p:cNvPicPr/>
          <p:nvPr/>
        </p:nvPicPr>
        <p:blipFill>
          <a:blip r:embed="rId3">
            <a:extLst>
              <a:ext uri="{28A0092B-C50C-407E-A947-70E740481C1C}">
                <a14:useLocalDpi xmlns:a14="http://schemas.microsoft.com/office/drawing/2010/main" val="0"/>
              </a:ext>
            </a:extLst>
          </a:blip>
          <a:srcRect/>
          <a:stretch>
            <a:fillRect/>
          </a:stretch>
        </p:blipFill>
        <p:spPr bwMode="auto">
          <a:xfrm>
            <a:off x="3753757" y="3245530"/>
            <a:ext cx="5099957" cy="3024641"/>
          </a:xfrm>
          <a:prstGeom prst="rect">
            <a:avLst/>
          </a:prstGeom>
          <a:noFill/>
          <a:ln>
            <a:noFill/>
          </a:ln>
        </p:spPr>
      </p:pic>
    </p:spTree>
    <p:extLst>
      <p:ext uri="{BB962C8B-B14F-4D97-AF65-F5344CB8AC3E}">
        <p14:creationId xmlns:p14="http://schemas.microsoft.com/office/powerpoint/2010/main" val="2881912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9100"/>
            <a:ext cx="12192000" cy="914400"/>
          </a:xfrm>
        </p:spPr>
        <p:txBody>
          <a:bodyPr/>
          <a:lstStyle/>
          <a:p>
            <a:pPr marL="0" indent="0" algn="ctr"/>
            <a:r>
              <a:rPr lang="en-US" sz="5400" dirty="0"/>
              <a:t>Securing Wireless Networks</a:t>
            </a:r>
          </a:p>
        </p:txBody>
      </p:sp>
      <p:sp>
        <p:nvSpPr>
          <p:cNvPr id="3" name="Content Placeholder 2"/>
          <p:cNvSpPr>
            <a:spLocks noGrp="1"/>
          </p:cNvSpPr>
          <p:nvPr>
            <p:ph idx="1"/>
          </p:nvPr>
        </p:nvSpPr>
        <p:spPr>
          <a:xfrm>
            <a:off x="1134496" y="1335314"/>
            <a:ext cx="10186646" cy="4847771"/>
          </a:xfrm>
        </p:spPr>
        <p:txBody>
          <a:bodyPr>
            <a:normAutofit/>
          </a:bodyPr>
          <a:lstStyle/>
          <a:p>
            <a:r>
              <a:rPr lang="en-US" dirty="0"/>
              <a:t>Use encryption</a:t>
            </a:r>
          </a:p>
          <a:p>
            <a:r>
              <a:rPr lang="en-US" dirty="0"/>
              <a:t>Apply MAC-filtering</a:t>
            </a:r>
          </a:p>
          <a:p>
            <a:r>
              <a:rPr lang="en-US" dirty="0"/>
              <a:t>Use and enable anti-virus, anti-spyware, firewall</a:t>
            </a:r>
          </a:p>
          <a:p>
            <a:r>
              <a:rPr lang="en-US" dirty="0"/>
              <a:t>Turn off SSID broadcasting</a:t>
            </a:r>
          </a:p>
          <a:p>
            <a:r>
              <a:rPr lang="en-US" dirty="0"/>
              <a:t>Change default identifier on router </a:t>
            </a:r>
          </a:p>
          <a:p>
            <a:r>
              <a:rPr lang="en-US" dirty="0"/>
              <a:t>Change router’s present password</a:t>
            </a:r>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455BA740-DD7C-4273-A8CF-1D6B0BC6856F}"/>
              </a:ext>
            </a:extLst>
          </p:cNvPr>
          <p:cNvSpPr>
            <a:spLocks noGrp="1"/>
          </p:cNvSpPr>
          <p:nvPr>
            <p:ph type="sldNum" sz="quarter" idx="12"/>
          </p:nvPr>
        </p:nvSpPr>
        <p:spPr/>
        <p:txBody>
          <a:bodyPr/>
          <a:lstStyle/>
          <a:p>
            <a:fld id="{69E57DC2-970A-4B3E-BB1C-7A09969E49DF}" type="slidenum">
              <a:rPr lang="en-US" smtClean="0"/>
              <a:t>16</a:t>
            </a:fld>
            <a:endParaRPr lang="en-US" dirty="0"/>
          </a:p>
        </p:txBody>
      </p:sp>
    </p:spTree>
    <p:extLst>
      <p:ext uri="{BB962C8B-B14F-4D97-AF65-F5344CB8AC3E}">
        <p14:creationId xmlns:p14="http://schemas.microsoft.com/office/powerpoint/2010/main" val="3168379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414" y="250371"/>
            <a:ext cx="3855720" cy="2157884"/>
          </a:xfrm>
        </p:spPr>
        <p:txBody>
          <a:bodyPr>
            <a:normAutofit/>
          </a:bodyPr>
          <a:lstStyle/>
          <a:p>
            <a:pPr marL="0" indent="0" algn="ctr"/>
            <a:r>
              <a:rPr lang="en-US" sz="5400" dirty="0"/>
              <a:t>MAC Address Filtering</a:t>
            </a:r>
          </a:p>
        </p:txBody>
      </p:sp>
      <p:sp>
        <p:nvSpPr>
          <p:cNvPr id="6" name="Picture Placeholder 5"/>
          <p:cNvSpPr>
            <a:spLocks noGrp="1"/>
          </p:cNvSpPr>
          <p:nvPr>
            <p:ph type="pic" idx="1"/>
          </p:nvPr>
        </p:nvSpPr>
        <p:spPr/>
      </p:sp>
      <p:sp>
        <p:nvSpPr>
          <p:cNvPr id="3" name="Content Placeholder 2"/>
          <p:cNvSpPr>
            <a:spLocks noGrp="1"/>
          </p:cNvSpPr>
          <p:nvPr>
            <p:ph type="body" sz="half" idx="2"/>
          </p:nvPr>
        </p:nvSpPr>
        <p:spPr>
          <a:xfrm>
            <a:off x="8336280" y="1075871"/>
            <a:ext cx="3855720" cy="4706256"/>
          </a:xfrm>
        </p:spPr>
        <p:txBody>
          <a:bodyPr>
            <a:normAutofit fontScale="92500" lnSpcReduction="10000"/>
          </a:bodyPr>
          <a:lstStyle/>
          <a:p>
            <a:pPr marL="285750" indent="-285750">
              <a:buFont typeface="Wingdings" pitchFamily="2" charset="2"/>
              <a:buChar char="§"/>
            </a:pPr>
            <a:r>
              <a:rPr lang="en-US" b="1" dirty="0"/>
              <a:t>Method of controlling WLAN access</a:t>
            </a:r>
          </a:p>
          <a:p>
            <a:pPr marL="742950" lvl="1" indent="-285750">
              <a:buFont typeface="Wingdings" pitchFamily="2" charset="2"/>
              <a:buChar char="§"/>
            </a:pPr>
            <a:r>
              <a:rPr lang="en-US" sz="1800" dirty="0"/>
              <a:t>Limit a device’s access to AP</a:t>
            </a:r>
          </a:p>
          <a:p>
            <a:pPr marL="285750" indent="-285750">
              <a:buFont typeface="Wingdings" pitchFamily="2" charset="2"/>
              <a:buChar char="§"/>
            </a:pPr>
            <a:r>
              <a:rPr lang="en-US" b="1" dirty="0"/>
              <a:t>Media Access Control (MAC) address filtering</a:t>
            </a:r>
          </a:p>
          <a:p>
            <a:pPr marL="742950" lvl="1" indent="-285750">
              <a:buFont typeface="Wingdings" pitchFamily="2" charset="2"/>
              <a:buChar char="§"/>
            </a:pPr>
            <a:r>
              <a:rPr lang="en-US" sz="1800" dirty="0"/>
              <a:t>Used by nearly all wireless AP vendors</a:t>
            </a:r>
          </a:p>
          <a:p>
            <a:pPr marL="742950" lvl="1" indent="-285750">
              <a:buFont typeface="Wingdings" pitchFamily="2" charset="2"/>
              <a:buChar char="§"/>
            </a:pPr>
            <a:r>
              <a:rPr lang="en-US" sz="1800" dirty="0"/>
              <a:t>Permits or blocks device based on MAC address</a:t>
            </a:r>
          </a:p>
          <a:p>
            <a:pPr marL="285750" indent="-285750">
              <a:buFont typeface="Wingdings" pitchFamily="2" charset="2"/>
              <a:buChar char="§"/>
            </a:pPr>
            <a:r>
              <a:rPr lang="en-US" b="1" dirty="0"/>
              <a:t>Vulnerabilities of MAC address filtering</a:t>
            </a:r>
          </a:p>
          <a:p>
            <a:pPr marL="742950" lvl="1" indent="-285750">
              <a:buFont typeface="Wingdings" pitchFamily="2" charset="2"/>
              <a:buChar char="§"/>
            </a:pPr>
            <a:r>
              <a:rPr lang="en-US" sz="1800" dirty="0"/>
              <a:t>Addresses exchanged in unencrypted format</a:t>
            </a:r>
          </a:p>
          <a:p>
            <a:pPr marL="742950" lvl="1" indent="-285750">
              <a:buFont typeface="Wingdings" pitchFamily="2" charset="2"/>
              <a:buChar char="§"/>
            </a:pPr>
            <a:r>
              <a:rPr lang="en-US" sz="1800" dirty="0"/>
              <a:t>Attacker can see address of approved device and substitute it on his own device</a:t>
            </a:r>
          </a:p>
          <a:p>
            <a:pPr marL="742950" lvl="1" indent="-285750">
              <a:buFont typeface="Wingdings" pitchFamily="2" charset="2"/>
              <a:buChar char="§"/>
            </a:pPr>
            <a:r>
              <a:rPr lang="en-US" sz="1800" dirty="0"/>
              <a:t>Managing large number of addresses is challenging</a:t>
            </a:r>
          </a:p>
          <a:p>
            <a:pPr lvl="1"/>
            <a:endParaRPr lang="en-US" dirty="0"/>
          </a:p>
          <a:p>
            <a:endParaRPr lang="en-US" dirty="0"/>
          </a:p>
          <a:p>
            <a:endParaRPr lang="en-US" dirty="0"/>
          </a:p>
        </p:txBody>
      </p:sp>
      <p:sp>
        <p:nvSpPr>
          <p:cNvPr id="9" name="Slide Number Placeholder 8">
            <a:extLst>
              <a:ext uri="{FF2B5EF4-FFF2-40B4-BE49-F238E27FC236}">
                <a16:creationId xmlns:a16="http://schemas.microsoft.com/office/drawing/2014/main" id="{51F0808F-863E-4434-8649-EACA45B9F42E}"/>
              </a:ext>
            </a:extLst>
          </p:cNvPr>
          <p:cNvSpPr>
            <a:spLocks noGrp="1"/>
          </p:cNvSpPr>
          <p:nvPr>
            <p:ph type="sldNum" sz="quarter" idx="12"/>
          </p:nvPr>
        </p:nvSpPr>
        <p:spPr/>
        <p:txBody>
          <a:bodyPr/>
          <a:lstStyle/>
          <a:p>
            <a:fld id="{69E57DC2-970A-4B3E-BB1C-7A09969E49DF}" type="slidenum">
              <a:rPr lang="en-US" smtClean="0"/>
              <a:pPr/>
              <a:t>17</a:t>
            </a:fld>
            <a:endParaRPr 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787072"/>
            <a:ext cx="8303740" cy="2933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a:extLst>
              <a:ext uri="{FF2B5EF4-FFF2-40B4-BE49-F238E27FC236}">
                <a16:creationId xmlns:a16="http://schemas.microsoft.com/office/drawing/2014/main" id="{F6DB329F-A326-41C3-95FB-16DAE342E116}"/>
              </a:ext>
            </a:extLst>
          </p:cNvPr>
          <p:cNvSpPr txBox="1">
            <a:spLocks/>
          </p:cNvSpPr>
          <p:nvPr/>
        </p:nvSpPr>
        <p:spPr>
          <a:xfrm>
            <a:off x="8336280" y="166517"/>
            <a:ext cx="3855720" cy="680729"/>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Clr>
                <a:schemeClr val="accent1">
                  <a:lumMod val="75000"/>
                </a:schemeClr>
              </a:buClr>
              <a:buSzPct val="85000"/>
              <a:buFont typeface="Wingdings" pitchFamily="2" charset="2"/>
              <a:buNone/>
              <a:defRPr sz="1400" kern="1200">
                <a:solidFill>
                  <a:schemeClr val="accent1">
                    <a:lumMod val="75000"/>
                  </a:schemeClr>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9pPr>
          </a:lstStyle>
          <a:p>
            <a:pPr algn="ctr"/>
            <a:r>
              <a:rPr lang="en-US" sz="3600" b="1" dirty="0">
                <a:latin typeface="+mj-lt"/>
              </a:rPr>
              <a:t>Apply MAC Filtering</a:t>
            </a:r>
            <a:endParaRPr lang="en-US" sz="3600" dirty="0">
              <a:latin typeface="+mj-lt"/>
            </a:endParaRPr>
          </a:p>
        </p:txBody>
      </p:sp>
    </p:spTree>
    <p:extLst>
      <p:ext uri="{BB962C8B-B14F-4D97-AF65-F5344CB8AC3E}">
        <p14:creationId xmlns:p14="http://schemas.microsoft.com/office/powerpoint/2010/main" val="268732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9100"/>
            <a:ext cx="12192000" cy="914400"/>
          </a:xfrm>
        </p:spPr>
        <p:txBody>
          <a:bodyPr>
            <a:normAutofit/>
          </a:bodyPr>
          <a:lstStyle/>
          <a:p>
            <a:pPr marL="0" indent="0" algn="ctr"/>
            <a:r>
              <a:rPr lang="en-US" sz="2800" dirty="0">
                <a:latin typeface="Times New Roman" panose="02020603050405020304" pitchFamily="18" charset="0"/>
                <a:cs typeface="Times New Roman" panose="02020603050405020304" pitchFamily="18" charset="0"/>
              </a:rPr>
              <a:t>Bridge Mode in Wireless Network</a:t>
            </a:r>
          </a:p>
        </p:txBody>
      </p:sp>
      <p:sp>
        <p:nvSpPr>
          <p:cNvPr id="3" name="Content Placeholder 2"/>
          <p:cNvSpPr>
            <a:spLocks noGrp="1"/>
          </p:cNvSpPr>
          <p:nvPr>
            <p:ph idx="1"/>
          </p:nvPr>
        </p:nvSpPr>
        <p:spPr>
          <a:xfrm>
            <a:off x="1134496" y="1335314"/>
            <a:ext cx="10186646" cy="4847771"/>
          </a:xfrm>
        </p:spPr>
        <p:txBody>
          <a:bodyPr>
            <a:normAutofit/>
          </a:bodyPr>
          <a:lstStyle/>
          <a:p>
            <a:r>
              <a:rPr lang="en-US" dirty="0">
                <a:latin typeface="Times New Roman" panose="02020603050405020304" pitchFamily="18" charset="0"/>
                <a:cs typeface="Times New Roman" panose="02020603050405020304" pitchFamily="18" charset="0"/>
              </a:rPr>
              <a:t>In a wireless network, Bridge mode allows a device, such as a wireless access point or router, to act as a </a:t>
            </a:r>
            <a:r>
              <a:rPr lang="en-US" dirty="0">
                <a:solidFill>
                  <a:schemeClr val="accent1"/>
                </a:solidFill>
                <a:latin typeface="Times New Roman" panose="02020603050405020304" pitchFamily="18" charset="0"/>
                <a:cs typeface="Times New Roman" panose="02020603050405020304" pitchFamily="18" charset="0"/>
              </a:rPr>
              <a:t>bridge</a:t>
            </a:r>
            <a:r>
              <a:rPr lang="en-US" dirty="0">
                <a:latin typeface="Times New Roman" panose="02020603050405020304" pitchFamily="18" charset="0"/>
                <a:cs typeface="Times New Roman" panose="02020603050405020304" pitchFamily="18" charset="0"/>
              </a:rPr>
              <a:t> between two separate network segments. </a:t>
            </a:r>
          </a:p>
          <a:p>
            <a:r>
              <a:rPr lang="en-US" dirty="0">
                <a:latin typeface="Times New Roman" panose="02020603050405020304" pitchFamily="18" charset="0"/>
                <a:cs typeface="Times New Roman" panose="02020603050405020304" pitchFamily="18" charset="0"/>
              </a:rPr>
              <a:t>It </a:t>
            </a:r>
            <a:r>
              <a:rPr lang="en-US" dirty="0">
                <a:solidFill>
                  <a:schemeClr val="accent1"/>
                </a:solidFill>
                <a:latin typeface="Times New Roman" panose="02020603050405020304" pitchFamily="18" charset="0"/>
                <a:cs typeface="Times New Roman" panose="02020603050405020304" pitchFamily="18" charset="0"/>
              </a:rPr>
              <a:t>forwards</a:t>
            </a:r>
            <a:r>
              <a:rPr lang="en-US" dirty="0">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traffic</a:t>
            </a:r>
            <a:r>
              <a:rPr lang="en-US" dirty="0">
                <a:latin typeface="Times New Roman" panose="02020603050405020304" pitchFamily="18" charset="0"/>
                <a:cs typeface="Times New Roman" panose="02020603050405020304" pitchFamily="18" charset="0"/>
              </a:rPr>
              <a:t> between the segments transparently, essentially extending the network without creating separate subnets. </a:t>
            </a:r>
          </a:p>
          <a:p>
            <a:r>
              <a:rPr lang="en-US" dirty="0">
                <a:latin typeface="Times New Roman" panose="02020603050405020304" pitchFamily="18" charset="0"/>
                <a:cs typeface="Times New Roman" panose="02020603050405020304" pitchFamily="18" charset="0"/>
              </a:rPr>
              <a:t>Bridge mode is commonly used to </a:t>
            </a:r>
            <a:r>
              <a:rPr lang="en-US" dirty="0">
                <a:solidFill>
                  <a:schemeClr val="accent1"/>
                </a:solidFill>
                <a:latin typeface="Times New Roman" panose="02020603050405020304" pitchFamily="18" charset="0"/>
                <a:cs typeface="Times New Roman" panose="02020603050405020304" pitchFamily="18" charset="0"/>
              </a:rPr>
              <a:t>expand</a:t>
            </a:r>
            <a:r>
              <a:rPr lang="en-US" dirty="0">
                <a:latin typeface="Times New Roman" panose="02020603050405020304" pitchFamily="18" charset="0"/>
                <a:cs typeface="Times New Roman" panose="02020603050405020304" pitchFamily="18" charset="0"/>
              </a:rPr>
              <a:t> wireless coverage without introducing additional network complexity or IP address conflicts.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55BA740-DD7C-4273-A8CF-1D6B0BC6856F}"/>
              </a:ext>
            </a:extLst>
          </p:cNvPr>
          <p:cNvSpPr>
            <a:spLocks noGrp="1"/>
          </p:cNvSpPr>
          <p:nvPr>
            <p:ph type="sldNum" sz="quarter" idx="12"/>
          </p:nvPr>
        </p:nvSpPr>
        <p:spPr/>
        <p:txBody>
          <a:bodyPr/>
          <a:lstStyle/>
          <a:p>
            <a:fld id="{69E57DC2-970A-4B3E-BB1C-7A09969E49DF}" type="slidenum">
              <a:rPr lang="en-US" smtClean="0"/>
              <a:t>18</a:t>
            </a:fld>
            <a:endParaRPr lang="en-US" dirty="0"/>
          </a:p>
        </p:txBody>
      </p:sp>
      <p:pic>
        <p:nvPicPr>
          <p:cNvPr id="6" name="Picture 5">
            <a:extLst>
              <a:ext uri="{FF2B5EF4-FFF2-40B4-BE49-F238E27FC236}">
                <a16:creationId xmlns:a16="http://schemas.microsoft.com/office/drawing/2014/main" id="{A2E90C1A-3431-45D1-800B-FC4E65380755}"/>
              </a:ext>
            </a:extLst>
          </p:cNvPr>
          <p:cNvPicPr>
            <a:picLocks noChangeAspect="1"/>
          </p:cNvPicPr>
          <p:nvPr/>
        </p:nvPicPr>
        <p:blipFill>
          <a:blip r:embed="rId3"/>
          <a:stretch>
            <a:fillRect/>
          </a:stretch>
        </p:blipFill>
        <p:spPr>
          <a:xfrm>
            <a:off x="2452789" y="3644899"/>
            <a:ext cx="7286421" cy="1681481"/>
          </a:xfrm>
          <a:prstGeom prst="rect">
            <a:avLst/>
          </a:prstGeom>
        </p:spPr>
      </p:pic>
    </p:spTree>
    <p:extLst>
      <p:ext uri="{BB962C8B-B14F-4D97-AF65-F5344CB8AC3E}">
        <p14:creationId xmlns:p14="http://schemas.microsoft.com/office/powerpoint/2010/main" val="677692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9100"/>
            <a:ext cx="12192000" cy="914400"/>
          </a:xfrm>
        </p:spPr>
        <p:txBody>
          <a:bodyPr/>
          <a:lstStyle/>
          <a:p>
            <a:pPr algn="ctr"/>
            <a:r>
              <a:rPr lang="en-US" sz="5400" dirty="0">
                <a:latin typeface="Times New Roman" panose="02020603050405020304" pitchFamily="18" charset="0"/>
                <a:cs typeface="Times New Roman" panose="02020603050405020304" pitchFamily="18" charset="0"/>
              </a:rPr>
              <a:t>Outline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35100" y="1422400"/>
            <a:ext cx="9601200" cy="4457700"/>
          </a:xfrm>
        </p:spPr>
        <p:txBody>
          <a:bodyPr>
            <a:normAutofit/>
          </a:bodyPr>
          <a:lstStyle/>
          <a:p>
            <a:pPr algn="just"/>
            <a:r>
              <a:rPr lang="en-US" sz="2000" dirty="0">
                <a:latin typeface="Times New Roman" panose="02020603050405020304" pitchFamily="18" charset="0"/>
                <a:cs typeface="Times New Roman" panose="02020603050405020304" pitchFamily="18" charset="0"/>
              </a:rPr>
              <a:t>Wireless Network</a:t>
            </a:r>
          </a:p>
          <a:p>
            <a:pPr algn="just"/>
            <a:r>
              <a:rPr lang="en-US" sz="2000" dirty="0">
                <a:latin typeface="Times New Roman" panose="02020603050405020304" pitchFamily="18" charset="0"/>
                <a:cs typeface="Times New Roman" panose="02020603050405020304" pitchFamily="18" charset="0"/>
              </a:rPr>
              <a:t>Types of Wireless Network Technologies</a:t>
            </a:r>
          </a:p>
          <a:p>
            <a:pPr algn="just"/>
            <a:r>
              <a:rPr lang="en-US" sz="2000" dirty="0">
                <a:latin typeface="Times New Roman" panose="02020603050405020304" pitchFamily="18" charset="0"/>
                <a:cs typeface="Times New Roman" panose="02020603050405020304" pitchFamily="18" charset="0"/>
              </a:rPr>
              <a:t>IEEE 802.11 Wireless Standard</a:t>
            </a:r>
          </a:p>
          <a:p>
            <a:pPr algn="just"/>
            <a:r>
              <a:rPr lang="en-US" sz="2000" dirty="0">
                <a:latin typeface="Times New Roman" panose="02020603050405020304" pitchFamily="18" charset="0"/>
                <a:cs typeface="Times New Roman" panose="02020603050405020304" pitchFamily="18" charset="0"/>
              </a:rPr>
              <a:t>Wireless Network Modes/Topology</a:t>
            </a:r>
          </a:p>
          <a:p>
            <a:pPr algn="just"/>
            <a:r>
              <a:rPr lang="en-US" sz="2000" dirty="0">
                <a:latin typeface="Times New Roman" panose="02020603050405020304" pitchFamily="18" charset="0"/>
                <a:cs typeface="Times New Roman" panose="02020603050405020304" pitchFamily="18" charset="0"/>
              </a:rPr>
              <a:t>Wireless Network Categories</a:t>
            </a:r>
          </a:p>
          <a:p>
            <a:pPr algn="just"/>
            <a:r>
              <a:rPr lang="en-US" sz="2000" dirty="0">
                <a:latin typeface="Times New Roman" panose="02020603050405020304" pitchFamily="18" charset="0"/>
                <a:cs typeface="Times New Roman" panose="02020603050405020304" pitchFamily="18" charset="0"/>
              </a:rPr>
              <a:t>Wireless Network Security Overview</a:t>
            </a:r>
          </a:p>
          <a:p>
            <a:pPr algn="just"/>
            <a:r>
              <a:rPr lang="en-US" sz="2000" dirty="0">
                <a:latin typeface="Times New Roman" panose="02020603050405020304" pitchFamily="18" charset="0"/>
                <a:cs typeface="Times New Roman" panose="02020603050405020304" pitchFamily="18" charset="0"/>
              </a:rPr>
              <a:t>Wireless Network Security Protocols</a:t>
            </a:r>
          </a:p>
          <a:p>
            <a:pPr algn="just"/>
            <a:r>
              <a:rPr lang="en-US" sz="2000" dirty="0">
                <a:latin typeface="Times New Roman" panose="02020603050405020304" pitchFamily="18" charset="0"/>
                <a:cs typeface="Times New Roman" panose="02020603050405020304" pitchFamily="18" charset="0"/>
              </a:rPr>
              <a:t>Wireless Networking Components</a:t>
            </a:r>
          </a:p>
          <a:p>
            <a:pPr algn="just"/>
            <a:r>
              <a:rPr lang="en-US" sz="2000" dirty="0">
                <a:latin typeface="Times New Roman" panose="02020603050405020304" pitchFamily="18" charset="0"/>
                <a:cs typeface="Times New Roman" panose="02020603050405020304" pitchFamily="18" charset="0"/>
              </a:rPr>
              <a:t>Securing Wireless Networks</a:t>
            </a:r>
          </a:p>
          <a:p>
            <a:pPr algn="just"/>
            <a:r>
              <a:rPr lang="en-US" sz="2000" dirty="0">
                <a:latin typeface="Times New Roman" panose="02020603050405020304" pitchFamily="18" charset="0"/>
                <a:cs typeface="Times New Roman" panose="02020603050405020304" pitchFamily="18" charset="0"/>
              </a:rPr>
              <a:t>Bridge Mode in Wireless Network</a:t>
            </a:r>
          </a:p>
        </p:txBody>
      </p:sp>
      <p:sp>
        <p:nvSpPr>
          <p:cNvPr id="5" name="Slide Number Placeholder 4">
            <a:extLst>
              <a:ext uri="{FF2B5EF4-FFF2-40B4-BE49-F238E27FC236}">
                <a16:creationId xmlns:a16="http://schemas.microsoft.com/office/drawing/2014/main" id="{3780FCC7-B7BE-4B9F-97EB-42D68BCA4B54}"/>
              </a:ext>
            </a:extLst>
          </p:cNvPr>
          <p:cNvSpPr>
            <a:spLocks noGrp="1"/>
          </p:cNvSpPr>
          <p:nvPr>
            <p:ph type="sldNum" sz="quarter" idx="12"/>
          </p:nvPr>
        </p:nvSpPr>
        <p:spPr/>
        <p:txBody>
          <a:bodyPr/>
          <a:lstStyle/>
          <a:p>
            <a:fld id="{69E57DC2-970A-4B3E-BB1C-7A09969E49DF}" type="slidenum">
              <a:rPr lang="en-US" smtClean="0"/>
              <a:t>2</a:t>
            </a:fld>
            <a:endParaRPr lang="en-US" dirty="0"/>
          </a:p>
        </p:txBody>
      </p:sp>
    </p:spTree>
    <p:extLst>
      <p:ext uri="{BB962C8B-B14F-4D97-AF65-F5344CB8AC3E}">
        <p14:creationId xmlns:p14="http://schemas.microsoft.com/office/powerpoint/2010/main" val="4045259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9100"/>
            <a:ext cx="12192000" cy="914400"/>
          </a:xfrm>
        </p:spPr>
        <p:txBody>
          <a:bodyPr/>
          <a:lstStyle/>
          <a:p>
            <a:pPr algn="ctr"/>
            <a:r>
              <a:rPr lang="en-US" sz="5400" dirty="0">
                <a:latin typeface="Times New Roman" panose="02020603050405020304" pitchFamily="18" charset="0"/>
                <a:cs typeface="Times New Roman" panose="02020603050405020304" pitchFamily="18" charset="0"/>
              </a:rPr>
              <a:t>Wireless Network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35100" y="1509486"/>
            <a:ext cx="9601200" cy="4457700"/>
          </a:xfrm>
        </p:spPr>
        <p:txBody>
          <a:bodyPr>
            <a:normAutofit/>
          </a:bodyPr>
          <a:lstStyle/>
          <a:p>
            <a:r>
              <a:rPr lang="en-US" sz="2000" dirty="0">
                <a:latin typeface="Times New Roman" panose="02020603050405020304" pitchFamily="18" charset="0"/>
                <a:cs typeface="Times New Roman" panose="02020603050405020304" pitchFamily="18" charset="0"/>
              </a:rPr>
              <a:t>A wireless network is a computer network that uses </a:t>
            </a:r>
            <a:r>
              <a:rPr lang="en-US" sz="2000" dirty="0">
                <a:solidFill>
                  <a:schemeClr val="accent1"/>
                </a:solidFill>
                <a:latin typeface="Times New Roman" panose="02020603050405020304" pitchFamily="18" charset="0"/>
                <a:cs typeface="Times New Roman" panose="02020603050405020304" pitchFamily="18" charset="0"/>
              </a:rPr>
              <a:t>wireless data connections </a:t>
            </a:r>
            <a:r>
              <a:rPr lang="en-US" sz="2000" dirty="0">
                <a:latin typeface="Times New Roman" panose="02020603050405020304" pitchFamily="18" charset="0"/>
                <a:cs typeface="Times New Roman" panose="02020603050405020304" pitchFamily="18" charset="0"/>
              </a:rPr>
              <a:t>between network </a:t>
            </a:r>
            <a:r>
              <a:rPr lang="en-US" sz="2000" dirty="0">
                <a:solidFill>
                  <a:schemeClr val="accent1"/>
                </a:solidFill>
                <a:latin typeface="Times New Roman" panose="02020603050405020304" pitchFamily="18" charset="0"/>
                <a:cs typeface="Times New Roman" panose="02020603050405020304" pitchFamily="18" charset="0"/>
              </a:rPr>
              <a:t>nodes</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Wireless networking </a:t>
            </a:r>
            <a:r>
              <a:rPr lang="en-US" sz="2000" dirty="0">
                <a:solidFill>
                  <a:schemeClr val="accent1"/>
                </a:solidFill>
                <a:latin typeface="Times New Roman" panose="02020603050405020304" pitchFamily="18" charset="0"/>
                <a:cs typeface="Times New Roman" panose="02020603050405020304" pitchFamily="18" charset="0"/>
              </a:rPr>
              <a:t>allows</a:t>
            </a:r>
            <a:r>
              <a:rPr lang="en-US" sz="2000" dirty="0">
                <a:latin typeface="Times New Roman" panose="02020603050405020304" pitchFamily="18" charset="0"/>
                <a:cs typeface="Times New Roman" panose="02020603050405020304" pitchFamily="18" charset="0"/>
              </a:rPr>
              <a:t> homes, telecommunications networks and business installations to </a:t>
            </a:r>
            <a:r>
              <a:rPr lang="en-US" sz="2000" dirty="0">
                <a:solidFill>
                  <a:schemeClr val="accent1"/>
                </a:solidFill>
                <a:latin typeface="Times New Roman" panose="02020603050405020304" pitchFamily="18" charset="0"/>
                <a:cs typeface="Times New Roman" panose="02020603050405020304" pitchFamily="18" charset="0"/>
              </a:rPr>
              <a:t>avoid</a:t>
            </a:r>
            <a:r>
              <a:rPr lang="en-US" sz="2000" dirty="0">
                <a:latin typeface="Times New Roman" panose="02020603050405020304" pitchFamily="18" charset="0"/>
                <a:cs typeface="Times New Roman" panose="02020603050405020304" pitchFamily="18" charset="0"/>
              </a:rPr>
              <a:t> the costly process of introducing cables into a building, or as a connection between various equipment locations</a:t>
            </a:r>
          </a:p>
          <a:p>
            <a:r>
              <a:rPr lang="en-US" sz="2000" dirty="0">
                <a:latin typeface="Times New Roman" panose="02020603050405020304" pitchFamily="18" charset="0"/>
                <a:cs typeface="Times New Roman" panose="02020603050405020304" pitchFamily="18" charset="0"/>
              </a:rPr>
              <a:t>Wireless networks always have been </a:t>
            </a:r>
            <a:r>
              <a:rPr lang="en-US" sz="2000" dirty="0">
                <a:solidFill>
                  <a:schemeClr val="accent1"/>
                </a:solidFill>
                <a:latin typeface="Times New Roman" panose="02020603050405020304" pitchFamily="18" charset="0"/>
                <a:cs typeface="Times New Roman" panose="02020603050405020304" pitchFamily="18" charset="0"/>
              </a:rPr>
              <a:t>targets</a:t>
            </a:r>
            <a:r>
              <a:rPr lang="en-US" sz="2000" dirty="0">
                <a:latin typeface="Times New Roman" panose="02020603050405020304" pitchFamily="18" charset="0"/>
                <a:cs typeface="Times New Roman" panose="02020603050405020304" pitchFamily="18" charset="0"/>
              </a:rPr>
              <a:t> for attackers</a:t>
            </a:r>
          </a:p>
          <a:p>
            <a:pPr lvl="1"/>
            <a:r>
              <a:rPr lang="en-US" sz="2000" dirty="0">
                <a:latin typeface="Times New Roman" panose="02020603050405020304" pitchFamily="18" charset="0"/>
                <a:cs typeface="Times New Roman" panose="02020603050405020304" pitchFamily="18" charset="0"/>
              </a:rPr>
              <a:t>Early wireless networking standards had vulnerabilities</a:t>
            </a:r>
          </a:p>
          <a:p>
            <a:pPr lvl="1"/>
            <a:r>
              <a:rPr lang="en-US" sz="2000" dirty="0">
                <a:latin typeface="Times New Roman" panose="02020603050405020304" pitchFamily="18" charset="0"/>
                <a:cs typeface="Times New Roman" panose="02020603050405020304" pitchFamily="18" charset="0"/>
              </a:rPr>
              <a:t>Hackers have found wireless networks relatively easy to break into, and even use wireless technology to crack into wired networks.</a:t>
            </a:r>
          </a:p>
          <a:p>
            <a:r>
              <a:rPr lang="en-US" sz="2000" dirty="0">
                <a:latin typeface="Times New Roman" panose="02020603050405020304" pitchFamily="18" charset="0"/>
                <a:cs typeface="Times New Roman" panose="02020603050405020304" pitchFamily="18" charset="0"/>
              </a:rPr>
              <a:t>Wireless networks use </a:t>
            </a:r>
            <a:r>
              <a:rPr lang="en-US" sz="2000" dirty="0">
                <a:solidFill>
                  <a:schemeClr val="accent1"/>
                </a:solidFill>
                <a:latin typeface="Times New Roman" panose="02020603050405020304" pitchFamily="18" charset="0"/>
                <a:cs typeface="Times New Roman" panose="02020603050405020304" pitchFamily="18" charset="0"/>
              </a:rPr>
              <a:t>Radio Frequency (RF) signals </a:t>
            </a:r>
            <a:r>
              <a:rPr lang="en-US" sz="2000" dirty="0">
                <a:latin typeface="Times New Roman" panose="02020603050405020304" pitchFamily="18" charset="0"/>
                <a:cs typeface="Times New Roman" panose="02020603050405020304" pitchFamily="18" charset="0"/>
              </a:rPr>
              <a:t>to connect wireless - enabled devices in the network</a:t>
            </a:r>
          </a:p>
          <a:p>
            <a:r>
              <a:rPr lang="en-US" sz="2000" dirty="0">
                <a:latin typeface="Times New Roman" panose="02020603050405020304" pitchFamily="18" charset="0"/>
                <a:cs typeface="Times New Roman" panose="02020603050405020304" pitchFamily="18" charset="0"/>
              </a:rPr>
              <a:t>It uses </a:t>
            </a:r>
            <a:r>
              <a:rPr lang="en-US" sz="2000" dirty="0">
                <a:solidFill>
                  <a:schemeClr val="accent1"/>
                </a:solidFill>
                <a:latin typeface="Times New Roman" panose="02020603050405020304" pitchFamily="18" charset="0"/>
                <a:cs typeface="Times New Roman" panose="02020603050405020304" pitchFamily="18" charset="0"/>
              </a:rPr>
              <a:t>IEEE standard of 802.11 </a:t>
            </a:r>
            <a:r>
              <a:rPr lang="en-US" sz="2000" dirty="0">
                <a:latin typeface="Times New Roman" panose="02020603050405020304" pitchFamily="18" charset="0"/>
                <a:cs typeface="Times New Roman" panose="02020603050405020304" pitchFamily="18" charset="0"/>
              </a:rPr>
              <a:t>and uses radio waves for communication</a:t>
            </a:r>
          </a:p>
        </p:txBody>
      </p:sp>
      <p:sp>
        <p:nvSpPr>
          <p:cNvPr id="5" name="Slide Number Placeholder 4">
            <a:extLst>
              <a:ext uri="{FF2B5EF4-FFF2-40B4-BE49-F238E27FC236}">
                <a16:creationId xmlns:a16="http://schemas.microsoft.com/office/drawing/2014/main" id="{163E5D08-ABF4-419D-9C25-9B0675B69EE2}"/>
              </a:ext>
            </a:extLst>
          </p:cNvPr>
          <p:cNvSpPr>
            <a:spLocks noGrp="1"/>
          </p:cNvSpPr>
          <p:nvPr>
            <p:ph type="sldNum" sz="quarter" idx="12"/>
          </p:nvPr>
        </p:nvSpPr>
        <p:spPr/>
        <p:txBody>
          <a:bodyPr/>
          <a:lstStyle/>
          <a:p>
            <a:fld id="{69E57DC2-970A-4B3E-BB1C-7A09969E49DF}" type="slidenum">
              <a:rPr lang="en-US" smtClean="0"/>
              <a:t>3</a:t>
            </a:fld>
            <a:endParaRPr lang="en-US" dirty="0"/>
          </a:p>
        </p:txBody>
      </p:sp>
    </p:spTree>
    <p:extLst>
      <p:ext uri="{BB962C8B-B14F-4D97-AF65-F5344CB8AC3E}">
        <p14:creationId xmlns:p14="http://schemas.microsoft.com/office/powerpoint/2010/main" val="1017553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704" y="346515"/>
            <a:ext cx="10058400" cy="1003926"/>
          </a:xfrm>
        </p:spPr>
        <p:txBody>
          <a:bodyPr/>
          <a:lstStyle/>
          <a:p>
            <a:pPr algn="ctr"/>
            <a:r>
              <a:rPr lang="en-US" sz="5400" dirty="0"/>
              <a:t>Wireless Network </a:t>
            </a:r>
            <a:endParaRPr lang="en-US" dirty="0"/>
          </a:p>
        </p:txBody>
      </p:sp>
      <p:sp>
        <p:nvSpPr>
          <p:cNvPr id="4" name="Text Placeholder 3">
            <a:extLst>
              <a:ext uri="{FF2B5EF4-FFF2-40B4-BE49-F238E27FC236}">
                <a16:creationId xmlns:a16="http://schemas.microsoft.com/office/drawing/2014/main" id="{7DE67E66-3839-4659-BF29-29936BF8DAAE}"/>
              </a:ext>
            </a:extLst>
          </p:cNvPr>
          <p:cNvSpPr>
            <a:spLocks noGrp="1"/>
          </p:cNvSpPr>
          <p:nvPr>
            <p:ph type="body" idx="1"/>
          </p:nvPr>
        </p:nvSpPr>
        <p:spPr>
          <a:xfrm>
            <a:off x="1066800" y="1633586"/>
            <a:ext cx="4754880" cy="640080"/>
          </a:xfrm>
        </p:spPr>
        <p:txBody>
          <a:bodyPr/>
          <a:lstStyle/>
          <a:p>
            <a:pPr algn="ctr"/>
            <a:r>
              <a:rPr lang="en-US" b="1" dirty="0"/>
              <a:t>Advantages</a:t>
            </a:r>
          </a:p>
        </p:txBody>
      </p:sp>
      <p:sp>
        <p:nvSpPr>
          <p:cNvPr id="3" name="Content Placeholder 2"/>
          <p:cNvSpPr>
            <a:spLocks noGrp="1"/>
          </p:cNvSpPr>
          <p:nvPr>
            <p:ph sz="half" idx="2"/>
          </p:nvPr>
        </p:nvSpPr>
        <p:spPr>
          <a:xfrm>
            <a:off x="1069848" y="2328530"/>
            <a:ext cx="4754880" cy="3291840"/>
          </a:xfrm>
        </p:spPr>
        <p:txBody>
          <a:bodyPr>
            <a:normAutofit/>
          </a:bodyPr>
          <a:lstStyle/>
          <a:p>
            <a:r>
              <a:rPr lang="en-US" dirty="0">
                <a:solidFill>
                  <a:schemeClr val="accent1"/>
                </a:solidFill>
                <a:latin typeface="Times New Roman" panose="02020603050405020304" pitchFamily="18" charset="0"/>
                <a:cs typeface="Times New Roman" panose="02020603050405020304" pitchFamily="18" charset="0"/>
              </a:rPr>
              <a:t>Installation</a:t>
            </a:r>
            <a:r>
              <a:rPr lang="en-US" dirty="0">
                <a:latin typeface="Times New Roman" panose="02020603050405020304" pitchFamily="18" charset="0"/>
                <a:cs typeface="Times New Roman" panose="02020603050405020304" pitchFamily="18" charset="0"/>
              </a:rPr>
              <a:t> is easy and eliminates wiring</a:t>
            </a:r>
          </a:p>
          <a:p>
            <a:r>
              <a:rPr lang="en-US" dirty="0">
                <a:solidFill>
                  <a:schemeClr val="accent1"/>
                </a:solidFill>
                <a:latin typeface="Times New Roman" panose="02020603050405020304" pitchFamily="18" charset="0"/>
                <a:cs typeface="Times New Roman" panose="02020603050405020304" pitchFamily="18" charset="0"/>
              </a:rPr>
              <a:t>Access</a:t>
            </a:r>
            <a:r>
              <a:rPr lang="en-US" dirty="0">
                <a:latin typeface="Times New Roman" panose="02020603050405020304" pitchFamily="18" charset="0"/>
                <a:cs typeface="Times New Roman" panose="02020603050405020304" pitchFamily="18" charset="0"/>
              </a:rPr>
              <a:t> to the network can be from anywhere within the range of an access point</a:t>
            </a:r>
          </a:p>
          <a:p>
            <a:r>
              <a:rPr lang="en-US" dirty="0">
                <a:latin typeface="Times New Roman" panose="02020603050405020304" pitchFamily="18" charset="0"/>
                <a:cs typeface="Times New Roman" panose="02020603050405020304" pitchFamily="18" charset="0"/>
              </a:rPr>
              <a:t>Public places like airports, schools, etc. can </a:t>
            </a:r>
            <a:r>
              <a:rPr lang="en-US" dirty="0">
                <a:solidFill>
                  <a:schemeClr val="accent1"/>
                </a:solidFill>
                <a:latin typeface="Times New Roman" panose="02020603050405020304" pitchFamily="18" charset="0"/>
                <a:cs typeface="Times New Roman" panose="02020603050405020304" pitchFamily="18" charset="0"/>
              </a:rPr>
              <a:t>offer constant </a:t>
            </a:r>
            <a:r>
              <a:rPr lang="en-US" dirty="0">
                <a:latin typeface="Times New Roman" panose="02020603050405020304" pitchFamily="18" charset="0"/>
                <a:cs typeface="Times New Roman" panose="02020603050405020304" pitchFamily="18" charset="0"/>
              </a:rPr>
              <a:t>internet connection using wireless LAN</a:t>
            </a:r>
          </a:p>
        </p:txBody>
      </p:sp>
      <p:sp>
        <p:nvSpPr>
          <p:cNvPr id="6" name="Text Placeholder 5">
            <a:extLst>
              <a:ext uri="{FF2B5EF4-FFF2-40B4-BE49-F238E27FC236}">
                <a16:creationId xmlns:a16="http://schemas.microsoft.com/office/drawing/2014/main" id="{FB28549F-23B5-45C7-9BC8-4E4977B0C19A}"/>
              </a:ext>
            </a:extLst>
          </p:cNvPr>
          <p:cNvSpPr>
            <a:spLocks noGrp="1"/>
          </p:cNvSpPr>
          <p:nvPr>
            <p:ph type="body" sz="quarter" idx="3"/>
          </p:nvPr>
        </p:nvSpPr>
        <p:spPr>
          <a:xfrm>
            <a:off x="6364224" y="1633586"/>
            <a:ext cx="4754880" cy="640080"/>
          </a:xfrm>
        </p:spPr>
        <p:txBody>
          <a:bodyPr/>
          <a:lstStyle/>
          <a:p>
            <a:pPr algn="ctr"/>
            <a:r>
              <a:rPr lang="en-US" b="1" dirty="0"/>
              <a:t>Disadvantages</a:t>
            </a:r>
          </a:p>
        </p:txBody>
      </p:sp>
      <p:sp>
        <p:nvSpPr>
          <p:cNvPr id="7" name="Content Placeholder 6">
            <a:extLst>
              <a:ext uri="{FF2B5EF4-FFF2-40B4-BE49-F238E27FC236}">
                <a16:creationId xmlns:a16="http://schemas.microsoft.com/office/drawing/2014/main" id="{187A0C8E-BC42-4E7B-947F-DF78F98C0A49}"/>
              </a:ext>
            </a:extLst>
          </p:cNvPr>
          <p:cNvSpPr>
            <a:spLocks noGrp="1"/>
          </p:cNvSpPr>
          <p:nvPr>
            <p:ph sz="quarter" idx="4"/>
          </p:nvPr>
        </p:nvSpPr>
        <p:spPr>
          <a:xfrm>
            <a:off x="6364224" y="2328530"/>
            <a:ext cx="4754880" cy="3291840"/>
          </a:xfrm>
        </p:spPr>
        <p:txBody>
          <a:bodyPr>
            <a:normAutofit/>
          </a:bodyPr>
          <a:lstStyle/>
          <a:p>
            <a:r>
              <a:rPr lang="en-US" dirty="0">
                <a:latin typeface="Times New Roman" panose="02020603050405020304" pitchFamily="18" charset="0"/>
                <a:cs typeface="Times New Roman" panose="02020603050405020304" pitchFamily="18" charset="0"/>
              </a:rPr>
              <a:t>Wi-Fi </a:t>
            </a:r>
            <a:r>
              <a:rPr lang="en-US" dirty="0">
                <a:solidFill>
                  <a:schemeClr val="accent1"/>
                </a:solidFill>
                <a:latin typeface="Times New Roman" panose="02020603050405020304" pitchFamily="18" charset="0"/>
                <a:cs typeface="Times New Roman" panose="02020603050405020304" pitchFamily="18" charset="0"/>
              </a:rPr>
              <a:t>Security</a:t>
            </a:r>
            <a:r>
              <a:rPr lang="en-US" dirty="0">
                <a:latin typeface="Times New Roman" panose="02020603050405020304" pitchFamily="18" charset="0"/>
                <a:cs typeface="Times New Roman" panose="02020603050405020304" pitchFamily="18" charset="0"/>
              </a:rPr>
              <a:t> may not meet the expectations</a:t>
            </a:r>
          </a:p>
          <a:p>
            <a:r>
              <a:rPr lang="en-US" dirty="0">
                <a:latin typeface="Times New Roman" panose="02020603050405020304" pitchFamily="18" charset="0"/>
                <a:cs typeface="Times New Roman" panose="02020603050405020304" pitchFamily="18" charset="0"/>
              </a:rPr>
              <a:t>The </a:t>
            </a:r>
            <a:r>
              <a:rPr lang="en-US" dirty="0">
                <a:solidFill>
                  <a:schemeClr val="accent1"/>
                </a:solidFill>
                <a:latin typeface="Times New Roman" panose="02020603050405020304" pitchFamily="18" charset="0"/>
                <a:cs typeface="Times New Roman" panose="02020603050405020304" pitchFamily="18" charset="0"/>
              </a:rPr>
              <a:t>bandwidth suffers</a:t>
            </a:r>
            <a:r>
              <a:rPr lang="en-US" dirty="0">
                <a:latin typeface="Times New Roman" panose="02020603050405020304" pitchFamily="18" charset="0"/>
                <a:cs typeface="Times New Roman" panose="02020603050405020304" pitchFamily="18" charset="0"/>
              </a:rPr>
              <a:t> with the number of users on the network</a:t>
            </a:r>
          </a:p>
          <a:p>
            <a:r>
              <a:rPr lang="en-US" dirty="0">
                <a:latin typeface="Times New Roman" panose="02020603050405020304" pitchFamily="18" charset="0"/>
                <a:cs typeface="Times New Roman" panose="02020603050405020304" pitchFamily="18" charset="0"/>
              </a:rPr>
              <a:t>Wi-Fi standard changes may require </a:t>
            </a:r>
            <a:r>
              <a:rPr lang="en-US" dirty="0">
                <a:solidFill>
                  <a:schemeClr val="accent1"/>
                </a:solidFill>
                <a:latin typeface="Times New Roman" panose="02020603050405020304" pitchFamily="18" charset="0"/>
                <a:cs typeface="Times New Roman" panose="02020603050405020304" pitchFamily="18" charset="0"/>
              </a:rPr>
              <a:t>replacing</a:t>
            </a:r>
            <a:r>
              <a:rPr lang="en-US" dirty="0">
                <a:latin typeface="Times New Roman" panose="02020603050405020304" pitchFamily="18" charset="0"/>
                <a:cs typeface="Times New Roman" panose="02020603050405020304" pitchFamily="18" charset="0"/>
              </a:rPr>
              <a:t> wireless components</a:t>
            </a:r>
          </a:p>
          <a:p>
            <a:r>
              <a:rPr lang="en-US" dirty="0">
                <a:latin typeface="Times New Roman" panose="02020603050405020304" pitchFamily="18" charset="0"/>
                <a:cs typeface="Times New Roman" panose="02020603050405020304" pitchFamily="18" charset="0"/>
              </a:rPr>
              <a:t>Some </a:t>
            </a:r>
            <a:r>
              <a:rPr lang="en-US" dirty="0">
                <a:solidFill>
                  <a:schemeClr val="accent1"/>
                </a:solidFill>
                <a:latin typeface="Times New Roman" panose="02020603050405020304" pitchFamily="18" charset="0"/>
                <a:cs typeface="Times New Roman" panose="02020603050405020304" pitchFamily="18" charset="0"/>
              </a:rPr>
              <a:t>electronics</a:t>
            </a:r>
            <a:r>
              <a:rPr lang="en-US" dirty="0">
                <a:latin typeface="Times New Roman" panose="02020603050405020304" pitchFamily="18" charset="0"/>
                <a:cs typeface="Times New Roman" panose="02020603050405020304" pitchFamily="18" charset="0"/>
              </a:rPr>
              <a:t> equipment can </a:t>
            </a:r>
            <a:r>
              <a:rPr lang="en-US" dirty="0">
                <a:solidFill>
                  <a:schemeClr val="accent1"/>
                </a:solidFill>
                <a:latin typeface="Times New Roman" panose="02020603050405020304" pitchFamily="18" charset="0"/>
                <a:cs typeface="Times New Roman" panose="02020603050405020304" pitchFamily="18" charset="0"/>
              </a:rPr>
              <a:t>interfere</a:t>
            </a:r>
            <a:r>
              <a:rPr lang="en-US" dirty="0">
                <a:latin typeface="Times New Roman" panose="02020603050405020304" pitchFamily="18" charset="0"/>
                <a:cs typeface="Times New Roman" panose="02020603050405020304" pitchFamily="18" charset="0"/>
              </a:rPr>
              <a:t> with the Wi-Fi network</a:t>
            </a:r>
          </a:p>
        </p:txBody>
      </p:sp>
      <p:sp>
        <p:nvSpPr>
          <p:cNvPr id="5" name="Slide Number Placeholder 4">
            <a:extLst>
              <a:ext uri="{FF2B5EF4-FFF2-40B4-BE49-F238E27FC236}">
                <a16:creationId xmlns:a16="http://schemas.microsoft.com/office/drawing/2014/main" id="{163E5D08-ABF4-419D-9C25-9B0675B69EE2}"/>
              </a:ext>
            </a:extLst>
          </p:cNvPr>
          <p:cNvSpPr>
            <a:spLocks noGrp="1"/>
          </p:cNvSpPr>
          <p:nvPr>
            <p:ph type="sldNum" sz="quarter" idx="12"/>
          </p:nvPr>
        </p:nvSpPr>
        <p:spPr/>
        <p:txBody>
          <a:bodyPr/>
          <a:lstStyle/>
          <a:p>
            <a:fld id="{69E57DC2-970A-4B3E-BB1C-7A09969E49DF}" type="slidenum">
              <a:rPr lang="en-US" smtClean="0"/>
              <a:t>4</a:t>
            </a:fld>
            <a:endParaRPr lang="en-US" dirty="0"/>
          </a:p>
        </p:txBody>
      </p:sp>
    </p:spTree>
    <p:extLst>
      <p:ext uri="{BB962C8B-B14F-4D97-AF65-F5344CB8AC3E}">
        <p14:creationId xmlns:p14="http://schemas.microsoft.com/office/powerpoint/2010/main" val="1544393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9100"/>
            <a:ext cx="12192000" cy="846174"/>
          </a:xfrm>
        </p:spPr>
        <p:txBody>
          <a:bodyPr/>
          <a:lstStyle/>
          <a:p>
            <a:pPr algn="ctr"/>
            <a:r>
              <a:rPr lang="en-US" sz="5400" dirty="0">
                <a:latin typeface="Times New Roman" panose="02020603050405020304" pitchFamily="18" charset="0"/>
                <a:cs typeface="Times New Roman" panose="02020603050405020304" pitchFamily="18" charset="0"/>
              </a:rPr>
              <a:t>Wireless Technologies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01453" y="1265273"/>
            <a:ext cx="10792342" cy="4805918"/>
          </a:xfrm>
        </p:spPr>
        <p:txBody>
          <a:bodyPr>
            <a:normAutofit fontScale="92500" lnSpcReduction="10000"/>
          </a:bodyPr>
          <a:lstStyle/>
          <a:p>
            <a:r>
              <a:rPr lang="en-US" b="1" u="sng" dirty="0">
                <a:solidFill>
                  <a:schemeClr val="accent1"/>
                </a:solidFill>
                <a:latin typeface="Times New Roman" panose="02020603050405020304" pitchFamily="18" charset="0"/>
                <a:cs typeface="Times New Roman" panose="02020603050405020304" pitchFamily="18" charset="0"/>
              </a:rPr>
              <a:t>Wi-Fi</a:t>
            </a:r>
            <a:r>
              <a:rPr lang="en-US" u="sng" dirty="0">
                <a:solidFill>
                  <a:schemeClr val="accent1"/>
                </a:solidFill>
                <a:latin typeface="Times New Roman" panose="02020603050405020304" pitchFamily="18" charset="0"/>
                <a:cs typeface="Times New Roman" panose="02020603050405020304" pitchFamily="18" charset="0"/>
              </a:rPr>
              <a:t>:</a:t>
            </a:r>
            <a:r>
              <a:rPr lang="en-US" u="sng"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Wi-Fi is a part of the IEEE 802.11 family of wireless networking standards. This technology uses radio waves or microwaves to allow electronic devices to exchange the data or connect to the Internet. Wi-Fi operates in the frequency band between 2.4 GHz to 5GHz.</a:t>
            </a:r>
          </a:p>
          <a:p>
            <a:r>
              <a:rPr lang="en-US" b="1" u="sng" dirty="0">
                <a:solidFill>
                  <a:schemeClr val="accent1"/>
                </a:solidFill>
                <a:latin typeface="Times New Roman" panose="02020603050405020304" pitchFamily="18" charset="0"/>
                <a:cs typeface="Times New Roman" panose="02020603050405020304" pitchFamily="18" charset="0"/>
              </a:rPr>
              <a:t>Bluetooth</a:t>
            </a:r>
            <a:r>
              <a:rPr lang="en-US" u="sng" dirty="0">
                <a:solidFill>
                  <a:schemeClr val="accent1"/>
                </a:solidFill>
                <a:latin typeface="Times New Roman" panose="02020603050405020304" pitchFamily="18" charset="0"/>
                <a:cs typeface="Times New Roman" panose="02020603050405020304" pitchFamily="18" charset="0"/>
              </a:rPr>
              <a:t>:</a:t>
            </a:r>
            <a:r>
              <a:rPr lang="en-US" u="sng"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With Bluetooth technology data is transmitted between cell phones, computers and other networking devices over short distances. Signals transmitting from Bluetooth cover short distances compared to other modes of wireless communication i.e. up to 10 meters. Bluetooth transfers the data at less than 1Mbps and operates in the frequency range of 2.4 GHz. This technology comes under IEEE 802.15.</a:t>
            </a:r>
          </a:p>
          <a:p>
            <a:r>
              <a:rPr lang="en-US" b="1" u="sng" dirty="0">
                <a:solidFill>
                  <a:schemeClr val="accent1"/>
                </a:solidFill>
                <a:latin typeface="Times New Roman" panose="02020603050405020304" pitchFamily="18" charset="0"/>
                <a:cs typeface="Times New Roman" panose="02020603050405020304" pitchFamily="18" charset="0"/>
              </a:rPr>
              <a:t>RFID (Radio-Frequency Identification): </a:t>
            </a:r>
            <a:r>
              <a:rPr lang="en-US" dirty="0">
                <a:latin typeface="Times New Roman" panose="02020603050405020304" pitchFamily="18" charset="0"/>
                <a:cs typeface="Times New Roman" panose="02020603050405020304" pitchFamily="18" charset="0"/>
              </a:rPr>
              <a:t>This technology uses radio frequency electromagnetic waves to transfer data for automatic identification and tracking tags attached to objects. RFID devices work within a small range, i.e. up to 20 feet.</a:t>
            </a:r>
          </a:p>
          <a:p>
            <a:r>
              <a:rPr lang="en-US" b="1" u="sng" dirty="0">
                <a:solidFill>
                  <a:schemeClr val="accent1"/>
                </a:solidFill>
                <a:latin typeface="Times New Roman" panose="02020603050405020304" pitchFamily="18" charset="0"/>
                <a:cs typeface="Times New Roman" panose="02020603050405020304" pitchFamily="18" charset="0"/>
              </a:rPr>
              <a:t>Wi-Max:</a:t>
            </a:r>
            <a:r>
              <a:rPr lang="en-US" b="1" u="sng"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technology uses long distance wireless networking and high-speed Internet. It belongs to the IEEE 802.16 family of wireless networking standards. WiMAX signals can function over a distance of several miles (30 miles or 50 km) with data rates reaching up to 75 Mbps. It uses a fixed wireless application and mobile stations to provide high-speed data, voice, video calls and Internet connectivity to users.</a:t>
            </a:r>
          </a:p>
        </p:txBody>
      </p:sp>
      <p:sp>
        <p:nvSpPr>
          <p:cNvPr id="5" name="Slide Number Placeholder 4">
            <a:extLst>
              <a:ext uri="{FF2B5EF4-FFF2-40B4-BE49-F238E27FC236}">
                <a16:creationId xmlns:a16="http://schemas.microsoft.com/office/drawing/2014/main" id="{163E5D08-ABF4-419D-9C25-9B0675B69EE2}"/>
              </a:ext>
            </a:extLst>
          </p:cNvPr>
          <p:cNvSpPr>
            <a:spLocks noGrp="1"/>
          </p:cNvSpPr>
          <p:nvPr>
            <p:ph type="sldNum" sz="quarter" idx="12"/>
          </p:nvPr>
        </p:nvSpPr>
        <p:spPr/>
        <p:txBody>
          <a:bodyPr/>
          <a:lstStyle/>
          <a:p>
            <a:fld id="{69E57DC2-970A-4B3E-BB1C-7A09969E49DF}" type="slidenum">
              <a:rPr lang="en-US" smtClean="0"/>
              <a:t>5</a:t>
            </a:fld>
            <a:endParaRPr lang="en-US" dirty="0"/>
          </a:p>
        </p:txBody>
      </p:sp>
    </p:spTree>
    <p:extLst>
      <p:ext uri="{BB962C8B-B14F-4D97-AF65-F5344CB8AC3E}">
        <p14:creationId xmlns:p14="http://schemas.microsoft.com/office/powerpoint/2010/main" val="2100450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9100"/>
            <a:ext cx="12192000" cy="914400"/>
          </a:xfrm>
        </p:spPr>
        <p:txBody>
          <a:bodyPr/>
          <a:lstStyle/>
          <a:p>
            <a:pPr marL="0" indent="0" algn="ctr"/>
            <a:r>
              <a:rPr lang="en-US" sz="5400" dirty="0">
                <a:latin typeface="Times New Roman" panose="02020603050405020304" pitchFamily="18" charset="0"/>
                <a:cs typeface="Times New Roman" panose="02020603050405020304" pitchFamily="18" charset="0"/>
              </a:rPr>
              <a:t>IEEE 802.11 Wireless Standards</a:t>
            </a:r>
          </a:p>
        </p:txBody>
      </p:sp>
      <p:sp>
        <p:nvSpPr>
          <p:cNvPr id="3" name="Content Placeholder 2"/>
          <p:cNvSpPr>
            <a:spLocks noGrp="1"/>
          </p:cNvSpPr>
          <p:nvPr>
            <p:ph idx="1"/>
          </p:nvPr>
        </p:nvSpPr>
        <p:spPr>
          <a:xfrm>
            <a:off x="1178037" y="1465944"/>
            <a:ext cx="10244705" cy="4876800"/>
          </a:xfrm>
        </p:spPr>
        <p:txBody>
          <a:bodyPr>
            <a:normAutofit/>
          </a:bodyPr>
          <a:lstStyle/>
          <a:p>
            <a:r>
              <a:rPr lang="en-US" dirty="0">
                <a:latin typeface="Times New Roman" panose="02020603050405020304" pitchFamily="18" charset="0"/>
                <a:cs typeface="Times New Roman" panose="02020603050405020304" pitchFamily="18" charset="0"/>
              </a:rPr>
              <a:t>IEEE 802: a </a:t>
            </a:r>
            <a:r>
              <a:rPr lang="en-US" dirty="0">
                <a:solidFill>
                  <a:schemeClr val="accent1"/>
                </a:solidFill>
                <a:latin typeface="Times New Roman" panose="02020603050405020304" pitchFamily="18" charset="0"/>
                <a:cs typeface="Times New Roman" panose="02020603050405020304" pitchFamily="18" charset="0"/>
              </a:rPr>
              <a:t>committee</a:t>
            </a:r>
            <a:r>
              <a:rPr lang="en-US" dirty="0">
                <a:latin typeface="Times New Roman" panose="02020603050405020304" pitchFamily="18" charset="0"/>
                <a:cs typeface="Times New Roman" panose="02020603050405020304" pitchFamily="18" charset="0"/>
              </a:rPr>
              <a:t> responsible for LANs</a:t>
            </a:r>
          </a:p>
          <a:p>
            <a:r>
              <a:rPr lang="en-US" dirty="0">
                <a:solidFill>
                  <a:schemeClr val="accent1"/>
                </a:solidFill>
                <a:latin typeface="Times New Roman" panose="02020603050405020304" pitchFamily="18" charset="0"/>
                <a:cs typeface="Times New Roman" panose="02020603050405020304" pitchFamily="18" charset="0"/>
              </a:rPr>
              <a:t>IEEE 802.11</a:t>
            </a:r>
            <a:r>
              <a:rPr lang="en-US" dirty="0">
                <a:latin typeface="Times New Roman" panose="02020603050405020304" pitchFamily="18" charset="0"/>
                <a:cs typeface="Times New Roman" panose="02020603050405020304" pitchFamily="18" charset="0"/>
              </a:rPr>
              <a:t>: responsible for developing wireless protocols</a:t>
            </a:r>
          </a:p>
          <a:p>
            <a:pPr lvl="1"/>
            <a:r>
              <a:rPr lang="en-US" sz="1800" dirty="0">
                <a:latin typeface="Times New Roman" panose="02020603050405020304" pitchFamily="18" charset="0"/>
                <a:cs typeface="Times New Roman" panose="02020603050405020304" pitchFamily="18" charset="0"/>
              </a:rPr>
              <a:t>Many standards</a:t>
            </a:r>
          </a:p>
          <a:p>
            <a:r>
              <a:rPr lang="en-US" dirty="0">
                <a:latin typeface="Times New Roman" panose="02020603050405020304" pitchFamily="18" charset="0"/>
                <a:cs typeface="Times New Roman" panose="02020603050405020304" pitchFamily="18" charset="0"/>
              </a:rPr>
              <a:t>The Wi-Fi alliance: became popular with 802.11b</a:t>
            </a:r>
          </a:p>
          <a:p>
            <a:pPr lvl="1"/>
            <a:r>
              <a:rPr lang="en-US" sz="1800" dirty="0">
                <a:latin typeface="Times New Roman" panose="02020603050405020304" pitchFamily="18" charset="0"/>
                <a:cs typeface="Times New Roman" panose="02020603050405020304" pitchFamily="18" charset="0"/>
              </a:rPr>
              <a:t>Wi-Fi Protected Access (WPA, WPA2)</a:t>
            </a:r>
          </a:p>
          <a:p>
            <a:r>
              <a:rPr lang="en-US" dirty="0">
                <a:latin typeface="Times New Roman" panose="02020603050405020304" pitchFamily="18" charset="0"/>
                <a:cs typeface="Times New Roman" panose="02020603050405020304" pitchFamily="18" charset="0"/>
              </a:rPr>
              <a:t>Institute of Electrical and Electronics Engineers (</a:t>
            </a:r>
            <a:r>
              <a:rPr lang="en-US" dirty="0">
                <a:solidFill>
                  <a:schemeClr val="accent1"/>
                </a:solidFill>
                <a:latin typeface="Times New Roman" panose="02020603050405020304" pitchFamily="18" charset="0"/>
                <a:cs typeface="Times New Roman" panose="02020603050405020304" pitchFamily="18" charset="0"/>
              </a:rPr>
              <a:t>IEEE</a:t>
            </a:r>
            <a:r>
              <a:rPr lang="en-US" dirty="0">
                <a:latin typeface="Times New Roman" panose="02020603050405020304" pitchFamily="18" charset="0"/>
                <a:cs typeface="Times New Roman" panose="02020603050405020304" pitchFamily="18" charset="0"/>
              </a:rPr>
              <a:t>)</a:t>
            </a:r>
          </a:p>
          <a:p>
            <a:pPr lvl="1"/>
            <a:r>
              <a:rPr lang="en-US" sz="1800" dirty="0">
                <a:latin typeface="Times New Roman" panose="02020603050405020304" pitchFamily="18" charset="0"/>
                <a:cs typeface="Times New Roman" panose="02020603050405020304" pitchFamily="18" charset="0"/>
              </a:rPr>
              <a:t>Most influential organization for computer networking and wireless communications</a:t>
            </a:r>
          </a:p>
          <a:p>
            <a:pPr lvl="1"/>
            <a:r>
              <a:rPr lang="en-US" sz="1800" dirty="0">
                <a:latin typeface="Times New Roman" panose="02020603050405020304" pitchFamily="18" charset="0"/>
                <a:cs typeface="Times New Roman" panose="02020603050405020304" pitchFamily="18" charset="0"/>
              </a:rPr>
              <a:t>Began developing network architecture standards in the 1980s</a:t>
            </a:r>
          </a:p>
          <a:p>
            <a:r>
              <a:rPr lang="en-US" dirty="0">
                <a:latin typeface="Times New Roman" panose="02020603050405020304" pitchFamily="18" charset="0"/>
                <a:cs typeface="Times New Roman" panose="02020603050405020304" pitchFamily="18" charset="0"/>
              </a:rPr>
              <a:t>1997: </a:t>
            </a:r>
            <a:r>
              <a:rPr lang="en-US" dirty="0">
                <a:solidFill>
                  <a:schemeClr val="accent1"/>
                </a:solidFill>
                <a:latin typeface="Times New Roman" panose="02020603050405020304" pitchFamily="18" charset="0"/>
                <a:cs typeface="Times New Roman" panose="02020603050405020304" pitchFamily="18" charset="0"/>
              </a:rPr>
              <a:t>Release</a:t>
            </a:r>
            <a:r>
              <a:rPr lang="en-US" dirty="0">
                <a:latin typeface="Times New Roman" panose="02020603050405020304" pitchFamily="18" charset="0"/>
                <a:cs typeface="Times New Roman" panose="02020603050405020304" pitchFamily="18" charset="0"/>
              </a:rPr>
              <a:t> of IEEE 802.11</a:t>
            </a:r>
          </a:p>
          <a:p>
            <a:pPr lvl="1"/>
            <a:r>
              <a:rPr lang="en-US" sz="1800" dirty="0">
                <a:latin typeface="Times New Roman" panose="02020603050405020304" pitchFamily="18" charset="0"/>
                <a:cs typeface="Times New Roman" panose="02020603050405020304" pitchFamily="18" charset="0"/>
              </a:rPr>
              <a:t>Standard for wireless local area networks (WLANs)</a:t>
            </a:r>
          </a:p>
          <a:p>
            <a:pPr lvl="1"/>
            <a:r>
              <a:rPr lang="en-US" sz="1800" dirty="0">
                <a:latin typeface="Times New Roman" panose="02020603050405020304" pitchFamily="18" charset="0"/>
                <a:cs typeface="Times New Roman" panose="02020603050405020304" pitchFamily="18" charset="0"/>
              </a:rPr>
              <a:t>Higher speeds added in 1999: IEEE 802.11b</a:t>
            </a:r>
          </a:p>
        </p:txBody>
      </p:sp>
      <p:sp>
        <p:nvSpPr>
          <p:cNvPr id="5" name="Slide Number Placeholder 4">
            <a:extLst>
              <a:ext uri="{FF2B5EF4-FFF2-40B4-BE49-F238E27FC236}">
                <a16:creationId xmlns:a16="http://schemas.microsoft.com/office/drawing/2014/main" id="{8FD51791-C7A1-4AB3-A82E-9EDC4DE0ED55}"/>
              </a:ext>
            </a:extLst>
          </p:cNvPr>
          <p:cNvSpPr>
            <a:spLocks noGrp="1"/>
          </p:cNvSpPr>
          <p:nvPr>
            <p:ph type="sldNum" sz="quarter" idx="12"/>
          </p:nvPr>
        </p:nvSpPr>
        <p:spPr/>
        <p:txBody>
          <a:bodyPr/>
          <a:lstStyle/>
          <a:p>
            <a:fld id="{69E57DC2-970A-4B3E-BB1C-7A09969E49DF}" type="slidenum">
              <a:rPr lang="en-US" smtClean="0"/>
              <a:t>6</a:t>
            </a:fld>
            <a:endParaRPr lang="en-US" dirty="0"/>
          </a:p>
        </p:txBody>
      </p:sp>
    </p:spTree>
    <p:extLst>
      <p:ext uri="{BB962C8B-B14F-4D97-AF65-F5344CB8AC3E}">
        <p14:creationId xmlns:p14="http://schemas.microsoft.com/office/powerpoint/2010/main" val="937706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9100"/>
            <a:ext cx="12192000" cy="914400"/>
          </a:xfrm>
        </p:spPr>
        <p:txBody>
          <a:bodyPr/>
          <a:lstStyle/>
          <a:p>
            <a:pPr marL="0" indent="0" algn="ctr"/>
            <a:r>
              <a:rPr lang="en-US" sz="5400" dirty="0">
                <a:latin typeface="Times New Roman" panose="02020603050405020304" pitchFamily="18" charset="0"/>
                <a:cs typeface="Times New Roman" panose="02020603050405020304" pitchFamily="18" charset="0"/>
              </a:rPr>
              <a:t>IEEE 802.11 Wireless Standards</a:t>
            </a:r>
          </a:p>
        </p:txBody>
      </p:sp>
      <p:sp>
        <p:nvSpPr>
          <p:cNvPr id="3" name="Content Placeholder 2"/>
          <p:cNvSpPr>
            <a:spLocks noGrp="1"/>
          </p:cNvSpPr>
          <p:nvPr>
            <p:ph idx="1"/>
          </p:nvPr>
        </p:nvSpPr>
        <p:spPr>
          <a:xfrm>
            <a:off x="1178037" y="1465944"/>
            <a:ext cx="10244705" cy="4876800"/>
          </a:xfrm>
        </p:spPr>
        <p:txBody>
          <a:bodyPr>
            <a:normAutofit lnSpcReduction="10000"/>
          </a:bodyPr>
          <a:lstStyle/>
          <a:p>
            <a:r>
              <a:rPr lang="en-US" sz="2200" dirty="0">
                <a:latin typeface="Times New Roman" panose="02020603050405020304" pitchFamily="18" charset="0"/>
                <a:cs typeface="Times New Roman" panose="02020603050405020304" pitchFamily="18" charset="0"/>
              </a:rPr>
              <a:t>IEEE 802.11</a:t>
            </a:r>
            <a:r>
              <a:rPr lang="en-US" sz="2200" dirty="0">
                <a:solidFill>
                  <a:schemeClr val="accent1"/>
                </a:solidFill>
                <a:latin typeface="Times New Roman" panose="02020603050405020304" pitchFamily="18" charset="0"/>
                <a:cs typeface="Times New Roman" panose="02020603050405020304" pitchFamily="18" charset="0"/>
              </a:rPr>
              <a:t>a</a:t>
            </a:r>
          </a:p>
          <a:p>
            <a:pPr lvl="1"/>
            <a:r>
              <a:rPr lang="en-US" sz="1900" dirty="0">
                <a:latin typeface="Times New Roman" panose="02020603050405020304" pitchFamily="18" charset="0"/>
                <a:cs typeface="Times New Roman" panose="02020603050405020304" pitchFamily="18" charset="0"/>
              </a:rPr>
              <a:t>Specifies maximum rated speed of 54Mbps using the 5GHz spectrum</a:t>
            </a:r>
          </a:p>
          <a:p>
            <a:r>
              <a:rPr lang="en-US" sz="2200" dirty="0">
                <a:latin typeface="Times New Roman" panose="02020603050405020304" pitchFamily="18" charset="0"/>
                <a:cs typeface="Times New Roman" panose="02020603050405020304" pitchFamily="18" charset="0"/>
              </a:rPr>
              <a:t>IEEE 802.11</a:t>
            </a:r>
            <a:r>
              <a:rPr lang="en-US" sz="2200" dirty="0">
                <a:solidFill>
                  <a:schemeClr val="accent1"/>
                </a:solidFill>
                <a:latin typeface="Times New Roman" panose="02020603050405020304" pitchFamily="18" charset="0"/>
                <a:cs typeface="Times New Roman" panose="02020603050405020304" pitchFamily="18" charset="0"/>
              </a:rPr>
              <a:t>g</a:t>
            </a:r>
          </a:p>
          <a:p>
            <a:pPr lvl="1"/>
            <a:r>
              <a:rPr lang="en-US" sz="1900" dirty="0">
                <a:latin typeface="Times New Roman" panose="02020603050405020304" pitchFamily="18" charset="0"/>
                <a:cs typeface="Times New Roman" panose="02020603050405020304" pitchFamily="18" charset="0"/>
              </a:rPr>
              <a:t>Preserves stable and widely accepted features of 802.11b</a:t>
            </a:r>
          </a:p>
          <a:p>
            <a:pPr lvl="1"/>
            <a:r>
              <a:rPr lang="en-US" sz="1900" dirty="0">
                <a:latin typeface="Times New Roman" panose="02020603050405020304" pitchFamily="18" charset="0"/>
                <a:cs typeface="Times New Roman" panose="02020603050405020304" pitchFamily="18" charset="0"/>
              </a:rPr>
              <a:t>Increases data transfer rates similar to 802.11a</a:t>
            </a:r>
          </a:p>
          <a:p>
            <a:r>
              <a:rPr lang="en-US" sz="2200" dirty="0">
                <a:latin typeface="Times New Roman" panose="02020603050405020304" pitchFamily="18" charset="0"/>
                <a:cs typeface="Times New Roman" panose="02020603050405020304" pitchFamily="18" charset="0"/>
              </a:rPr>
              <a:t>IEEE 802.11</a:t>
            </a:r>
            <a:r>
              <a:rPr lang="en-US" sz="2200" dirty="0">
                <a:solidFill>
                  <a:schemeClr val="accent1"/>
                </a:solidFill>
                <a:latin typeface="Times New Roman" panose="02020603050405020304" pitchFamily="18" charset="0"/>
                <a:cs typeface="Times New Roman" panose="02020603050405020304" pitchFamily="18" charset="0"/>
              </a:rPr>
              <a:t>n</a:t>
            </a:r>
          </a:p>
          <a:p>
            <a:pPr lvl="1"/>
            <a:r>
              <a:rPr lang="en-US" sz="1900" dirty="0">
                <a:latin typeface="Times New Roman" panose="02020603050405020304" pitchFamily="18" charset="0"/>
                <a:cs typeface="Times New Roman" panose="02020603050405020304" pitchFamily="18" charset="0"/>
              </a:rPr>
              <a:t>Approve in 2009</a:t>
            </a:r>
          </a:p>
          <a:p>
            <a:pPr lvl="1"/>
            <a:r>
              <a:rPr lang="en-US" sz="1900" dirty="0">
                <a:solidFill>
                  <a:schemeClr val="accent1"/>
                </a:solidFill>
                <a:latin typeface="Times New Roman" panose="02020603050405020304" pitchFamily="18" charset="0"/>
                <a:cs typeface="Times New Roman" panose="02020603050405020304" pitchFamily="18" charset="0"/>
              </a:rPr>
              <a:t>Improvements</a:t>
            </a:r>
            <a:r>
              <a:rPr lang="en-US" sz="1900" dirty="0">
                <a:latin typeface="Times New Roman" panose="02020603050405020304" pitchFamily="18" charset="0"/>
                <a:cs typeface="Times New Roman" panose="02020603050405020304" pitchFamily="18" charset="0"/>
              </a:rPr>
              <a:t> in IEEE 802.11n</a:t>
            </a:r>
          </a:p>
          <a:p>
            <a:pPr lvl="2"/>
            <a:r>
              <a:rPr lang="en-US" dirty="0">
                <a:latin typeface="Times New Roman" panose="02020603050405020304" pitchFamily="18" charset="0"/>
                <a:cs typeface="Times New Roman" panose="02020603050405020304" pitchFamily="18" charset="0"/>
              </a:rPr>
              <a:t>Speed</a:t>
            </a:r>
          </a:p>
          <a:p>
            <a:pPr lvl="2"/>
            <a:r>
              <a:rPr lang="en-US" dirty="0">
                <a:latin typeface="Times New Roman" panose="02020603050405020304" pitchFamily="18" charset="0"/>
                <a:cs typeface="Times New Roman" panose="02020603050405020304" pitchFamily="18" charset="0"/>
              </a:rPr>
              <a:t>Coverage area</a:t>
            </a:r>
          </a:p>
          <a:p>
            <a:pPr lvl="2"/>
            <a:r>
              <a:rPr lang="en-US" dirty="0">
                <a:latin typeface="Times New Roman" panose="02020603050405020304" pitchFamily="18" charset="0"/>
                <a:cs typeface="Times New Roman" panose="02020603050405020304" pitchFamily="18" charset="0"/>
              </a:rPr>
              <a:t>Interference</a:t>
            </a:r>
          </a:p>
          <a:p>
            <a:pPr lvl="2"/>
            <a:r>
              <a:rPr lang="en-US" dirty="0">
                <a:latin typeface="Times New Roman" panose="02020603050405020304" pitchFamily="18" charset="0"/>
                <a:cs typeface="Times New Roman" panose="02020603050405020304" pitchFamily="18" charset="0"/>
              </a:rPr>
              <a:t>Security</a:t>
            </a:r>
          </a:p>
          <a:p>
            <a:pPr lvl="1"/>
            <a:r>
              <a:rPr lang="en-US" sz="1900" dirty="0">
                <a:latin typeface="Times New Roman" panose="02020603050405020304" pitchFamily="18" charset="0"/>
                <a:cs typeface="Times New Roman" panose="02020603050405020304" pitchFamily="18" charset="0"/>
              </a:rPr>
              <a:t>Wireless client network interface card adapter</a:t>
            </a:r>
          </a:p>
          <a:p>
            <a:pPr lvl="2"/>
            <a:r>
              <a:rPr lang="en-US" dirty="0">
                <a:latin typeface="Times New Roman" panose="02020603050405020304" pitchFamily="18" charset="0"/>
                <a:cs typeface="Times New Roman" panose="02020603050405020304" pitchFamily="18" charset="0"/>
              </a:rPr>
              <a:t>Performs same </a:t>
            </a:r>
            <a:r>
              <a:rPr lang="en-US" dirty="0">
                <a:solidFill>
                  <a:schemeClr val="accent1"/>
                </a:solidFill>
                <a:latin typeface="Times New Roman" panose="02020603050405020304" pitchFamily="18" charset="0"/>
                <a:cs typeface="Times New Roman" panose="02020603050405020304" pitchFamily="18" charset="0"/>
              </a:rPr>
              <a:t>functions</a:t>
            </a:r>
            <a:r>
              <a:rPr lang="en-US" dirty="0">
                <a:latin typeface="Times New Roman" panose="02020603050405020304" pitchFamily="18" charset="0"/>
                <a:cs typeface="Times New Roman" panose="02020603050405020304" pitchFamily="18" charset="0"/>
              </a:rPr>
              <a:t> as wired adapter</a:t>
            </a:r>
          </a:p>
          <a:p>
            <a:pPr lvl="2"/>
            <a:r>
              <a:rPr lang="en-US" dirty="0">
                <a:solidFill>
                  <a:schemeClr val="accent1"/>
                </a:solidFill>
                <a:latin typeface="Times New Roman" panose="02020603050405020304" pitchFamily="18" charset="0"/>
                <a:cs typeface="Times New Roman" panose="02020603050405020304" pitchFamily="18" charset="0"/>
              </a:rPr>
              <a:t>Antenna</a:t>
            </a:r>
            <a:r>
              <a:rPr lang="en-US" dirty="0">
                <a:latin typeface="Times New Roman" panose="02020603050405020304" pitchFamily="18" charset="0"/>
                <a:cs typeface="Times New Roman" panose="02020603050405020304" pitchFamily="18" charset="0"/>
              </a:rPr>
              <a:t> sends and receives signals</a:t>
            </a:r>
          </a:p>
          <a:p>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BC9DE83-0B80-4E47-A4A9-381DC489BE95}"/>
              </a:ext>
            </a:extLst>
          </p:cNvPr>
          <p:cNvSpPr>
            <a:spLocks noGrp="1"/>
          </p:cNvSpPr>
          <p:nvPr>
            <p:ph type="sldNum" sz="quarter" idx="12"/>
          </p:nvPr>
        </p:nvSpPr>
        <p:spPr/>
        <p:txBody>
          <a:bodyPr/>
          <a:lstStyle/>
          <a:p>
            <a:fld id="{69E57DC2-970A-4B3E-BB1C-7A09969E49DF}" type="slidenum">
              <a:rPr lang="en-US" smtClean="0"/>
              <a:t>7</a:t>
            </a:fld>
            <a:endParaRPr lang="en-US" dirty="0"/>
          </a:p>
        </p:txBody>
      </p:sp>
    </p:spTree>
    <p:extLst>
      <p:ext uri="{BB962C8B-B14F-4D97-AF65-F5344CB8AC3E}">
        <p14:creationId xmlns:p14="http://schemas.microsoft.com/office/powerpoint/2010/main" val="1802847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9100"/>
            <a:ext cx="12192000" cy="914400"/>
          </a:xfrm>
        </p:spPr>
        <p:txBody>
          <a:bodyPr/>
          <a:lstStyle/>
          <a:p>
            <a:pPr marL="0" indent="0" algn="ctr"/>
            <a:r>
              <a:rPr lang="en-US" sz="5400" dirty="0">
                <a:latin typeface="Times New Roman" panose="02020603050405020304" pitchFamily="18" charset="0"/>
                <a:cs typeface="Times New Roman" panose="02020603050405020304" pitchFamily="18" charset="0"/>
              </a:rPr>
              <a:t>IEEE 802.11 Wireless Standards</a:t>
            </a:r>
          </a:p>
        </p:txBody>
      </p:sp>
      <p:sp>
        <p:nvSpPr>
          <p:cNvPr id="3" name="Content Placeholder 2"/>
          <p:cNvSpPr>
            <a:spLocks noGrp="1"/>
          </p:cNvSpPr>
          <p:nvPr>
            <p:ph idx="1"/>
          </p:nvPr>
        </p:nvSpPr>
        <p:spPr>
          <a:xfrm>
            <a:off x="973647" y="1395984"/>
            <a:ext cx="10244705" cy="4876800"/>
          </a:xfrm>
        </p:spPr>
        <p:txBody>
          <a:bodyPr>
            <a:normAutofit/>
          </a:bodyPr>
          <a:lstStyle/>
          <a:p>
            <a:r>
              <a:rPr lang="en-US" sz="2200" dirty="0"/>
              <a:t>Evolution of Wi-Fi Standards:</a:t>
            </a:r>
          </a:p>
          <a:p>
            <a:endParaRPr lang="en-US" sz="2200" dirty="0"/>
          </a:p>
          <a:p>
            <a:endParaRPr lang="en-US" sz="2200" dirty="0"/>
          </a:p>
          <a:p>
            <a:endParaRPr lang="en-US" sz="2200" dirty="0"/>
          </a:p>
          <a:p>
            <a:endParaRPr lang="en-US" sz="2200" dirty="0"/>
          </a:p>
          <a:p>
            <a:endParaRPr lang="en-US" sz="2200" dirty="0"/>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a:t>
            </a:r>
            <a:r>
              <a:rPr lang="en-US" sz="2200" dirty="0">
                <a:solidFill>
                  <a:schemeClr val="accent1"/>
                </a:solidFill>
                <a:latin typeface="Times New Roman" panose="02020603050405020304" pitchFamily="18" charset="0"/>
                <a:cs typeface="Times New Roman" panose="02020603050405020304" pitchFamily="18" charset="0"/>
              </a:rPr>
              <a:t>DSSS</a:t>
            </a:r>
            <a:r>
              <a:rPr lang="en-US" sz="2200" dirty="0">
                <a:latin typeface="Times New Roman" panose="02020603050405020304" pitchFamily="18" charset="0"/>
                <a:cs typeface="Times New Roman" panose="02020603050405020304" pitchFamily="18" charset="0"/>
              </a:rPr>
              <a:t>” stands for Direct Sequence Spread Spectrum.</a:t>
            </a:r>
          </a:p>
          <a:p>
            <a:r>
              <a:rPr lang="en-US" sz="2200" dirty="0">
                <a:latin typeface="Times New Roman" panose="02020603050405020304" pitchFamily="18" charset="0"/>
                <a:cs typeface="Times New Roman" panose="02020603050405020304" pitchFamily="18" charset="0"/>
              </a:rPr>
              <a:t>“</a:t>
            </a:r>
            <a:r>
              <a:rPr lang="en-US" sz="2200" dirty="0">
                <a:solidFill>
                  <a:schemeClr val="accent1"/>
                </a:solidFill>
                <a:latin typeface="Times New Roman" panose="02020603050405020304" pitchFamily="18" charset="0"/>
                <a:cs typeface="Times New Roman" panose="02020603050405020304" pitchFamily="18" charset="0"/>
              </a:rPr>
              <a:t>OFDM</a:t>
            </a:r>
            <a:r>
              <a:rPr lang="en-US" sz="2200" dirty="0">
                <a:latin typeface="Times New Roman" panose="02020603050405020304" pitchFamily="18" charset="0"/>
                <a:cs typeface="Times New Roman" panose="02020603050405020304" pitchFamily="18" charset="0"/>
              </a:rPr>
              <a:t>” stands for Orthogonal Frequency Division Multiplexing.</a:t>
            </a:r>
          </a:p>
          <a:p>
            <a:endParaRPr lang="en-US" dirty="0"/>
          </a:p>
          <a:p>
            <a:endParaRPr lang="en-US" dirty="0"/>
          </a:p>
        </p:txBody>
      </p:sp>
      <p:sp>
        <p:nvSpPr>
          <p:cNvPr id="5" name="Slide Number Placeholder 4">
            <a:extLst>
              <a:ext uri="{FF2B5EF4-FFF2-40B4-BE49-F238E27FC236}">
                <a16:creationId xmlns:a16="http://schemas.microsoft.com/office/drawing/2014/main" id="{7014FCE0-EC6A-4C31-B603-D0183FE1EDD2}"/>
              </a:ext>
            </a:extLst>
          </p:cNvPr>
          <p:cNvSpPr>
            <a:spLocks noGrp="1"/>
          </p:cNvSpPr>
          <p:nvPr>
            <p:ph type="sldNum" sz="quarter" idx="12"/>
          </p:nvPr>
        </p:nvSpPr>
        <p:spPr/>
        <p:txBody>
          <a:bodyPr/>
          <a:lstStyle/>
          <a:p>
            <a:fld id="{69E57DC2-970A-4B3E-BB1C-7A09969E49DF}" type="slidenum">
              <a:rPr lang="en-US" smtClean="0"/>
              <a:t>8</a:t>
            </a:fld>
            <a:endParaRPr lang="en-US" dirty="0"/>
          </a:p>
        </p:txBody>
      </p:sp>
      <p:graphicFrame>
        <p:nvGraphicFramePr>
          <p:cNvPr id="6" name="Table 6">
            <a:extLst>
              <a:ext uri="{FF2B5EF4-FFF2-40B4-BE49-F238E27FC236}">
                <a16:creationId xmlns:a16="http://schemas.microsoft.com/office/drawing/2014/main" id="{83AB27A5-0A36-48FA-9919-F130B949804C}"/>
              </a:ext>
            </a:extLst>
          </p:cNvPr>
          <p:cNvGraphicFramePr>
            <a:graphicFrameLocks noGrp="1"/>
          </p:cNvGraphicFramePr>
          <p:nvPr>
            <p:extLst>
              <p:ext uri="{D42A27DB-BD31-4B8C-83A1-F6EECF244321}">
                <p14:modId xmlns:p14="http://schemas.microsoft.com/office/powerpoint/2010/main" val="1071088236"/>
              </p:ext>
            </p:extLst>
          </p:nvPr>
        </p:nvGraphicFramePr>
        <p:xfrm>
          <a:off x="923852" y="1871330"/>
          <a:ext cx="10599927" cy="2456026"/>
        </p:xfrm>
        <a:graphic>
          <a:graphicData uri="http://schemas.openxmlformats.org/drawingml/2006/table">
            <a:tbl>
              <a:tblPr firstRow="1" bandRow="1">
                <a:tableStyleId>{5C22544A-7EE6-4342-B048-85BDC9FD1C3A}</a:tableStyleId>
              </a:tblPr>
              <a:tblGrid>
                <a:gridCol w="1223926">
                  <a:extLst>
                    <a:ext uri="{9D8B030D-6E8A-4147-A177-3AD203B41FA5}">
                      <a16:colId xmlns:a16="http://schemas.microsoft.com/office/drawing/2014/main" val="77731105"/>
                    </a:ext>
                  </a:extLst>
                </a:gridCol>
                <a:gridCol w="1446027">
                  <a:extLst>
                    <a:ext uri="{9D8B030D-6E8A-4147-A177-3AD203B41FA5}">
                      <a16:colId xmlns:a16="http://schemas.microsoft.com/office/drawing/2014/main" val="2525833815"/>
                    </a:ext>
                  </a:extLst>
                </a:gridCol>
                <a:gridCol w="1541721">
                  <a:extLst>
                    <a:ext uri="{9D8B030D-6E8A-4147-A177-3AD203B41FA5}">
                      <a16:colId xmlns:a16="http://schemas.microsoft.com/office/drawing/2014/main" val="3813026004"/>
                    </a:ext>
                  </a:extLst>
                </a:gridCol>
                <a:gridCol w="2286000">
                  <a:extLst>
                    <a:ext uri="{9D8B030D-6E8A-4147-A177-3AD203B41FA5}">
                      <a16:colId xmlns:a16="http://schemas.microsoft.com/office/drawing/2014/main" val="3548906026"/>
                    </a:ext>
                  </a:extLst>
                </a:gridCol>
                <a:gridCol w="1584252">
                  <a:extLst>
                    <a:ext uri="{9D8B030D-6E8A-4147-A177-3AD203B41FA5}">
                      <a16:colId xmlns:a16="http://schemas.microsoft.com/office/drawing/2014/main" val="2801491286"/>
                    </a:ext>
                  </a:extLst>
                </a:gridCol>
                <a:gridCol w="1233376">
                  <a:extLst>
                    <a:ext uri="{9D8B030D-6E8A-4147-A177-3AD203B41FA5}">
                      <a16:colId xmlns:a16="http://schemas.microsoft.com/office/drawing/2014/main" val="4079615266"/>
                    </a:ext>
                  </a:extLst>
                </a:gridCol>
                <a:gridCol w="1284625">
                  <a:extLst>
                    <a:ext uri="{9D8B030D-6E8A-4147-A177-3AD203B41FA5}">
                      <a16:colId xmlns:a16="http://schemas.microsoft.com/office/drawing/2014/main" val="4267752664"/>
                    </a:ext>
                  </a:extLst>
                </a:gridCol>
              </a:tblGrid>
              <a:tr h="992986">
                <a:tc>
                  <a:txBody>
                    <a:bodyPr/>
                    <a:lstStyle/>
                    <a:p>
                      <a:pPr algn="ctr"/>
                      <a:r>
                        <a:rPr lang="en-US" dirty="0"/>
                        <a:t>Protocol</a:t>
                      </a:r>
                    </a:p>
                  </a:txBody>
                  <a:tcPr anchor="ctr"/>
                </a:tc>
                <a:tc>
                  <a:txBody>
                    <a:bodyPr/>
                    <a:lstStyle/>
                    <a:p>
                      <a:pPr algn="ctr"/>
                      <a:r>
                        <a:rPr lang="en-US" dirty="0"/>
                        <a:t>Frequency</a:t>
                      </a:r>
                    </a:p>
                  </a:txBody>
                  <a:tcPr anchor="ctr"/>
                </a:tc>
                <a:tc>
                  <a:txBody>
                    <a:bodyPr/>
                    <a:lstStyle/>
                    <a:p>
                      <a:pPr algn="ctr"/>
                      <a:r>
                        <a:rPr lang="en-US"/>
                        <a:t>Bandwidth</a:t>
                      </a:r>
                    </a:p>
                  </a:txBody>
                  <a:tcPr anchor="ctr"/>
                </a:tc>
                <a:tc>
                  <a:txBody>
                    <a:bodyPr/>
                    <a:lstStyle/>
                    <a:p>
                      <a:pPr algn="ctr"/>
                      <a:r>
                        <a:rPr lang="en-US"/>
                        <a:t>Stream Data Rate (Mbits/s)</a:t>
                      </a:r>
                    </a:p>
                  </a:txBody>
                  <a:tcPr anchor="ctr"/>
                </a:tc>
                <a:tc>
                  <a:txBody>
                    <a:bodyPr/>
                    <a:lstStyle/>
                    <a:p>
                      <a:pPr algn="ctr"/>
                      <a:r>
                        <a:rPr lang="en-US"/>
                        <a:t>Modulation</a:t>
                      </a:r>
                    </a:p>
                  </a:txBody>
                  <a:tcPr anchor="ctr"/>
                </a:tc>
                <a:tc>
                  <a:txBody>
                    <a:bodyPr/>
                    <a:lstStyle/>
                    <a:p>
                      <a:pPr algn="ctr"/>
                      <a:r>
                        <a:rPr lang="en-US"/>
                        <a:t>Range (Indoor)</a:t>
                      </a:r>
                    </a:p>
                  </a:txBody>
                  <a:tcPr anchor="ctr"/>
                </a:tc>
                <a:tc>
                  <a:txBody>
                    <a:bodyPr/>
                    <a:lstStyle/>
                    <a:p>
                      <a:pPr algn="ctr"/>
                      <a:r>
                        <a:rPr lang="en-US" dirty="0"/>
                        <a:t>Range (Outdoor)</a:t>
                      </a:r>
                    </a:p>
                  </a:txBody>
                  <a:tcPr anchor="ctr"/>
                </a:tc>
                <a:extLst>
                  <a:ext uri="{0D108BD9-81ED-4DB2-BD59-A6C34878D82A}">
                    <a16:rowId xmlns:a16="http://schemas.microsoft.com/office/drawing/2014/main" val="3422905950"/>
                  </a:ext>
                </a:extLst>
              </a:tr>
              <a:tr h="363743">
                <a:tc>
                  <a:txBody>
                    <a:bodyPr/>
                    <a:lstStyle/>
                    <a:p>
                      <a:pPr algn="ctr"/>
                      <a:r>
                        <a:rPr lang="en-US" dirty="0"/>
                        <a:t>802.11b</a:t>
                      </a:r>
                    </a:p>
                  </a:txBody>
                  <a:tcPr anchor="ctr"/>
                </a:tc>
                <a:tc>
                  <a:txBody>
                    <a:bodyPr/>
                    <a:lstStyle/>
                    <a:p>
                      <a:pPr algn="ctr"/>
                      <a:r>
                        <a:rPr lang="en-US"/>
                        <a:t>2.4 GHz</a:t>
                      </a:r>
                    </a:p>
                  </a:txBody>
                  <a:tcPr anchor="ctr"/>
                </a:tc>
                <a:tc>
                  <a:txBody>
                    <a:bodyPr/>
                    <a:lstStyle/>
                    <a:p>
                      <a:pPr algn="ctr"/>
                      <a:r>
                        <a:rPr lang="en-US" dirty="0"/>
                        <a:t>20 MHz</a:t>
                      </a:r>
                    </a:p>
                  </a:txBody>
                  <a:tcPr anchor="ctr"/>
                </a:tc>
                <a:tc>
                  <a:txBody>
                    <a:bodyPr/>
                    <a:lstStyle/>
                    <a:p>
                      <a:pPr algn="ctr"/>
                      <a:r>
                        <a:rPr lang="en-US" dirty="0"/>
                        <a:t>Up to 11</a:t>
                      </a:r>
                    </a:p>
                  </a:txBody>
                  <a:tcPr anchor="ctr"/>
                </a:tc>
                <a:tc>
                  <a:txBody>
                    <a:bodyPr/>
                    <a:lstStyle/>
                    <a:p>
                      <a:pPr algn="ctr"/>
                      <a:r>
                        <a:rPr lang="en-US" dirty="0"/>
                        <a:t>DSSS</a:t>
                      </a:r>
                    </a:p>
                  </a:txBody>
                  <a:tcPr anchor="ctr"/>
                </a:tc>
                <a:tc>
                  <a:txBody>
                    <a:bodyPr/>
                    <a:lstStyle/>
                    <a:p>
                      <a:pPr algn="ctr"/>
                      <a:r>
                        <a:rPr lang="en-US"/>
                        <a:t>35-140</a:t>
                      </a:r>
                    </a:p>
                  </a:txBody>
                  <a:tcPr anchor="ctr"/>
                </a:tc>
                <a:tc>
                  <a:txBody>
                    <a:bodyPr/>
                    <a:lstStyle/>
                    <a:p>
                      <a:pPr algn="ctr"/>
                      <a:r>
                        <a:rPr lang="en-US" dirty="0"/>
                        <a:t>140-250</a:t>
                      </a:r>
                    </a:p>
                  </a:txBody>
                  <a:tcPr anchor="ctr"/>
                </a:tc>
                <a:extLst>
                  <a:ext uri="{0D108BD9-81ED-4DB2-BD59-A6C34878D82A}">
                    <a16:rowId xmlns:a16="http://schemas.microsoft.com/office/drawing/2014/main" val="847729555"/>
                  </a:ext>
                </a:extLst>
              </a:tr>
              <a:tr h="363743">
                <a:tc>
                  <a:txBody>
                    <a:bodyPr/>
                    <a:lstStyle/>
                    <a:p>
                      <a:pPr algn="ctr"/>
                      <a:r>
                        <a:rPr lang="en-US" dirty="0"/>
                        <a:t>802.11a</a:t>
                      </a:r>
                    </a:p>
                  </a:txBody>
                  <a:tcPr anchor="ctr"/>
                </a:tc>
                <a:tc>
                  <a:txBody>
                    <a:bodyPr/>
                    <a:lstStyle/>
                    <a:p>
                      <a:pPr algn="ctr"/>
                      <a:r>
                        <a:rPr lang="en-US"/>
                        <a:t>5 GHz</a:t>
                      </a:r>
                    </a:p>
                  </a:txBody>
                  <a:tcPr anchor="ctr"/>
                </a:tc>
                <a:tc>
                  <a:txBody>
                    <a:bodyPr/>
                    <a:lstStyle/>
                    <a:p>
                      <a:pPr algn="ctr"/>
                      <a:r>
                        <a:rPr lang="en-US"/>
                        <a:t>20 MHz</a:t>
                      </a:r>
                    </a:p>
                  </a:txBody>
                  <a:tcPr anchor="ctr"/>
                </a:tc>
                <a:tc>
                  <a:txBody>
                    <a:bodyPr/>
                    <a:lstStyle/>
                    <a:p>
                      <a:pPr algn="ctr"/>
                      <a:r>
                        <a:rPr lang="en-US"/>
                        <a:t>Up to 54</a:t>
                      </a:r>
                    </a:p>
                  </a:txBody>
                  <a:tcPr anchor="ctr"/>
                </a:tc>
                <a:tc>
                  <a:txBody>
                    <a:bodyPr/>
                    <a:lstStyle/>
                    <a:p>
                      <a:pPr algn="ctr"/>
                      <a:r>
                        <a:rPr lang="en-US" dirty="0"/>
                        <a:t>OFDM</a:t>
                      </a:r>
                    </a:p>
                  </a:txBody>
                  <a:tcPr anchor="ctr"/>
                </a:tc>
                <a:tc>
                  <a:txBody>
                    <a:bodyPr/>
                    <a:lstStyle/>
                    <a:p>
                      <a:pPr algn="ctr"/>
                      <a:r>
                        <a:rPr lang="en-US" dirty="0"/>
                        <a:t>35-120</a:t>
                      </a:r>
                    </a:p>
                  </a:txBody>
                  <a:tcPr anchor="ctr"/>
                </a:tc>
                <a:tc>
                  <a:txBody>
                    <a:bodyPr/>
                    <a:lstStyle/>
                    <a:p>
                      <a:pPr algn="ctr"/>
                      <a:r>
                        <a:rPr lang="en-US" dirty="0"/>
                        <a:t>120-300</a:t>
                      </a:r>
                    </a:p>
                  </a:txBody>
                  <a:tcPr anchor="ctr"/>
                </a:tc>
                <a:extLst>
                  <a:ext uri="{0D108BD9-81ED-4DB2-BD59-A6C34878D82A}">
                    <a16:rowId xmlns:a16="http://schemas.microsoft.com/office/drawing/2014/main" val="1857933646"/>
                  </a:ext>
                </a:extLst>
              </a:tr>
              <a:tr h="363743">
                <a:tc>
                  <a:txBody>
                    <a:bodyPr/>
                    <a:lstStyle/>
                    <a:p>
                      <a:pPr algn="ctr"/>
                      <a:r>
                        <a:rPr lang="en-US" dirty="0"/>
                        <a:t>802.11g</a:t>
                      </a:r>
                    </a:p>
                  </a:txBody>
                  <a:tcPr anchor="ctr"/>
                </a:tc>
                <a:tc>
                  <a:txBody>
                    <a:bodyPr/>
                    <a:lstStyle/>
                    <a:p>
                      <a:pPr algn="ctr"/>
                      <a:r>
                        <a:rPr lang="en-US"/>
                        <a:t>2.4 GHz</a:t>
                      </a:r>
                    </a:p>
                  </a:txBody>
                  <a:tcPr anchor="ctr"/>
                </a:tc>
                <a:tc>
                  <a:txBody>
                    <a:bodyPr/>
                    <a:lstStyle/>
                    <a:p>
                      <a:pPr algn="ctr"/>
                      <a:r>
                        <a:rPr lang="en-US"/>
                        <a:t>20 MHz</a:t>
                      </a:r>
                    </a:p>
                  </a:txBody>
                  <a:tcPr anchor="ctr"/>
                </a:tc>
                <a:tc>
                  <a:txBody>
                    <a:bodyPr/>
                    <a:lstStyle/>
                    <a:p>
                      <a:pPr algn="ctr"/>
                      <a:r>
                        <a:rPr lang="en-US"/>
                        <a:t>Up to 54</a:t>
                      </a:r>
                    </a:p>
                  </a:txBody>
                  <a:tcPr anchor="ctr"/>
                </a:tc>
                <a:tc>
                  <a:txBody>
                    <a:bodyPr/>
                    <a:lstStyle/>
                    <a:p>
                      <a:pPr algn="ctr"/>
                      <a:r>
                        <a:rPr lang="en-US"/>
                        <a:t>OFDM/DSSS</a:t>
                      </a:r>
                    </a:p>
                  </a:txBody>
                  <a:tcPr anchor="ctr"/>
                </a:tc>
                <a:tc>
                  <a:txBody>
                    <a:bodyPr/>
                    <a:lstStyle/>
                    <a:p>
                      <a:pPr algn="ctr"/>
                      <a:r>
                        <a:rPr lang="en-US" dirty="0"/>
                        <a:t>38-140</a:t>
                      </a:r>
                    </a:p>
                  </a:txBody>
                  <a:tcPr anchor="ctr"/>
                </a:tc>
                <a:tc>
                  <a:txBody>
                    <a:bodyPr/>
                    <a:lstStyle/>
                    <a:p>
                      <a:pPr algn="ctr"/>
                      <a:r>
                        <a:rPr lang="en-US" dirty="0"/>
                        <a:t>140-250</a:t>
                      </a:r>
                    </a:p>
                  </a:txBody>
                  <a:tcPr anchor="ctr"/>
                </a:tc>
                <a:extLst>
                  <a:ext uri="{0D108BD9-81ED-4DB2-BD59-A6C34878D82A}">
                    <a16:rowId xmlns:a16="http://schemas.microsoft.com/office/drawing/2014/main" val="2041692359"/>
                  </a:ext>
                </a:extLst>
              </a:tr>
              <a:tr h="363743">
                <a:tc>
                  <a:txBody>
                    <a:bodyPr/>
                    <a:lstStyle/>
                    <a:p>
                      <a:pPr algn="ctr"/>
                      <a:r>
                        <a:rPr lang="en-US" dirty="0"/>
                        <a:t>802.11n</a:t>
                      </a:r>
                    </a:p>
                  </a:txBody>
                  <a:tcPr anchor="ctr"/>
                </a:tc>
                <a:tc>
                  <a:txBody>
                    <a:bodyPr/>
                    <a:lstStyle/>
                    <a:p>
                      <a:pPr algn="ctr"/>
                      <a:r>
                        <a:rPr lang="en-US"/>
                        <a:t>2.4/5 GHz</a:t>
                      </a:r>
                    </a:p>
                  </a:txBody>
                  <a:tcPr anchor="ctr"/>
                </a:tc>
                <a:tc>
                  <a:txBody>
                    <a:bodyPr/>
                    <a:lstStyle/>
                    <a:p>
                      <a:pPr algn="ctr"/>
                      <a:r>
                        <a:rPr lang="en-US"/>
                        <a:t>20/40 MHz</a:t>
                      </a:r>
                    </a:p>
                  </a:txBody>
                  <a:tcPr anchor="ctr"/>
                </a:tc>
                <a:tc>
                  <a:txBody>
                    <a:bodyPr/>
                    <a:lstStyle/>
                    <a:p>
                      <a:pPr algn="ctr"/>
                      <a:r>
                        <a:rPr lang="en-US"/>
                        <a:t>Up to 600</a:t>
                      </a:r>
                    </a:p>
                  </a:txBody>
                  <a:tcPr anchor="ctr"/>
                </a:tc>
                <a:tc>
                  <a:txBody>
                    <a:bodyPr/>
                    <a:lstStyle/>
                    <a:p>
                      <a:pPr algn="ctr"/>
                      <a:r>
                        <a:rPr lang="en-US"/>
                        <a:t>OFDM</a:t>
                      </a:r>
                    </a:p>
                  </a:txBody>
                  <a:tcPr anchor="ctr"/>
                </a:tc>
                <a:tc>
                  <a:txBody>
                    <a:bodyPr/>
                    <a:lstStyle/>
                    <a:p>
                      <a:pPr algn="ctr"/>
                      <a:r>
                        <a:rPr lang="en-US" dirty="0"/>
                        <a:t>70-250</a:t>
                      </a:r>
                    </a:p>
                  </a:txBody>
                  <a:tcPr anchor="ctr"/>
                </a:tc>
                <a:tc>
                  <a:txBody>
                    <a:bodyPr/>
                    <a:lstStyle/>
                    <a:p>
                      <a:pPr algn="ctr"/>
                      <a:r>
                        <a:rPr lang="en-US" dirty="0"/>
                        <a:t>250-600</a:t>
                      </a:r>
                    </a:p>
                  </a:txBody>
                  <a:tcPr anchor="ctr"/>
                </a:tc>
                <a:extLst>
                  <a:ext uri="{0D108BD9-81ED-4DB2-BD59-A6C34878D82A}">
                    <a16:rowId xmlns:a16="http://schemas.microsoft.com/office/drawing/2014/main" val="3584378109"/>
                  </a:ext>
                </a:extLst>
              </a:tr>
            </a:tbl>
          </a:graphicData>
        </a:graphic>
      </p:graphicFrame>
    </p:spTree>
    <p:extLst>
      <p:ext uri="{BB962C8B-B14F-4D97-AF65-F5344CB8AC3E}">
        <p14:creationId xmlns:p14="http://schemas.microsoft.com/office/powerpoint/2010/main" val="1335269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030514"/>
          </a:xfrm>
        </p:spPr>
        <p:txBody>
          <a:bodyPr>
            <a:normAutofit/>
          </a:bodyPr>
          <a:lstStyle/>
          <a:p>
            <a:pPr marL="0" indent="0" algn="ctr"/>
            <a:r>
              <a:rPr lang="en-US" sz="2400" b="1" dirty="0">
                <a:latin typeface="Times New Roman" panose="02020603050405020304" pitchFamily="18" charset="0"/>
                <a:cs typeface="Times New Roman" panose="02020603050405020304" pitchFamily="18" charset="0"/>
              </a:rPr>
              <a:t>Wireless Network Modes/Topology</a:t>
            </a:r>
          </a:p>
        </p:txBody>
      </p:sp>
      <p:sp>
        <p:nvSpPr>
          <p:cNvPr id="5" name="Text Placeholder 4"/>
          <p:cNvSpPr>
            <a:spLocks noGrp="1"/>
          </p:cNvSpPr>
          <p:nvPr>
            <p:ph type="body" idx="1"/>
          </p:nvPr>
        </p:nvSpPr>
        <p:spPr>
          <a:xfrm>
            <a:off x="1168400" y="874922"/>
            <a:ext cx="4985658" cy="576508"/>
          </a:xfrm>
        </p:spPr>
        <p:txBody>
          <a:bodyPr/>
          <a:lstStyle/>
          <a:p>
            <a:pPr algn="ctr"/>
            <a:r>
              <a:rPr lang="en-US" b="1" u="sng" dirty="0">
                <a:latin typeface="Times New Roman" panose="02020603050405020304" pitchFamily="18" charset="0"/>
                <a:cs typeface="Times New Roman" panose="02020603050405020304" pitchFamily="18" charset="0"/>
              </a:rPr>
              <a:t>Ad-hoc Mode</a:t>
            </a:r>
          </a:p>
        </p:txBody>
      </p:sp>
      <p:sp>
        <p:nvSpPr>
          <p:cNvPr id="3" name="Content Placeholder 2"/>
          <p:cNvSpPr>
            <a:spLocks noGrp="1"/>
          </p:cNvSpPr>
          <p:nvPr>
            <p:ph sz="half" idx="2"/>
          </p:nvPr>
        </p:nvSpPr>
        <p:spPr>
          <a:xfrm>
            <a:off x="1168400" y="1509487"/>
            <a:ext cx="4985658" cy="3432384"/>
          </a:xfrm>
        </p:spPr>
        <p:txBody>
          <a:bodyPr>
            <a:normAutofit/>
          </a:bodyPr>
          <a:lstStyle/>
          <a:p>
            <a:r>
              <a:rPr lang="en-US" sz="2000" dirty="0">
                <a:latin typeface="Times New Roman" panose="02020603050405020304" pitchFamily="18" charset="0"/>
                <a:cs typeface="Times New Roman" panose="02020603050405020304" pitchFamily="18" charset="0"/>
              </a:rPr>
              <a:t>Each wireless client </a:t>
            </a:r>
            <a:r>
              <a:rPr lang="en-US" sz="2000" dirty="0">
                <a:solidFill>
                  <a:schemeClr val="accent1"/>
                </a:solidFill>
                <a:latin typeface="Times New Roman" panose="02020603050405020304" pitchFamily="18" charset="0"/>
                <a:cs typeface="Times New Roman" panose="02020603050405020304" pitchFamily="18" charset="0"/>
              </a:rPr>
              <a:t>connects</a:t>
            </a:r>
            <a:r>
              <a:rPr lang="en-US" sz="2000" dirty="0">
                <a:latin typeface="Times New Roman" panose="02020603050405020304" pitchFamily="18" charset="0"/>
                <a:cs typeface="Times New Roman" panose="02020603050405020304" pitchFamily="18" charset="0"/>
              </a:rPr>
              <a:t> </a:t>
            </a:r>
            <a:r>
              <a:rPr lang="en-US" sz="2000" dirty="0">
                <a:solidFill>
                  <a:schemeClr val="accent1"/>
                </a:solidFill>
                <a:latin typeface="Times New Roman" panose="02020603050405020304" pitchFamily="18" charset="0"/>
                <a:cs typeface="Times New Roman" panose="02020603050405020304" pitchFamily="18" charset="0"/>
              </a:rPr>
              <a:t>directly</a:t>
            </a:r>
            <a:r>
              <a:rPr lang="en-US" sz="2000" dirty="0">
                <a:latin typeface="Times New Roman" panose="02020603050405020304" pitchFamily="18" charset="0"/>
                <a:cs typeface="Times New Roman" panose="02020603050405020304" pitchFamily="18" charset="0"/>
              </a:rPr>
              <a:t> with each other</a:t>
            </a:r>
          </a:p>
          <a:p>
            <a:r>
              <a:rPr lang="en-US" sz="2000" dirty="0">
                <a:solidFill>
                  <a:schemeClr val="accent1"/>
                </a:solidFill>
                <a:latin typeface="Times New Roman" panose="02020603050405020304" pitchFamily="18" charset="0"/>
                <a:cs typeface="Times New Roman" panose="02020603050405020304" pitchFamily="18" charset="0"/>
              </a:rPr>
              <a:t>No central</a:t>
            </a:r>
            <a:r>
              <a:rPr lang="en-US" sz="2000" dirty="0">
                <a:latin typeface="Times New Roman" panose="02020603050405020304" pitchFamily="18" charset="0"/>
                <a:cs typeface="Times New Roman" panose="02020603050405020304" pitchFamily="18" charset="0"/>
              </a:rPr>
              <a:t> device managing the connections</a:t>
            </a:r>
          </a:p>
          <a:p>
            <a:r>
              <a:rPr lang="en-US" sz="2000" dirty="0">
                <a:latin typeface="Times New Roman" panose="02020603050405020304" pitchFamily="18" charset="0"/>
                <a:cs typeface="Times New Roman" panose="02020603050405020304" pitchFamily="18" charset="0"/>
              </a:rPr>
              <a:t>Rapid </a:t>
            </a:r>
            <a:r>
              <a:rPr lang="en-US" sz="2000" dirty="0">
                <a:solidFill>
                  <a:schemeClr val="accent1"/>
                </a:solidFill>
                <a:latin typeface="Times New Roman" panose="02020603050405020304" pitchFamily="18" charset="0"/>
                <a:cs typeface="Times New Roman" panose="02020603050405020304" pitchFamily="18" charset="0"/>
              </a:rPr>
              <a:t>deployment</a:t>
            </a:r>
            <a:r>
              <a:rPr lang="en-US" sz="2000" dirty="0">
                <a:latin typeface="Times New Roman" panose="02020603050405020304" pitchFamily="18" charset="0"/>
                <a:cs typeface="Times New Roman" panose="02020603050405020304" pitchFamily="18" charset="0"/>
              </a:rPr>
              <a:t> of a network where no infrastructures exist </a:t>
            </a:r>
          </a:p>
          <a:p>
            <a:r>
              <a:rPr lang="en-US" sz="2000" dirty="0">
                <a:latin typeface="Times New Roman" panose="02020603050405020304" pitchFamily="18" charset="0"/>
                <a:cs typeface="Times New Roman" panose="02020603050405020304" pitchFamily="18" charset="0"/>
              </a:rPr>
              <a:t>Each node must </a:t>
            </a:r>
            <a:r>
              <a:rPr lang="en-US" sz="2000" dirty="0">
                <a:solidFill>
                  <a:schemeClr val="accent1"/>
                </a:solidFill>
                <a:latin typeface="Times New Roman" panose="02020603050405020304" pitchFamily="18" charset="0"/>
                <a:cs typeface="Times New Roman" panose="02020603050405020304" pitchFamily="18" charset="0"/>
              </a:rPr>
              <a:t>maintain</a:t>
            </a:r>
            <a:r>
              <a:rPr lang="en-US" sz="2000" dirty="0">
                <a:latin typeface="Times New Roman" panose="02020603050405020304" pitchFamily="18" charset="0"/>
                <a:cs typeface="Times New Roman" panose="02020603050405020304" pitchFamily="18" charset="0"/>
              </a:rPr>
              <a:t> its proper authentication list</a:t>
            </a:r>
          </a:p>
          <a:p>
            <a:endParaRPr lang="en-US" dirty="0"/>
          </a:p>
        </p:txBody>
      </p:sp>
      <p:sp>
        <p:nvSpPr>
          <p:cNvPr id="6" name="Text Placeholder 5"/>
          <p:cNvSpPr>
            <a:spLocks noGrp="1"/>
          </p:cNvSpPr>
          <p:nvPr>
            <p:ph type="body" sz="quarter" idx="3"/>
          </p:nvPr>
        </p:nvSpPr>
        <p:spPr>
          <a:xfrm>
            <a:off x="6307300" y="860407"/>
            <a:ext cx="5042872" cy="620050"/>
          </a:xfrm>
        </p:spPr>
        <p:txBody>
          <a:bodyPr/>
          <a:lstStyle/>
          <a:p>
            <a:pPr algn="ctr"/>
            <a:r>
              <a:rPr lang="en-US" b="1" u="sng" dirty="0">
                <a:latin typeface="Times New Roman" panose="02020603050405020304" pitchFamily="18" charset="0"/>
                <a:cs typeface="Times New Roman" panose="02020603050405020304" pitchFamily="18" charset="0"/>
              </a:rPr>
              <a:t>Infrastructure Mode</a:t>
            </a:r>
          </a:p>
        </p:txBody>
      </p:sp>
      <p:sp>
        <p:nvSpPr>
          <p:cNvPr id="7" name="Content Placeholder 6"/>
          <p:cNvSpPr>
            <a:spLocks noGrp="1"/>
          </p:cNvSpPr>
          <p:nvPr>
            <p:ph sz="quarter" idx="4"/>
          </p:nvPr>
        </p:nvSpPr>
        <p:spPr>
          <a:xfrm>
            <a:off x="6307300" y="1512449"/>
            <a:ext cx="5042872" cy="3429422"/>
          </a:xfrm>
        </p:spPr>
        <p:txBody>
          <a:bodyPr/>
          <a:lstStyle/>
          <a:p>
            <a:r>
              <a:rPr lang="en-US" sz="2000" dirty="0">
                <a:latin typeface="Times New Roman" panose="02020603050405020304" pitchFamily="18" charset="0"/>
                <a:cs typeface="Times New Roman" panose="02020603050405020304" pitchFamily="18" charset="0"/>
              </a:rPr>
              <a:t>Each wireless client connects directly to a </a:t>
            </a:r>
            <a:r>
              <a:rPr lang="en-US" sz="2000" dirty="0">
                <a:solidFill>
                  <a:schemeClr val="accent1"/>
                </a:solidFill>
                <a:latin typeface="Times New Roman" panose="02020603050405020304" pitchFamily="18" charset="0"/>
                <a:cs typeface="Times New Roman" panose="02020603050405020304" pitchFamily="18" charset="0"/>
              </a:rPr>
              <a:t>central device </a:t>
            </a:r>
            <a:r>
              <a:rPr lang="en-US" sz="2000" dirty="0">
                <a:latin typeface="Times New Roman" panose="02020603050405020304" pitchFamily="18" charset="0"/>
                <a:cs typeface="Times New Roman" panose="02020603050405020304" pitchFamily="18" charset="0"/>
              </a:rPr>
              <a:t>called Access Point (AP)</a:t>
            </a:r>
          </a:p>
          <a:p>
            <a:r>
              <a:rPr lang="en-US" sz="2000" dirty="0">
                <a:solidFill>
                  <a:schemeClr val="accent1"/>
                </a:solidFill>
                <a:latin typeface="Times New Roman" panose="02020603050405020304" pitchFamily="18" charset="0"/>
                <a:cs typeface="Times New Roman" panose="02020603050405020304" pitchFamily="18" charset="0"/>
              </a:rPr>
              <a:t>No direct connection </a:t>
            </a:r>
            <a:r>
              <a:rPr lang="en-US" sz="2000" dirty="0">
                <a:latin typeface="Times New Roman" panose="02020603050405020304" pitchFamily="18" charset="0"/>
                <a:cs typeface="Times New Roman" panose="02020603050405020304" pitchFamily="18" charset="0"/>
              </a:rPr>
              <a:t>between wireless clients</a:t>
            </a:r>
          </a:p>
          <a:p>
            <a:r>
              <a:rPr lang="en-US" sz="2000" dirty="0">
                <a:latin typeface="Times New Roman" panose="02020603050405020304" pitchFamily="18" charset="0"/>
                <a:cs typeface="Times New Roman" panose="02020603050405020304" pitchFamily="18" charset="0"/>
              </a:rPr>
              <a:t>AP acts as a wireless hub that performs the </a:t>
            </a:r>
            <a:r>
              <a:rPr lang="en-US" sz="2000" dirty="0">
                <a:solidFill>
                  <a:schemeClr val="accent1"/>
                </a:solidFill>
                <a:latin typeface="Times New Roman" panose="02020603050405020304" pitchFamily="18" charset="0"/>
                <a:cs typeface="Times New Roman" panose="02020603050405020304" pitchFamily="18" charset="0"/>
              </a:rPr>
              <a:t>connections</a:t>
            </a:r>
            <a:r>
              <a:rPr lang="en-US" sz="2000" dirty="0">
                <a:latin typeface="Times New Roman" panose="02020603050405020304" pitchFamily="18" charset="0"/>
                <a:cs typeface="Times New Roman" panose="02020603050405020304" pitchFamily="18" charset="0"/>
              </a:rPr>
              <a:t> and handles them between wireless clients</a:t>
            </a:r>
          </a:p>
          <a:p>
            <a:endParaRPr lang="en-US" dirty="0"/>
          </a:p>
        </p:txBody>
      </p:sp>
      <p:sp>
        <p:nvSpPr>
          <p:cNvPr id="8" name="Slide Number Placeholder 7">
            <a:extLst>
              <a:ext uri="{FF2B5EF4-FFF2-40B4-BE49-F238E27FC236}">
                <a16:creationId xmlns:a16="http://schemas.microsoft.com/office/drawing/2014/main" id="{3883D26C-4799-46B3-A08E-CE064D7D41A2}"/>
              </a:ext>
            </a:extLst>
          </p:cNvPr>
          <p:cNvSpPr>
            <a:spLocks noGrp="1"/>
          </p:cNvSpPr>
          <p:nvPr>
            <p:ph type="sldNum" sz="quarter" idx="12"/>
          </p:nvPr>
        </p:nvSpPr>
        <p:spPr/>
        <p:txBody>
          <a:bodyPr/>
          <a:lstStyle/>
          <a:p>
            <a:fld id="{69E57DC2-970A-4B3E-BB1C-7A09969E49DF}" type="slidenum">
              <a:rPr lang="en-US" smtClean="0"/>
              <a:t>9</a:t>
            </a:fld>
            <a:endParaRPr lang="en-US" dirty="0"/>
          </a:p>
        </p:txBody>
      </p:sp>
      <p:pic>
        <p:nvPicPr>
          <p:cNvPr id="10" name="Picture 9">
            <a:extLst>
              <a:ext uri="{FF2B5EF4-FFF2-40B4-BE49-F238E27FC236}">
                <a16:creationId xmlns:a16="http://schemas.microsoft.com/office/drawing/2014/main" id="{82D8A715-DBA9-4493-B7E4-C2FE50ED9C1B}"/>
              </a:ext>
            </a:extLst>
          </p:cNvPr>
          <p:cNvPicPr>
            <a:picLocks noChangeAspect="1"/>
          </p:cNvPicPr>
          <p:nvPr/>
        </p:nvPicPr>
        <p:blipFill>
          <a:blip r:embed="rId3"/>
          <a:stretch>
            <a:fillRect/>
          </a:stretch>
        </p:blipFill>
        <p:spPr>
          <a:xfrm>
            <a:off x="2337069" y="4531027"/>
            <a:ext cx="2648320" cy="1924319"/>
          </a:xfrm>
          <a:prstGeom prst="rect">
            <a:avLst/>
          </a:prstGeom>
        </p:spPr>
      </p:pic>
      <p:pic>
        <p:nvPicPr>
          <p:cNvPr id="12" name="Picture 11">
            <a:extLst>
              <a:ext uri="{FF2B5EF4-FFF2-40B4-BE49-F238E27FC236}">
                <a16:creationId xmlns:a16="http://schemas.microsoft.com/office/drawing/2014/main" id="{28B550AC-46AF-450E-BF24-EADB907762F7}"/>
              </a:ext>
            </a:extLst>
          </p:cNvPr>
          <p:cNvPicPr>
            <a:picLocks noChangeAspect="1"/>
          </p:cNvPicPr>
          <p:nvPr/>
        </p:nvPicPr>
        <p:blipFill>
          <a:blip r:embed="rId4"/>
          <a:stretch>
            <a:fillRect/>
          </a:stretch>
        </p:blipFill>
        <p:spPr>
          <a:xfrm>
            <a:off x="7561734" y="4531027"/>
            <a:ext cx="2534004" cy="1876687"/>
          </a:xfrm>
          <a:prstGeom prst="rect">
            <a:avLst/>
          </a:prstGeom>
        </p:spPr>
      </p:pic>
    </p:spTree>
    <p:extLst>
      <p:ext uri="{BB962C8B-B14F-4D97-AF65-F5344CB8AC3E}">
        <p14:creationId xmlns:p14="http://schemas.microsoft.com/office/powerpoint/2010/main" val="292502131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270</TotalTime>
  <Words>2042</Words>
  <Application>Microsoft Office PowerPoint</Application>
  <PresentationFormat>Widescreen</PresentationFormat>
  <Paragraphs>261</Paragraphs>
  <Slides>18</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Calibri</vt:lpstr>
      <vt:lpstr>Times New Roman</vt:lpstr>
      <vt:lpstr>Tw Cen MT</vt:lpstr>
      <vt:lpstr>Tw Cen MT Condensed</vt:lpstr>
      <vt:lpstr>Wingdings</vt:lpstr>
      <vt:lpstr>Wingdings 3</vt:lpstr>
      <vt:lpstr>Integral</vt:lpstr>
      <vt:lpstr>Wireless Network</vt:lpstr>
      <vt:lpstr>Outline</vt:lpstr>
      <vt:lpstr>Wireless Network </vt:lpstr>
      <vt:lpstr>Wireless Network </vt:lpstr>
      <vt:lpstr>Wireless Technologies </vt:lpstr>
      <vt:lpstr>IEEE 802.11 Wireless Standards</vt:lpstr>
      <vt:lpstr>IEEE 802.11 Wireless Standards</vt:lpstr>
      <vt:lpstr>IEEE 802.11 Wireless Standards</vt:lpstr>
      <vt:lpstr>Wireless Network Modes/Topology</vt:lpstr>
      <vt:lpstr>Wireless Network Categories</vt:lpstr>
      <vt:lpstr>Wireless Network Security Overview</vt:lpstr>
      <vt:lpstr>Wireless Network Security Protocols</vt:lpstr>
      <vt:lpstr>Wireless Networking Components</vt:lpstr>
      <vt:lpstr>Wireless Networking Components</vt:lpstr>
      <vt:lpstr>Wireless Networking Components</vt:lpstr>
      <vt:lpstr>Securing Wireless Networks</vt:lpstr>
      <vt:lpstr>MAC Address Filtering</vt:lpstr>
      <vt:lpstr>Bridge Mode in Wireless Network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dc:title>
  <dc:creator>Habiba Habib</dc:creator>
  <cp:lastModifiedBy>Rabia Qasim</cp:lastModifiedBy>
  <cp:revision>40</cp:revision>
  <dcterms:created xsi:type="dcterms:W3CDTF">2024-06-11T06:15:48Z</dcterms:created>
  <dcterms:modified xsi:type="dcterms:W3CDTF">2024-06-13T07:44:14Z</dcterms:modified>
</cp:coreProperties>
</file>