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1"/>
  </p:notesMasterIdLst>
  <p:sldIdLst>
    <p:sldId id="256" r:id="rId2"/>
    <p:sldId id="257" r:id="rId3"/>
    <p:sldId id="258" r:id="rId4"/>
    <p:sldId id="267" r:id="rId5"/>
    <p:sldId id="288" r:id="rId6"/>
    <p:sldId id="269" r:id="rId7"/>
    <p:sldId id="270" r:id="rId8"/>
    <p:sldId id="271" r:id="rId9"/>
    <p:sldId id="272" r:id="rId10"/>
    <p:sldId id="273" r:id="rId11"/>
    <p:sldId id="290" r:id="rId12"/>
    <p:sldId id="275" r:id="rId13"/>
    <p:sldId id="277" r:id="rId14"/>
    <p:sldId id="278" r:id="rId15"/>
    <p:sldId id="291" r:id="rId16"/>
    <p:sldId id="280" r:id="rId17"/>
    <p:sldId id="281" r:id="rId18"/>
    <p:sldId id="282" r:id="rId19"/>
    <p:sldId id="260" r:id="rId20"/>
    <p:sldId id="261" r:id="rId21"/>
    <p:sldId id="263" r:id="rId22"/>
    <p:sldId id="265" r:id="rId23"/>
    <p:sldId id="264" r:id="rId24"/>
    <p:sldId id="262" r:id="rId25"/>
    <p:sldId id="266" r:id="rId26"/>
    <p:sldId id="285" r:id="rId27"/>
    <p:sldId id="289" r:id="rId28"/>
    <p:sldId id="287"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F979D-B376-4698-B382-1A9526ED7363}"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41369-CC4C-4FDE-8DD6-1515A17E13ED}" type="slidenum">
              <a:rPr lang="en-US" smtClean="0"/>
              <a:t>‹#›</a:t>
            </a:fld>
            <a:endParaRPr lang="en-US"/>
          </a:p>
        </p:txBody>
      </p:sp>
    </p:spTree>
    <p:extLst>
      <p:ext uri="{BB962C8B-B14F-4D97-AF65-F5344CB8AC3E}">
        <p14:creationId xmlns:p14="http://schemas.microsoft.com/office/powerpoint/2010/main" val="162198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Google Sans"/>
              </a:rPr>
              <a:t>The blue wire also referred to as the neutral wire, has the function of </a:t>
            </a:r>
            <a:r>
              <a:rPr lang="en-US" b="0" i="0" dirty="0">
                <a:solidFill>
                  <a:srgbClr val="040C28"/>
                </a:solidFill>
                <a:effectLst/>
                <a:latin typeface="Google Sans"/>
              </a:rPr>
              <a:t>transferring electricity away from the appliance</a:t>
            </a:r>
            <a:r>
              <a:rPr lang="en-US" b="0" i="0" dirty="0">
                <a:solidFill>
                  <a:srgbClr val="1F1F1F"/>
                </a:solidFill>
                <a:effectLst/>
                <a:latin typeface="Google Sans"/>
              </a:rPr>
              <a:t>. The brown wire, otherwise known as the live wire, transfers electricity to the appliance. </a:t>
            </a:r>
            <a:r>
              <a:rPr lang="en-US" b="0" i="0">
                <a:solidFill>
                  <a:srgbClr val="1F1F1F"/>
                </a:solidFill>
                <a:effectLst/>
                <a:latin typeface="Google Sans"/>
              </a:rPr>
              <a:t>The combination of these wires is referred to as a circuit</a:t>
            </a:r>
            <a:endParaRPr lang="en-US"/>
          </a:p>
        </p:txBody>
      </p:sp>
      <p:sp>
        <p:nvSpPr>
          <p:cNvPr id="4" name="Slide Number Placeholder 3"/>
          <p:cNvSpPr>
            <a:spLocks noGrp="1"/>
          </p:cNvSpPr>
          <p:nvPr>
            <p:ph type="sldNum" sz="quarter" idx="5"/>
          </p:nvPr>
        </p:nvSpPr>
        <p:spPr/>
        <p:txBody>
          <a:bodyPr/>
          <a:lstStyle/>
          <a:p>
            <a:fld id="{B0041369-CC4C-4FDE-8DD6-1515A17E13ED}" type="slidenum">
              <a:rPr lang="en-US" smtClean="0"/>
              <a:t>20</a:t>
            </a:fld>
            <a:endParaRPr lang="en-US"/>
          </a:p>
        </p:txBody>
      </p:sp>
    </p:spTree>
    <p:extLst>
      <p:ext uri="{BB962C8B-B14F-4D97-AF65-F5344CB8AC3E}">
        <p14:creationId xmlns:p14="http://schemas.microsoft.com/office/powerpoint/2010/main" val="32226931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A289F7-C4CA-41DA-AC2E-BB1BD79A729E}"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6DF452-8081-4EE4-8C70-5DAAA7B58CAC}"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7A717-6AF4-4234-B13F-4E13950AE6C5}"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84C8B-3659-4F02-9ABA-22EA1B09CE88}"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19C43CA-98BF-47AA-A434-5CCA03768E67}" type="datetime1">
              <a:rPr lang="en-US" smtClean="0"/>
              <a:t>4/16/2024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D0AFC-0468-42CD-BFC3-A85337D5E6D5}"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52227-596B-49D4-B2C8-33FB6C71703E}"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AAC1C5-A5A0-4C46-8869-A5B2343D9BFB}"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79CD5-2B9F-442D-A28F-0DECA029F3C7}"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BF7393-5006-464D-8514-A80A560E4EBB}"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F7683E-A287-4D21-9913-F6E9B79C4A9C}" type="datetime1">
              <a:rPr lang="en-US" smtClean="0"/>
              <a:t>4/16/2024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7F72DC0-1425-4DCA-9031-348CD21C41DC}" type="datetime1">
              <a:rPr lang="en-US" smtClean="0"/>
              <a:t>4/16/2024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092B-1E56-7A5E-05CD-4506181AD039}"/>
              </a:ext>
            </a:extLst>
          </p:cNvPr>
          <p:cNvSpPr>
            <a:spLocks noGrp="1"/>
          </p:cNvSpPr>
          <p:nvPr>
            <p:ph type="ctrTitle"/>
          </p:nvPr>
        </p:nvSpPr>
        <p:spPr>
          <a:xfrm>
            <a:off x="922757" y="1787084"/>
            <a:ext cx="9966960" cy="2366593"/>
          </a:xfrm>
        </p:spPr>
        <p:txBody>
          <a:bodyPr/>
          <a:lstStyle/>
          <a:p>
            <a:pPr algn="ctr"/>
            <a:r>
              <a:rPr lang="en-US" dirty="0"/>
              <a:t>Cabling</a:t>
            </a:r>
          </a:p>
        </p:txBody>
      </p:sp>
      <p:sp>
        <p:nvSpPr>
          <p:cNvPr id="4" name="Slide Number Placeholder 3">
            <a:extLst>
              <a:ext uri="{FF2B5EF4-FFF2-40B4-BE49-F238E27FC236}">
                <a16:creationId xmlns:a16="http://schemas.microsoft.com/office/drawing/2014/main" id="{003CEB66-2998-6F3E-D0F3-92E513B383B8}"/>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53463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C476-18FA-E52A-FF0D-917A01E78F26}"/>
              </a:ext>
            </a:extLst>
          </p:cNvPr>
          <p:cNvSpPr>
            <a:spLocks noGrp="1"/>
          </p:cNvSpPr>
          <p:nvPr>
            <p:ph type="title"/>
          </p:nvPr>
        </p:nvSpPr>
        <p:spPr/>
        <p:txBody>
          <a:bodyPr/>
          <a:lstStyle/>
          <a:p>
            <a:r>
              <a:rPr lang="en-US" dirty="0"/>
              <a:t>RG59</a:t>
            </a:r>
            <a:endParaRPr lang="en-PK" dirty="0"/>
          </a:p>
        </p:txBody>
      </p:sp>
      <p:pic>
        <p:nvPicPr>
          <p:cNvPr id="6" name="Content Placeholder 5">
            <a:extLst>
              <a:ext uri="{FF2B5EF4-FFF2-40B4-BE49-F238E27FC236}">
                <a16:creationId xmlns:a16="http://schemas.microsoft.com/office/drawing/2014/main" id="{8D090BD2-2279-4638-2211-4E0153BEF0B5}"/>
              </a:ext>
            </a:extLst>
          </p:cNvPr>
          <p:cNvPicPr>
            <a:picLocks noGrp="1" noChangeAspect="1"/>
          </p:cNvPicPr>
          <p:nvPr>
            <p:ph idx="1"/>
          </p:nvPr>
        </p:nvPicPr>
        <p:blipFill>
          <a:blip r:embed="rId2"/>
          <a:stretch>
            <a:fillRect/>
          </a:stretch>
        </p:blipFill>
        <p:spPr>
          <a:xfrm>
            <a:off x="1502875" y="2120900"/>
            <a:ext cx="7918759" cy="4051300"/>
          </a:xfrm>
        </p:spPr>
      </p:pic>
      <p:sp>
        <p:nvSpPr>
          <p:cNvPr id="4" name="Slide Number Placeholder 3">
            <a:extLst>
              <a:ext uri="{FF2B5EF4-FFF2-40B4-BE49-F238E27FC236}">
                <a16:creationId xmlns:a16="http://schemas.microsoft.com/office/drawing/2014/main" id="{7C7570F9-1184-DB32-913B-AA82F0EA6BD8}"/>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91879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1344-DFE9-CC7F-2A35-9C8ADE5BA0DE}"/>
              </a:ext>
            </a:extLst>
          </p:cNvPr>
          <p:cNvSpPr>
            <a:spLocks noGrp="1"/>
          </p:cNvSpPr>
          <p:nvPr>
            <p:ph type="title"/>
          </p:nvPr>
        </p:nvSpPr>
        <p:spPr/>
        <p:txBody>
          <a:bodyPr/>
          <a:lstStyle/>
          <a:p>
            <a:r>
              <a:rPr lang="en-US" dirty="0"/>
              <a:t>Twisted pair cables</a:t>
            </a:r>
            <a:br>
              <a:rPr lang="en-US" dirty="0"/>
            </a:br>
            <a:endParaRPr lang="en-PK" dirty="0"/>
          </a:p>
        </p:txBody>
      </p:sp>
      <p:sp>
        <p:nvSpPr>
          <p:cNvPr id="3" name="Content Placeholder 2">
            <a:extLst>
              <a:ext uri="{FF2B5EF4-FFF2-40B4-BE49-F238E27FC236}">
                <a16:creationId xmlns:a16="http://schemas.microsoft.com/office/drawing/2014/main" id="{60B0FEDC-6145-B358-19AA-90A8430EDC31}"/>
              </a:ext>
            </a:extLst>
          </p:cNvPr>
          <p:cNvSpPr>
            <a:spLocks noGrp="1"/>
          </p:cNvSpPr>
          <p:nvPr>
            <p:ph idx="1"/>
          </p:nvPr>
        </p:nvSpPr>
        <p:spPr>
          <a:xfrm>
            <a:off x="1066800" y="1741163"/>
            <a:ext cx="10058400" cy="4050792"/>
          </a:xfrm>
        </p:spPr>
        <p:txBody>
          <a:bodyPr/>
          <a:lstStyle/>
          <a:p>
            <a:r>
              <a:rPr lang="en-US" b="0" i="0" dirty="0">
                <a:solidFill>
                  <a:srgbClr val="0D0D0D"/>
                </a:solidFill>
                <a:effectLst/>
                <a:highlight>
                  <a:srgbClr val="FFFFFF"/>
                </a:highlight>
                <a:latin typeface="Söhne"/>
              </a:rPr>
              <a:t>Twisted pair cables consist of pairs of insulated copper wires twisted together, reducing electromagnetic interference and crosstalk, commonly used in telecommunications for transmitting data signals.</a:t>
            </a:r>
          </a:p>
          <a:p>
            <a:endParaRPr lang="en-PK" dirty="0"/>
          </a:p>
        </p:txBody>
      </p:sp>
      <p:sp>
        <p:nvSpPr>
          <p:cNvPr id="4" name="Slide Number Placeholder 3">
            <a:extLst>
              <a:ext uri="{FF2B5EF4-FFF2-40B4-BE49-F238E27FC236}">
                <a16:creationId xmlns:a16="http://schemas.microsoft.com/office/drawing/2014/main" id="{222AC2C0-2584-7022-ACEF-36AA394F5E9C}"/>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6" name="Content Placeholder 5">
            <a:extLst>
              <a:ext uri="{FF2B5EF4-FFF2-40B4-BE49-F238E27FC236}">
                <a16:creationId xmlns:a16="http://schemas.microsoft.com/office/drawing/2014/main" id="{92D60D6A-DBB7-34DD-AFD1-0709F87A8B22}"/>
              </a:ext>
            </a:extLst>
          </p:cNvPr>
          <p:cNvPicPr>
            <a:picLocks noChangeAspect="1"/>
          </p:cNvPicPr>
          <p:nvPr/>
        </p:nvPicPr>
        <p:blipFill>
          <a:blip r:embed="rId2"/>
          <a:stretch>
            <a:fillRect/>
          </a:stretch>
        </p:blipFill>
        <p:spPr>
          <a:xfrm>
            <a:off x="1276539" y="2828051"/>
            <a:ext cx="8637005" cy="3627295"/>
          </a:xfrm>
          <a:prstGeom prst="rect">
            <a:avLst/>
          </a:prstGeom>
        </p:spPr>
      </p:pic>
    </p:spTree>
    <p:extLst>
      <p:ext uri="{BB962C8B-B14F-4D97-AF65-F5344CB8AC3E}">
        <p14:creationId xmlns:p14="http://schemas.microsoft.com/office/powerpoint/2010/main" val="347979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028F-D999-E325-EF62-6E1B3D151BB4}"/>
              </a:ext>
            </a:extLst>
          </p:cNvPr>
          <p:cNvSpPr>
            <a:spLocks noGrp="1"/>
          </p:cNvSpPr>
          <p:nvPr>
            <p:ph type="title"/>
          </p:nvPr>
        </p:nvSpPr>
        <p:spPr/>
        <p:txBody>
          <a:bodyPr/>
          <a:lstStyle/>
          <a:p>
            <a:r>
              <a:rPr lang="en-US" dirty="0"/>
              <a:t>UTP</a:t>
            </a:r>
            <a:endParaRPr lang="en-PK" dirty="0"/>
          </a:p>
        </p:txBody>
      </p:sp>
      <p:pic>
        <p:nvPicPr>
          <p:cNvPr id="6" name="Content Placeholder 5">
            <a:extLst>
              <a:ext uri="{FF2B5EF4-FFF2-40B4-BE49-F238E27FC236}">
                <a16:creationId xmlns:a16="http://schemas.microsoft.com/office/drawing/2014/main" id="{0FC8A095-D5C5-5967-8349-8CB09AF41274}"/>
              </a:ext>
            </a:extLst>
          </p:cNvPr>
          <p:cNvPicPr>
            <a:picLocks noGrp="1" noChangeAspect="1"/>
          </p:cNvPicPr>
          <p:nvPr>
            <p:ph idx="1"/>
          </p:nvPr>
        </p:nvPicPr>
        <p:blipFill>
          <a:blip r:embed="rId2"/>
          <a:stretch>
            <a:fillRect/>
          </a:stretch>
        </p:blipFill>
        <p:spPr>
          <a:xfrm>
            <a:off x="1249378" y="2120900"/>
            <a:ext cx="8845236" cy="4051300"/>
          </a:xfrm>
        </p:spPr>
      </p:pic>
      <p:sp>
        <p:nvSpPr>
          <p:cNvPr id="4" name="Slide Number Placeholder 3">
            <a:extLst>
              <a:ext uri="{FF2B5EF4-FFF2-40B4-BE49-F238E27FC236}">
                <a16:creationId xmlns:a16="http://schemas.microsoft.com/office/drawing/2014/main" id="{0D255491-4DCD-55F5-0CBA-65C792F3517E}"/>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38617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7B28-68D5-E234-716C-37921D13AE2C}"/>
              </a:ext>
            </a:extLst>
          </p:cNvPr>
          <p:cNvSpPr>
            <a:spLocks noGrp="1"/>
          </p:cNvSpPr>
          <p:nvPr>
            <p:ph type="title"/>
          </p:nvPr>
        </p:nvSpPr>
        <p:spPr/>
        <p:txBody>
          <a:bodyPr/>
          <a:lstStyle/>
          <a:p>
            <a:r>
              <a:rPr lang="en-US" dirty="0"/>
              <a:t>UTP</a:t>
            </a:r>
            <a:endParaRPr lang="en-PK" dirty="0"/>
          </a:p>
        </p:txBody>
      </p:sp>
      <p:pic>
        <p:nvPicPr>
          <p:cNvPr id="6" name="Content Placeholder 5">
            <a:extLst>
              <a:ext uri="{FF2B5EF4-FFF2-40B4-BE49-F238E27FC236}">
                <a16:creationId xmlns:a16="http://schemas.microsoft.com/office/drawing/2014/main" id="{FB722DC9-9176-F324-1432-FEAB8049F6B4}"/>
              </a:ext>
            </a:extLst>
          </p:cNvPr>
          <p:cNvPicPr>
            <a:picLocks noGrp="1" noChangeAspect="1"/>
          </p:cNvPicPr>
          <p:nvPr>
            <p:ph idx="1"/>
          </p:nvPr>
        </p:nvPicPr>
        <p:blipFill>
          <a:blip r:embed="rId2"/>
          <a:stretch>
            <a:fillRect/>
          </a:stretch>
        </p:blipFill>
        <p:spPr>
          <a:xfrm>
            <a:off x="1484768" y="1930777"/>
            <a:ext cx="9071573" cy="4051300"/>
          </a:xfrm>
        </p:spPr>
      </p:pic>
      <p:sp>
        <p:nvSpPr>
          <p:cNvPr id="4" name="Slide Number Placeholder 3">
            <a:extLst>
              <a:ext uri="{FF2B5EF4-FFF2-40B4-BE49-F238E27FC236}">
                <a16:creationId xmlns:a16="http://schemas.microsoft.com/office/drawing/2014/main" id="{BB10301D-8922-435C-CFE6-A5D6BF755CF4}"/>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58782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7547-F181-EB0C-65C7-B8789015AF4B}"/>
              </a:ext>
            </a:extLst>
          </p:cNvPr>
          <p:cNvSpPr>
            <a:spLocks noGrp="1"/>
          </p:cNvSpPr>
          <p:nvPr>
            <p:ph type="title"/>
          </p:nvPr>
        </p:nvSpPr>
        <p:spPr/>
        <p:txBody>
          <a:bodyPr/>
          <a:lstStyle/>
          <a:p>
            <a:r>
              <a:rPr lang="en-US" dirty="0"/>
              <a:t>STP</a:t>
            </a:r>
            <a:endParaRPr lang="en-PK" dirty="0"/>
          </a:p>
        </p:txBody>
      </p:sp>
      <p:pic>
        <p:nvPicPr>
          <p:cNvPr id="6" name="Content Placeholder 5">
            <a:extLst>
              <a:ext uri="{FF2B5EF4-FFF2-40B4-BE49-F238E27FC236}">
                <a16:creationId xmlns:a16="http://schemas.microsoft.com/office/drawing/2014/main" id="{EB5FEBEC-9408-D887-1441-54FD5CC88E78}"/>
              </a:ext>
            </a:extLst>
          </p:cNvPr>
          <p:cNvPicPr>
            <a:picLocks noGrp="1" noChangeAspect="1"/>
          </p:cNvPicPr>
          <p:nvPr>
            <p:ph idx="1"/>
          </p:nvPr>
        </p:nvPicPr>
        <p:blipFill>
          <a:blip r:embed="rId2"/>
          <a:stretch>
            <a:fillRect/>
          </a:stretch>
        </p:blipFill>
        <p:spPr>
          <a:xfrm>
            <a:off x="1584356" y="2221484"/>
            <a:ext cx="8211494" cy="4051300"/>
          </a:xfrm>
        </p:spPr>
      </p:pic>
      <p:sp>
        <p:nvSpPr>
          <p:cNvPr id="4" name="Slide Number Placeholder 3">
            <a:extLst>
              <a:ext uri="{FF2B5EF4-FFF2-40B4-BE49-F238E27FC236}">
                <a16:creationId xmlns:a16="http://schemas.microsoft.com/office/drawing/2014/main" id="{7438D871-202C-8B2E-3299-B1B6BB9E2706}"/>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254027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1D69-D15D-FE0C-A1A8-9903D97FA5E9}"/>
              </a:ext>
            </a:extLst>
          </p:cNvPr>
          <p:cNvSpPr>
            <a:spLocks noGrp="1"/>
          </p:cNvSpPr>
          <p:nvPr>
            <p:ph type="title"/>
          </p:nvPr>
        </p:nvSpPr>
        <p:spPr/>
        <p:txBody>
          <a:bodyPr/>
          <a:lstStyle/>
          <a:p>
            <a:r>
              <a:rPr lang="en-US" dirty="0"/>
              <a:t>Fiber optic cable</a:t>
            </a:r>
            <a:endParaRPr lang="en-PK" dirty="0"/>
          </a:p>
        </p:txBody>
      </p:sp>
      <p:sp>
        <p:nvSpPr>
          <p:cNvPr id="3" name="Content Placeholder 2">
            <a:extLst>
              <a:ext uri="{FF2B5EF4-FFF2-40B4-BE49-F238E27FC236}">
                <a16:creationId xmlns:a16="http://schemas.microsoft.com/office/drawing/2014/main" id="{93E02CA8-C539-C7D3-C1C1-80006748196D}"/>
              </a:ext>
            </a:extLst>
          </p:cNvPr>
          <p:cNvSpPr>
            <a:spLocks noGrp="1"/>
          </p:cNvSpPr>
          <p:nvPr>
            <p:ph idx="1"/>
          </p:nvPr>
        </p:nvSpPr>
        <p:spPr/>
        <p:txBody>
          <a:bodyPr/>
          <a:lstStyle/>
          <a:p>
            <a:r>
              <a:rPr lang="en-US" b="0" i="0" dirty="0">
                <a:solidFill>
                  <a:srgbClr val="0D0D0D"/>
                </a:solidFill>
                <a:effectLst/>
                <a:highlight>
                  <a:srgbClr val="FFFFFF"/>
                </a:highlight>
                <a:latin typeface="Söhne"/>
              </a:rPr>
              <a:t>Fiber optic cables are composed of strands of glass or plastic fibers that transmit data as pulses of light, offering high-speed, long-distance communication with minimal signal degradation, widely used in telecommunications and networking.</a:t>
            </a:r>
          </a:p>
          <a:p>
            <a:endParaRPr lang="en-PK" dirty="0"/>
          </a:p>
        </p:txBody>
      </p:sp>
      <p:sp>
        <p:nvSpPr>
          <p:cNvPr id="4" name="Slide Number Placeholder 3">
            <a:extLst>
              <a:ext uri="{FF2B5EF4-FFF2-40B4-BE49-F238E27FC236}">
                <a16:creationId xmlns:a16="http://schemas.microsoft.com/office/drawing/2014/main" id="{7FD4E2B7-9638-7C02-EA3B-9CA94C2D1526}"/>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Content Placeholder 5">
            <a:extLst>
              <a:ext uri="{FF2B5EF4-FFF2-40B4-BE49-F238E27FC236}">
                <a16:creationId xmlns:a16="http://schemas.microsoft.com/office/drawing/2014/main" id="{FF9717EE-45A1-5E88-684B-70BC69887688}"/>
              </a:ext>
            </a:extLst>
          </p:cNvPr>
          <p:cNvPicPr>
            <a:picLocks noChangeAspect="1"/>
          </p:cNvPicPr>
          <p:nvPr/>
        </p:nvPicPr>
        <p:blipFill>
          <a:blip r:embed="rId2"/>
          <a:stretch>
            <a:fillRect/>
          </a:stretch>
        </p:blipFill>
        <p:spPr>
          <a:xfrm>
            <a:off x="1937442" y="3009643"/>
            <a:ext cx="8166226" cy="3728850"/>
          </a:xfrm>
          <a:prstGeom prst="rect">
            <a:avLst/>
          </a:prstGeom>
        </p:spPr>
      </p:pic>
    </p:spTree>
    <p:extLst>
      <p:ext uri="{BB962C8B-B14F-4D97-AF65-F5344CB8AC3E}">
        <p14:creationId xmlns:p14="http://schemas.microsoft.com/office/powerpoint/2010/main" val="401088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6710-3749-9F88-5251-7E198825C6DA}"/>
              </a:ext>
            </a:extLst>
          </p:cNvPr>
          <p:cNvSpPr>
            <a:spLocks noGrp="1"/>
          </p:cNvSpPr>
          <p:nvPr>
            <p:ph type="title"/>
          </p:nvPr>
        </p:nvSpPr>
        <p:spPr/>
        <p:txBody>
          <a:bodyPr/>
          <a:lstStyle/>
          <a:p>
            <a:r>
              <a:rPr lang="en-US" dirty="0"/>
              <a:t>Types</a:t>
            </a:r>
            <a:endParaRPr lang="en-PK" dirty="0"/>
          </a:p>
        </p:txBody>
      </p:sp>
      <p:pic>
        <p:nvPicPr>
          <p:cNvPr id="6" name="Content Placeholder 5">
            <a:extLst>
              <a:ext uri="{FF2B5EF4-FFF2-40B4-BE49-F238E27FC236}">
                <a16:creationId xmlns:a16="http://schemas.microsoft.com/office/drawing/2014/main" id="{8C0EAA1A-C91B-06D3-A2E0-200AA5E7B1CE}"/>
              </a:ext>
            </a:extLst>
          </p:cNvPr>
          <p:cNvPicPr>
            <a:picLocks noGrp="1" noChangeAspect="1"/>
          </p:cNvPicPr>
          <p:nvPr>
            <p:ph idx="1"/>
          </p:nvPr>
        </p:nvPicPr>
        <p:blipFill>
          <a:blip r:embed="rId2"/>
          <a:stretch>
            <a:fillRect/>
          </a:stretch>
        </p:blipFill>
        <p:spPr>
          <a:xfrm>
            <a:off x="1412341" y="2221484"/>
            <a:ext cx="8872396" cy="4051300"/>
          </a:xfrm>
        </p:spPr>
      </p:pic>
      <p:sp>
        <p:nvSpPr>
          <p:cNvPr id="4" name="Slide Number Placeholder 3">
            <a:extLst>
              <a:ext uri="{FF2B5EF4-FFF2-40B4-BE49-F238E27FC236}">
                <a16:creationId xmlns:a16="http://schemas.microsoft.com/office/drawing/2014/main" id="{FE5E1D8C-972F-22B0-A44B-92765DD02FC3}"/>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2839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82D2-56ED-36CF-08CC-5D637758D9E0}"/>
              </a:ext>
            </a:extLst>
          </p:cNvPr>
          <p:cNvSpPr>
            <a:spLocks noGrp="1"/>
          </p:cNvSpPr>
          <p:nvPr>
            <p:ph type="title"/>
          </p:nvPr>
        </p:nvSpPr>
        <p:spPr/>
        <p:txBody>
          <a:bodyPr/>
          <a:lstStyle/>
          <a:p>
            <a:r>
              <a:rPr lang="en-US" dirty="0"/>
              <a:t>Single mode</a:t>
            </a:r>
            <a:endParaRPr lang="en-PK" dirty="0"/>
          </a:p>
        </p:txBody>
      </p:sp>
      <p:pic>
        <p:nvPicPr>
          <p:cNvPr id="6" name="Content Placeholder 5">
            <a:extLst>
              <a:ext uri="{FF2B5EF4-FFF2-40B4-BE49-F238E27FC236}">
                <a16:creationId xmlns:a16="http://schemas.microsoft.com/office/drawing/2014/main" id="{F189A5A4-8C2E-89AA-BF0F-5E849DAE7356}"/>
              </a:ext>
            </a:extLst>
          </p:cNvPr>
          <p:cNvPicPr>
            <a:picLocks noGrp="1" noChangeAspect="1"/>
          </p:cNvPicPr>
          <p:nvPr>
            <p:ph idx="1"/>
          </p:nvPr>
        </p:nvPicPr>
        <p:blipFill>
          <a:blip r:embed="rId2"/>
          <a:stretch>
            <a:fillRect/>
          </a:stretch>
        </p:blipFill>
        <p:spPr>
          <a:xfrm>
            <a:off x="1692998" y="2322068"/>
            <a:ext cx="8003587" cy="4051300"/>
          </a:xfrm>
        </p:spPr>
      </p:pic>
      <p:sp>
        <p:nvSpPr>
          <p:cNvPr id="4" name="Slide Number Placeholder 3">
            <a:extLst>
              <a:ext uri="{FF2B5EF4-FFF2-40B4-BE49-F238E27FC236}">
                <a16:creationId xmlns:a16="http://schemas.microsoft.com/office/drawing/2014/main" id="{B83466AE-DBBF-ED8A-4CFA-64261822C7B1}"/>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01445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E101-FA95-BD54-E6A0-64577C9DB75D}"/>
              </a:ext>
            </a:extLst>
          </p:cNvPr>
          <p:cNvSpPr>
            <a:spLocks noGrp="1"/>
          </p:cNvSpPr>
          <p:nvPr>
            <p:ph type="title"/>
          </p:nvPr>
        </p:nvSpPr>
        <p:spPr/>
        <p:txBody>
          <a:bodyPr/>
          <a:lstStyle/>
          <a:p>
            <a:r>
              <a:rPr lang="en-US" dirty="0"/>
              <a:t>Multi mode</a:t>
            </a:r>
            <a:endParaRPr lang="en-PK" dirty="0"/>
          </a:p>
        </p:txBody>
      </p:sp>
      <p:pic>
        <p:nvPicPr>
          <p:cNvPr id="6" name="Content Placeholder 5">
            <a:extLst>
              <a:ext uri="{FF2B5EF4-FFF2-40B4-BE49-F238E27FC236}">
                <a16:creationId xmlns:a16="http://schemas.microsoft.com/office/drawing/2014/main" id="{835DF35F-BFEE-BF92-9FBA-6E31FF8BF601}"/>
              </a:ext>
            </a:extLst>
          </p:cNvPr>
          <p:cNvPicPr>
            <a:picLocks noGrp="1" noChangeAspect="1"/>
          </p:cNvPicPr>
          <p:nvPr>
            <p:ph idx="1"/>
          </p:nvPr>
        </p:nvPicPr>
        <p:blipFill>
          <a:blip r:embed="rId2"/>
          <a:stretch>
            <a:fillRect/>
          </a:stretch>
        </p:blipFill>
        <p:spPr>
          <a:xfrm>
            <a:off x="1801640" y="2322068"/>
            <a:ext cx="7718061" cy="4051300"/>
          </a:xfrm>
        </p:spPr>
      </p:pic>
      <p:sp>
        <p:nvSpPr>
          <p:cNvPr id="4" name="Slide Number Placeholder 3">
            <a:extLst>
              <a:ext uri="{FF2B5EF4-FFF2-40B4-BE49-F238E27FC236}">
                <a16:creationId xmlns:a16="http://schemas.microsoft.com/office/drawing/2014/main" id="{1118D9CC-4140-FE81-C738-1B54FB251D0E}"/>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65473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2C6E-73A2-79EF-7242-F5FE57270318}"/>
              </a:ext>
            </a:extLst>
          </p:cNvPr>
          <p:cNvSpPr>
            <a:spLocks noGrp="1"/>
          </p:cNvSpPr>
          <p:nvPr>
            <p:ph type="title"/>
          </p:nvPr>
        </p:nvSpPr>
        <p:spPr>
          <a:xfrm>
            <a:off x="1069848" y="484632"/>
            <a:ext cx="10058400" cy="962203"/>
          </a:xfrm>
        </p:spPr>
        <p:txBody>
          <a:bodyPr/>
          <a:lstStyle/>
          <a:p>
            <a:pPr algn="ctr"/>
            <a:r>
              <a:rPr lang="en-US" dirty="0"/>
              <a:t>Cabling Standard</a:t>
            </a:r>
          </a:p>
        </p:txBody>
      </p:sp>
      <p:sp>
        <p:nvSpPr>
          <p:cNvPr id="3" name="Content Placeholder 2">
            <a:extLst>
              <a:ext uri="{FF2B5EF4-FFF2-40B4-BE49-F238E27FC236}">
                <a16:creationId xmlns:a16="http://schemas.microsoft.com/office/drawing/2014/main" id="{1FCF4E3E-2C32-103B-86D7-502FF2658CE8}"/>
              </a:ext>
            </a:extLst>
          </p:cNvPr>
          <p:cNvSpPr>
            <a:spLocks noGrp="1"/>
          </p:cNvSpPr>
          <p:nvPr>
            <p:ph idx="1"/>
          </p:nvPr>
        </p:nvSpPr>
        <p:spPr>
          <a:xfrm>
            <a:off x="1069848" y="1612122"/>
            <a:ext cx="10058400" cy="4050792"/>
          </a:xfrm>
        </p:spPr>
        <p:txBody>
          <a:bodyPr/>
          <a:lstStyle/>
          <a:p>
            <a:r>
              <a:rPr lang="en-US" dirty="0"/>
              <a:t>There are two network cabling standards in computer networking:</a:t>
            </a:r>
          </a:p>
          <a:p>
            <a:r>
              <a:rPr lang="en-US" dirty="0"/>
              <a:t>T568A and T568B</a:t>
            </a:r>
          </a:p>
          <a:p>
            <a:r>
              <a:rPr lang="en-US" dirty="0"/>
              <a:t>It is composed of four colors:</a:t>
            </a:r>
          </a:p>
          <a:p>
            <a:pPr lvl="1"/>
            <a:r>
              <a:rPr lang="en-US" dirty="0"/>
              <a:t>Orange </a:t>
            </a:r>
          </a:p>
          <a:p>
            <a:pPr lvl="1"/>
            <a:r>
              <a:rPr lang="en-US" dirty="0"/>
              <a:t>Green</a:t>
            </a:r>
          </a:p>
          <a:p>
            <a:pPr lvl="1"/>
            <a:r>
              <a:rPr lang="en-US" dirty="0"/>
              <a:t>Blue</a:t>
            </a:r>
          </a:p>
          <a:p>
            <a:pPr lvl="1"/>
            <a:r>
              <a:rPr lang="en-US" dirty="0"/>
              <a:t>Brown</a:t>
            </a:r>
          </a:p>
        </p:txBody>
      </p:sp>
      <p:sp>
        <p:nvSpPr>
          <p:cNvPr id="4" name="Slide Number Placeholder 3">
            <a:extLst>
              <a:ext uri="{FF2B5EF4-FFF2-40B4-BE49-F238E27FC236}">
                <a16:creationId xmlns:a16="http://schemas.microsoft.com/office/drawing/2014/main" id="{DBB1FA51-7262-3282-5AF1-ECF4B9C1A554}"/>
              </a:ext>
            </a:extLst>
          </p:cNvPr>
          <p:cNvSpPr>
            <a:spLocks noGrp="1"/>
          </p:cNvSpPr>
          <p:nvPr>
            <p:ph type="sldNum" sz="quarter" idx="12"/>
          </p:nvPr>
        </p:nvSpPr>
        <p:spPr/>
        <p:txBody>
          <a:bodyPr/>
          <a:lstStyle/>
          <a:p>
            <a:fld id="{4FAB73BC-B049-4115-A692-8D63A059BFB8}" type="slidenum">
              <a:rPr lang="en-US" smtClean="0"/>
              <a:t>19</a:t>
            </a:fld>
            <a:endParaRPr lang="en-US" dirty="0"/>
          </a:p>
        </p:txBody>
      </p:sp>
      <p:pic>
        <p:nvPicPr>
          <p:cNvPr id="6" name="Picture 5">
            <a:extLst>
              <a:ext uri="{FF2B5EF4-FFF2-40B4-BE49-F238E27FC236}">
                <a16:creationId xmlns:a16="http://schemas.microsoft.com/office/drawing/2014/main" id="{DA6D4520-5716-FD29-778A-1CF369D28EE5}"/>
              </a:ext>
            </a:extLst>
          </p:cNvPr>
          <p:cNvPicPr>
            <a:picLocks noChangeAspect="1"/>
          </p:cNvPicPr>
          <p:nvPr/>
        </p:nvPicPr>
        <p:blipFill>
          <a:blip r:embed="rId2"/>
          <a:stretch>
            <a:fillRect/>
          </a:stretch>
        </p:blipFill>
        <p:spPr>
          <a:xfrm>
            <a:off x="4297382" y="2989663"/>
            <a:ext cx="5703828" cy="3555821"/>
          </a:xfrm>
          <a:prstGeom prst="rect">
            <a:avLst/>
          </a:prstGeom>
        </p:spPr>
      </p:pic>
    </p:spTree>
    <p:extLst>
      <p:ext uri="{BB962C8B-B14F-4D97-AF65-F5344CB8AC3E}">
        <p14:creationId xmlns:p14="http://schemas.microsoft.com/office/powerpoint/2010/main" val="96763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90A0-AA05-849E-17D1-778A982C88E5}"/>
              </a:ext>
            </a:extLst>
          </p:cNvPr>
          <p:cNvSpPr>
            <a:spLocks noGrp="1"/>
          </p:cNvSpPr>
          <p:nvPr>
            <p:ph type="title"/>
          </p:nvPr>
        </p:nvSpPr>
        <p:spPr>
          <a:xfrm>
            <a:off x="1069848" y="484632"/>
            <a:ext cx="10058400" cy="1112674"/>
          </a:xfrm>
        </p:spPr>
        <p:txBody>
          <a:bodyPr/>
          <a:lstStyle/>
          <a:p>
            <a:pPr algn="ctr"/>
            <a:r>
              <a:rPr lang="en-US" dirty="0"/>
              <a:t>Contents</a:t>
            </a:r>
          </a:p>
        </p:txBody>
      </p:sp>
      <p:sp>
        <p:nvSpPr>
          <p:cNvPr id="3" name="Content Placeholder 2">
            <a:extLst>
              <a:ext uri="{FF2B5EF4-FFF2-40B4-BE49-F238E27FC236}">
                <a16:creationId xmlns:a16="http://schemas.microsoft.com/office/drawing/2014/main" id="{E75F6FE9-2A0C-EDD8-F49C-6B24BEA306DA}"/>
              </a:ext>
            </a:extLst>
          </p:cNvPr>
          <p:cNvSpPr>
            <a:spLocks noGrp="1"/>
          </p:cNvSpPr>
          <p:nvPr>
            <p:ph idx="1"/>
          </p:nvPr>
        </p:nvSpPr>
        <p:spPr>
          <a:xfrm>
            <a:off x="1069848" y="1866765"/>
            <a:ext cx="10058400" cy="4050792"/>
          </a:xfrm>
        </p:spPr>
        <p:txBody>
          <a:bodyPr/>
          <a:lstStyle/>
          <a:p>
            <a:r>
              <a:rPr lang="en-US" dirty="0"/>
              <a:t>Introduction </a:t>
            </a:r>
          </a:p>
          <a:p>
            <a:r>
              <a:rPr lang="en-US" dirty="0"/>
              <a:t>Types of cables</a:t>
            </a:r>
          </a:p>
          <a:p>
            <a:r>
              <a:rPr lang="en-US" dirty="0"/>
              <a:t>Cabling Standards 568A vs. 568B</a:t>
            </a:r>
          </a:p>
          <a:p>
            <a:r>
              <a:rPr lang="en-US" dirty="0"/>
              <a:t>Straight through and cross over cable</a:t>
            </a:r>
          </a:p>
          <a:p>
            <a:r>
              <a:rPr lang="en-US" dirty="0"/>
              <a:t>Tools for cabling</a:t>
            </a:r>
          </a:p>
          <a:p>
            <a:r>
              <a:rPr lang="en-US" dirty="0"/>
              <a:t>Connectors</a:t>
            </a:r>
          </a:p>
          <a:p>
            <a:endParaRPr lang="en-US" dirty="0"/>
          </a:p>
        </p:txBody>
      </p:sp>
      <p:sp>
        <p:nvSpPr>
          <p:cNvPr id="4" name="Slide Number Placeholder 3">
            <a:extLst>
              <a:ext uri="{FF2B5EF4-FFF2-40B4-BE49-F238E27FC236}">
                <a16:creationId xmlns:a16="http://schemas.microsoft.com/office/drawing/2014/main" id="{A94CBEB6-0830-4068-554C-580B94D55495}"/>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90705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3D60-3383-05B4-7015-BC6FFE1AA536}"/>
              </a:ext>
            </a:extLst>
          </p:cNvPr>
          <p:cNvSpPr>
            <a:spLocks noGrp="1"/>
          </p:cNvSpPr>
          <p:nvPr>
            <p:ph type="title"/>
          </p:nvPr>
        </p:nvSpPr>
        <p:spPr>
          <a:xfrm>
            <a:off x="1069848" y="484632"/>
            <a:ext cx="10058400" cy="973778"/>
          </a:xfrm>
        </p:spPr>
        <p:txBody>
          <a:bodyPr/>
          <a:lstStyle/>
          <a:p>
            <a:pPr algn="ctr"/>
            <a:r>
              <a:rPr lang="en-US" dirty="0"/>
              <a:t>Cabling Standard</a:t>
            </a:r>
          </a:p>
        </p:txBody>
      </p:sp>
      <p:sp>
        <p:nvSpPr>
          <p:cNvPr id="5" name="Text Placeholder 4">
            <a:extLst>
              <a:ext uri="{FF2B5EF4-FFF2-40B4-BE49-F238E27FC236}">
                <a16:creationId xmlns:a16="http://schemas.microsoft.com/office/drawing/2014/main" id="{3800210E-AFA4-02D4-50FE-FB9B8C853930}"/>
              </a:ext>
            </a:extLst>
          </p:cNvPr>
          <p:cNvSpPr>
            <a:spLocks noGrp="1"/>
          </p:cNvSpPr>
          <p:nvPr>
            <p:ph type="body" idx="1"/>
          </p:nvPr>
        </p:nvSpPr>
        <p:spPr>
          <a:xfrm>
            <a:off x="1078992" y="1318935"/>
            <a:ext cx="4754880" cy="640080"/>
          </a:xfrm>
        </p:spPr>
        <p:txBody>
          <a:bodyPr/>
          <a:lstStyle/>
          <a:p>
            <a:pPr algn="ctr"/>
            <a:r>
              <a:rPr lang="en-US" dirty="0"/>
              <a:t>T568A</a:t>
            </a:r>
          </a:p>
        </p:txBody>
      </p:sp>
      <p:sp>
        <p:nvSpPr>
          <p:cNvPr id="3" name="Content Placeholder 2">
            <a:extLst>
              <a:ext uri="{FF2B5EF4-FFF2-40B4-BE49-F238E27FC236}">
                <a16:creationId xmlns:a16="http://schemas.microsoft.com/office/drawing/2014/main" id="{FF7B6553-FFFB-D1A5-06C4-5841251EA39C}"/>
              </a:ext>
            </a:extLst>
          </p:cNvPr>
          <p:cNvSpPr>
            <a:spLocks noGrp="1"/>
          </p:cNvSpPr>
          <p:nvPr>
            <p:ph sz="half" idx="2"/>
          </p:nvPr>
        </p:nvSpPr>
        <p:spPr>
          <a:xfrm>
            <a:off x="1078992" y="1783080"/>
            <a:ext cx="4754880" cy="3291840"/>
          </a:xfrm>
        </p:spPr>
        <p:txBody>
          <a:bodyPr>
            <a:normAutofit/>
          </a:bodyPr>
          <a:lstStyle/>
          <a:p>
            <a:r>
              <a:rPr lang="en-US" dirty="0"/>
              <a:t>All the wires are connected to the same pin except for the green and orange wire.</a:t>
            </a:r>
          </a:p>
          <a:p>
            <a:r>
              <a:rPr lang="en-US" dirty="0"/>
              <a:t>Green wire is connected to pin two</a:t>
            </a:r>
          </a:p>
          <a:p>
            <a:r>
              <a:rPr lang="en-US" dirty="0"/>
              <a:t>Orange wire is connected to pin six</a:t>
            </a:r>
          </a:p>
          <a:p>
            <a:endParaRPr lang="en-US" dirty="0"/>
          </a:p>
        </p:txBody>
      </p:sp>
      <p:sp>
        <p:nvSpPr>
          <p:cNvPr id="6" name="Text Placeholder 5">
            <a:extLst>
              <a:ext uri="{FF2B5EF4-FFF2-40B4-BE49-F238E27FC236}">
                <a16:creationId xmlns:a16="http://schemas.microsoft.com/office/drawing/2014/main" id="{AD5A1A2E-CB88-43AE-1B89-580D269AF0D3}"/>
              </a:ext>
            </a:extLst>
          </p:cNvPr>
          <p:cNvSpPr>
            <a:spLocks noGrp="1"/>
          </p:cNvSpPr>
          <p:nvPr>
            <p:ph type="body" sz="quarter" idx="3"/>
          </p:nvPr>
        </p:nvSpPr>
        <p:spPr>
          <a:xfrm>
            <a:off x="6358128" y="1318935"/>
            <a:ext cx="4754880" cy="640080"/>
          </a:xfrm>
        </p:spPr>
        <p:txBody>
          <a:bodyPr/>
          <a:lstStyle/>
          <a:p>
            <a:pPr algn="ctr"/>
            <a:r>
              <a:rPr lang="en-US" dirty="0"/>
              <a:t>T568B</a:t>
            </a:r>
          </a:p>
        </p:txBody>
      </p:sp>
      <p:sp>
        <p:nvSpPr>
          <p:cNvPr id="7" name="Content Placeholder 6">
            <a:extLst>
              <a:ext uri="{FF2B5EF4-FFF2-40B4-BE49-F238E27FC236}">
                <a16:creationId xmlns:a16="http://schemas.microsoft.com/office/drawing/2014/main" id="{613F34CF-F35E-B508-B3D3-78AA683E80CD}"/>
              </a:ext>
            </a:extLst>
          </p:cNvPr>
          <p:cNvSpPr>
            <a:spLocks noGrp="1"/>
          </p:cNvSpPr>
          <p:nvPr>
            <p:ph sz="quarter" idx="4"/>
          </p:nvPr>
        </p:nvSpPr>
        <p:spPr>
          <a:xfrm>
            <a:off x="6423948" y="1830304"/>
            <a:ext cx="4887179" cy="3291840"/>
          </a:xfrm>
        </p:spPr>
        <p:txBody>
          <a:bodyPr>
            <a:normAutofit/>
          </a:bodyPr>
          <a:lstStyle/>
          <a:p>
            <a:r>
              <a:rPr lang="en-US" dirty="0"/>
              <a:t>All the wires are connected to the same pin except for the green and orange wire.</a:t>
            </a:r>
          </a:p>
          <a:p>
            <a:r>
              <a:rPr lang="en-US" dirty="0"/>
              <a:t>Green wire is connected to pin six</a:t>
            </a:r>
          </a:p>
          <a:p>
            <a:r>
              <a:rPr lang="en-US" dirty="0"/>
              <a:t>Orange wire is connected to pin two</a:t>
            </a:r>
          </a:p>
        </p:txBody>
      </p:sp>
      <p:sp>
        <p:nvSpPr>
          <p:cNvPr id="4" name="Slide Number Placeholder 3">
            <a:extLst>
              <a:ext uri="{FF2B5EF4-FFF2-40B4-BE49-F238E27FC236}">
                <a16:creationId xmlns:a16="http://schemas.microsoft.com/office/drawing/2014/main" id="{4DD49816-04CD-DA49-CB9B-BB85FAF1230A}"/>
              </a:ext>
            </a:extLst>
          </p:cNvPr>
          <p:cNvSpPr>
            <a:spLocks noGrp="1"/>
          </p:cNvSpPr>
          <p:nvPr>
            <p:ph type="sldNum" sz="quarter" idx="12"/>
          </p:nvPr>
        </p:nvSpPr>
        <p:spPr/>
        <p:txBody>
          <a:bodyPr/>
          <a:lstStyle/>
          <a:p>
            <a:fld id="{4FAB73BC-B049-4115-A692-8D63A059BFB8}" type="slidenum">
              <a:rPr lang="en-US" smtClean="0"/>
              <a:t>20</a:t>
            </a:fld>
            <a:endParaRPr lang="en-US" dirty="0"/>
          </a:p>
        </p:txBody>
      </p:sp>
      <p:pic>
        <p:nvPicPr>
          <p:cNvPr id="2050" name="Picture 2" descr="What's the Difference Between T568A &amp; T568B?">
            <a:extLst>
              <a:ext uri="{FF2B5EF4-FFF2-40B4-BE49-F238E27FC236}">
                <a16:creationId xmlns:a16="http://schemas.microsoft.com/office/drawing/2014/main" id="{5BD4DA09-A9C5-D22B-098D-EB6723CD6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087" y="3612802"/>
            <a:ext cx="2457510" cy="2915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s the Difference Between T568A &amp; T568B?">
            <a:extLst>
              <a:ext uri="{FF2B5EF4-FFF2-40B4-BE49-F238E27FC236}">
                <a16:creationId xmlns:a16="http://schemas.microsoft.com/office/drawing/2014/main" id="{82422425-2A1C-02E3-A18D-02AF14528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405" y="3661707"/>
            <a:ext cx="2457508" cy="291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678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0664-A477-ABAB-4D07-1A260D28F3EA}"/>
              </a:ext>
            </a:extLst>
          </p:cNvPr>
          <p:cNvSpPr>
            <a:spLocks noGrp="1"/>
          </p:cNvSpPr>
          <p:nvPr>
            <p:ph type="title"/>
          </p:nvPr>
        </p:nvSpPr>
        <p:spPr>
          <a:xfrm>
            <a:off x="1069848" y="484632"/>
            <a:ext cx="10058400" cy="1054801"/>
          </a:xfrm>
        </p:spPr>
        <p:txBody>
          <a:bodyPr/>
          <a:lstStyle/>
          <a:p>
            <a:pPr algn="ctr"/>
            <a:r>
              <a:rPr lang="en-US" dirty="0"/>
              <a:t>Ethernet Cables</a:t>
            </a:r>
          </a:p>
        </p:txBody>
      </p:sp>
      <p:sp>
        <p:nvSpPr>
          <p:cNvPr id="3" name="Content Placeholder 2">
            <a:extLst>
              <a:ext uri="{FF2B5EF4-FFF2-40B4-BE49-F238E27FC236}">
                <a16:creationId xmlns:a16="http://schemas.microsoft.com/office/drawing/2014/main" id="{A6772162-DAD4-9ACE-8219-5795D31A4C64}"/>
              </a:ext>
            </a:extLst>
          </p:cNvPr>
          <p:cNvSpPr>
            <a:spLocks noGrp="1"/>
          </p:cNvSpPr>
          <p:nvPr>
            <p:ph idx="1"/>
          </p:nvPr>
        </p:nvSpPr>
        <p:spPr>
          <a:xfrm>
            <a:off x="1066800" y="1669995"/>
            <a:ext cx="10058400" cy="4050792"/>
          </a:xfrm>
        </p:spPr>
        <p:txBody>
          <a:bodyPr>
            <a:norm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Ethernet cable refers to a type of networking cable commonly used to connect devices in a local area network (LAN). It typically consists of twisted pairs of copper wires encased in an insulating sheath, with variations such as Cat5e, Cat6, and Cat6a offering different levels of performance and bandwidth. Ethernet cables facilitate the transmission of data between computers, routers, switches, and other network devices using Ethernet networking standards.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two types of Ethernet cables:</a:t>
            </a:r>
          </a:p>
          <a:p>
            <a:r>
              <a:rPr lang="en-US" b="1" dirty="0">
                <a:latin typeface="Times New Roman" panose="02020603050405020304" pitchFamily="18" charset="0"/>
                <a:cs typeface="Times New Roman" panose="02020603050405020304" pitchFamily="18" charset="0"/>
              </a:rPr>
              <a:t>Straight-through</a:t>
            </a:r>
          </a:p>
          <a:p>
            <a:pPr lvl="1"/>
            <a:r>
              <a:rPr lang="en-US" dirty="0">
                <a:latin typeface="Times New Roman" panose="02020603050405020304" pitchFamily="18" charset="0"/>
                <a:cs typeface="Times New Roman" panose="02020603050405020304" pitchFamily="18" charset="0"/>
              </a:rPr>
              <a:t>Used to connect devices belong to different group</a:t>
            </a:r>
          </a:p>
          <a:p>
            <a:pPr lvl="1"/>
            <a:r>
              <a:rPr lang="en-US" dirty="0">
                <a:latin typeface="Times New Roman" panose="02020603050405020304" pitchFamily="18" charset="0"/>
                <a:cs typeface="Times New Roman" panose="02020603050405020304" pitchFamily="18" charset="0"/>
              </a:rPr>
              <a:t>Same cabling standard for both end.</a:t>
            </a:r>
          </a:p>
          <a:p>
            <a:r>
              <a:rPr lang="en-US" b="1" dirty="0">
                <a:latin typeface="Times New Roman" panose="02020603050405020304" pitchFamily="18" charset="0"/>
                <a:cs typeface="Times New Roman" panose="02020603050405020304" pitchFamily="18" charset="0"/>
              </a:rPr>
              <a:t>Cross-over</a:t>
            </a:r>
          </a:p>
          <a:p>
            <a:pPr lvl="1"/>
            <a:r>
              <a:rPr lang="en-US" dirty="0">
                <a:latin typeface="Times New Roman" panose="02020603050405020304" pitchFamily="18" charset="0"/>
                <a:cs typeface="Times New Roman" panose="02020603050405020304" pitchFamily="18" charset="0"/>
              </a:rPr>
              <a:t>Used to connect devices belong to same group</a:t>
            </a:r>
          </a:p>
          <a:p>
            <a:pPr lvl="1"/>
            <a:r>
              <a:rPr lang="en-US" dirty="0">
                <a:latin typeface="Times New Roman" panose="02020603050405020304" pitchFamily="18" charset="0"/>
                <a:cs typeface="Times New Roman" panose="02020603050405020304" pitchFamily="18" charset="0"/>
              </a:rPr>
              <a:t>Different cabling standards for both end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0FDFC8-A7B7-F5E4-A427-F92BD16F9A86}"/>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25263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7047-D49C-F9C6-1B8F-CEE0723ACA8C}"/>
              </a:ext>
            </a:extLst>
          </p:cNvPr>
          <p:cNvSpPr>
            <a:spLocks noGrp="1"/>
          </p:cNvSpPr>
          <p:nvPr>
            <p:ph type="title"/>
          </p:nvPr>
        </p:nvSpPr>
        <p:spPr/>
        <p:txBody>
          <a:bodyPr/>
          <a:lstStyle/>
          <a:p>
            <a:pPr algn="ctr"/>
            <a:r>
              <a:rPr lang="en-US" dirty="0"/>
              <a:t>Straight-through and cross-over</a:t>
            </a:r>
          </a:p>
        </p:txBody>
      </p:sp>
      <p:sp>
        <p:nvSpPr>
          <p:cNvPr id="4" name="Slide Number Placeholder 3">
            <a:extLst>
              <a:ext uri="{FF2B5EF4-FFF2-40B4-BE49-F238E27FC236}">
                <a16:creationId xmlns:a16="http://schemas.microsoft.com/office/drawing/2014/main" id="{2CA77E04-5619-F9A0-58D3-DD75F6F3CCCA}"/>
              </a:ext>
            </a:extLst>
          </p:cNvPr>
          <p:cNvSpPr>
            <a:spLocks noGrp="1"/>
          </p:cNvSpPr>
          <p:nvPr>
            <p:ph type="sldNum" sz="quarter" idx="12"/>
          </p:nvPr>
        </p:nvSpPr>
        <p:spPr/>
        <p:txBody>
          <a:bodyPr/>
          <a:lstStyle/>
          <a:p>
            <a:fld id="{4FAB73BC-B049-4115-A692-8D63A059BFB8}" type="slidenum">
              <a:rPr lang="en-US" smtClean="0"/>
              <a:t>22</a:t>
            </a:fld>
            <a:endParaRPr lang="en-US" dirty="0"/>
          </a:p>
        </p:txBody>
      </p:sp>
      <p:pic>
        <p:nvPicPr>
          <p:cNvPr id="4098" name="Picture 2" descr="Straight-through &amp; crossover cable">
            <a:extLst>
              <a:ext uri="{FF2B5EF4-FFF2-40B4-BE49-F238E27FC236}">
                <a16:creationId xmlns:a16="http://schemas.microsoft.com/office/drawing/2014/main" id="{855DB003-BD48-93E9-A66A-13A332042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519" y="1891284"/>
            <a:ext cx="6290961"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670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B71-A0C2-129A-1239-2D0F1E87707A}"/>
              </a:ext>
            </a:extLst>
          </p:cNvPr>
          <p:cNvSpPr>
            <a:spLocks noGrp="1"/>
          </p:cNvSpPr>
          <p:nvPr>
            <p:ph type="title"/>
          </p:nvPr>
        </p:nvSpPr>
        <p:spPr/>
        <p:txBody>
          <a:bodyPr/>
          <a:lstStyle/>
          <a:p>
            <a:pPr algn="ctr"/>
            <a:r>
              <a:rPr lang="en-US" dirty="0"/>
              <a:t>Families of devices</a:t>
            </a:r>
          </a:p>
        </p:txBody>
      </p:sp>
      <p:sp>
        <p:nvSpPr>
          <p:cNvPr id="3" name="Content Placeholder 2">
            <a:extLst>
              <a:ext uri="{FF2B5EF4-FFF2-40B4-BE49-F238E27FC236}">
                <a16:creationId xmlns:a16="http://schemas.microsoft.com/office/drawing/2014/main" id="{8F0268D5-68DF-2B81-5E80-07EAB9CD92A5}"/>
              </a:ext>
            </a:extLst>
          </p:cNvPr>
          <p:cNvSpPr>
            <a:spLocks noGrp="1"/>
          </p:cNvSpPr>
          <p:nvPr>
            <p:ph idx="1"/>
          </p:nvPr>
        </p:nvSpPr>
        <p:spPr>
          <a:xfrm>
            <a:off x="1066800" y="1936213"/>
            <a:ext cx="10058400" cy="4050792"/>
          </a:xfrm>
        </p:spPr>
        <p:txBody>
          <a:bodyPr/>
          <a:lstStyle/>
          <a:p>
            <a:r>
              <a:rPr lang="en-US" b="1" dirty="0"/>
              <a:t>Group 1</a:t>
            </a:r>
          </a:p>
          <a:p>
            <a:pPr lvl="1"/>
            <a:r>
              <a:rPr lang="en-US" dirty="0"/>
              <a:t>PC</a:t>
            </a:r>
          </a:p>
          <a:p>
            <a:pPr lvl="1"/>
            <a:r>
              <a:rPr lang="en-US" dirty="0"/>
              <a:t>Router</a:t>
            </a:r>
          </a:p>
          <a:p>
            <a:r>
              <a:rPr lang="en-US" b="1" dirty="0"/>
              <a:t>Group 2</a:t>
            </a:r>
          </a:p>
          <a:p>
            <a:pPr lvl="1"/>
            <a:r>
              <a:rPr lang="en-US" dirty="0"/>
              <a:t>Switch </a:t>
            </a:r>
          </a:p>
          <a:p>
            <a:pPr lvl="1"/>
            <a:r>
              <a:rPr lang="en-US" dirty="0"/>
              <a:t>Hub</a:t>
            </a:r>
          </a:p>
        </p:txBody>
      </p:sp>
      <p:sp>
        <p:nvSpPr>
          <p:cNvPr id="4" name="Slide Number Placeholder 3">
            <a:extLst>
              <a:ext uri="{FF2B5EF4-FFF2-40B4-BE49-F238E27FC236}">
                <a16:creationId xmlns:a16="http://schemas.microsoft.com/office/drawing/2014/main" id="{16A71F6C-DC05-63D7-184C-1041F33806A8}"/>
              </a:ext>
            </a:extLst>
          </p:cNvPr>
          <p:cNvSpPr>
            <a:spLocks noGrp="1"/>
          </p:cNvSpPr>
          <p:nvPr>
            <p:ph type="sldNum" sz="quarter" idx="12"/>
          </p:nvPr>
        </p:nvSpPr>
        <p:spPr/>
        <p:txBody>
          <a:bodyPr/>
          <a:lstStyle/>
          <a:p>
            <a:fld id="{4FAB73BC-B049-4115-A692-8D63A059BFB8}" type="slidenum">
              <a:rPr lang="en-US" smtClean="0"/>
              <a:t>23</a:t>
            </a:fld>
            <a:endParaRPr lang="en-US" dirty="0"/>
          </a:p>
        </p:txBody>
      </p:sp>
      <p:pic>
        <p:nvPicPr>
          <p:cNvPr id="3074" name="Picture 2" descr="Cable Difference: Straight Through vs Crossover Cable">
            <a:extLst>
              <a:ext uri="{FF2B5EF4-FFF2-40B4-BE49-F238E27FC236}">
                <a16:creationId xmlns:a16="http://schemas.microsoft.com/office/drawing/2014/main" id="{BE0D3DB8-5B75-DF9B-A11C-E54D74D3E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005" y="1813721"/>
            <a:ext cx="619125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92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38A4D3-74F5-8DF6-0058-F10334D17C27}"/>
              </a:ext>
            </a:extLst>
          </p:cNvPr>
          <p:cNvSpPr>
            <a:spLocks noGrp="1"/>
          </p:cNvSpPr>
          <p:nvPr>
            <p:ph type="title"/>
          </p:nvPr>
        </p:nvSpPr>
        <p:spPr>
          <a:xfrm>
            <a:off x="1069848" y="475579"/>
            <a:ext cx="10058400" cy="1043226"/>
          </a:xfrm>
        </p:spPr>
        <p:txBody>
          <a:bodyPr/>
          <a:lstStyle/>
          <a:p>
            <a:pPr algn="ctr"/>
            <a:r>
              <a:rPr lang="en-US" dirty="0"/>
              <a:t>Tools for cabling</a:t>
            </a:r>
          </a:p>
        </p:txBody>
      </p:sp>
      <p:sp>
        <p:nvSpPr>
          <p:cNvPr id="9" name="Content Placeholder 8">
            <a:extLst>
              <a:ext uri="{FF2B5EF4-FFF2-40B4-BE49-F238E27FC236}">
                <a16:creationId xmlns:a16="http://schemas.microsoft.com/office/drawing/2014/main" id="{79CA9970-33BD-F0B2-FB07-7264EC20E0C3}"/>
              </a:ext>
            </a:extLst>
          </p:cNvPr>
          <p:cNvSpPr>
            <a:spLocks noGrp="1"/>
          </p:cNvSpPr>
          <p:nvPr>
            <p:ph idx="1"/>
          </p:nvPr>
        </p:nvSpPr>
        <p:spPr>
          <a:xfrm>
            <a:off x="1551008" y="1727869"/>
            <a:ext cx="9577240" cy="4050792"/>
          </a:xfrm>
        </p:spPr>
        <p:txBody>
          <a:bodyPr/>
          <a:lstStyle/>
          <a:p>
            <a:r>
              <a:rPr lang="en-US" dirty="0"/>
              <a:t>Cat6 cable</a:t>
            </a:r>
          </a:p>
          <a:p>
            <a:r>
              <a:rPr lang="en-US" dirty="0"/>
              <a:t>RJ45 connectors</a:t>
            </a:r>
          </a:p>
          <a:p>
            <a:r>
              <a:rPr lang="en-US" dirty="0"/>
              <a:t>Cable stripper</a:t>
            </a:r>
          </a:p>
          <a:p>
            <a:r>
              <a:rPr lang="en-US" dirty="0"/>
              <a:t>Scissors</a:t>
            </a:r>
          </a:p>
          <a:p>
            <a:r>
              <a:rPr lang="en-US" dirty="0"/>
              <a:t>Crimping tool</a:t>
            </a:r>
          </a:p>
        </p:txBody>
      </p:sp>
      <p:sp>
        <p:nvSpPr>
          <p:cNvPr id="7" name="Slide Number Placeholder 6">
            <a:extLst>
              <a:ext uri="{FF2B5EF4-FFF2-40B4-BE49-F238E27FC236}">
                <a16:creationId xmlns:a16="http://schemas.microsoft.com/office/drawing/2014/main" id="{1237D3E8-077E-76FA-E49A-A076E978DAD5}"/>
              </a:ext>
            </a:extLst>
          </p:cNvPr>
          <p:cNvSpPr>
            <a:spLocks noGrp="1"/>
          </p:cNvSpPr>
          <p:nvPr>
            <p:ph type="sldNum" sz="quarter" idx="12"/>
          </p:nvPr>
        </p:nvSpPr>
        <p:spPr/>
        <p:txBody>
          <a:bodyPr/>
          <a:lstStyle/>
          <a:p>
            <a:fld id="{4FAB73BC-B049-4115-A692-8D63A059BFB8}" type="slidenum">
              <a:rPr lang="en-US" smtClean="0"/>
              <a:t>24</a:t>
            </a:fld>
            <a:endParaRPr lang="en-US" dirty="0"/>
          </a:p>
        </p:txBody>
      </p:sp>
      <p:pic>
        <p:nvPicPr>
          <p:cNvPr id="6146" name="Picture 2" descr="Slink CAT-6 UTP 4 Pair Network Cable | Virtual World Communications – One  Stop for All Solutions in Pakistan">
            <a:extLst>
              <a:ext uri="{FF2B5EF4-FFF2-40B4-BE49-F238E27FC236}">
                <a16:creationId xmlns:a16="http://schemas.microsoft.com/office/drawing/2014/main" id="{C7CD4569-C2DD-6473-9C2E-AC4AACD57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572" y="1397359"/>
            <a:ext cx="3974472" cy="187407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a Wire Stripper Is and How to Use It">
            <a:extLst>
              <a:ext uri="{FF2B5EF4-FFF2-40B4-BE49-F238E27FC236}">
                <a16:creationId xmlns:a16="http://schemas.microsoft.com/office/drawing/2014/main" id="{ECA9DF03-18D5-3138-EAE8-40453614B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7253" y="3208058"/>
            <a:ext cx="2943915" cy="171048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EXPERTRONICS 3 in 1 Modular Crimping Tool, Rj45, Rj11 Cat5e ...">
            <a:extLst>
              <a:ext uri="{FF2B5EF4-FFF2-40B4-BE49-F238E27FC236}">
                <a16:creationId xmlns:a16="http://schemas.microsoft.com/office/drawing/2014/main" id="{DAABCE0E-AA3D-B8BE-F901-7F959EF18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260" y="3990871"/>
            <a:ext cx="3127384" cy="198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6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5FAF-0EA3-08B6-6356-CA8B70EAE700}"/>
              </a:ext>
            </a:extLst>
          </p:cNvPr>
          <p:cNvSpPr>
            <a:spLocks noGrp="1"/>
          </p:cNvSpPr>
          <p:nvPr>
            <p:ph type="title"/>
          </p:nvPr>
        </p:nvSpPr>
        <p:spPr>
          <a:xfrm>
            <a:off x="1069848" y="484632"/>
            <a:ext cx="10058400" cy="904330"/>
          </a:xfrm>
        </p:spPr>
        <p:txBody>
          <a:bodyPr/>
          <a:lstStyle/>
          <a:p>
            <a:pPr algn="ctr"/>
            <a:r>
              <a:rPr lang="en-US" dirty="0"/>
              <a:t>Connector</a:t>
            </a:r>
          </a:p>
        </p:txBody>
      </p:sp>
      <p:sp>
        <p:nvSpPr>
          <p:cNvPr id="3" name="Content Placeholder 2">
            <a:extLst>
              <a:ext uri="{FF2B5EF4-FFF2-40B4-BE49-F238E27FC236}">
                <a16:creationId xmlns:a16="http://schemas.microsoft.com/office/drawing/2014/main" id="{4E4E63EA-46CB-88EC-6019-9AF16B61EEDC}"/>
              </a:ext>
            </a:extLst>
          </p:cNvPr>
          <p:cNvSpPr>
            <a:spLocks noGrp="1"/>
          </p:cNvSpPr>
          <p:nvPr>
            <p:ph idx="1"/>
          </p:nvPr>
        </p:nvSpPr>
        <p:spPr>
          <a:xfrm>
            <a:off x="1069848" y="1711220"/>
            <a:ext cx="5935884" cy="4050792"/>
          </a:xfrm>
        </p:spPr>
        <p:txBody>
          <a:bodyPr>
            <a:normAutofit/>
          </a:bodyPr>
          <a:lstStyle/>
          <a:p>
            <a:r>
              <a:rPr lang="en-US" dirty="0">
                <a:latin typeface="Times New Roman" panose="02020603050405020304" pitchFamily="18" charset="0"/>
                <a:cs typeface="Times New Roman" panose="02020603050405020304" pitchFamily="18" charset="0"/>
              </a:rPr>
              <a:t>RJ45 is a type of connector commonly used for Ethernet networking. The "RJ" in RJ45 stands for "registered jack," since it is a standardized networking interface. The "45" simply refers to the number of the interface standard.</a:t>
            </a:r>
          </a:p>
          <a:p>
            <a:r>
              <a:rPr lang="en-US" dirty="0">
                <a:latin typeface="Times New Roman" panose="02020603050405020304" pitchFamily="18" charset="0"/>
                <a:cs typeface="Times New Roman" panose="02020603050405020304" pitchFamily="18" charset="0"/>
              </a:rPr>
              <a:t>Each RJ45 connector has eight pins, which means an RJ45 cable contains eight separate wires. If you look closely at the end of an Ethernet cable, you can actually see the eight wires, which are each a different color. Four of them are solid colors, while the other four are striped.</a:t>
            </a:r>
          </a:p>
          <a:p>
            <a:r>
              <a:rPr lang="en-US" dirty="0">
                <a:latin typeface="Times New Roman" panose="02020603050405020304" pitchFamily="18" charset="0"/>
                <a:cs typeface="Times New Roman" panose="02020603050405020304" pitchFamily="18" charset="0"/>
              </a:rPr>
              <a:t>RJ45 cables can be wired in two different ways. One version is called T-568A and the other is T-568B.</a:t>
            </a:r>
          </a:p>
        </p:txBody>
      </p:sp>
      <p:sp>
        <p:nvSpPr>
          <p:cNvPr id="4" name="Slide Number Placeholder 3">
            <a:extLst>
              <a:ext uri="{FF2B5EF4-FFF2-40B4-BE49-F238E27FC236}">
                <a16:creationId xmlns:a16="http://schemas.microsoft.com/office/drawing/2014/main" id="{E09D5DA3-0B8A-20E4-AFE6-D6C983F7020E}"/>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5122" name="Picture 2" descr="RJ45 Connector Cat5e &amp; Cat6 Modular Plug | Shopikbuzz">
            <a:extLst>
              <a:ext uri="{FF2B5EF4-FFF2-40B4-BE49-F238E27FC236}">
                <a16:creationId xmlns:a16="http://schemas.microsoft.com/office/drawing/2014/main" id="{1B3FE0DF-A3BE-1780-F137-7B802475A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563" y="1633525"/>
            <a:ext cx="2811746" cy="14718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30BD330-651A-179D-E657-E797068C4F7F}"/>
              </a:ext>
            </a:extLst>
          </p:cNvPr>
          <p:cNvPicPr>
            <a:picLocks noChangeAspect="1"/>
          </p:cNvPicPr>
          <p:nvPr/>
        </p:nvPicPr>
        <p:blipFill>
          <a:blip r:embed="rId3"/>
          <a:stretch>
            <a:fillRect/>
          </a:stretch>
        </p:blipFill>
        <p:spPr>
          <a:xfrm>
            <a:off x="7566361" y="3066868"/>
            <a:ext cx="2645948" cy="1371550"/>
          </a:xfrm>
          <a:prstGeom prst="rect">
            <a:avLst/>
          </a:prstGeom>
        </p:spPr>
      </p:pic>
    </p:spTree>
    <p:extLst>
      <p:ext uri="{BB962C8B-B14F-4D97-AF65-F5344CB8AC3E}">
        <p14:creationId xmlns:p14="http://schemas.microsoft.com/office/powerpoint/2010/main" val="4169110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33F1-9354-1399-2F71-D7589CAA1D54}"/>
              </a:ext>
            </a:extLst>
          </p:cNvPr>
          <p:cNvSpPr>
            <a:spLocks noGrp="1"/>
          </p:cNvSpPr>
          <p:nvPr>
            <p:ph type="title"/>
          </p:nvPr>
        </p:nvSpPr>
        <p:spPr/>
        <p:txBody>
          <a:bodyPr/>
          <a:lstStyle/>
          <a:p>
            <a:r>
              <a:rPr lang="en-US" dirty="0"/>
              <a:t>Cat6</a:t>
            </a:r>
            <a:endParaRPr lang="en-PK" dirty="0"/>
          </a:p>
        </p:txBody>
      </p:sp>
      <p:sp>
        <p:nvSpPr>
          <p:cNvPr id="3" name="Content Placeholder 2">
            <a:extLst>
              <a:ext uri="{FF2B5EF4-FFF2-40B4-BE49-F238E27FC236}">
                <a16:creationId xmlns:a16="http://schemas.microsoft.com/office/drawing/2014/main" id="{9930FA47-704A-67A7-BF48-5A7EF49E73CE}"/>
              </a:ext>
            </a:extLst>
          </p:cNvPr>
          <p:cNvSpPr>
            <a:spLocks noGrp="1"/>
          </p:cNvSpPr>
          <p:nvPr>
            <p:ph idx="1"/>
          </p:nvPr>
        </p:nvSpPr>
        <p:spPr/>
        <p:txBody>
          <a:bodyPr>
            <a:norm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Cat6 cable, short for Category 6 cable, is a type of twisted pair Ethernet cable used in network infrastructure to support high-speed data transmission. It provides performance up to 250 MHz and is capable of delivering data speeds of up to 10 Gbps over distances of up to 55 meters, making it suitable for Gigabit Ethernet and some 10 Gigabit Ethernet installations.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PK"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DD9AE1-9910-907E-EB4C-322DD7D2EEA7}"/>
              </a:ext>
            </a:extLst>
          </p:cNvPr>
          <p:cNvSpPr>
            <a:spLocks noGrp="1"/>
          </p:cNvSpPr>
          <p:nvPr>
            <p:ph type="sldNum" sz="quarter" idx="12"/>
          </p:nvPr>
        </p:nvSpPr>
        <p:spPr/>
        <p:txBody>
          <a:bodyPr/>
          <a:lstStyle/>
          <a:p>
            <a:fld id="{4FAB73BC-B049-4115-A692-8D63A059BFB8}" type="slidenum">
              <a:rPr lang="en-US" smtClean="0"/>
              <a:t>26</a:t>
            </a:fld>
            <a:endParaRPr lang="en-US" dirty="0"/>
          </a:p>
        </p:txBody>
      </p:sp>
      <p:pic>
        <p:nvPicPr>
          <p:cNvPr id="5" name="Picture 2" descr="Slink CAT-6 UTP 4 Pair Network Cable | Virtual World Communications – One  Stop for All Solutions in Pakistan">
            <a:extLst>
              <a:ext uri="{FF2B5EF4-FFF2-40B4-BE49-F238E27FC236}">
                <a16:creationId xmlns:a16="http://schemas.microsoft.com/office/drawing/2014/main" id="{2601DC4C-24EA-D629-9A2C-DBD6701D6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02" y="3995703"/>
            <a:ext cx="5204234" cy="1874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504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E13A-4FF3-9DF6-5D4E-DD5AB7582AE6}"/>
              </a:ext>
            </a:extLst>
          </p:cNvPr>
          <p:cNvSpPr>
            <a:spLocks noGrp="1"/>
          </p:cNvSpPr>
          <p:nvPr>
            <p:ph type="title"/>
          </p:nvPr>
        </p:nvSpPr>
        <p:spPr/>
        <p:txBody>
          <a:bodyPr/>
          <a:lstStyle/>
          <a:p>
            <a:r>
              <a:rPr lang="en-US" dirty="0"/>
              <a:t>Cable stripper </a:t>
            </a:r>
            <a:endParaRPr lang="en-PK" dirty="0"/>
          </a:p>
        </p:txBody>
      </p:sp>
      <p:sp>
        <p:nvSpPr>
          <p:cNvPr id="3" name="Content Placeholder 2">
            <a:extLst>
              <a:ext uri="{FF2B5EF4-FFF2-40B4-BE49-F238E27FC236}">
                <a16:creationId xmlns:a16="http://schemas.microsoft.com/office/drawing/2014/main" id="{F87DC498-BDB6-B3E2-F236-45F2B2DA9542}"/>
              </a:ext>
            </a:extLst>
          </p:cNvPr>
          <p:cNvSpPr>
            <a:spLocks noGrp="1"/>
          </p:cNvSpPr>
          <p:nvPr>
            <p:ph idx="1"/>
          </p:nvPr>
        </p:nvSpPr>
        <p:spPr/>
        <p:txBody>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 cable stripper is a hand tool used to remove the outer insulation or sheathing from electrical cables or wires. It typically consists of a handle and a blade or cutting mechanism designed to cleanly cut through the insulation without damaging the inner conductors. Cable strippers are commonly used in electrical and networking applications to prepare cables for termination or connection to devices, ensuring proper electrical contact and signal transmission.</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5B9F8C-C981-9959-6B22-FFFB43A82463}"/>
              </a:ext>
            </a:extLst>
          </p:cNvPr>
          <p:cNvSpPr>
            <a:spLocks noGrp="1"/>
          </p:cNvSpPr>
          <p:nvPr>
            <p:ph type="sldNum" sz="quarter" idx="12"/>
          </p:nvPr>
        </p:nvSpPr>
        <p:spPr/>
        <p:txBody>
          <a:bodyPr/>
          <a:lstStyle/>
          <a:p>
            <a:fld id="{4FAB73BC-B049-4115-A692-8D63A059BFB8}" type="slidenum">
              <a:rPr lang="en-US" smtClean="0"/>
              <a:t>27</a:t>
            </a:fld>
            <a:endParaRPr lang="en-US" dirty="0"/>
          </a:p>
        </p:txBody>
      </p:sp>
      <p:pic>
        <p:nvPicPr>
          <p:cNvPr id="11" name="Picture 6" descr="EXPERTRONICS 3 in 1 Modular Crimping Tool, Rj45, Rj11 Cat5e ...">
            <a:extLst>
              <a:ext uri="{FF2B5EF4-FFF2-40B4-BE49-F238E27FC236}">
                <a16:creationId xmlns:a16="http://schemas.microsoft.com/office/drawing/2014/main" id="{7D7BBFDF-32BF-BBF8-48A9-94698AEEC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194" y="3879095"/>
            <a:ext cx="3711920" cy="2293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391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395E-C25F-E102-2C5C-10CF45BD9A01}"/>
              </a:ext>
            </a:extLst>
          </p:cNvPr>
          <p:cNvSpPr>
            <a:spLocks noGrp="1"/>
          </p:cNvSpPr>
          <p:nvPr>
            <p:ph type="title"/>
          </p:nvPr>
        </p:nvSpPr>
        <p:spPr/>
        <p:txBody>
          <a:bodyPr/>
          <a:lstStyle/>
          <a:p>
            <a:r>
              <a:rPr lang="en-US" dirty="0"/>
              <a:t>scissors</a:t>
            </a:r>
            <a:endParaRPr lang="en-PK" dirty="0"/>
          </a:p>
        </p:txBody>
      </p:sp>
      <p:sp>
        <p:nvSpPr>
          <p:cNvPr id="3" name="Content Placeholder 2">
            <a:extLst>
              <a:ext uri="{FF2B5EF4-FFF2-40B4-BE49-F238E27FC236}">
                <a16:creationId xmlns:a16="http://schemas.microsoft.com/office/drawing/2014/main" id="{B9C5AB3E-E68D-A774-1A56-A075DC7CF9B5}"/>
              </a:ext>
            </a:extLst>
          </p:cNvPr>
          <p:cNvSpPr>
            <a:spLocks noGrp="1"/>
          </p:cNvSpPr>
          <p:nvPr>
            <p:ph idx="1"/>
          </p:nvPr>
        </p:nvSpPr>
        <p:spPr/>
        <p:txBody>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"scissors" typically refer to a specific type of tool used for trimming excess wires during the termination process of Ethernet cables. These scissors are designed with precision blades to ensure clean cuts without damaging the conductors. They are commonly used alongside other tools like crimpers and cable strippers to properly prepare and terminate Ethernet cables for connection to networking devices such as switches, routers, and patch panels.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F979DA-EE39-2163-DA2F-D9970B692A20}"/>
              </a:ext>
            </a:extLst>
          </p:cNvPr>
          <p:cNvSpPr>
            <a:spLocks noGrp="1"/>
          </p:cNvSpPr>
          <p:nvPr>
            <p:ph type="sldNum" sz="quarter" idx="12"/>
          </p:nvPr>
        </p:nvSpPr>
        <p:spPr/>
        <p:txBody>
          <a:bodyPr/>
          <a:lstStyle/>
          <a:p>
            <a:fld id="{4FAB73BC-B049-4115-A692-8D63A059BFB8}" type="slidenum">
              <a:rPr lang="en-US" smtClean="0"/>
              <a:t>28</a:t>
            </a:fld>
            <a:endParaRPr lang="en-US" dirty="0"/>
          </a:p>
        </p:txBody>
      </p:sp>
      <p:pic>
        <p:nvPicPr>
          <p:cNvPr id="7" name="Picture 6">
            <a:extLst>
              <a:ext uri="{FF2B5EF4-FFF2-40B4-BE49-F238E27FC236}">
                <a16:creationId xmlns:a16="http://schemas.microsoft.com/office/drawing/2014/main" id="{F51CA396-E344-F949-A39D-332EB3D73751}"/>
              </a:ext>
            </a:extLst>
          </p:cNvPr>
          <p:cNvPicPr>
            <a:picLocks noChangeAspect="1"/>
          </p:cNvPicPr>
          <p:nvPr/>
        </p:nvPicPr>
        <p:blipFill>
          <a:blip r:embed="rId2"/>
          <a:stretch>
            <a:fillRect/>
          </a:stretch>
        </p:blipFill>
        <p:spPr>
          <a:xfrm>
            <a:off x="1991388" y="4007318"/>
            <a:ext cx="3141927" cy="2058504"/>
          </a:xfrm>
          <a:prstGeom prst="rect">
            <a:avLst/>
          </a:prstGeom>
        </p:spPr>
      </p:pic>
      <p:pic>
        <p:nvPicPr>
          <p:cNvPr id="9" name="Picture 8">
            <a:extLst>
              <a:ext uri="{FF2B5EF4-FFF2-40B4-BE49-F238E27FC236}">
                <a16:creationId xmlns:a16="http://schemas.microsoft.com/office/drawing/2014/main" id="{B4E6B7D6-F19E-B001-D6D1-AA0D2310C424}"/>
              </a:ext>
            </a:extLst>
          </p:cNvPr>
          <p:cNvPicPr>
            <a:picLocks noChangeAspect="1"/>
          </p:cNvPicPr>
          <p:nvPr/>
        </p:nvPicPr>
        <p:blipFill>
          <a:blip r:embed="rId3"/>
          <a:stretch>
            <a:fillRect/>
          </a:stretch>
        </p:blipFill>
        <p:spPr>
          <a:xfrm>
            <a:off x="5533219" y="4008186"/>
            <a:ext cx="3248642" cy="2365181"/>
          </a:xfrm>
          <a:prstGeom prst="rect">
            <a:avLst/>
          </a:prstGeom>
        </p:spPr>
      </p:pic>
    </p:spTree>
    <p:extLst>
      <p:ext uri="{BB962C8B-B14F-4D97-AF65-F5344CB8AC3E}">
        <p14:creationId xmlns:p14="http://schemas.microsoft.com/office/powerpoint/2010/main" val="3195171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3167-53A3-3435-6596-0FE8AB0DAA64}"/>
              </a:ext>
            </a:extLst>
          </p:cNvPr>
          <p:cNvSpPr>
            <a:spLocks noGrp="1"/>
          </p:cNvSpPr>
          <p:nvPr>
            <p:ph type="title"/>
          </p:nvPr>
        </p:nvSpPr>
        <p:spPr/>
        <p:txBody>
          <a:bodyPr/>
          <a:lstStyle/>
          <a:p>
            <a:r>
              <a:rPr lang="en-US" dirty="0"/>
              <a:t>Crimping tool</a:t>
            </a:r>
            <a:endParaRPr lang="en-PK" dirty="0"/>
          </a:p>
        </p:txBody>
      </p:sp>
      <p:sp>
        <p:nvSpPr>
          <p:cNvPr id="3" name="Content Placeholder 2">
            <a:extLst>
              <a:ext uri="{FF2B5EF4-FFF2-40B4-BE49-F238E27FC236}">
                <a16:creationId xmlns:a16="http://schemas.microsoft.com/office/drawing/2014/main" id="{C7042918-D5C1-75F6-F079-4559B78D2F6A}"/>
              </a:ext>
            </a:extLst>
          </p:cNvPr>
          <p:cNvSpPr>
            <a:spLocks noGrp="1"/>
          </p:cNvSpPr>
          <p:nvPr>
            <p:ph idx="1"/>
          </p:nvPr>
        </p:nvSpPr>
        <p:spPr/>
        <p:txBody>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 crimping tool, in the context of network connectors, is a specialized tool used to attach connectors (such as RJ45 connectors for Ethernet cables) to the ends of network cables. It typically consists of a pair of handles, a crimping mechanism, and interchangeable dies or jaws designed to compress the connector onto the cable's wires securely. Crimping tools ensure proper termination of cables, providing reliable electrical contact between the conductors and the connector pins. They are essential for creating custom-length Ethernet cables and maintaining the integrity of network connections.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E51D05-D2D0-632C-BCA9-EFBD899B86F6}"/>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5" name="Picture 4" descr="What a Wire Stripper Is and How to Use It">
            <a:extLst>
              <a:ext uri="{FF2B5EF4-FFF2-40B4-BE49-F238E27FC236}">
                <a16:creationId xmlns:a16="http://schemas.microsoft.com/office/drawing/2014/main" id="{F334B8AB-2601-1ADC-23C2-2A7EF0771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141" y="4461719"/>
            <a:ext cx="4143951" cy="171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5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4F64-E1B4-611A-D781-C9D78CAEB15F}"/>
              </a:ext>
            </a:extLst>
          </p:cNvPr>
          <p:cNvSpPr>
            <a:spLocks noGrp="1"/>
          </p:cNvSpPr>
          <p:nvPr>
            <p:ph type="title"/>
          </p:nvPr>
        </p:nvSpPr>
        <p:spPr>
          <a:xfrm>
            <a:off x="1069848" y="484632"/>
            <a:ext cx="10058400" cy="104322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74DA52BB-861E-EB1D-934D-D7B694C81A22}"/>
              </a:ext>
            </a:extLst>
          </p:cNvPr>
          <p:cNvSpPr>
            <a:spLocks noGrp="1"/>
          </p:cNvSpPr>
          <p:nvPr>
            <p:ph idx="1"/>
          </p:nvPr>
        </p:nvSpPr>
        <p:spPr>
          <a:xfrm>
            <a:off x="1069848" y="1713053"/>
            <a:ext cx="10058400" cy="4459147"/>
          </a:xfrm>
        </p:spPr>
        <p:txBody>
          <a:bodyPr>
            <a:normAutofit fontScale="92500" lnSpcReduction="10000"/>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computer networks, cables are the physical medium that enables data to be transmitted between devices. They form the backbone of network infrastructure, facilitating communication between computers, servers, routers, switches, and other network devices. Cables come in various types, each suited for specific network requirements based on factors like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transfer speed</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distance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and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environmental conditions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There are generally two types of Signals used:</a:t>
            </a:r>
          </a:p>
          <a:p>
            <a:r>
              <a:rPr lang="en-US" b="1" dirty="0">
                <a:latin typeface="Times New Roman" panose="02020603050405020304" pitchFamily="18" charset="0"/>
                <a:cs typeface="Times New Roman" panose="02020603050405020304" pitchFamily="18" charset="0"/>
              </a:rPr>
              <a:t>Baseband</a:t>
            </a:r>
          </a:p>
          <a:p>
            <a:pPr lvl="1"/>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Baseband signaling involves transmitting digital signals directly over a communication medium without modulating them into analog form. In baseband transmission, the entire bandwidth of the medium is used to transmit a single digital signal.</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Broadband</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Broadband signaling involves modulating digital signals into analog form and transmitting them over a wide range of frequencies simultaneously. This allows multiple signals to be transmitted over the same medium concurrently.</a:t>
            </a:r>
          </a:p>
          <a:p>
            <a:pPr lvl="2"/>
            <a:r>
              <a:rPr lang="en-US" sz="1500" b="0" i="0" dirty="0">
                <a:solidFill>
                  <a:srgbClr val="0D0D0D"/>
                </a:solidFill>
                <a:effectLst/>
                <a:highlight>
                  <a:srgbClr val="FFFFFF"/>
                </a:highlight>
                <a:latin typeface="Times New Roman" panose="02020603050405020304" pitchFamily="18" charset="0"/>
                <a:cs typeface="Times New Roman" panose="02020603050405020304" pitchFamily="18" charset="0"/>
              </a:rPr>
              <a:t>Analog signals are continuous, represented by smoothly varying voltages or frequencies, while digital signals are discrete, represented by sequences of discrete values (0s and 1s), offering better noise immunity and precise representation of data.</a:t>
            </a:r>
            <a:endParaRPr lang="en-US" sz="1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DC30EA-FE32-8CC1-8962-EE1003596593}"/>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52820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C411B-88FE-7FDE-7AAC-99D1181E0EEE}"/>
              </a:ext>
            </a:extLst>
          </p:cNvPr>
          <p:cNvSpPr>
            <a:spLocks noGrp="1"/>
          </p:cNvSpPr>
          <p:nvPr>
            <p:ph type="title"/>
          </p:nvPr>
        </p:nvSpPr>
        <p:spPr/>
        <p:txBody>
          <a:bodyPr/>
          <a:lstStyle/>
          <a:p>
            <a:r>
              <a:rPr lang="en-US" dirty="0"/>
              <a:t>Types of cables</a:t>
            </a:r>
            <a:br>
              <a:rPr lang="en-US" dirty="0"/>
            </a:br>
            <a:endParaRPr lang="en-PK" dirty="0"/>
          </a:p>
        </p:txBody>
      </p:sp>
      <p:pic>
        <p:nvPicPr>
          <p:cNvPr id="6" name="Content Placeholder 5">
            <a:extLst>
              <a:ext uri="{FF2B5EF4-FFF2-40B4-BE49-F238E27FC236}">
                <a16:creationId xmlns:a16="http://schemas.microsoft.com/office/drawing/2014/main" id="{D99A4A13-6391-D84E-4170-5ACB87D02568}"/>
              </a:ext>
            </a:extLst>
          </p:cNvPr>
          <p:cNvPicPr>
            <a:picLocks noGrp="1" noChangeAspect="1"/>
          </p:cNvPicPr>
          <p:nvPr>
            <p:ph idx="1"/>
          </p:nvPr>
        </p:nvPicPr>
        <p:blipFill>
          <a:blip r:embed="rId2"/>
          <a:stretch>
            <a:fillRect/>
          </a:stretch>
        </p:blipFill>
        <p:spPr>
          <a:xfrm>
            <a:off x="1738265" y="2221484"/>
            <a:ext cx="7658513" cy="4051300"/>
          </a:xfrm>
        </p:spPr>
      </p:pic>
      <p:sp>
        <p:nvSpPr>
          <p:cNvPr id="4" name="Slide Number Placeholder 3">
            <a:extLst>
              <a:ext uri="{FF2B5EF4-FFF2-40B4-BE49-F238E27FC236}">
                <a16:creationId xmlns:a16="http://schemas.microsoft.com/office/drawing/2014/main" id="{38A5CBA2-4F3C-B4FB-CF11-A5F22B21EEF2}"/>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65025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4A92-7296-4F9D-2A9C-707F6D4F20D3}"/>
              </a:ext>
            </a:extLst>
          </p:cNvPr>
          <p:cNvSpPr>
            <a:spLocks noGrp="1"/>
          </p:cNvSpPr>
          <p:nvPr>
            <p:ph type="title"/>
          </p:nvPr>
        </p:nvSpPr>
        <p:spPr/>
        <p:txBody>
          <a:bodyPr/>
          <a:lstStyle/>
          <a:p>
            <a:r>
              <a:rPr lang="en-US" dirty="0"/>
              <a:t>Coaxial cable</a:t>
            </a:r>
            <a:endParaRPr lang="en-PK" dirty="0"/>
          </a:p>
        </p:txBody>
      </p:sp>
      <p:sp>
        <p:nvSpPr>
          <p:cNvPr id="3" name="Content Placeholder 2">
            <a:extLst>
              <a:ext uri="{FF2B5EF4-FFF2-40B4-BE49-F238E27FC236}">
                <a16:creationId xmlns:a16="http://schemas.microsoft.com/office/drawing/2014/main" id="{D685D63F-AB7D-B8A2-5628-F9C74FD8B0F8}"/>
              </a:ext>
            </a:extLst>
          </p:cNvPr>
          <p:cNvSpPr>
            <a:spLocks noGrp="1"/>
          </p:cNvSpPr>
          <p:nvPr>
            <p:ph idx="1"/>
          </p:nvPr>
        </p:nvSpPr>
        <p:spPr>
          <a:xfrm>
            <a:off x="1063752" y="1668735"/>
            <a:ext cx="10058400" cy="4050792"/>
          </a:xfrm>
        </p:spPr>
        <p:txBody>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 coaxial cable is a type of electrical cable consisting of an inner conductor, insulating layer, metallic shield, and outer insulating layer, commonly used for transmitting high-frequency signals such as cable television and internet. It's characterized by its cylindrical shape and ability to carry signals with minimal interference.</a:t>
            </a:r>
          </a:p>
          <a:p>
            <a:endParaRPr lang="en-PK"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D5A411-E6A5-9F2A-035A-A8B967323198}"/>
              </a:ext>
            </a:extLst>
          </p:cNvPr>
          <p:cNvSpPr>
            <a:spLocks noGrp="1"/>
          </p:cNvSpPr>
          <p:nvPr>
            <p:ph type="sldNum" sz="quarter" idx="12"/>
          </p:nvPr>
        </p:nvSpPr>
        <p:spPr/>
        <p:txBody>
          <a:bodyPr/>
          <a:lstStyle/>
          <a:p>
            <a:fld id="{4FAB73BC-B049-4115-A692-8D63A059BFB8}" type="slidenum">
              <a:rPr lang="en-US" smtClean="0"/>
              <a:t>5</a:t>
            </a:fld>
            <a:endParaRPr lang="en-US" dirty="0"/>
          </a:p>
        </p:txBody>
      </p:sp>
      <p:pic>
        <p:nvPicPr>
          <p:cNvPr id="5" name="Content Placeholder 5">
            <a:extLst>
              <a:ext uri="{FF2B5EF4-FFF2-40B4-BE49-F238E27FC236}">
                <a16:creationId xmlns:a16="http://schemas.microsoft.com/office/drawing/2014/main" id="{9F28A849-6759-D452-FFF2-8CC57AECC3DA}"/>
              </a:ext>
            </a:extLst>
          </p:cNvPr>
          <p:cNvPicPr>
            <a:picLocks noChangeAspect="1"/>
          </p:cNvPicPr>
          <p:nvPr/>
        </p:nvPicPr>
        <p:blipFill>
          <a:blip r:embed="rId2"/>
          <a:stretch>
            <a:fillRect/>
          </a:stretch>
        </p:blipFill>
        <p:spPr>
          <a:xfrm>
            <a:off x="1624697" y="3054764"/>
            <a:ext cx="8936509" cy="3583145"/>
          </a:xfrm>
          <a:prstGeom prst="rect">
            <a:avLst/>
          </a:prstGeom>
        </p:spPr>
      </p:pic>
    </p:spTree>
    <p:extLst>
      <p:ext uri="{BB962C8B-B14F-4D97-AF65-F5344CB8AC3E}">
        <p14:creationId xmlns:p14="http://schemas.microsoft.com/office/powerpoint/2010/main" val="365167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C0AD-BB84-0456-16D9-097EAD3E0F9B}"/>
              </a:ext>
            </a:extLst>
          </p:cNvPr>
          <p:cNvSpPr>
            <a:spLocks noGrp="1"/>
          </p:cNvSpPr>
          <p:nvPr>
            <p:ph type="title"/>
          </p:nvPr>
        </p:nvSpPr>
        <p:spPr/>
        <p:txBody>
          <a:bodyPr/>
          <a:lstStyle/>
          <a:p>
            <a:r>
              <a:rPr lang="en-US" dirty="0"/>
              <a:t>Types of Coaxial cables</a:t>
            </a:r>
            <a:endParaRPr lang="en-PK" dirty="0"/>
          </a:p>
        </p:txBody>
      </p:sp>
      <p:pic>
        <p:nvPicPr>
          <p:cNvPr id="6" name="Content Placeholder 5">
            <a:extLst>
              <a:ext uri="{FF2B5EF4-FFF2-40B4-BE49-F238E27FC236}">
                <a16:creationId xmlns:a16="http://schemas.microsoft.com/office/drawing/2014/main" id="{270E9E4B-2F31-EAB4-7FBC-38008C6668E4}"/>
              </a:ext>
            </a:extLst>
          </p:cNvPr>
          <p:cNvPicPr>
            <a:picLocks noGrp="1" noChangeAspect="1"/>
          </p:cNvPicPr>
          <p:nvPr>
            <p:ph idx="1"/>
          </p:nvPr>
        </p:nvPicPr>
        <p:blipFill>
          <a:blip r:embed="rId2"/>
          <a:stretch>
            <a:fillRect/>
          </a:stretch>
        </p:blipFill>
        <p:spPr>
          <a:xfrm>
            <a:off x="1837853" y="2221484"/>
            <a:ext cx="8302028" cy="4051300"/>
          </a:xfrm>
        </p:spPr>
      </p:pic>
      <p:sp>
        <p:nvSpPr>
          <p:cNvPr id="4" name="Slide Number Placeholder 3">
            <a:extLst>
              <a:ext uri="{FF2B5EF4-FFF2-40B4-BE49-F238E27FC236}">
                <a16:creationId xmlns:a16="http://schemas.microsoft.com/office/drawing/2014/main" id="{DFD0CC8F-179E-B35F-B76E-B54B77CDF950}"/>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81613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DD1E-E316-FB74-74E4-3A8FC62FA631}"/>
              </a:ext>
            </a:extLst>
          </p:cNvPr>
          <p:cNvSpPr>
            <a:spLocks noGrp="1"/>
          </p:cNvSpPr>
          <p:nvPr>
            <p:ph type="title"/>
          </p:nvPr>
        </p:nvSpPr>
        <p:spPr/>
        <p:txBody>
          <a:bodyPr/>
          <a:lstStyle/>
          <a:p>
            <a:r>
              <a:rPr lang="en-US" dirty="0"/>
              <a:t>RG58</a:t>
            </a:r>
            <a:endParaRPr lang="en-PK" dirty="0"/>
          </a:p>
        </p:txBody>
      </p:sp>
      <p:pic>
        <p:nvPicPr>
          <p:cNvPr id="6" name="Content Placeholder 5">
            <a:extLst>
              <a:ext uri="{FF2B5EF4-FFF2-40B4-BE49-F238E27FC236}">
                <a16:creationId xmlns:a16="http://schemas.microsoft.com/office/drawing/2014/main" id="{4671A774-DAE1-4E9A-3119-D9E49F5C0A54}"/>
              </a:ext>
            </a:extLst>
          </p:cNvPr>
          <p:cNvPicPr>
            <a:picLocks noGrp="1" noChangeAspect="1"/>
          </p:cNvPicPr>
          <p:nvPr>
            <p:ph idx="1"/>
          </p:nvPr>
        </p:nvPicPr>
        <p:blipFill>
          <a:blip r:embed="rId2"/>
          <a:stretch>
            <a:fillRect/>
          </a:stretch>
        </p:blipFill>
        <p:spPr>
          <a:xfrm>
            <a:off x="1548143" y="2112082"/>
            <a:ext cx="8627952" cy="4051300"/>
          </a:xfrm>
        </p:spPr>
      </p:pic>
      <p:sp>
        <p:nvSpPr>
          <p:cNvPr id="4" name="Slide Number Placeholder 3">
            <a:extLst>
              <a:ext uri="{FF2B5EF4-FFF2-40B4-BE49-F238E27FC236}">
                <a16:creationId xmlns:a16="http://schemas.microsoft.com/office/drawing/2014/main" id="{C230BE6B-2952-A079-8162-2D12E3DC702A}"/>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98964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397A-B47E-E15A-75A9-D61D575A6B67}"/>
              </a:ext>
            </a:extLst>
          </p:cNvPr>
          <p:cNvSpPr>
            <a:spLocks noGrp="1"/>
          </p:cNvSpPr>
          <p:nvPr>
            <p:ph type="title"/>
          </p:nvPr>
        </p:nvSpPr>
        <p:spPr/>
        <p:txBody>
          <a:bodyPr/>
          <a:lstStyle/>
          <a:p>
            <a:r>
              <a:rPr lang="en-US" dirty="0"/>
              <a:t>RG8</a:t>
            </a:r>
            <a:endParaRPr lang="en-PK" dirty="0"/>
          </a:p>
        </p:txBody>
      </p:sp>
      <p:pic>
        <p:nvPicPr>
          <p:cNvPr id="6" name="Content Placeholder 5">
            <a:extLst>
              <a:ext uri="{FF2B5EF4-FFF2-40B4-BE49-F238E27FC236}">
                <a16:creationId xmlns:a16="http://schemas.microsoft.com/office/drawing/2014/main" id="{DB0FEFB8-FB9A-AFED-F060-422C47E61B43}"/>
              </a:ext>
            </a:extLst>
          </p:cNvPr>
          <p:cNvPicPr>
            <a:picLocks noGrp="1" noChangeAspect="1"/>
          </p:cNvPicPr>
          <p:nvPr>
            <p:ph idx="1"/>
          </p:nvPr>
        </p:nvPicPr>
        <p:blipFill>
          <a:blip r:embed="rId2"/>
          <a:stretch>
            <a:fillRect/>
          </a:stretch>
        </p:blipFill>
        <p:spPr>
          <a:xfrm>
            <a:off x="1330859" y="2093976"/>
            <a:ext cx="8075977" cy="4051300"/>
          </a:xfrm>
        </p:spPr>
      </p:pic>
      <p:sp>
        <p:nvSpPr>
          <p:cNvPr id="4" name="Slide Number Placeholder 3">
            <a:extLst>
              <a:ext uri="{FF2B5EF4-FFF2-40B4-BE49-F238E27FC236}">
                <a16:creationId xmlns:a16="http://schemas.microsoft.com/office/drawing/2014/main" id="{AF205730-BCEA-A2F7-9B7C-9E88B79A861C}"/>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98370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BD06-1483-8B2D-9AFF-8467CE696E9C}"/>
              </a:ext>
            </a:extLst>
          </p:cNvPr>
          <p:cNvSpPr>
            <a:spLocks noGrp="1"/>
          </p:cNvSpPr>
          <p:nvPr>
            <p:ph type="title"/>
          </p:nvPr>
        </p:nvSpPr>
        <p:spPr/>
        <p:txBody>
          <a:bodyPr/>
          <a:lstStyle/>
          <a:p>
            <a:r>
              <a:rPr lang="en-US" dirty="0"/>
              <a:t>RG6</a:t>
            </a:r>
            <a:endParaRPr lang="en-PK" dirty="0"/>
          </a:p>
        </p:txBody>
      </p:sp>
      <p:pic>
        <p:nvPicPr>
          <p:cNvPr id="6" name="Content Placeholder 5">
            <a:extLst>
              <a:ext uri="{FF2B5EF4-FFF2-40B4-BE49-F238E27FC236}">
                <a16:creationId xmlns:a16="http://schemas.microsoft.com/office/drawing/2014/main" id="{B6127E67-4EA8-481D-5CB5-B8B50F3BC783}"/>
              </a:ext>
            </a:extLst>
          </p:cNvPr>
          <p:cNvPicPr>
            <a:picLocks noGrp="1" noChangeAspect="1"/>
          </p:cNvPicPr>
          <p:nvPr>
            <p:ph idx="1"/>
          </p:nvPr>
        </p:nvPicPr>
        <p:blipFill>
          <a:blip r:embed="rId2"/>
          <a:stretch>
            <a:fillRect/>
          </a:stretch>
        </p:blipFill>
        <p:spPr>
          <a:xfrm>
            <a:off x="1358020" y="2322068"/>
            <a:ext cx="8316012" cy="4051300"/>
          </a:xfrm>
        </p:spPr>
      </p:pic>
      <p:sp>
        <p:nvSpPr>
          <p:cNvPr id="4" name="Slide Number Placeholder 3">
            <a:extLst>
              <a:ext uri="{FF2B5EF4-FFF2-40B4-BE49-F238E27FC236}">
                <a16:creationId xmlns:a16="http://schemas.microsoft.com/office/drawing/2014/main" id="{0C2A863C-87CE-936D-4DF2-530A516FFA65}"/>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213386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254</TotalTime>
  <Words>1124</Words>
  <Application>Microsoft Office PowerPoint</Application>
  <PresentationFormat>Widescreen</PresentationFormat>
  <Paragraphs>122</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Google Sans</vt:lpstr>
      <vt:lpstr>Rockwell</vt:lpstr>
      <vt:lpstr>Rockwell Condensed</vt:lpstr>
      <vt:lpstr>Söhne</vt:lpstr>
      <vt:lpstr>Times New Roman</vt:lpstr>
      <vt:lpstr>Wingdings</vt:lpstr>
      <vt:lpstr>Wood Type</vt:lpstr>
      <vt:lpstr>Cabling</vt:lpstr>
      <vt:lpstr>Contents</vt:lpstr>
      <vt:lpstr>Introduction</vt:lpstr>
      <vt:lpstr>Types of cables </vt:lpstr>
      <vt:lpstr>Coaxial cable</vt:lpstr>
      <vt:lpstr>Types of Coaxial cables</vt:lpstr>
      <vt:lpstr>RG58</vt:lpstr>
      <vt:lpstr>RG8</vt:lpstr>
      <vt:lpstr>RG6</vt:lpstr>
      <vt:lpstr>RG59</vt:lpstr>
      <vt:lpstr>Twisted pair cables </vt:lpstr>
      <vt:lpstr>UTP</vt:lpstr>
      <vt:lpstr>UTP</vt:lpstr>
      <vt:lpstr>STP</vt:lpstr>
      <vt:lpstr>Fiber optic cable</vt:lpstr>
      <vt:lpstr>Types</vt:lpstr>
      <vt:lpstr>Single mode</vt:lpstr>
      <vt:lpstr>Multi mode</vt:lpstr>
      <vt:lpstr>Cabling Standard</vt:lpstr>
      <vt:lpstr>Cabling Standard</vt:lpstr>
      <vt:lpstr>Ethernet Cables</vt:lpstr>
      <vt:lpstr>Straight-through and cross-over</vt:lpstr>
      <vt:lpstr>Families of devices</vt:lpstr>
      <vt:lpstr>Tools for cabling</vt:lpstr>
      <vt:lpstr>Connector</vt:lpstr>
      <vt:lpstr>Cat6</vt:lpstr>
      <vt:lpstr>Cable stripper </vt:lpstr>
      <vt:lpstr>scissors</vt:lpstr>
      <vt:lpstr>Crimping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Cabling</dc:title>
  <dc:creator>Habiba Habib</dc:creator>
  <cp:lastModifiedBy>Rabia Qasim</cp:lastModifiedBy>
  <cp:revision>62</cp:revision>
  <dcterms:created xsi:type="dcterms:W3CDTF">2024-03-30T04:17:35Z</dcterms:created>
  <dcterms:modified xsi:type="dcterms:W3CDTF">2024-04-16T04:25:36Z</dcterms:modified>
</cp:coreProperties>
</file>