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4DBB2-0B0B-4CB0-8D7E-049FADE660E9}" type="datetimeFigureOut">
              <a:rPr lang="en-US" smtClean="0"/>
              <a:t>4/1/2024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EBA3E96-E5DB-40BD-9813-A85B08A9F51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23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4DBB2-0B0B-4CB0-8D7E-049FADE660E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A3E96-E5DB-40BD-9813-A85B08A9F51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12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4DBB2-0B0B-4CB0-8D7E-049FADE660E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A3E96-E5DB-40BD-9813-A85B08A9F51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15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4DBB2-0B0B-4CB0-8D7E-049FADE660E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A3E96-E5DB-40BD-9813-A85B08A9F51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514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4DBB2-0B0B-4CB0-8D7E-049FADE660E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A3E96-E5DB-40BD-9813-A85B08A9F51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668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04DBB2-0B0B-4CB0-8D7E-049FADE660E9}"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A3E96-E5DB-40BD-9813-A85B08A9F51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485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04DBB2-0B0B-4CB0-8D7E-049FADE660E9}"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A3E96-E5DB-40BD-9813-A85B08A9F51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55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4DBB2-0B0B-4CB0-8D7E-049FADE660E9}"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A3E96-E5DB-40BD-9813-A85B08A9F51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934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4DBB2-0B0B-4CB0-8D7E-049FADE660E9}"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A3E96-E5DB-40BD-9813-A85B08A9F517}" type="slidenum">
              <a:rPr lang="en-US" smtClean="0"/>
              <a:t>‹#›</a:t>
            </a:fld>
            <a:endParaRPr lang="en-US"/>
          </a:p>
        </p:txBody>
      </p:sp>
    </p:spTree>
    <p:extLst>
      <p:ext uri="{BB962C8B-B14F-4D97-AF65-F5344CB8AC3E}">
        <p14:creationId xmlns:p14="http://schemas.microsoft.com/office/powerpoint/2010/main" val="257468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4DBB2-0B0B-4CB0-8D7E-049FADE660E9}"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A3E96-E5DB-40BD-9813-A85B08A9F51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78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104DBB2-0B0B-4CB0-8D7E-049FADE660E9}" type="datetimeFigureOut">
              <a:rPr lang="en-US" smtClean="0"/>
              <a:t>4/1/2024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EBA3E96-E5DB-40BD-9813-A85B08A9F51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174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104DBB2-0B0B-4CB0-8D7E-049FADE660E9}" type="datetimeFigureOut">
              <a:rPr lang="en-US" smtClean="0"/>
              <a:t>4/1/2024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EBA3E96-E5DB-40BD-9813-A85B08A9F51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951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000B-4981-8C10-6CA2-854E7795AA32}"/>
              </a:ext>
            </a:extLst>
          </p:cNvPr>
          <p:cNvSpPr>
            <a:spLocks noGrp="1"/>
          </p:cNvSpPr>
          <p:nvPr>
            <p:ph type="ctrTitle"/>
          </p:nvPr>
        </p:nvSpPr>
        <p:spPr>
          <a:xfrm>
            <a:off x="1524000" y="1122363"/>
            <a:ext cx="9144000" cy="2133599"/>
          </a:xfrm>
        </p:spPr>
        <p:txBody>
          <a:bodyPr/>
          <a:lstStyle/>
          <a:p>
            <a:pPr algn="ctr"/>
            <a:r>
              <a:rPr lang="en-US" dirty="0">
                <a:latin typeface="Times New Roman" panose="02020603050405020304" pitchFamily="18" charset="0"/>
                <a:cs typeface="Times New Roman" panose="02020603050405020304" pitchFamily="18" charset="0"/>
              </a:rPr>
              <a:t>Argumentative Essay</a:t>
            </a:r>
          </a:p>
        </p:txBody>
      </p:sp>
      <p:sp>
        <p:nvSpPr>
          <p:cNvPr id="3" name="Subtitle 2">
            <a:extLst>
              <a:ext uri="{FF2B5EF4-FFF2-40B4-BE49-F238E27FC236}">
                <a16:creationId xmlns:a16="http://schemas.microsoft.com/office/drawing/2014/main" id="{19BADD9D-2746-43F8-BE0B-3033635D7725}"/>
              </a:ext>
            </a:extLst>
          </p:cNvPr>
          <p:cNvSpPr>
            <a:spLocks noGrp="1"/>
          </p:cNvSpPr>
          <p:nvPr>
            <p:ph type="subTitle" idx="1"/>
          </p:nvPr>
        </p:nvSpPr>
        <p:spPr>
          <a:xfrm>
            <a:off x="2417780" y="3531204"/>
            <a:ext cx="8637072" cy="1775314"/>
          </a:xfrm>
        </p:spPr>
        <p:txBody>
          <a:bodyPr>
            <a:normAutofit/>
          </a:bodyPr>
          <a:lstStyle/>
          <a:p>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Resource Person: Sarah Azam</a:t>
            </a:r>
          </a:p>
          <a:p>
            <a:pPr algn="r"/>
            <a:r>
              <a:rPr lang="en-US" dirty="0">
                <a:latin typeface="Times New Roman" panose="02020603050405020304" pitchFamily="18" charset="0"/>
                <a:cs typeface="Times New Roman" panose="02020603050405020304" pitchFamily="18" charset="0"/>
              </a:rPr>
              <a:t>English III – Research Paper Writing and Presentation</a:t>
            </a:r>
          </a:p>
        </p:txBody>
      </p:sp>
    </p:spTree>
    <p:extLst>
      <p:ext uri="{BB962C8B-B14F-4D97-AF65-F5344CB8AC3E}">
        <p14:creationId xmlns:p14="http://schemas.microsoft.com/office/powerpoint/2010/main" val="392101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9F7A-A4AE-CD41-FD83-901DC947749B}"/>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Rogerian</a:t>
            </a:r>
            <a:endParaRPr lang="en-US" dirty="0"/>
          </a:p>
        </p:txBody>
      </p:sp>
      <p:sp>
        <p:nvSpPr>
          <p:cNvPr id="3" name="Content Placeholder 2">
            <a:extLst>
              <a:ext uri="{FF2B5EF4-FFF2-40B4-BE49-F238E27FC236}">
                <a16:creationId xmlns:a16="http://schemas.microsoft.com/office/drawing/2014/main" id="{E0C7AD0D-852C-E162-F4CF-6B2BDB1ECE1D}"/>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Present the problem, acknowledge the opposing side of the argument, state your point of view, and explain why yours is the most beneficial to the reader. This type of argument is effective for polarizing topics, as it acknowledges both sides and presents the middle ground.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09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B9A4-6548-4966-61AD-9AC7E611FF91}"/>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Toulmin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376D1D-69A5-5B64-FAA4-0600BBC29FD6}"/>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Present your claim, present grounds to back up that claim, and then justify that the grounds are linked to the claim. This type of argument is also effective for polarizing topics, but rather than present both sides, it presents one, hinging particularly on facts presented in a way that makes the claim difficult to argue with.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98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644F-708D-E636-7A63-9EDF347D0D2B}"/>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What Is an Argumentative Essay?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E2B1F0-F02F-3298-23D6-FE39DAA748F6}"/>
              </a:ext>
            </a:extLst>
          </p:cNvPr>
          <p:cNvSpPr>
            <a:spLocks noGrp="1"/>
          </p:cNvSpPr>
          <p:nvPr>
            <p:ph idx="1"/>
          </p:nvPr>
        </p:nvSpPr>
        <p:spPr/>
        <p:txBody>
          <a:bodyPr/>
          <a:lstStyle/>
          <a:p>
            <a:pPr algn="l" fontAlgn="base"/>
            <a:r>
              <a:rPr lang="en-US" b="0" i="0" dirty="0">
                <a:solidFill>
                  <a:srgbClr val="000000"/>
                </a:solidFill>
                <a:effectLst/>
                <a:latin typeface="Times New Roman" panose="02020603050405020304" pitchFamily="18" charset="0"/>
                <a:cs typeface="Times New Roman" panose="02020603050405020304" pitchFamily="18" charset="0"/>
              </a:rPr>
              <a:t>An argumentative essay is a piece of writing that takes a stance on an issue. In a good argumentative essay, a writer attempts to persuade readers to understand and support their point of view about a topic by stating their reasoning and providing evidence to back it up.</a:t>
            </a:r>
          </a:p>
          <a:p>
            <a:pPr algn="l" fontAlgn="base"/>
            <a:r>
              <a:rPr lang="en-US" b="0" i="0" dirty="0">
                <a:solidFill>
                  <a:srgbClr val="000000"/>
                </a:solidFill>
                <a:effectLst/>
                <a:latin typeface="Times New Roman" panose="02020603050405020304" pitchFamily="18" charset="0"/>
                <a:cs typeface="Times New Roman" panose="02020603050405020304" pitchFamily="18" charset="0"/>
              </a:rPr>
              <a:t>Argumentative essay writing is a common assignment for high school and college students. Generally, argumentative essay topics are related to science, technology, politics, and health care.</a:t>
            </a:r>
          </a:p>
        </p:txBody>
      </p:sp>
    </p:spTree>
    <p:extLst>
      <p:ext uri="{BB962C8B-B14F-4D97-AF65-F5344CB8AC3E}">
        <p14:creationId xmlns:p14="http://schemas.microsoft.com/office/powerpoint/2010/main" val="276506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2279-AF2D-78A0-67C6-9341E3803C4C}"/>
              </a:ext>
            </a:extLst>
          </p:cNvPr>
          <p:cNvSpPr>
            <a:spLocks noGrp="1"/>
          </p:cNvSpPr>
          <p:nvPr>
            <p:ph type="title"/>
          </p:nvPr>
        </p:nvSpPr>
        <p:spPr/>
        <p:txBody>
          <a:bodyPr>
            <a:norm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How To Outline an Argumentative Essay in 4 Steps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4F9C47-DA9A-0FD1-95AF-F0DFC09B1205}"/>
              </a:ext>
            </a:extLst>
          </p:cNvPr>
          <p:cNvSpPr>
            <a:spLocks noGrp="1"/>
          </p:cNvSpPr>
          <p:nvPr>
            <p:ph idx="1"/>
          </p:nvPr>
        </p:nvSpPr>
        <p:spPr/>
        <p:txBody>
          <a:bodyPr/>
          <a:lstStyle/>
          <a:p>
            <a:pPr algn="l" fontAlgn="base"/>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r>
              <a:rPr lang="en-US" b="0" i="0" dirty="0">
                <a:solidFill>
                  <a:srgbClr val="000000"/>
                </a:solidFill>
                <a:effectLst/>
                <a:latin typeface="Times New Roman" panose="02020603050405020304" pitchFamily="18" charset="0"/>
                <a:cs typeface="Times New Roman" panose="02020603050405020304" pitchFamily="18" charset="0"/>
              </a:rPr>
              <a:t>Argumentative essays should have a straightforward structure, so they are easy for readers to follow. The goal of an argumentative essay is to clearly outline a point of view, reasoning, and evidence. A good argumentative essay should follow this structure: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14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BFFA-F4EF-E192-BFD1-1385F380C469}"/>
              </a:ext>
            </a:extLst>
          </p:cNvPr>
          <p:cNvSpPr>
            <a:spLocks noGrp="1"/>
          </p:cNvSpPr>
          <p:nvPr>
            <p:ph type="title"/>
          </p:nvPr>
        </p:nvSpPr>
        <p:spPr>
          <a:xfrm>
            <a:off x="1451579" y="705394"/>
            <a:ext cx="9603275" cy="1148360"/>
          </a:xfrm>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Introductory paragraph</a:t>
            </a:r>
            <a:r>
              <a:rPr lang="en-US" dirty="0">
                <a:solidFill>
                  <a:srgbClr val="000000"/>
                </a:solidFill>
                <a:latin typeface="Times New Roman" panose="02020603050405020304" pitchFamily="18" charset="0"/>
                <a:cs typeface="Times New Roman" panose="02020603050405020304" pitchFamily="18" charset="0"/>
              </a:rPr>
              <a:t> &amp; </a:t>
            </a:r>
            <a:r>
              <a:rPr lang="en-US" b="1" i="0" dirty="0">
                <a:solidFill>
                  <a:srgbClr val="000000"/>
                </a:solidFill>
                <a:effectLst/>
                <a:latin typeface="Times New Roman" panose="02020603050405020304" pitchFamily="18" charset="0"/>
                <a:cs typeface="Times New Roman" panose="02020603050405020304" pitchFamily="18" charset="0"/>
              </a:rPr>
              <a:t>The thesis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782D03-813A-8E8B-17E8-FE02DD5D5E23}"/>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The first paragraph of your essay should outline the topic, provide background information necessary to understand your argument, outline the evidence you will present and states your thesis.</a:t>
            </a:r>
          </a:p>
          <a:p>
            <a:endParaRPr lang="en-US" dirty="0">
              <a:solidFill>
                <a:srgbClr val="000000"/>
              </a:solidFill>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This is part of your first paragraph. It is a concise, one-sentence summary of your main point and claim.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97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03F3-8DC3-6B33-9EB1-8EA1BDA7A894}"/>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Body paragraphs</a:t>
            </a:r>
            <a:endParaRPr lang="en-US" dirty="0"/>
          </a:p>
        </p:txBody>
      </p:sp>
      <p:sp>
        <p:nvSpPr>
          <p:cNvPr id="3" name="Content Placeholder 2">
            <a:extLst>
              <a:ext uri="{FF2B5EF4-FFF2-40B4-BE49-F238E27FC236}">
                <a16:creationId xmlns:a16="http://schemas.microsoft.com/office/drawing/2014/main" id="{CA39FE57-E0FB-BB63-E71A-DCAAA2AB2D4E}"/>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 typical argumentative essay comprises three or more paragraphs that explain the reasons why you support your thesis. Each body paragraph should cover a different idea or piece of evidence and contain a </a:t>
            </a:r>
            <a:r>
              <a:rPr lang="en-US" b="1" i="0" dirty="0">
                <a:solidFill>
                  <a:srgbClr val="000000"/>
                </a:solidFill>
                <a:effectLst/>
                <a:latin typeface="Times New Roman" panose="02020603050405020304" pitchFamily="18" charset="0"/>
                <a:cs typeface="Times New Roman" panose="02020603050405020304" pitchFamily="18" charset="0"/>
              </a:rPr>
              <a:t>topic sentence</a:t>
            </a:r>
            <a:r>
              <a:rPr lang="en-US" b="0" i="0" dirty="0">
                <a:solidFill>
                  <a:srgbClr val="000000"/>
                </a:solidFill>
                <a:effectLst/>
                <a:latin typeface="Times New Roman" panose="02020603050405020304" pitchFamily="18" charset="0"/>
                <a:cs typeface="Times New Roman" panose="02020603050405020304" pitchFamily="18" charset="0"/>
              </a:rPr>
              <a:t> that clearly and concisely explains why the reader should agree with your position. Body paragraphs are where you back up your claims with </a:t>
            </a:r>
            <a:r>
              <a:rPr lang="en-US" b="1" i="0" dirty="0">
                <a:solidFill>
                  <a:srgbClr val="000000"/>
                </a:solidFill>
                <a:effectLst/>
                <a:latin typeface="Times New Roman" panose="02020603050405020304" pitchFamily="18" charset="0"/>
                <a:cs typeface="Times New Roman" panose="02020603050405020304" pitchFamily="18" charset="0"/>
              </a:rPr>
              <a:t>examples</a:t>
            </a:r>
            <a:r>
              <a:rPr lang="en-US" b="0" i="0" dirty="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research</a:t>
            </a:r>
            <a:r>
              <a:rPr lang="en-US" b="0" i="0" dirty="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statistics</a:t>
            </a:r>
            <a:r>
              <a:rPr lang="en-US" b="0" i="0" dirty="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studies</a:t>
            </a:r>
            <a:r>
              <a:rPr lang="en-US" b="0" i="0" dirty="0">
                <a:solidFill>
                  <a:srgbClr val="000000"/>
                </a:solidFill>
                <a:effectLst/>
                <a:latin typeface="Times New Roman" panose="02020603050405020304" pitchFamily="18" charset="0"/>
                <a:cs typeface="Times New Roman" panose="02020603050405020304" pitchFamily="18" charset="0"/>
              </a:rPr>
              <a:t>, and </a:t>
            </a:r>
            <a:r>
              <a:rPr lang="en-US" b="1" i="0" dirty="0">
                <a:solidFill>
                  <a:srgbClr val="000000"/>
                </a:solidFill>
                <a:effectLst/>
                <a:latin typeface="Times New Roman" panose="02020603050405020304" pitchFamily="18" charset="0"/>
                <a:cs typeface="Times New Roman" panose="02020603050405020304" pitchFamily="18" charset="0"/>
              </a:rPr>
              <a:t>text citations</a:t>
            </a:r>
            <a:r>
              <a:rPr lang="en-US" b="0" i="0" dirty="0">
                <a:solidFill>
                  <a:srgbClr val="000000"/>
                </a:solidFill>
                <a:effectLst/>
                <a:latin typeface="Times New Roman" panose="02020603050405020304" pitchFamily="18" charset="0"/>
                <a:cs typeface="Times New Roman" panose="02020603050405020304" pitchFamily="18" charset="0"/>
              </a:rPr>
              <a:t>. Address opposing points of view and disprove them or explain why you disagree with them. Presenting facts and considering a topic from every angle adds credibility and will help you gain a reader’s trust.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2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56CE-F81D-2912-DB92-79635EE1867D}"/>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5F97C6F4-FC15-F13C-19B8-D89454EC65B9}"/>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One paragraph that restates your thesis and summarizes all of the arguments made in your body paragraphs. Rather than introducing new facts or more arguments, a good conclusion will appeal to a reader’s emotions. In some cases, writers will use a personal anecdote explaining how the topic personally affects them.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24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E5F6-BE9E-B2AC-ED71-06B9A86169FF}"/>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5 Types of Argument Claims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CDE223-8340-BF72-A8C5-02BB62ABA872}"/>
              </a:ext>
            </a:extLst>
          </p:cNvPr>
          <p:cNvSpPr>
            <a:spLocks noGrp="1"/>
          </p:cNvSpPr>
          <p:nvPr>
            <p:ph idx="1"/>
          </p:nvPr>
        </p:nvSpPr>
        <p:spPr>
          <a:xfrm>
            <a:off x="1451579" y="2015732"/>
            <a:ext cx="9603275" cy="3875617"/>
          </a:xfrm>
        </p:spPr>
        <p:txBody>
          <a:bodyPr>
            <a:normAutofit lnSpcReduction="10000"/>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Once you decide what you’re arguing and know your thesis statement, consider how you’ll present your argument. There are five types of argument claims that can drive your essay:</a:t>
            </a:r>
          </a:p>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1. </a:t>
            </a:r>
            <a:r>
              <a:rPr lang="en-US" b="1" i="0" dirty="0">
                <a:solidFill>
                  <a:srgbClr val="000000"/>
                </a:solidFill>
                <a:effectLst/>
                <a:latin typeface="Times New Roman" panose="02020603050405020304" pitchFamily="18" charset="0"/>
                <a:cs typeface="Times New Roman" panose="02020603050405020304" pitchFamily="18" charset="0"/>
              </a:rPr>
              <a:t>Fact</a:t>
            </a:r>
            <a:r>
              <a:rPr lang="en-US" b="0" i="0" dirty="0">
                <a:solidFill>
                  <a:srgbClr val="000000"/>
                </a:solidFill>
                <a:effectLst/>
                <a:latin typeface="Times New Roman" panose="02020603050405020304" pitchFamily="18" charset="0"/>
                <a:cs typeface="Times New Roman" panose="02020603050405020304" pitchFamily="18" charset="0"/>
              </a:rPr>
              <a:t>: whether the statement is true or false.</a:t>
            </a:r>
          </a:p>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2. </a:t>
            </a:r>
            <a:r>
              <a:rPr lang="en-US" b="1" i="0" dirty="0">
                <a:solidFill>
                  <a:srgbClr val="000000"/>
                </a:solidFill>
                <a:effectLst/>
                <a:latin typeface="Times New Roman" panose="02020603050405020304" pitchFamily="18" charset="0"/>
                <a:cs typeface="Times New Roman" panose="02020603050405020304" pitchFamily="18" charset="0"/>
              </a:rPr>
              <a:t>Definition</a:t>
            </a:r>
            <a:r>
              <a:rPr lang="en-US" b="0" i="0" dirty="0">
                <a:solidFill>
                  <a:srgbClr val="000000"/>
                </a:solidFill>
                <a:effectLst/>
                <a:latin typeface="Times New Roman" panose="02020603050405020304" pitchFamily="18" charset="0"/>
                <a:cs typeface="Times New Roman" panose="02020603050405020304" pitchFamily="18" charset="0"/>
              </a:rPr>
              <a:t>: the dictionary definition of what you’re arguing, plus your own personal interpretation of it.</a:t>
            </a:r>
          </a:p>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3. </a:t>
            </a:r>
            <a:r>
              <a:rPr lang="en-US" b="1" i="0" dirty="0">
                <a:solidFill>
                  <a:srgbClr val="000000"/>
                </a:solidFill>
                <a:effectLst/>
                <a:latin typeface="Times New Roman" panose="02020603050405020304" pitchFamily="18" charset="0"/>
                <a:cs typeface="Times New Roman" panose="02020603050405020304" pitchFamily="18" charset="0"/>
              </a:rPr>
              <a:t>Value</a:t>
            </a:r>
            <a:r>
              <a:rPr lang="en-US" b="0" i="0" dirty="0">
                <a:solidFill>
                  <a:srgbClr val="000000"/>
                </a:solidFill>
                <a:effectLst/>
                <a:latin typeface="Times New Roman" panose="02020603050405020304" pitchFamily="18" charset="0"/>
                <a:cs typeface="Times New Roman" panose="02020603050405020304" pitchFamily="18" charset="0"/>
              </a:rPr>
              <a:t>: the importance of what you’re arguing.</a:t>
            </a:r>
          </a:p>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4. </a:t>
            </a:r>
            <a:r>
              <a:rPr lang="en-US" b="1" i="0" dirty="0">
                <a:solidFill>
                  <a:srgbClr val="000000"/>
                </a:solidFill>
                <a:effectLst/>
                <a:latin typeface="Times New Roman" panose="02020603050405020304" pitchFamily="18" charset="0"/>
                <a:cs typeface="Times New Roman" panose="02020603050405020304" pitchFamily="18" charset="0"/>
              </a:rPr>
              <a:t>Cause and effect</a:t>
            </a:r>
            <a:r>
              <a:rPr lang="en-US" b="0" i="0" dirty="0">
                <a:solidFill>
                  <a:srgbClr val="000000"/>
                </a:solidFill>
                <a:effectLst/>
                <a:latin typeface="Times New Roman" panose="02020603050405020304" pitchFamily="18" charset="0"/>
                <a:cs typeface="Times New Roman" panose="02020603050405020304" pitchFamily="18" charset="0"/>
              </a:rPr>
              <a:t>: what causes the problem in your essay and what effects it has.</a:t>
            </a:r>
          </a:p>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5. </a:t>
            </a:r>
            <a:r>
              <a:rPr lang="en-US" b="1" i="0" dirty="0">
                <a:solidFill>
                  <a:srgbClr val="000000"/>
                </a:solidFill>
                <a:effectLst/>
                <a:latin typeface="Times New Roman" panose="02020603050405020304" pitchFamily="18" charset="0"/>
                <a:cs typeface="Times New Roman" panose="02020603050405020304" pitchFamily="18" charset="0"/>
              </a:rPr>
              <a:t>Policy</a:t>
            </a:r>
            <a:r>
              <a:rPr lang="en-US" b="0" i="0" dirty="0">
                <a:solidFill>
                  <a:srgbClr val="000000"/>
                </a:solidFill>
                <a:effectLst/>
                <a:latin typeface="Times New Roman" panose="02020603050405020304" pitchFamily="18" charset="0"/>
                <a:cs typeface="Times New Roman" panose="02020603050405020304" pitchFamily="18" charset="0"/>
              </a:rPr>
              <a:t>: why the reader should care and what they should do about it after reading.</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51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9DA1-558F-62E7-6E3C-CB3A6F8CC9B1}"/>
              </a:ext>
            </a:extLst>
          </p:cNvPr>
          <p:cNvSpPr>
            <a:spLocks noGrp="1"/>
          </p:cNvSpPr>
          <p:nvPr>
            <p:ph type="title"/>
          </p:nvPr>
        </p:nvSpPr>
        <p:spPr/>
        <p:txBody>
          <a:bodyPr>
            <a:norm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3 Main Types of Arguments and How to Use Them</a:t>
            </a:r>
            <a:endParaRPr lang="en-US" dirty="0"/>
          </a:p>
        </p:txBody>
      </p:sp>
      <p:sp>
        <p:nvSpPr>
          <p:cNvPr id="3" name="Content Placeholder 2">
            <a:extLst>
              <a:ext uri="{FF2B5EF4-FFF2-40B4-BE49-F238E27FC236}">
                <a16:creationId xmlns:a16="http://schemas.microsoft.com/office/drawing/2014/main" id="{E7D56100-0AAB-0D2E-CA94-64B944CC1944}"/>
              </a:ext>
            </a:extLst>
          </p:cNvPr>
          <p:cNvSpPr>
            <a:spLocks noGrp="1"/>
          </p:cNvSpPr>
          <p:nvPr>
            <p:ph idx="1"/>
          </p:nvPr>
        </p:nvSpPr>
        <p:spPr/>
        <p:txBody>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There are three main ways to structure an argumentative essay. Choose one of the following or combine them to write your persuasive paper: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52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3A1B-FB47-B35D-8410-AB372FE71F57}"/>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Classical</a:t>
            </a:r>
            <a:endParaRPr lang="en-US" dirty="0"/>
          </a:p>
        </p:txBody>
      </p:sp>
      <p:sp>
        <p:nvSpPr>
          <p:cNvPr id="3" name="Content Placeholder 2">
            <a:extLst>
              <a:ext uri="{FF2B5EF4-FFF2-40B4-BE49-F238E27FC236}">
                <a16:creationId xmlns:a16="http://schemas.microsoft.com/office/drawing/2014/main" id="{B843116D-C4D2-DEFF-A79F-5F9C7D0C4FEF}"/>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Present the main argument, state your opinion, and do your best to convince the reader why your stance is the right one. Also called Aristotelian, this is the most popular strategy for making an argument because it’s the most simple line of thinking to follow. It’s effective when your audience doesn’t have a lot of information or a strong opinion about your topic, as it outlines the facts clearly and concisely.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9404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TotalTime>
  <Words>732</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Times New Roman</vt:lpstr>
      <vt:lpstr>Gallery</vt:lpstr>
      <vt:lpstr>Argumentative Essay</vt:lpstr>
      <vt:lpstr>What Is an Argumentative Essay?</vt:lpstr>
      <vt:lpstr>How To Outline an Argumentative Essay in 4 Steps</vt:lpstr>
      <vt:lpstr>Introductory paragraph &amp; The thesis statement</vt:lpstr>
      <vt:lpstr>Body paragraphs</vt:lpstr>
      <vt:lpstr>Conclusion</vt:lpstr>
      <vt:lpstr>5 Types of Argument Claims</vt:lpstr>
      <vt:lpstr>3 Main Types of Arguments and How to Use Them</vt:lpstr>
      <vt:lpstr>Classical</vt:lpstr>
      <vt:lpstr>Rogerian</vt:lpstr>
      <vt:lpstr>Toulmin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Argumentative Essay</dc:title>
  <dc:creator>Sarah Azam</dc:creator>
  <cp:lastModifiedBy>Sarah Azam</cp:lastModifiedBy>
  <cp:revision>3</cp:revision>
  <dcterms:created xsi:type="dcterms:W3CDTF">2024-04-01T07:53:19Z</dcterms:created>
  <dcterms:modified xsi:type="dcterms:W3CDTF">2024-04-01T08:04:22Z</dcterms:modified>
</cp:coreProperties>
</file>