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A126B-3AF5-4587-AE83-BB01172A8520}" type="datetimeFigureOut">
              <a:rPr lang="en-US" smtClean="0"/>
              <a:t>4/30/2024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84C3CBD-3F7A-49AF-95AA-ECCCB862E6E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95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126B-3AF5-4587-AE83-BB01172A85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3CBD-3F7A-49AF-95AA-ECCCB862E6E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903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126B-3AF5-4587-AE83-BB01172A85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3CBD-3F7A-49AF-95AA-ECCCB862E6E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292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A126B-3AF5-4587-AE83-BB01172A85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3CBD-3F7A-49AF-95AA-ECCCB862E6E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7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A126B-3AF5-4587-AE83-BB01172A8520}"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4C3CBD-3F7A-49AF-95AA-ECCCB862E6E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283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A126B-3AF5-4587-AE83-BB01172A8520}"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C3CBD-3F7A-49AF-95AA-ECCCB862E6E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508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A126B-3AF5-4587-AE83-BB01172A8520}"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4C3CBD-3F7A-49AF-95AA-ECCCB862E6E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261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A126B-3AF5-4587-AE83-BB01172A8520}"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4C3CBD-3F7A-49AF-95AA-ECCCB862E6E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127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A126B-3AF5-4587-AE83-BB01172A8520}"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4C3CBD-3F7A-49AF-95AA-ECCCB862E6EB}" type="slidenum">
              <a:rPr lang="en-US" smtClean="0"/>
              <a:t>‹#›</a:t>
            </a:fld>
            <a:endParaRPr lang="en-US"/>
          </a:p>
        </p:txBody>
      </p:sp>
    </p:spTree>
    <p:extLst>
      <p:ext uri="{BB962C8B-B14F-4D97-AF65-F5344CB8AC3E}">
        <p14:creationId xmlns:p14="http://schemas.microsoft.com/office/powerpoint/2010/main" val="95999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9A126B-3AF5-4587-AE83-BB01172A8520}"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4C3CBD-3F7A-49AF-95AA-ECCCB862E6E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145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49A126B-3AF5-4587-AE83-BB01172A8520}" type="datetimeFigureOut">
              <a:rPr lang="en-US" smtClean="0"/>
              <a:t>4/30/2024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84C3CBD-3F7A-49AF-95AA-ECCCB862E6E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078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49A126B-3AF5-4587-AE83-BB01172A8520}" type="datetimeFigureOut">
              <a:rPr lang="en-US" smtClean="0"/>
              <a:t>4/30/2024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4C3CBD-3F7A-49AF-95AA-ECCCB862E6E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20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6E2C-79FF-038E-C316-CAF6F1131269}"/>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Advertisement Writing</a:t>
            </a:r>
          </a:p>
        </p:txBody>
      </p:sp>
      <p:sp>
        <p:nvSpPr>
          <p:cNvPr id="3" name="Subtitle 2">
            <a:extLst>
              <a:ext uri="{FF2B5EF4-FFF2-40B4-BE49-F238E27FC236}">
                <a16:creationId xmlns:a16="http://schemas.microsoft.com/office/drawing/2014/main" id="{AE215141-5A63-2535-08A2-A23A3C434962}"/>
              </a:ext>
            </a:extLst>
          </p:cNvPr>
          <p:cNvSpPr>
            <a:spLocks noGrp="1"/>
          </p:cNvSpPr>
          <p:nvPr>
            <p:ph type="subTitle" idx="1"/>
          </p:nvPr>
        </p:nvSpPr>
        <p:spPr>
          <a:xfrm>
            <a:off x="2417780" y="3531204"/>
            <a:ext cx="8637072" cy="1876819"/>
          </a:xfrm>
        </p:spPr>
        <p:txBody>
          <a:bodyPr>
            <a:normAutofit/>
          </a:bodyPr>
          <a:lstStyle/>
          <a:p>
            <a:pPr algn="r"/>
            <a:endParaRPr lang="en-US" sz="2000" dirty="0">
              <a:latin typeface="Times New Roman" panose="02020603050405020304" pitchFamily="18" charset="0"/>
              <a:cs typeface="Times New Roman" panose="02020603050405020304" pitchFamily="18" charset="0"/>
            </a:endParaRPr>
          </a:p>
          <a:p>
            <a:pPr algn="r"/>
            <a:r>
              <a:rPr lang="en-US" sz="2000" dirty="0">
                <a:latin typeface="Times New Roman" panose="02020603050405020304" pitchFamily="18" charset="0"/>
                <a:cs typeface="Times New Roman" panose="02020603050405020304" pitchFamily="18" charset="0"/>
              </a:rPr>
              <a:t>Resource Person: Sarah Azam</a:t>
            </a:r>
          </a:p>
          <a:p>
            <a:pPr algn="r"/>
            <a:r>
              <a:rPr lang="en-US" sz="2000" dirty="0">
                <a:latin typeface="Times New Roman" panose="02020603050405020304" pitchFamily="18" charset="0"/>
                <a:cs typeface="Times New Roman" panose="02020603050405020304" pitchFamily="18" charset="0"/>
              </a:rPr>
              <a:t>English III </a:t>
            </a:r>
          </a:p>
        </p:txBody>
      </p:sp>
    </p:spTree>
    <p:extLst>
      <p:ext uri="{BB962C8B-B14F-4D97-AF65-F5344CB8AC3E}">
        <p14:creationId xmlns:p14="http://schemas.microsoft.com/office/powerpoint/2010/main" val="199257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DE1E-B381-8D45-2E40-FB48AA8109EB}"/>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6. Use second person</a:t>
            </a:r>
            <a:endParaRPr lang="en-US" dirty="0"/>
          </a:p>
        </p:txBody>
      </p:sp>
      <p:sp>
        <p:nvSpPr>
          <p:cNvPr id="3" name="Content Placeholder 2">
            <a:extLst>
              <a:ext uri="{FF2B5EF4-FFF2-40B4-BE49-F238E27FC236}">
                <a16:creationId xmlns:a16="http://schemas.microsoft.com/office/drawing/2014/main" id="{7E63E27B-5ED7-85E2-D926-EFC90985415B}"/>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Use the second person "you" in your writing to speak directly to the reader. This helps keep the tone of your writing conversational, and it will help your reader feel as if you wrote the piece specifically for them.</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41276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5B6E-7700-6A06-DDD4-8BF809EF4DB4}"/>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7. List a problem</a:t>
            </a:r>
            <a:endParaRPr lang="en-US" dirty="0"/>
          </a:p>
        </p:txBody>
      </p:sp>
      <p:sp>
        <p:nvSpPr>
          <p:cNvPr id="3" name="Content Placeholder 2">
            <a:extLst>
              <a:ext uri="{FF2B5EF4-FFF2-40B4-BE49-F238E27FC236}">
                <a16:creationId xmlns:a16="http://schemas.microsoft.com/office/drawing/2014/main" id="{6B4EBC08-CA42-A6A7-603A-F48EB483D3C2}"/>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One effective strategy for persuading your reader to consider your product or service is to identify a problem they may be facing that your product or service solves. Clearly describe the customer's pain point and highlight the annoyance of dealing with the issue.</a:t>
            </a:r>
          </a:p>
        </p:txBody>
      </p:sp>
    </p:spTree>
    <p:extLst>
      <p:ext uri="{BB962C8B-B14F-4D97-AF65-F5344CB8AC3E}">
        <p14:creationId xmlns:p14="http://schemas.microsoft.com/office/powerpoint/2010/main" val="65998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202C-B1E2-B2E2-A0C8-7A13968478A1}"/>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8. Share a solution</a:t>
            </a:r>
            <a:br>
              <a:rPr lang="en-US" sz="3200" b="1" i="0" dirty="0">
                <a:solidFill>
                  <a:srgbClr val="2D2D2D"/>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B5F9C99-28A5-54DB-3872-787F628ABD9A}"/>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After identifying the customer's problem, share how your company's product or service solves that problem. Be descriptive and highlight the happiness, joy, relief or other emotions the customer will feel after they've resolved their pain point.</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039589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305B-0323-33A6-7EAE-093BEBA4D0FA}"/>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9. Describe your product</a:t>
            </a:r>
            <a:endParaRPr lang="en-US" dirty="0"/>
          </a:p>
        </p:txBody>
      </p:sp>
      <p:sp>
        <p:nvSpPr>
          <p:cNvPr id="3" name="Content Placeholder 2">
            <a:extLst>
              <a:ext uri="{FF2B5EF4-FFF2-40B4-BE49-F238E27FC236}">
                <a16:creationId xmlns:a16="http://schemas.microsoft.com/office/drawing/2014/main" id="{8CAA79F1-5EAA-93E6-9E29-EB92255FF8D6}"/>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Provide a description of the product or service for the customer. This section should share highlights rather than an extensive description. You want to encourage the customer to continue reading, so consider tying the product or service description directly to the narrative of the rest of the writing.</a:t>
            </a:r>
          </a:p>
        </p:txBody>
      </p:sp>
    </p:spTree>
    <p:extLst>
      <p:ext uri="{BB962C8B-B14F-4D97-AF65-F5344CB8AC3E}">
        <p14:creationId xmlns:p14="http://schemas.microsoft.com/office/powerpoint/2010/main" val="139398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C9990-E47A-3D25-0664-87F9A43F7522}"/>
              </a:ext>
            </a:extLst>
          </p:cNvPr>
          <p:cNvSpPr>
            <a:spLocks noGrp="1"/>
          </p:cNvSpPr>
          <p:nvPr>
            <p:ph type="title"/>
          </p:nvPr>
        </p:nvSpPr>
        <p:spPr/>
        <p:txBody>
          <a:bodyPr>
            <a:normAutofit/>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10. Highlight your competitive advantage</a:t>
            </a:r>
            <a:endParaRPr lang="en-US" dirty="0"/>
          </a:p>
        </p:txBody>
      </p:sp>
      <p:sp>
        <p:nvSpPr>
          <p:cNvPr id="3" name="Content Placeholder 2">
            <a:extLst>
              <a:ext uri="{FF2B5EF4-FFF2-40B4-BE49-F238E27FC236}">
                <a16:creationId xmlns:a16="http://schemas.microsoft.com/office/drawing/2014/main" id="{9685D023-AC14-95F0-98E8-5BC02ACA5FC1}"/>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Ensure you share the unique selling point your product or service offers the customer. You want to persuade them that your product or service is better than any other they could purchase. Instead of addressing competitors, focus on why your item is the best option for the consumer.</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75458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58BD-886B-DE79-EEC0-7E7A1E73525C}"/>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11. Link to the website</a:t>
            </a:r>
            <a:endParaRPr lang="en-US" dirty="0"/>
          </a:p>
        </p:txBody>
      </p:sp>
      <p:sp>
        <p:nvSpPr>
          <p:cNvPr id="3" name="Content Placeholder 2">
            <a:extLst>
              <a:ext uri="{FF2B5EF4-FFF2-40B4-BE49-F238E27FC236}">
                <a16:creationId xmlns:a16="http://schemas.microsoft.com/office/drawing/2014/main" id="{92BC64BD-E5BF-A4F8-7CEE-A7385ECC287F}"/>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If you're going to post your piece online, ensure you include links to your company's website and product or service page in your writing, so customers can easily navigate to the appropriate page and potentially make an immediate purchase.</a:t>
            </a:r>
          </a:p>
        </p:txBody>
      </p:sp>
    </p:spTree>
    <p:extLst>
      <p:ext uri="{BB962C8B-B14F-4D97-AF65-F5344CB8AC3E}">
        <p14:creationId xmlns:p14="http://schemas.microsoft.com/office/powerpoint/2010/main" val="45253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44FC-9535-7B4B-BF04-EDE4DB6521A8}"/>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12. Keep paragraphs short</a:t>
            </a:r>
            <a:endParaRPr lang="en-US" dirty="0"/>
          </a:p>
        </p:txBody>
      </p:sp>
      <p:sp>
        <p:nvSpPr>
          <p:cNvPr id="3" name="Content Placeholder 2">
            <a:extLst>
              <a:ext uri="{FF2B5EF4-FFF2-40B4-BE49-F238E27FC236}">
                <a16:creationId xmlns:a16="http://schemas.microsoft.com/office/drawing/2014/main" id="{B30B5BFE-F2A9-5F9F-6D1B-AAF9ACAD41B7}"/>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Keep your paragraphs short and use headings, subheadings, bullet points and other stylistic elements to help your reader quickly parse the information and gather the most important details and information from your writing.</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265978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D1A29-AA5F-7830-34B0-B3F37F964BEE}"/>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13. Include persuasive language</a:t>
            </a:r>
            <a:endParaRPr lang="en-US" dirty="0"/>
          </a:p>
        </p:txBody>
      </p:sp>
      <p:sp>
        <p:nvSpPr>
          <p:cNvPr id="3" name="Content Placeholder 2">
            <a:extLst>
              <a:ext uri="{FF2B5EF4-FFF2-40B4-BE49-F238E27FC236}">
                <a16:creationId xmlns:a16="http://schemas.microsoft.com/office/drawing/2014/main" id="{5CF6937A-E070-A58F-1342-CA771932538E}"/>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Make sure your writing is engaging and persuasive. The goal is to convince readers to purchase your product or service, so you should choose the specific words and formatting carefully to maximize the likelihood that they become customers.</a:t>
            </a:r>
          </a:p>
        </p:txBody>
      </p:sp>
    </p:spTree>
    <p:extLst>
      <p:ext uri="{BB962C8B-B14F-4D97-AF65-F5344CB8AC3E}">
        <p14:creationId xmlns:p14="http://schemas.microsoft.com/office/powerpoint/2010/main" val="158596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6277-AC89-3389-114B-C52D19228D21}"/>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14. Add keywords</a:t>
            </a:r>
            <a:br>
              <a:rPr lang="en-US" sz="3200" b="1" i="0" dirty="0">
                <a:solidFill>
                  <a:srgbClr val="2D2D2D"/>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46B966A-104E-1F64-681D-BAA856DFCF27}"/>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Keywords are an important element of attracting online traffic. If you're posting your advertisement writing online, ensure you're including keywords that a prospective buyer might use when looking for a solution to their pain point when searching online.</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78654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DD33B-BD2A-11DF-EC91-3C18A073F9E1}"/>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15. Use statistics</a:t>
            </a:r>
            <a:endParaRPr lang="en-US" dirty="0"/>
          </a:p>
        </p:txBody>
      </p:sp>
      <p:sp>
        <p:nvSpPr>
          <p:cNvPr id="3" name="Content Placeholder 2">
            <a:extLst>
              <a:ext uri="{FF2B5EF4-FFF2-40B4-BE49-F238E27FC236}">
                <a16:creationId xmlns:a16="http://schemas.microsoft.com/office/drawing/2014/main" id="{30AEB533-7D31-6F47-CC7C-F48FFC81A004}"/>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Statistics, metrics and other numbers add credibility to your writing and increase visual interest in an otherwise text-heavy article. If relevant, include useful metrics about your product or company in your writing to further persuade your readers to engage with your product or service.</a:t>
            </a:r>
          </a:p>
        </p:txBody>
      </p:sp>
    </p:spTree>
    <p:extLst>
      <p:ext uri="{BB962C8B-B14F-4D97-AF65-F5344CB8AC3E}">
        <p14:creationId xmlns:p14="http://schemas.microsoft.com/office/powerpoint/2010/main" val="248806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8B1E-7E8E-569C-599E-2E9E097D8B46}"/>
              </a:ext>
            </a:extLst>
          </p:cNvPr>
          <p:cNvSpPr>
            <a:spLocks noGrp="1"/>
          </p:cNvSpPr>
          <p:nvPr>
            <p:ph type="title"/>
          </p:nvPr>
        </p:nvSpPr>
        <p:spPr>
          <a:xfrm>
            <a:off x="1451579" y="666207"/>
            <a:ext cx="9603275" cy="1187548"/>
          </a:xfrm>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How To Write an Effective Advertisement?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12046A-130A-F6D6-C7A4-12D6AB495499}"/>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Advertising is a key business strategy for most companies. Effective advertising often requires thoughtful and persuasive writing to accompany images or videos. Knowing how to write specifically for advertising and marketing can benefit your career development and your organization.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128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D28C1-8744-F9AB-9B59-D2CB6C0B5B0C}"/>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16. Be concise</a:t>
            </a:r>
            <a:endParaRPr lang="en-US" dirty="0"/>
          </a:p>
        </p:txBody>
      </p:sp>
      <p:sp>
        <p:nvSpPr>
          <p:cNvPr id="3" name="Content Placeholder 2">
            <a:extLst>
              <a:ext uri="{FF2B5EF4-FFF2-40B4-BE49-F238E27FC236}">
                <a16:creationId xmlns:a16="http://schemas.microsoft.com/office/drawing/2014/main" id="{EC4341B1-B45D-F649-B6E2-401BEEC1486C}"/>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Keep your writing succinct and direct. You want your reader to say engaged for the entirety of the piece, so they receive all the important information about your product or service. Concise language can help accomplish this goal.</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879689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2D32-0DB5-A648-0574-A28C8CDBFEA0}"/>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17. Consider a quote</a:t>
            </a:r>
            <a:br>
              <a:rPr lang="en-US" sz="3200" b="1" i="0" dirty="0">
                <a:solidFill>
                  <a:srgbClr val="2D2D2D"/>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9644B3A-5E28-E655-E964-3553EBD5C341}"/>
              </a:ext>
            </a:extLst>
          </p:cNvPr>
          <p:cNvSpPr>
            <a:spLocks noGrp="1"/>
          </p:cNvSpPr>
          <p:nvPr>
            <p:ph idx="1"/>
          </p:nvPr>
        </p:nvSpPr>
        <p:spPr>
          <a:xfrm>
            <a:off x="1451579" y="2015732"/>
            <a:ext cx="9603275" cy="3836428"/>
          </a:xfrm>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If you have testimonials from customers, consider adding a quote about their purchasing experience, their satisfaction with the product or service or their positive interactions with company employees into your writing.</a:t>
            </a:r>
          </a:p>
        </p:txBody>
      </p:sp>
    </p:spTree>
    <p:extLst>
      <p:ext uri="{BB962C8B-B14F-4D97-AF65-F5344CB8AC3E}">
        <p14:creationId xmlns:p14="http://schemas.microsoft.com/office/powerpoint/2010/main" val="145445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E9CB-5132-4FEE-2A58-E6DBB1BBBC37}"/>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18. Be honest</a:t>
            </a:r>
            <a:endParaRPr lang="en-US" dirty="0"/>
          </a:p>
        </p:txBody>
      </p:sp>
      <p:sp>
        <p:nvSpPr>
          <p:cNvPr id="3" name="Content Placeholder 2">
            <a:extLst>
              <a:ext uri="{FF2B5EF4-FFF2-40B4-BE49-F238E27FC236}">
                <a16:creationId xmlns:a16="http://schemas.microsoft.com/office/drawing/2014/main" id="{6088D3FA-6E53-113C-C47E-C0000CFFD523}"/>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Ensure all the information you include in your writing is verifiable and accurate. If possible, include links or citations to statistics or other claims to illustrate your company's transparency and honesty.</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599067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04ED-6215-22CE-40EB-E9BCA14FC456}"/>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19. Add visuals</a:t>
            </a:r>
            <a:endParaRPr lang="en-US" dirty="0"/>
          </a:p>
        </p:txBody>
      </p:sp>
      <p:sp>
        <p:nvSpPr>
          <p:cNvPr id="3" name="Content Placeholder 2">
            <a:extLst>
              <a:ext uri="{FF2B5EF4-FFF2-40B4-BE49-F238E27FC236}">
                <a16:creationId xmlns:a16="http://schemas.microsoft.com/office/drawing/2014/main" id="{BEEE4E85-AB6D-BF1F-AC2A-0A583771FCF4}"/>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Consider including an image, photo, illustration or video link in your written content. The use of a visual can help initially attract the attention of your reader and encourage them to keep reading once they've started the piece.</a:t>
            </a:r>
          </a:p>
        </p:txBody>
      </p:sp>
    </p:spTree>
    <p:extLst>
      <p:ext uri="{BB962C8B-B14F-4D97-AF65-F5344CB8AC3E}">
        <p14:creationId xmlns:p14="http://schemas.microsoft.com/office/powerpoint/2010/main" val="1498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FBFE-AB89-3875-92C5-78C0DD72378E}"/>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20. Optimize for search</a:t>
            </a:r>
            <a:br>
              <a:rPr lang="en-US" b="1" i="0" dirty="0">
                <a:solidFill>
                  <a:srgbClr val="2D2D2D"/>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BB41D4D-65DA-2922-0C68-B668448660DF}"/>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Ensure you've considered search engine optimization, or "SEO," in your writing and preparation for online posting. SEO involves both the content and the background coding and placement. With SEO strategies in place, your piece will likely perform better online than it would without them.</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2376097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B3B0-9AEC-9C8E-7043-28EE99580A17}"/>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21. Proofread</a:t>
            </a:r>
            <a:endParaRPr lang="en-US" dirty="0"/>
          </a:p>
        </p:txBody>
      </p:sp>
      <p:sp>
        <p:nvSpPr>
          <p:cNvPr id="3" name="Content Placeholder 2">
            <a:extLst>
              <a:ext uri="{FF2B5EF4-FFF2-40B4-BE49-F238E27FC236}">
                <a16:creationId xmlns:a16="http://schemas.microsoft.com/office/drawing/2014/main" id="{181EB974-856A-914E-92E9-026004399B2B}"/>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Before you post or publish your writing, make sure you proofread and edit your advertisement. Consider asking a colleague to read through it to help find any errors. Once you're certain it's error free, you can share the piece with the public.</a:t>
            </a:r>
          </a:p>
        </p:txBody>
      </p:sp>
    </p:spTree>
    <p:extLst>
      <p:ext uri="{BB962C8B-B14F-4D97-AF65-F5344CB8AC3E}">
        <p14:creationId xmlns:p14="http://schemas.microsoft.com/office/powerpoint/2010/main" val="47365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39D8-83C9-EA91-11F7-3B7AB3C26DA1}"/>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22. Perform testing</a:t>
            </a:r>
            <a:endParaRPr lang="en-US" dirty="0"/>
          </a:p>
        </p:txBody>
      </p:sp>
      <p:sp>
        <p:nvSpPr>
          <p:cNvPr id="3" name="Content Placeholder 2">
            <a:extLst>
              <a:ext uri="{FF2B5EF4-FFF2-40B4-BE49-F238E27FC236}">
                <a16:creationId xmlns:a16="http://schemas.microsoft.com/office/drawing/2014/main" id="{F2D7B926-AB61-0734-3388-3926B7A0FD18}"/>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Consider performing A/B testing on your piece with a similar advertisement. With A/B testing, you'll get opinions from people within your target demographic on which piece they're more likely to read and respond to. A/B testing can be useful for advertisements with a wide reach to ensure you're sharing the best and most engaging information.</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90942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D50A-EDE1-6457-9DD8-0BEBBD8F5F59}"/>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What is advertisement writing?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7CE3A3-A5B5-445E-5999-6619D9D0EA8A}"/>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Advertisement writing is a style of writing that uses </a:t>
            </a:r>
            <a:r>
              <a:rPr lang="en-US" sz="2400" b="1" i="0" dirty="0">
                <a:solidFill>
                  <a:srgbClr val="2D2D2D"/>
                </a:solidFill>
                <a:effectLst/>
                <a:latin typeface="Times New Roman" panose="02020603050405020304" pitchFamily="18" charset="0"/>
                <a:cs typeface="Times New Roman" panose="02020603050405020304" pitchFamily="18" charset="0"/>
              </a:rPr>
              <a:t>persuasion</a:t>
            </a:r>
            <a:r>
              <a:rPr lang="en-US" sz="2400" b="0" i="0" dirty="0">
                <a:solidFill>
                  <a:srgbClr val="2D2D2D"/>
                </a:solidFill>
                <a:effectLst/>
                <a:latin typeface="Times New Roman" panose="02020603050405020304" pitchFamily="18" charset="0"/>
                <a:cs typeface="Times New Roman" panose="02020603050405020304" pitchFamily="18" charset="0"/>
              </a:rPr>
              <a:t> and other </a:t>
            </a:r>
            <a:r>
              <a:rPr lang="en-US" sz="2400" b="1" i="0" dirty="0">
                <a:solidFill>
                  <a:srgbClr val="2D2D2D"/>
                </a:solidFill>
                <a:effectLst/>
                <a:latin typeface="Times New Roman" panose="02020603050405020304" pitchFamily="18" charset="0"/>
                <a:cs typeface="Times New Roman" panose="02020603050405020304" pitchFamily="18" charset="0"/>
              </a:rPr>
              <a:t>stylistic tactics </a:t>
            </a:r>
            <a:r>
              <a:rPr lang="en-US" sz="2400" b="0" i="0" dirty="0">
                <a:solidFill>
                  <a:srgbClr val="2D2D2D"/>
                </a:solidFill>
                <a:effectLst/>
                <a:latin typeface="Times New Roman" panose="02020603050405020304" pitchFamily="18" charset="0"/>
                <a:cs typeface="Times New Roman" panose="02020603050405020304" pitchFamily="18" charset="0"/>
              </a:rPr>
              <a:t>to engage potential customers. Advertisement writing can be as short as a tagline for a photo or video or as lengthy as an article or blog post for customers to read. Knowing what the goal of the advertisement is can help you write strong and effective copy.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763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2D82B-BB83-A68C-E1BC-A587489F6389}"/>
              </a:ext>
            </a:extLst>
          </p:cNvPr>
          <p:cNvSpPr txBox="1"/>
          <p:nvPr/>
        </p:nvSpPr>
        <p:spPr>
          <a:xfrm>
            <a:off x="1841864" y="1946366"/>
            <a:ext cx="9196250" cy="1200329"/>
          </a:xfrm>
          <a:prstGeom prst="rect">
            <a:avLst/>
          </a:prstGeom>
          <a:noFill/>
        </p:spPr>
        <p:txBody>
          <a:bodyPr wrap="square">
            <a:spAutoFit/>
          </a:bodyPr>
          <a:lstStyle/>
          <a:p>
            <a:pPr algn="ctr"/>
            <a:r>
              <a:rPr lang="en-US" sz="3600" b="1" i="0" dirty="0">
                <a:solidFill>
                  <a:srgbClr val="2D2D2D"/>
                </a:solidFill>
                <a:effectLst/>
                <a:latin typeface="Times New Roman" panose="02020603050405020304" pitchFamily="18" charset="0"/>
                <a:cs typeface="Times New Roman" panose="02020603050405020304" pitchFamily="18" charset="0"/>
              </a:rPr>
              <a:t>How to write an </a:t>
            </a:r>
            <a:r>
              <a:rPr lang="en-US" sz="3600" b="1" dirty="0">
                <a:solidFill>
                  <a:srgbClr val="2D2D2D"/>
                </a:solidFill>
                <a:latin typeface="Times New Roman" panose="02020603050405020304" pitchFamily="18" charset="0"/>
                <a:cs typeface="Times New Roman" panose="02020603050405020304" pitchFamily="18" charset="0"/>
              </a:rPr>
              <a:t>A</a:t>
            </a:r>
            <a:r>
              <a:rPr lang="en-US" sz="3600" b="1" i="0" dirty="0">
                <a:solidFill>
                  <a:srgbClr val="2D2D2D"/>
                </a:solidFill>
                <a:effectLst/>
                <a:latin typeface="Times New Roman" panose="02020603050405020304" pitchFamily="18" charset="0"/>
                <a:cs typeface="Times New Roman" panose="02020603050405020304" pitchFamily="18" charset="0"/>
              </a:rPr>
              <a:t>dvertisement?</a:t>
            </a:r>
          </a:p>
          <a:p>
            <a:pPr algn="ctr"/>
            <a:r>
              <a:rPr lang="en-US" sz="3600" b="1" dirty="0">
                <a:solidFill>
                  <a:srgbClr val="2D2D2D"/>
                </a:solidFill>
                <a:latin typeface="Times New Roman" panose="02020603050405020304" pitchFamily="18" charset="0"/>
                <a:cs typeface="Times New Roman" panose="02020603050405020304" pitchFamily="18" charset="0"/>
              </a:rPr>
              <a:t>Step – by - Step</a:t>
            </a:r>
            <a:endParaRPr lang="en-US" sz="3600" b="1" i="0" dirty="0">
              <a:solidFill>
                <a:srgbClr val="2D2D2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79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6E05-24DB-20F3-9E26-FADB508FD5C2}"/>
              </a:ext>
            </a:extLst>
          </p:cNvPr>
          <p:cNvSpPr>
            <a:spLocks noGrp="1"/>
          </p:cNvSpPr>
          <p:nvPr>
            <p:ph type="title"/>
          </p:nvPr>
        </p:nvSpPr>
        <p:spPr/>
        <p:txBody>
          <a:bodyPr/>
          <a:lstStyle/>
          <a:p>
            <a:pPr algn="ctr"/>
            <a:r>
              <a:rPr lang="en-US" b="1" i="0" dirty="0">
                <a:solidFill>
                  <a:srgbClr val="2D2D2D"/>
                </a:solidFill>
                <a:effectLst/>
                <a:latin typeface="Times New Roman" panose="02020603050405020304" pitchFamily="18" charset="0"/>
                <a:cs typeface="Times New Roman" panose="02020603050405020304" pitchFamily="18" charset="0"/>
              </a:rPr>
              <a:t>1. Determine the medium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D33518-9716-CA3A-EBE6-51DBD306587D}"/>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Before you can write your advertisement, you need to know what medium you are writing for. In today's market, most copy will end up online, whether it's a video, infographic or article, so optimizing your writing for digitization, regardless of medium, is a good strategy.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054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235A-F5C7-8C63-7110-7E940F7B1D3C}"/>
              </a:ext>
            </a:extLst>
          </p:cNvPr>
          <p:cNvSpPr>
            <a:spLocks noGrp="1"/>
          </p:cNvSpPr>
          <p:nvPr>
            <p:ph type="title"/>
          </p:nvPr>
        </p:nvSpPr>
        <p:spPr/>
        <p:txBody>
          <a:bodyPr/>
          <a:lstStyle/>
          <a:p>
            <a:r>
              <a:rPr lang="en-US" b="1" i="0" dirty="0">
                <a:solidFill>
                  <a:srgbClr val="2D2D2D"/>
                </a:solidFill>
                <a:effectLst/>
                <a:latin typeface="Times New Roman" panose="02020603050405020304" pitchFamily="18" charset="0"/>
                <a:cs typeface="Times New Roman" panose="02020603050405020304" pitchFamily="18" charset="0"/>
              </a:rPr>
              <a:t>2. Review competitor's advertisements</a:t>
            </a:r>
            <a:endParaRPr lang="en-US" dirty="0"/>
          </a:p>
        </p:txBody>
      </p:sp>
      <p:sp>
        <p:nvSpPr>
          <p:cNvPr id="3" name="Content Placeholder 2">
            <a:extLst>
              <a:ext uri="{FF2B5EF4-FFF2-40B4-BE49-F238E27FC236}">
                <a16:creationId xmlns:a16="http://schemas.microsoft.com/office/drawing/2014/main" id="{A25B7E87-3825-93C9-3ACA-AB863CFA5F2C}"/>
              </a:ext>
            </a:extLst>
          </p:cNvPr>
          <p:cNvSpPr>
            <a:spLocks noGrp="1"/>
          </p:cNvSpPr>
          <p:nvPr>
            <p:ph idx="1"/>
          </p:nvPr>
        </p:nvSpPr>
        <p:spPr/>
        <p:txBody>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Once you know what type of ad copy, you will be writing, research competitor's advertisements to see what works well and what could use revision. Reviewing current advertisements in your industry is a useful way to monitor trends and make initial writing decisions without performing extensive testing.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96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91CB-8D79-1C97-5D03-A441B08F6D74}"/>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3. Identify your audience</a:t>
            </a:r>
            <a:endParaRPr lang="en-US" dirty="0"/>
          </a:p>
        </p:txBody>
      </p:sp>
      <p:sp>
        <p:nvSpPr>
          <p:cNvPr id="3" name="Content Placeholder 2">
            <a:extLst>
              <a:ext uri="{FF2B5EF4-FFF2-40B4-BE49-F238E27FC236}">
                <a16:creationId xmlns:a16="http://schemas.microsoft.com/office/drawing/2014/main" id="{2FDC2CF2-8CCE-2451-45EC-57F2EC64C01B}"/>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Ensure you're writing in a way that will connect with your target audience. If needed, establish customer personas to help you better identify your demographic and make sure you're tailoring your content to their interests.</a:t>
            </a:r>
          </a:p>
        </p:txBody>
      </p:sp>
    </p:spTree>
    <p:extLst>
      <p:ext uri="{BB962C8B-B14F-4D97-AF65-F5344CB8AC3E}">
        <p14:creationId xmlns:p14="http://schemas.microsoft.com/office/powerpoint/2010/main" val="355127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0AD5-A4D6-95C1-202F-5DE3CAE4EC8F}"/>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4. Create a headline</a:t>
            </a:r>
            <a:endParaRPr lang="en-US" dirty="0"/>
          </a:p>
        </p:txBody>
      </p:sp>
      <p:sp>
        <p:nvSpPr>
          <p:cNvPr id="3" name="Content Placeholder 2">
            <a:extLst>
              <a:ext uri="{FF2B5EF4-FFF2-40B4-BE49-F238E27FC236}">
                <a16:creationId xmlns:a16="http://schemas.microsoft.com/office/drawing/2014/main" id="{8BBCF0F5-1E9A-19C3-BA8D-C18CFDA97EAF}"/>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Write a headline or title for your piece that will engage your audience and provide useful insight into what they'll get from the article. Include a value proposition, if possible, show readers what they will gain from reading your piece or engaging with your content.</a:t>
            </a: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24620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5B02-9FA9-0D78-4726-3FFB9F6BFBF3}"/>
              </a:ext>
            </a:extLst>
          </p:cNvPr>
          <p:cNvSpPr>
            <a:spLocks noGrp="1"/>
          </p:cNvSpPr>
          <p:nvPr>
            <p:ph type="title"/>
          </p:nvPr>
        </p:nvSpPr>
        <p:spPr/>
        <p:txBody>
          <a:bodyPr/>
          <a:lstStyle/>
          <a:p>
            <a:pPr algn="ctr"/>
            <a:r>
              <a:rPr lang="en-US" sz="3200" b="1" i="0" dirty="0">
                <a:solidFill>
                  <a:srgbClr val="2D2D2D"/>
                </a:solidFill>
                <a:effectLst/>
                <a:latin typeface="Times New Roman" panose="02020603050405020304" pitchFamily="18" charset="0"/>
                <a:cs typeface="Times New Roman" panose="02020603050405020304" pitchFamily="18" charset="0"/>
              </a:rPr>
              <a:t>5. Include a hook</a:t>
            </a:r>
            <a:endParaRPr lang="en-US" dirty="0"/>
          </a:p>
        </p:txBody>
      </p:sp>
      <p:sp>
        <p:nvSpPr>
          <p:cNvPr id="3" name="Content Placeholder 2">
            <a:extLst>
              <a:ext uri="{FF2B5EF4-FFF2-40B4-BE49-F238E27FC236}">
                <a16:creationId xmlns:a16="http://schemas.microsoft.com/office/drawing/2014/main" id="{93FAC19E-4A3E-17BC-2DEE-3846AA8B979C}"/>
              </a:ext>
            </a:extLst>
          </p:cNvPr>
          <p:cNvSpPr>
            <a:spLocks noGrp="1"/>
          </p:cNvSpPr>
          <p:nvPr>
            <p:ph idx="1"/>
          </p:nvPr>
        </p:nvSpPr>
        <p:spPr/>
        <p:txBody>
          <a:bodyPr>
            <a:normAutofit/>
          </a:bodyPr>
          <a:lstStyle/>
          <a:p>
            <a:pPr algn="just"/>
            <a:r>
              <a:rPr lang="en-US" sz="2400" b="0" i="0" dirty="0">
                <a:solidFill>
                  <a:srgbClr val="2D2D2D"/>
                </a:solidFill>
                <a:effectLst/>
                <a:latin typeface="Times New Roman" panose="02020603050405020304" pitchFamily="18" charset="0"/>
                <a:cs typeface="Times New Roman" panose="02020603050405020304" pitchFamily="18" charset="0"/>
              </a:rPr>
              <a:t>The first line of your advertisement should immediately attract the attention of your reader and encourage them to continue reading. Use compelling language that relates directly to your target demographic. Your hook can use writing devices like asking a question, presenting a scenario or sharing a fact to engage the reader.</a:t>
            </a:r>
          </a:p>
        </p:txBody>
      </p:sp>
    </p:spTree>
    <p:extLst>
      <p:ext uri="{BB962C8B-B14F-4D97-AF65-F5344CB8AC3E}">
        <p14:creationId xmlns:p14="http://schemas.microsoft.com/office/powerpoint/2010/main" val="35735693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TotalTime>
  <Words>1250</Words>
  <Application>Microsoft Office PowerPoint</Application>
  <PresentationFormat>Widescreen</PresentationFormat>
  <Paragraphs>54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Gill Sans MT</vt:lpstr>
      <vt:lpstr>Times New Roman</vt:lpstr>
      <vt:lpstr>Gallery</vt:lpstr>
      <vt:lpstr>Advertisement Writing</vt:lpstr>
      <vt:lpstr>How To Write an Effective Advertisement?</vt:lpstr>
      <vt:lpstr>What is advertisement writing?</vt:lpstr>
      <vt:lpstr>PowerPoint Presentation</vt:lpstr>
      <vt:lpstr>1. Determine the medium</vt:lpstr>
      <vt:lpstr>2. Review competitor's advertisements</vt:lpstr>
      <vt:lpstr>3. Identify your audience</vt:lpstr>
      <vt:lpstr>4. Create a headline</vt:lpstr>
      <vt:lpstr>5. Include a hook</vt:lpstr>
      <vt:lpstr>6. Use second person</vt:lpstr>
      <vt:lpstr>7. List a problem</vt:lpstr>
      <vt:lpstr>8. Share a solution </vt:lpstr>
      <vt:lpstr>9. Describe your product</vt:lpstr>
      <vt:lpstr>10. Highlight your competitive advantage</vt:lpstr>
      <vt:lpstr>11. Link to the website</vt:lpstr>
      <vt:lpstr>12. Keep paragraphs short</vt:lpstr>
      <vt:lpstr>13. Include persuasive language</vt:lpstr>
      <vt:lpstr>14. Add keywords </vt:lpstr>
      <vt:lpstr>15. Use statistics</vt:lpstr>
      <vt:lpstr>16. Be concise</vt:lpstr>
      <vt:lpstr>17. Consider a quote </vt:lpstr>
      <vt:lpstr>18. Be honest</vt:lpstr>
      <vt:lpstr>19. Add visuals</vt:lpstr>
      <vt:lpstr>20. Optimize for search </vt:lpstr>
      <vt:lpstr>21. Proofread</vt:lpstr>
      <vt:lpstr>22. Perform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Advertisement Writing</dc:title>
  <dc:creator>Sarah Azam</dc:creator>
  <cp:lastModifiedBy>Sarah Azam</cp:lastModifiedBy>
  <cp:revision>9</cp:revision>
  <dcterms:created xsi:type="dcterms:W3CDTF">2024-04-30T09:36:19Z</dcterms:created>
  <dcterms:modified xsi:type="dcterms:W3CDTF">2024-04-30T10:24:41Z</dcterms:modified>
</cp:coreProperties>
</file>