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4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7C9B21-A321-44F5-BF64-952AF23A7D22}" type="datetimeFigureOut">
              <a:rPr lang="en-US" smtClean="0"/>
              <a:t>4/2/2024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B180009-5CB5-4D9C-9F56-959BD8F7563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9113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7C9B21-A321-44F5-BF64-952AF23A7D22}"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80009-5CB5-4D9C-9F56-959BD8F7563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8668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7C9B21-A321-44F5-BF64-952AF23A7D22}"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80009-5CB5-4D9C-9F56-959BD8F7563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9104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7C9B21-A321-44F5-BF64-952AF23A7D22}"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80009-5CB5-4D9C-9F56-959BD8F7563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5614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7C9B21-A321-44F5-BF64-952AF23A7D22}"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180009-5CB5-4D9C-9F56-959BD8F7563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4815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7C9B21-A321-44F5-BF64-952AF23A7D22}"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80009-5CB5-4D9C-9F56-959BD8F7563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0781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7C9B21-A321-44F5-BF64-952AF23A7D22}" type="datetimeFigureOut">
              <a:rPr lang="en-US" smtClean="0"/>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180009-5CB5-4D9C-9F56-959BD8F7563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1394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7C9B21-A321-44F5-BF64-952AF23A7D22}"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180009-5CB5-4D9C-9F56-959BD8F7563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5043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7C9B21-A321-44F5-BF64-952AF23A7D22}" type="datetimeFigureOut">
              <a:rPr lang="en-US" smtClean="0"/>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180009-5CB5-4D9C-9F56-959BD8F75639}" type="slidenum">
              <a:rPr lang="en-US" smtClean="0"/>
              <a:t>‹#›</a:t>
            </a:fld>
            <a:endParaRPr lang="en-US"/>
          </a:p>
        </p:txBody>
      </p:sp>
    </p:spTree>
    <p:extLst>
      <p:ext uri="{BB962C8B-B14F-4D97-AF65-F5344CB8AC3E}">
        <p14:creationId xmlns:p14="http://schemas.microsoft.com/office/powerpoint/2010/main" val="1534235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7C9B21-A321-44F5-BF64-952AF23A7D22}"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180009-5CB5-4D9C-9F56-959BD8F7563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7338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B7C9B21-A321-44F5-BF64-952AF23A7D22}" type="datetimeFigureOut">
              <a:rPr lang="en-US" smtClean="0"/>
              <a:t>4/2/2024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B180009-5CB5-4D9C-9F56-959BD8F7563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1829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B7C9B21-A321-44F5-BF64-952AF23A7D22}" type="datetimeFigureOut">
              <a:rPr lang="en-US" smtClean="0"/>
              <a:t>4/2/2024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B180009-5CB5-4D9C-9F56-959BD8F7563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30217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8AA5-3941-E0FF-A442-EB3E495C011A}"/>
              </a:ext>
            </a:extLst>
          </p:cNvPr>
          <p:cNvSpPr>
            <a:spLocks noGrp="1"/>
          </p:cNvSpPr>
          <p:nvPr>
            <p:ph type="ctrTitle"/>
          </p:nvPr>
        </p:nvSpPr>
        <p:spPr>
          <a:xfrm>
            <a:off x="2417779" y="802299"/>
            <a:ext cx="8637073" cy="2524498"/>
          </a:xfrm>
        </p:spPr>
        <p:txBody>
          <a:bodyPr/>
          <a:lstStyle/>
          <a:p>
            <a:pPr algn="ctr"/>
            <a:r>
              <a:rPr lang="en-US" dirty="0">
                <a:latin typeface="Times New Roman" panose="02020603050405020304" pitchFamily="18" charset="0"/>
                <a:cs typeface="Times New Roman" panose="02020603050405020304" pitchFamily="18" charset="0"/>
              </a:rPr>
              <a:t>Email Writing: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NetiQuette</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4195991-7908-A055-0E57-03CC72B65F89}"/>
              </a:ext>
            </a:extLst>
          </p:cNvPr>
          <p:cNvSpPr>
            <a:spLocks noGrp="1"/>
          </p:cNvSpPr>
          <p:nvPr>
            <p:ph type="subTitle" idx="1"/>
          </p:nvPr>
        </p:nvSpPr>
        <p:spPr>
          <a:xfrm>
            <a:off x="2417780" y="3531204"/>
            <a:ext cx="8637072" cy="1802796"/>
          </a:xfrm>
        </p:spPr>
        <p:txBody>
          <a:bodyPr>
            <a:normAutofit/>
          </a:bodyPr>
          <a:lstStyle/>
          <a:p>
            <a:pPr algn="r"/>
            <a:endParaRPr lang="en-US" dirty="0">
              <a:latin typeface="Times New Roman" panose="02020603050405020304" pitchFamily="18" charset="0"/>
              <a:cs typeface="Times New Roman" panose="02020603050405020304" pitchFamily="18" charset="0"/>
            </a:endParaRPr>
          </a:p>
          <a:p>
            <a:pPr algn="r"/>
            <a:r>
              <a:rPr lang="en-US" dirty="0">
                <a:latin typeface="Times New Roman" panose="02020603050405020304" pitchFamily="18" charset="0"/>
                <a:cs typeface="Times New Roman" panose="02020603050405020304" pitchFamily="18" charset="0"/>
              </a:rPr>
              <a:t>Resource Person: Sarah Azam</a:t>
            </a:r>
          </a:p>
          <a:p>
            <a:pPr algn="r"/>
            <a:r>
              <a:rPr lang="en-US" dirty="0">
                <a:latin typeface="Times New Roman" panose="02020603050405020304" pitchFamily="18" charset="0"/>
                <a:cs typeface="Times New Roman" panose="02020603050405020304" pitchFamily="18" charset="0"/>
              </a:rPr>
              <a:t>English III – Research Paper Writing and Skills</a:t>
            </a:r>
          </a:p>
        </p:txBody>
      </p:sp>
    </p:spTree>
    <p:extLst>
      <p:ext uri="{BB962C8B-B14F-4D97-AF65-F5344CB8AC3E}">
        <p14:creationId xmlns:p14="http://schemas.microsoft.com/office/powerpoint/2010/main" val="149354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F6558-C13E-1510-618E-E4FDFD2A006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CC/ BCC in emails</a:t>
            </a:r>
          </a:p>
        </p:txBody>
      </p:sp>
      <p:sp>
        <p:nvSpPr>
          <p:cNvPr id="3" name="Content Placeholder 2">
            <a:extLst>
              <a:ext uri="{FF2B5EF4-FFF2-40B4-BE49-F238E27FC236}">
                <a16:creationId xmlns:a16="http://schemas.microsoft.com/office/drawing/2014/main" id="{6686F6E6-4666-B8C5-81C7-89448EA6BE99}"/>
              </a:ext>
            </a:extLst>
          </p:cNvPr>
          <p:cNvSpPr>
            <a:spLocks noGrp="1"/>
          </p:cNvSpPr>
          <p:nvPr>
            <p:ph idx="1"/>
          </p:nvPr>
        </p:nvSpPr>
        <p:spPr/>
        <p:txBody>
          <a:bodyPr>
            <a:norm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In email, “CC” stands for “Carbon Copy”. When you CC someone on an email, it means you are sending a copy of the email to that person for their information and the CC header appears inside the header of the received message.</a:t>
            </a: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BCC stands for “Blind Carbon Copy”. When you BCC someone in an email, the other recipients in the “To” and “CC” fields will not be able to see that person’s email address.</a:t>
            </a: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Both are used to add the email addresses of the people you wish to send your message to. However, they differ significantly in their usage.</a:t>
            </a:r>
          </a:p>
        </p:txBody>
      </p:sp>
    </p:spTree>
    <p:extLst>
      <p:ext uri="{BB962C8B-B14F-4D97-AF65-F5344CB8AC3E}">
        <p14:creationId xmlns:p14="http://schemas.microsoft.com/office/powerpoint/2010/main" val="812445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0BC0-D11C-D02D-A25F-56A0BEDF6FCB}"/>
              </a:ext>
            </a:extLst>
          </p:cNvPr>
          <p:cNvSpPr>
            <a:spLocks noGrp="1"/>
          </p:cNvSpPr>
          <p:nvPr>
            <p:ph type="title"/>
          </p:nvPr>
        </p:nvSpPr>
        <p:spPr/>
        <p:txBody>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When Should You Use CC?</a:t>
            </a:r>
            <a:endParaRPr lang="en-US" dirty="0"/>
          </a:p>
        </p:txBody>
      </p:sp>
      <p:sp>
        <p:nvSpPr>
          <p:cNvPr id="3" name="Content Placeholder 2">
            <a:extLst>
              <a:ext uri="{FF2B5EF4-FFF2-40B4-BE49-F238E27FC236}">
                <a16:creationId xmlns:a16="http://schemas.microsoft.com/office/drawing/2014/main" id="{842C7B0E-40BC-B2CE-B560-949084CE9D62}"/>
              </a:ext>
            </a:extLst>
          </p:cNvPr>
          <p:cNvSpPr>
            <a:spLocks noGrp="1"/>
          </p:cNvSpPr>
          <p:nvPr>
            <p:ph idx="1"/>
          </p:nvPr>
        </p:nvSpPr>
        <p:spPr/>
        <p:txBody>
          <a:bodyPr/>
          <a:lstStyle/>
          <a:p>
            <a:pPr algn="just" fontAlgn="base"/>
            <a:r>
              <a:rPr lang="en-US" b="0" dirty="0">
                <a:solidFill>
                  <a:srgbClr val="000000"/>
                </a:solidFill>
                <a:effectLst/>
                <a:latin typeface="Times New Roman" panose="02020603050405020304" pitchFamily="18" charset="0"/>
                <a:cs typeface="Times New Roman" panose="02020603050405020304" pitchFamily="18" charset="0"/>
              </a:rPr>
              <a:t>USE CC WHEN: </a:t>
            </a:r>
            <a:r>
              <a:rPr lang="en-US" i="0" dirty="0">
                <a:solidFill>
                  <a:srgbClr val="000000"/>
                </a:solidFill>
                <a:effectLst/>
                <a:latin typeface="Times New Roman" panose="02020603050405020304" pitchFamily="18" charset="0"/>
                <a:cs typeface="Times New Roman" panose="02020603050405020304" pitchFamily="18" charset="0"/>
              </a:rPr>
              <a:t>You want to send multiple copies of your email to contacts who are happy to have their email addresses shared/ visible/ and is important for the other party to know who has a copy of their communication.</a:t>
            </a:r>
            <a:r>
              <a:rPr lang="en-US" b="0" i="0" dirty="0">
                <a:solidFill>
                  <a:srgbClr val="000000"/>
                </a:solidFill>
                <a:effectLst/>
                <a:latin typeface="Times New Roman" panose="02020603050405020304" pitchFamily="18" charset="0"/>
                <a:cs typeface="Times New Roman" panose="02020603050405020304" pitchFamily="18" charset="0"/>
              </a:rPr>
              <a:t> </a:t>
            </a:r>
          </a:p>
          <a:p>
            <a:pPr algn="just" fontAlgn="base"/>
            <a:r>
              <a:rPr lang="en-US" b="0" i="0" dirty="0">
                <a:solidFill>
                  <a:srgbClr val="000000"/>
                </a:solidFill>
                <a:effectLst/>
                <a:latin typeface="Times New Roman" panose="02020603050405020304" pitchFamily="18" charset="0"/>
                <a:cs typeface="Times New Roman" panose="02020603050405020304" pitchFamily="18" charset="0"/>
              </a:rPr>
              <a:t>CC is often used to send emails to team members, staff in other departments, or anyone working on the same project. In most cases, all contacts will be familiar with each other or will be expecting an introduction from you.</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9576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D78A-FD9E-017C-22E0-9A6F04E18215}"/>
              </a:ext>
            </a:extLst>
          </p:cNvPr>
          <p:cNvSpPr>
            <a:spLocks noGrp="1"/>
          </p:cNvSpPr>
          <p:nvPr>
            <p:ph type="title"/>
          </p:nvPr>
        </p:nvSpPr>
        <p:spPr/>
        <p:txBody>
          <a:bodyPr/>
          <a:lstStyle/>
          <a:p>
            <a:pPr algn="ctr"/>
            <a:r>
              <a:rPr lang="en-US" b="1" i="0" dirty="0">
                <a:solidFill>
                  <a:srgbClr val="000000"/>
                </a:solidFill>
                <a:effectLst/>
                <a:latin typeface="Times New Roman" panose="02020603050405020304" pitchFamily="18" charset="0"/>
                <a:cs typeface="Times New Roman" panose="02020603050405020304" pitchFamily="18" charset="0"/>
              </a:rPr>
              <a:t>When Should You Use BCC?</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0B4747-83B9-F29E-9C3D-9636BA5A30F5}"/>
              </a:ext>
            </a:extLst>
          </p:cNvPr>
          <p:cNvSpPr>
            <a:spLocks noGrp="1"/>
          </p:cNvSpPr>
          <p:nvPr>
            <p:ph idx="1"/>
          </p:nvPr>
        </p:nvSpPr>
        <p:spPr>
          <a:xfrm>
            <a:off x="1451579" y="2015732"/>
            <a:ext cx="9603275" cy="3810302"/>
          </a:xfrm>
        </p:spPr>
        <p:txBody>
          <a:bodyPr>
            <a:normAutofit/>
          </a:bodyPr>
          <a:lstStyle/>
          <a:p>
            <a:pPr algn="just" fontAlgn="base"/>
            <a:r>
              <a:rPr lang="en-US" i="0" dirty="0">
                <a:solidFill>
                  <a:srgbClr val="000000"/>
                </a:solidFill>
                <a:effectLst/>
                <a:latin typeface="Times New Roman" panose="02020603050405020304" pitchFamily="18" charset="0"/>
                <a:cs typeface="Times New Roman" panose="02020603050405020304" pitchFamily="18" charset="0"/>
              </a:rPr>
              <a:t>You should use BCC when You want to send multiple copies of your email to contacts that don’t necessarily know each other or who wouldn’t want their email addresses shared. BCC is often used when sending out newsletters, brand updates or offers, or  marketing emails. </a:t>
            </a:r>
          </a:p>
          <a:p>
            <a:pPr algn="just"/>
            <a:r>
              <a:rPr lang="en-US" b="0" i="0" dirty="0">
                <a:solidFill>
                  <a:srgbClr val="000000"/>
                </a:solidFill>
                <a:effectLst/>
                <a:latin typeface="Times New Roman" panose="02020603050405020304" pitchFamily="18" charset="0"/>
                <a:cs typeface="Times New Roman" panose="02020603050405020304" pitchFamily="18" charset="0"/>
              </a:rPr>
              <a:t>There may be other occasions when you need to use BCC in an email, however, you should always be careful not to use BCC where CC would be better. Remember, BCC should only be used when your priority is protecting the email address of at least one of your recipients.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737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7BD1-764A-4B01-8DFC-B9B4A747F1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C9351F-2946-2A12-5571-38FA097F96ED}"/>
              </a:ext>
            </a:extLst>
          </p:cNvPr>
          <p:cNvSpPr>
            <a:spLocks noGrp="1"/>
          </p:cNvSpPr>
          <p:nvPr>
            <p:ph idx="1"/>
          </p:nvPr>
        </p:nvSpPr>
        <p:spPr>
          <a:xfrm>
            <a:off x="1451579" y="2015732"/>
            <a:ext cx="9603275" cy="3901742"/>
          </a:xfrm>
        </p:spPr>
        <p:txBody>
          <a:bodyPr>
            <a:normAutofit lnSpcReduction="10000"/>
          </a:bodyPr>
          <a:lstStyle/>
          <a:p>
            <a:pPr algn="l" fontAlgn="base">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Mass Emails — </a:t>
            </a:r>
            <a:r>
              <a:rPr lang="en-US" sz="2000" i="0" dirty="0">
                <a:solidFill>
                  <a:srgbClr val="000000"/>
                </a:solidFill>
                <a:effectLst/>
                <a:latin typeface="Times New Roman" panose="02020603050405020304" pitchFamily="18" charset="0"/>
                <a:cs typeface="Times New Roman" panose="02020603050405020304" pitchFamily="18" charset="0"/>
              </a:rPr>
              <a:t>These can include marketing emails, brand updates, sales emails or any other type of message that is sent to multiple recipients who share no association with each other.</a:t>
            </a:r>
          </a:p>
          <a:p>
            <a:pPr algn="l" fontAlgn="base">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Introductions — </a:t>
            </a:r>
            <a:r>
              <a:rPr lang="en-US" sz="2000" i="0" dirty="0">
                <a:solidFill>
                  <a:srgbClr val="000000"/>
                </a:solidFill>
                <a:effectLst/>
                <a:latin typeface="Times New Roman" panose="02020603050405020304" pitchFamily="18" charset="0"/>
                <a:cs typeface="Times New Roman" panose="02020603050405020304" pitchFamily="18" charset="0"/>
              </a:rPr>
              <a:t>Sometimes, it can be useful to use BCC in an introductory email that neither recipient has requested or is expecting. Using BCC, you can connect people without revealing their email addresses, making an initial introduction that either recipient can choose to either accept or reject.</a:t>
            </a:r>
          </a:p>
          <a:p>
            <a:pPr algn="l" fontAlgn="base">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External Emails — </a:t>
            </a:r>
            <a:r>
              <a:rPr lang="en-US" sz="2000" i="0" dirty="0">
                <a:solidFill>
                  <a:srgbClr val="000000"/>
                </a:solidFill>
                <a:effectLst/>
                <a:latin typeface="Times New Roman" panose="02020603050405020304" pitchFamily="18" charset="0"/>
                <a:cs typeface="Times New Roman" panose="02020603050405020304" pitchFamily="18" charset="0"/>
              </a:rPr>
              <a:t>BCC can be useful when sending external emails to clients, customers, or even colleagues in other locations. If you need your boss to be part of the thread without revealing a specific email address, then BCC is what you need.</a:t>
            </a:r>
          </a:p>
          <a:p>
            <a:endParaRPr lang="en-US" dirty="0"/>
          </a:p>
        </p:txBody>
      </p:sp>
    </p:spTree>
    <p:extLst>
      <p:ext uri="{BB962C8B-B14F-4D97-AF65-F5344CB8AC3E}">
        <p14:creationId xmlns:p14="http://schemas.microsoft.com/office/powerpoint/2010/main" val="181838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8F99-AF5E-E020-5D8E-F1A375C07A5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EC248BA-308F-0FFE-3606-A85AF093E1A0}"/>
              </a:ext>
            </a:extLst>
          </p:cNvPr>
          <p:cNvSpPr>
            <a:spLocks noGrp="1"/>
          </p:cNvSpPr>
          <p:nvPr>
            <p:ph idx="1"/>
          </p:nvPr>
        </p:nvSpPr>
        <p:spPr/>
        <p:txBody>
          <a:bodyPr/>
          <a:lstStyle/>
          <a:p>
            <a:pPr algn="just"/>
            <a:r>
              <a:rPr lang="en-US" b="0" i="0" dirty="0">
                <a:solidFill>
                  <a:srgbClr val="333333"/>
                </a:solidFill>
                <a:effectLst/>
                <a:latin typeface="Georgia" panose="02040502050405020303" pitchFamily="18" charset="0"/>
              </a:rPr>
              <a:t>Formal text messages/ Business messages and e-mails are part of our communication landscape, and skilled business communicators consider them a valuable tool to connect. </a:t>
            </a:r>
          </a:p>
          <a:p>
            <a:pPr algn="just"/>
            <a:r>
              <a:rPr lang="en-US" b="1" i="0" dirty="0">
                <a:solidFill>
                  <a:srgbClr val="111111"/>
                </a:solidFill>
                <a:effectLst/>
                <a:latin typeface="Georgia" panose="02040502050405020303" pitchFamily="18" charset="0"/>
              </a:rPr>
              <a:t>Netiquette</a:t>
            </a:r>
            <a:r>
              <a:rPr lang="en-US" b="0" i="0" dirty="0">
                <a:solidFill>
                  <a:srgbClr val="333333"/>
                </a:solidFill>
                <a:effectLst/>
                <a:latin typeface="Georgia" panose="02040502050405020303" pitchFamily="18" charset="0"/>
              </a:rPr>
              <a:t> refers to etiquette, or protocols and norms for communication, on the Internet.</a:t>
            </a:r>
            <a:endParaRPr lang="en-US" dirty="0"/>
          </a:p>
        </p:txBody>
      </p:sp>
    </p:spTree>
    <p:extLst>
      <p:ext uri="{BB962C8B-B14F-4D97-AF65-F5344CB8AC3E}">
        <p14:creationId xmlns:p14="http://schemas.microsoft.com/office/powerpoint/2010/main" val="944196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FF6D-6184-8C81-8AB9-C6C32EB0E6C0}"/>
              </a:ext>
            </a:extLst>
          </p:cNvPr>
          <p:cNvSpPr>
            <a:spLocks noGrp="1"/>
          </p:cNvSpPr>
          <p:nvPr>
            <p:ph type="title"/>
          </p:nvPr>
        </p:nvSpPr>
        <p:spPr/>
        <p:txBody>
          <a:bodyPr/>
          <a:lstStyle/>
          <a:p>
            <a:pPr algn="ctr"/>
            <a:r>
              <a:rPr lang="en-US" i="0" dirty="0">
                <a:solidFill>
                  <a:srgbClr val="333333"/>
                </a:solidFill>
                <a:effectLst/>
                <a:latin typeface="Times New Roman" panose="02020603050405020304" pitchFamily="18" charset="0"/>
                <a:cs typeface="Times New Roman" panose="02020603050405020304" pitchFamily="18" charset="0"/>
              </a:rPr>
              <a:t>E-mail</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B75371-8746-212F-C358-1210DD7BE742}"/>
              </a:ext>
            </a:extLst>
          </p:cNvPr>
          <p:cNvSpPr>
            <a:spLocks noGrp="1"/>
          </p:cNvSpPr>
          <p:nvPr>
            <p:ph idx="1"/>
          </p:nvPr>
        </p:nvSpPr>
        <p:spPr>
          <a:xfrm>
            <a:off x="1149531" y="2015732"/>
            <a:ext cx="10175966" cy="3927868"/>
          </a:xfrm>
        </p:spPr>
        <p:txBody>
          <a:bodyPr>
            <a:normAutofit lnSpcReduction="10000"/>
          </a:bodyPr>
          <a:lstStyle/>
          <a:p>
            <a:pPr algn="just"/>
            <a:r>
              <a:rPr lang="en-US" sz="1800" b="0" i="0" dirty="0">
                <a:solidFill>
                  <a:srgbClr val="333333"/>
                </a:solidFill>
                <a:effectLst/>
                <a:latin typeface="Georgia" panose="02040502050405020303" pitchFamily="18" charset="0"/>
              </a:rPr>
              <a:t>Electronic mail, usually called </a:t>
            </a:r>
            <a:r>
              <a:rPr lang="en-US" sz="1800" b="1" i="0" dirty="0">
                <a:solidFill>
                  <a:srgbClr val="111111"/>
                </a:solidFill>
                <a:effectLst/>
                <a:latin typeface="Georgia" panose="02040502050405020303" pitchFamily="18" charset="0"/>
              </a:rPr>
              <a:t>e-mail</a:t>
            </a:r>
            <a:r>
              <a:rPr lang="en-US" sz="1800" b="0" i="0" dirty="0">
                <a:solidFill>
                  <a:srgbClr val="333333"/>
                </a:solidFill>
                <a:effectLst/>
                <a:latin typeface="Georgia" panose="02040502050405020303" pitchFamily="18" charset="0"/>
              </a:rPr>
              <a:t>, may be used like text, or synchronous chat, and it can be delivered to a cell phone. In business, it has largely replaced print hard copy letters for external (outside the company) correspondence, as well as taking the place of memos for internal (within the company) communication. Guffey, M. (2008). </a:t>
            </a:r>
            <a:r>
              <a:rPr lang="en-US" sz="1800" b="0" i="1" dirty="0">
                <a:solidFill>
                  <a:srgbClr val="333333"/>
                </a:solidFill>
                <a:effectLst/>
                <a:latin typeface="Georgia" panose="02040502050405020303" pitchFamily="18" charset="0"/>
              </a:rPr>
              <a:t>Essentials of business communication</a:t>
            </a:r>
            <a:r>
              <a:rPr lang="en-US" sz="1800" b="0" i="0" dirty="0">
                <a:solidFill>
                  <a:srgbClr val="333333"/>
                </a:solidFill>
                <a:effectLst/>
                <a:latin typeface="Georgia" panose="02040502050405020303" pitchFamily="18" charset="0"/>
              </a:rPr>
              <a:t> (7th ed.). Mason, OH: Thomson/Wadsworth. </a:t>
            </a:r>
          </a:p>
          <a:p>
            <a:pPr algn="just"/>
            <a:r>
              <a:rPr lang="en-US" sz="1800" b="0" i="0" dirty="0">
                <a:solidFill>
                  <a:srgbClr val="333333"/>
                </a:solidFill>
                <a:effectLst/>
                <a:latin typeface="Georgia" panose="02040502050405020303" pitchFamily="18" charset="0"/>
              </a:rPr>
              <a:t>E-mail can be very useful for messages that have slightly more content than a text message, but it is still best used for fairly brief messages. </a:t>
            </a:r>
          </a:p>
          <a:p>
            <a:pPr algn="just"/>
            <a:r>
              <a:rPr lang="en-US" sz="1800" b="0" i="0" dirty="0">
                <a:solidFill>
                  <a:srgbClr val="333333"/>
                </a:solidFill>
                <a:effectLst/>
                <a:latin typeface="Georgia" panose="02040502050405020303" pitchFamily="18" charset="0"/>
              </a:rPr>
              <a:t>Many businesses use automated e-mails to acknowledge communications from the public, or to remind associates that periodic reports or payments are due. You may also be assigned to “populate” a form e-mail in which standard paragraphs are used but you choose from a menu of sentences to make the wording suitable for a particular transaction.</a:t>
            </a:r>
          </a:p>
          <a:p>
            <a:pPr algn="just"/>
            <a:endParaRPr lang="en-US" sz="1800" dirty="0"/>
          </a:p>
        </p:txBody>
      </p:sp>
    </p:spTree>
    <p:extLst>
      <p:ext uri="{BB962C8B-B14F-4D97-AF65-F5344CB8AC3E}">
        <p14:creationId xmlns:p14="http://schemas.microsoft.com/office/powerpoint/2010/main" val="1039813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EBF23-D3D4-3B1F-055F-AA6A3110468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Continued…</a:t>
            </a:r>
          </a:p>
        </p:txBody>
      </p:sp>
      <p:sp>
        <p:nvSpPr>
          <p:cNvPr id="3" name="Content Placeholder 2">
            <a:extLst>
              <a:ext uri="{FF2B5EF4-FFF2-40B4-BE49-F238E27FC236}">
                <a16:creationId xmlns:a16="http://schemas.microsoft.com/office/drawing/2014/main" id="{E85FB952-35F0-F02D-5801-2635C1C3D13A}"/>
              </a:ext>
            </a:extLst>
          </p:cNvPr>
          <p:cNvSpPr>
            <a:spLocks noGrp="1"/>
          </p:cNvSpPr>
          <p:nvPr>
            <p:ph idx="1"/>
          </p:nvPr>
        </p:nvSpPr>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E-mails may be informal in personal contexts, but business communication requires attention to detail, awareness that your e-mail reflects you and your company, and a professional tone so that it may be forwarded to any third party if needed. </a:t>
            </a:r>
          </a:p>
          <a:p>
            <a:pPr algn="just"/>
            <a:r>
              <a:rPr lang="en-US" b="0" i="0" dirty="0">
                <a:solidFill>
                  <a:srgbClr val="333333"/>
                </a:solidFill>
                <a:effectLst/>
                <a:latin typeface="Times New Roman" panose="02020603050405020304" pitchFamily="18" charset="0"/>
                <a:cs typeface="Times New Roman" panose="02020603050405020304" pitchFamily="18" charset="0"/>
              </a:rPr>
              <a:t>E-mail often serves to exchange information within organizations. Although e-mail may have an informal feel, remember that when used for business, it needs to convey professionalism and respect. Never write or send anything that you wouldn’t want read in public or in front of your company president.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81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B8F9C3C-8005-85D9-EF4C-6ACECE25D533}"/>
              </a:ext>
            </a:extLst>
          </p:cNvPr>
          <p:cNvSpPr>
            <a:spLocks noGrp="1"/>
          </p:cNvSpPr>
          <p:nvPr>
            <p:ph idx="1"/>
          </p:nvPr>
        </p:nvSpPr>
        <p:spPr>
          <a:xfrm>
            <a:off x="1450975" y="2016125"/>
            <a:ext cx="9604375" cy="3449638"/>
          </a:xfrm>
        </p:spPr>
        <p:txBody>
          <a:bodyPr>
            <a:normAutofit/>
          </a:bodyPr>
          <a:lstStyle/>
          <a:p>
            <a:pPr marL="0" indent="0" algn="ctr">
              <a:buNone/>
            </a:pPr>
            <a:r>
              <a:rPr lang="en-US" sz="6600" b="1" i="0" dirty="0">
                <a:solidFill>
                  <a:srgbClr val="333333"/>
                </a:solidFill>
                <a:effectLst/>
                <a:latin typeface="Times New Roman" panose="02020603050405020304" pitchFamily="18" charset="0"/>
                <a:cs typeface="Times New Roman" panose="02020603050405020304" pitchFamily="18" charset="0"/>
              </a:rPr>
              <a:t>Tips for Effective Business E-mails</a:t>
            </a:r>
          </a:p>
        </p:txBody>
      </p:sp>
    </p:spTree>
    <p:extLst>
      <p:ext uri="{BB962C8B-B14F-4D97-AF65-F5344CB8AC3E}">
        <p14:creationId xmlns:p14="http://schemas.microsoft.com/office/powerpoint/2010/main" val="3233070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A2610-60AA-0768-184B-D43A38A181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2CC173-ABAF-FABF-1ACA-0C669E8FEA34}"/>
              </a:ext>
            </a:extLst>
          </p:cNvPr>
          <p:cNvSpPr>
            <a:spLocks noGrp="1"/>
          </p:cNvSpPr>
          <p:nvPr>
            <p:ph idx="1"/>
          </p:nvPr>
        </p:nvSpPr>
        <p:spPr>
          <a:xfrm>
            <a:off x="1451579" y="2015732"/>
            <a:ext cx="9603275" cy="3862554"/>
          </a:xfrm>
        </p:spPr>
        <p:txBody>
          <a:bodyPr>
            <a:normAutofit/>
          </a:bodyPr>
          <a:lstStyle/>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Proper salutations should demonstrate respect and avoid mix-ups in case a message is accidentally sent to the wrong recipient. For example, use a salutation like “Dear Concern/ Respected Concern” (external) or “Hi Barry” (internal).</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Subject lines should be clear, brief, and specific. This helps the recipient understand the essence of the message. For example, “Proposal attached” or “Your question of 10/25.”</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Close with a signature. Identify yourself by creating a signature block that automatically contains your name and business contact information.</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Avoid abbreviations. An e-mail is not a text message, and the audience may not find your wit cause to ROTFLOL (roll on the floor laughing out loud).</a:t>
            </a:r>
          </a:p>
        </p:txBody>
      </p:sp>
    </p:spTree>
    <p:extLst>
      <p:ext uri="{BB962C8B-B14F-4D97-AF65-F5344CB8AC3E}">
        <p14:creationId xmlns:p14="http://schemas.microsoft.com/office/powerpoint/2010/main" val="3850170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B282-B830-4A52-9AE9-45D883966F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971D4D-335B-69F7-FB42-6AE165347AA4}"/>
              </a:ext>
            </a:extLst>
          </p:cNvPr>
          <p:cNvSpPr>
            <a:spLocks noGrp="1"/>
          </p:cNvSpPr>
          <p:nvPr>
            <p:ph idx="1"/>
          </p:nvPr>
        </p:nvSpPr>
        <p:spPr>
          <a:xfrm>
            <a:off x="1451579" y="2015732"/>
            <a:ext cx="9603275" cy="4037749"/>
          </a:xfrm>
        </p:spPr>
        <p:txBody>
          <a:bodyPr>
            <a:normAutofit lnSpcReduction="10000"/>
          </a:bodyPr>
          <a:lstStyle/>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Be brief. Omit unnecessary words.</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Use a good format. Include line breaks between sentences or divide your message into brief paragraphs for ease of reading. A good e-mail should get to the point and conclude in three small paragraphs or less.</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Reread, revise, and review. Catch and correct spelling and grammar mistakes before you press “send.” It will take more time and effort to undo the problems caused by a hasty, poorly written e-mail than to get it right the first time.</a:t>
            </a:r>
          </a:p>
          <a:p>
            <a:pPr algn="just"/>
            <a:r>
              <a:rPr lang="en-US" b="0" i="0" dirty="0">
                <a:solidFill>
                  <a:srgbClr val="333333"/>
                </a:solidFill>
                <a:effectLst/>
                <a:latin typeface="Times New Roman" panose="02020603050405020304" pitchFamily="18" charset="0"/>
                <a:cs typeface="Times New Roman" panose="02020603050405020304" pitchFamily="18" charset="0"/>
              </a:rPr>
              <a:t>Reply promptly. Watch out for an emotional response—never reply in anger—but make a habit of replying to all e-mails within twenty-four hours, even if only to say that you will provide the requested information in forty-eight or seventy-two hours.</a:t>
            </a:r>
          </a:p>
        </p:txBody>
      </p:sp>
    </p:spTree>
    <p:extLst>
      <p:ext uri="{BB962C8B-B14F-4D97-AF65-F5344CB8AC3E}">
        <p14:creationId xmlns:p14="http://schemas.microsoft.com/office/powerpoint/2010/main" val="362563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DE5E-6181-7AAD-7209-823116E018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439960-B83F-4BEF-DC5C-4D250E904669}"/>
              </a:ext>
            </a:extLst>
          </p:cNvPr>
          <p:cNvSpPr>
            <a:spLocks noGrp="1"/>
          </p:cNvSpPr>
          <p:nvPr>
            <p:ph idx="1"/>
          </p:nvPr>
        </p:nvSpPr>
        <p:spPr>
          <a:xfrm>
            <a:off x="1451579" y="2015732"/>
            <a:ext cx="9603275" cy="3940931"/>
          </a:xfrm>
        </p:spPr>
        <p:txBody>
          <a:bodyPr/>
          <a:lstStyle/>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Use “Reply All” sparingly. Do not send your reply to everyone who received the initial e-mail unless your message absolutely needs to be read by the entire group.</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Avoid using all caps. Capital letters are used on the Internet to communicate emphatic emotion or yelling and are considered rude.</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Test links. If you include a link, test it to make sure it is complete.</a:t>
            </a:r>
          </a:p>
          <a:p>
            <a:pPr algn="just"/>
            <a:r>
              <a:rPr lang="en-US" b="0" i="0" dirty="0">
                <a:solidFill>
                  <a:srgbClr val="333333"/>
                </a:solidFill>
                <a:effectLst/>
                <a:latin typeface="Times New Roman" panose="02020603050405020304" pitchFamily="18" charset="0"/>
                <a:cs typeface="Times New Roman" panose="02020603050405020304" pitchFamily="18" charset="0"/>
              </a:rPr>
              <a:t>E-mail ahead of time if you are going to attach large files (audio and visual files are often quite large) to prevent exceeding the recipient’s mailbox limit or triggering the spam filter.</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9382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53F0B-F930-D413-46C4-5FE9773461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14EA75-A60E-0CBE-156A-E714CEC6D1A8}"/>
              </a:ext>
            </a:extLst>
          </p:cNvPr>
          <p:cNvSpPr>
            <a:spLocks noGrp="1"/>
          </p:cNvSpPr>
          <p:nvPr>
            <p:ph idx="1"/>
          </p:nvPr>
        </p:nvSpPr>
        <p:spPr/>
        <p:txBody>
          <a:bodyPr>
            <a:normAutofit/>
          </a:bodyPr>
          <a:lstStyle/>
          <a:p>
            <a:pPr algn="just"/>
            <a:r>
              <a:rPr lang="en-US" b="0" i="0" dirty="0">
                <a:effectLst/>
                <a:latin typeface="Times New Roman" panose="02020603050405020304" pitchFamily="18" charset="0"/>
                <a:cs typeface="Times New Roman" panose="02020603050405020304" pitchFamily="18" charset="0"/>
              </a:rPr>
              <a:t>Give feedback or follow up. If you don’t get a response in twenty-four hours, e-mail or call. Spam filters may have intercepted your message, so your recipient may never have received it.</a:t>
            </a:r>
          </a:p>
          <a:p>
            <a:pPr algn="just"/>
            <a:r>
              <a:rPr lang="en-US" dirty="0">
                <a:latin typeface="Times New Roman" panose="02020603050405020304" pitchFamily="18" charset="0"/>
                <a:cs typeface="Times New Roman" panose="02020603050405020304" pitchFamily="18" charset="0"/>
              </a:rPr>
              <a:t>Watch the time when sending an email. The professional hours are 9:00 am to 7:00 pm. Avoid sending emails at odd hours.</a:t>
            </a:r>
          </a:p>
        </p:txBody>
      </p:sp>
    </p:spTree>
    <p:extLst>
      <p:ext uri="{BB962C8B-B14F-4D97-AF65-F5344CB8AC3E}">
        <p14:creationId xmlns:p14="http://schemas.microsoft.com/office/powerpoint/2010/main" val="27757552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28</TotalTime>
  <Words>1245</Words>
  <Application>Microsoft Office PowerPoint</Application>
  <PresentationFormat>Widescreen</PresentationFormat>
  <Paragraphs>41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Georgia</vt:lpstr>
      <vt:lpstr>Gill Sans MT</vt:lpstr>
      <vt:lpstr>Times New Roman</vt:lpstr>
      <vt:lpstr>Gallery</vt:lpstr>
      <vt:lpstr>Email Writing: The NetiQuette</vt:lpstr>
      <vt:lpstr>PowerPoint Presentation</vt:lpstr>
      <vt:lpstr>E-mail</vt:lpstr>
      <vt:lpstr>Continued…</vt:lpstr>
      <vt:lpstr>PowerPoint Presentation</vt:lpstr>
      <vt:lpstr>PowerPoint Presentation</vt:lpstr>
      <vt:lpstr>PowerPoint Presentation</vt:lpstr>
      <vt:lpstr>PowerPoint Presentation</vt:lpstr>
      <vt:lpstr>PowerPoint Presentation</vt:lpstr>
      <vt:lpstr>CC/ BCC in emails</vt:lpstr>
      <vt:lpstr>When Should You Use CC?</vt:lpstr>
      <vt:lpstr>When Should You Use BCC?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Writing</dc:title>
  <dc:creator>Sarah Azam</dc:creator>
  <cp:lastModifiedBy>Sarah Azam</cp:lastModifiedBy>
  <cp:revision>4</cp:revision>
  <dcterms:created xsi:type="dcterms:W3CDTF">2024-04-02T07:25:44Z</dcterms:created>
  <dcterms:modified xsi:type="dcterms:W3CDTF">2024-04-02T07:54:24Z</dcterms:modified>
</cp:coreProperties>
</file>