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3" r:id="rId5"/>
    <p:sldId id="264" r:id="rId6"/>
    <p:sldId id="260" r:id="rId7"/>
    <p:sldId id="258" r:id="rId8"/>
    <p:sldId id="259"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345681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26540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0222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297511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0928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1339537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3196738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1320742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83831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F8704-59D3-4B15-9561-D9B1612CFD76}"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391624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F8704-59D3-4B15-9561-D9B1612CFD76}"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297803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F8704-59D3-4B15-9561-D9B1612CFD76}"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418890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F8704-59D3-4B15-9561-D9B1612CFD76}"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314715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8704-59D3-4B15-9561-D9B1612CFD76}"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257503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F8704-59D3-4B15-9561-D9B1612CFD76}"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259559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2F8704-59D3-4B15-9561-D9B1612CFD76}"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24C79F-44F0-4666-B62C-5C2B4C7738D8}" type="slidenum">
              <a:rPr lang="en-US" smtClean="0"/>
              <a:t>‹#›</a:t>
            </a:fld>
            <a:endParaRPr lang="en-US"/>
          </a:p>
        </p:txBody>
      </p:sp>
    </p:spTree>
    <p:extLst>
      <p:ext uri="{BB962C8B-B14F-4D97-AF65-F5344CB8AC3E}">
        <p14:creationId xmlns:p14="http://schemas.microsoft.com/office/powerpoint/2010/main" val="123682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2F8704-59D3-4B15-9561-D9B1612CFD76}" type="datetimeFigureOut">
              <a:rPr lang="en-US" smtClean="0"/>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24C79F-44F0-4666-B62C-5C2B4C7738D8}" type="slidenum">
              <a:rPr lang="en-US" smtClean="0"/>
              <a:t>‹#›</a:t>
            </a:fld>
            <a:endParaRPr lang="en-US"/>
          </a:p>
        </p:txBody>
      </p:sp>
    </p:spTree>
    <p:extLst>
      <p:ext uri="{BB962C8B-B14F-4D97-AF65-F5344CB8AC3E}">
        <p14:creationId xmlns:p14="http://schemas.microsoft.com/office/powerpoint/2010/main" val="2467888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062A-FD56-30E7-DADF-CF0BD3BB520E}"/>
              </a:ext>
            </a:extLst>
          </p:cNvPr>
          <p:cNvSpPr>
            <a:spLocks noGrp="1"/>
          </p:cNvSpPr>
          <p:nvPr>
            <p:ph type="ctrTitle"/>
          </p:nvPr>
        </p:nvSpPr>
        <p:spPr>
          <a:xfrm>
            <a:off x="888274" y="1384663"/>
            <a:ext cx="8385729" cy="2044337"/>
          </a:xfrm>
        </p:spPr>
        <p:txBody>
          <a:bodyPr/>
          <a:lstStyle/>
          <a:p>
            <a:r>
              <a:rPr lang="en-US" dirty="0">
                <a:latin typeface="Times New Roman" panose="02020603050405020304" pitchFamily="18" charset="0"/>
                <a:cs typeface="Times New Roman" panose="02020603050405020304" pitchFamily="18" charset="0"/>
              </a:rPr>
              <a:t>Job Cover Letter</a:t>
            </a:r>
          </a:p>
        </p:txBody>
      </p:sp>
      <p:sp>
        <p:nvSpPr>
          <p:cNvPr id="3" name="Subtitle 2">
            <a:extLst>
              <a:ext uri="{FF2B5EF4-FFF2-40B4-BE49-F238E27FC236}">
                <a16:creationId xmlns:a16="http://schemas.microsoft.com/office/drawing/2014/main" id="{73E7878C-95E9-574B-0FB1-914FF1BFF08D}"/>
              </a:ext>
            </a:extLst>
          </p:cNvPr>
          <p:cNvSpPr>
            <a:spLocks noGrp="1"/>
          </p:cNvSpPr>
          <p:nvPr>
            <p:ph type="subTitle" idx="1"/>
          </p:nvPr>
        </p:nvSpPr>
        <p:spPr/>
        <p:txBody>
          <a:bodyPr>
            <a:normAutofit fontScale="92500" lnSpcReduction="20000"/>
          </a:bodyPr>
          <a:lstStyle/>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Resource Person: Sarah Azam</a:t>
            </a:r>
          </a:p>
          <a:p>
            <a:r>
              <a:rPr lang="en-US" sz="2000" dirty="0">
                <a:solidFill>
                  <a:schemeClr val="tx1"/>
                </a:solidFill>
                <a:latin typeface="Times New Roman" panose="02020603050405020304" pitchFamily="18" charset="0"/>
                <a:cs typeface="Times New Roman" panose="02020603050405020304" pitchFamily="18" charset="0"/>
              </a:rPr>
              <a:t>English III – Research Paper Writing and Presentation</a:t>
            </a:r>
          </a:p>
        </p:txBody>
      </p:sp>
    </p:spTree>
    <p:extLst>
      <p:ext uri="{BB962C8B-B14F-4D97-AF65-F5344CB8AC3E}">
        <p14:creationId xmlns:p14="http://schemas.microsoft.com/office/powerpoint/2010/main" val="261257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74AD3-3483-9AB5-7C86-64BF3D96CAD4}"/>
              </a:ext>
            </a:extLst>
          </p:cNvPr>
          <p:cNvSpPr>
            <a:spLocks noGrp="1"/>
          </p:cNvSpPr>
          <p:nvPr>
            <p:ph type="title"/>
          </p:nvPr>
        </p:nvSpPr>
        <p:spPr>
          <a:xfrm>
            <a:off x="677334" y="966650"/>
            <a:ext cx="8596668" cy="963749"/>
          </a:xfrm>
        </p:spPr>
        <p:txBody>
          <a:bodyPr/>
          <a:lstStyle/>
          <a:p>
            <a:pPr algn="ctr"/>
            <a:r>
              <a:rPr lang="en-US" dirty="0">
                <a:latin typeface="Times New Roman" panose="02020603050405020304" pitchFamily="18" charset="0"/>
                <a:cs typeface="Times New Roman" panose="02020603050405020304" pitchFamily="18" charset="0"/>
              </a:rPr>
              <a:t>What is A Cover Letter?</a:t>
            </a:r>
          </a:p>
        </p:txBody>
      </p:sp>
      <p:sp>
        <p:nvSpPr>
          <p:cNvPr id="3" name="Content Placeholder 2">
            <a:extLst>
              <a:ext uri="{FF2B5EF4-FFF2-40B4-BE49-F238E27FC236}">
                <a16:creationId xmlns:a16="http://schemas.microsoft.com/office/drawing/2014/main" id="{E5C940AE-9BD7-8B4F-A02B-F5285F3610DA}"/>
              </a:ext>
            </a:extLst>
          </p:cNvPr>
          <p:cNvSpPr>
            <a:spLocks noGrp="1"/>
          </p:cNvSpPr>
          <p:nvPr>
            <p:ph idx="1"/>
          </p:nvPr>
        </p:nvSpPr>
        <p:spPr/>
        <p:txBody>
          <a:bodyPr>
            <a:norm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Cover letters are meant to provide context for the resume and provide detailed examples of how you your relevant experience has been utilized in similar situations. Unlike a resume which focuses on the breadth of your experience, cover letters are meant to go into depth about several key skills relevant to the position you are applying for.</a:t>
            </a:r>
          </a:p>
        </p:txBody>
      </p:sp>
    </p:spTree>
    <p:extLst>
      <p:ext uri="{BB962C8B-B14F-4D97-AF65-F5344CB8AC3E}">
        <p14:creationId xmlns:p14="http://schemas.microsoft.com/office/powerpoint/2010/main" val="120767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9E9A-20DD-DB56-8BCA-A99B52A88D75}"/>
              </a:ext>
            </a:extLst>
          </p:cNvPr>
          <p:cNvSpPr>
            <a:spLocks noGrp="1"/>
          </p:cNvSpPr>
          <p:nvPr>
            <p:ph type="title"/>
          </p:nvPr>
        </p:nvSpPr>
        <p:spPr/>
        <p:txBody>
          <a:bodyPr>
            <a:normAutofit fontScale="90000"/>
          </a:bodyPr>
          <a:lstStyle/>
          <a:p>
            <a:pPr algn="ctr"/>
            <a:r>
              <a:rPr lang="en-US" dirty="0">
                <a:latin typeface="Times New Roman" panose="02020603050405020304" pitchFamily="18" charset="0"/>
                <a:cs typeface="Times New Roman" panose="02020603050405020304" pitchFamily="18" charset="0"/>
              </a:rPr>
              <a:t>Body of Job Cover Letter</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Opening Paragraph</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53E55A-CE25-302B-9C8B-716AD919DA7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Introduce yourself and the purpose of your letter</a:t>
            </a:r>
          </a:p>
          <a:p>
            <a:r>
              <a:rPr lang="en-US" sz="2000" dirty="0">
                <a:latin typeface="Times New Roman" panose="02020603050405020304" pitchFamily="18" charset="0"/>
                <a:cs typeface="Times New Roman" panose="02020603050405020304" pitchFamily="18" charset="0"/>
              </a:rPr>
              <a:t> Write why you want to work at that organization (be specific, if you are applying to Nike, don’t say you want to work there because you like sports, say something specific about that brand) </a:t>
            </a:r>
          </a:p>
          <a:p>
            <a:r>
              <a:rPr lang="en-US" sz="2000" dirty="0">
                <a:latin typeface="Times New Roman" panose="02020603050405020304" pitchFamily="18" charset="0"/>
                <a:cs typeface="Times New Roman" panose="02020603050405020304" pitchFamily="18" charset="0"/>
              </a:rPr>
              <a:t>State what position you are applying for and how you learned of the opportunity </a:t>
            </a:r>
          </a:p>
          <a:p>
            <a:r>
              <a:rPr lang="en-US" sz="2000" dirty="0">
                <a:latin typeface="Times New Roman" panose="02020603050405020304" pitchFamily="18" charset="0"/>
                <a:cs typeface="Times New Roman" panose="02020603050405020304" pitchFamily="18" charset="0"/>
              </a:rPr>
              <a:t>If you have networked with anyone at the organization, mention who you spoke to and why that convinced you to apply </a:t>
            </a:r>
          </a:p>
          <a:p>
            <a:r>
              <a:rPr lang="en-US" sz="2000" dirty="0">
                <a:latin typeface="Times New Roman" panose="02020603050405020304" pitchFamily="18" charset="0"/>
                <a:cs typeface="Times New Roman" panose="02020603050405020304" pitchFamily="18" charset="0"/>
              </a:rPr>
              <a:t>Write what skills you will bring to the organization, not how you will benefit from the position</a:t>
            </a:r>
          </a:p>
        </p:txBody>
      </p:sp>
    </p:spTree>
    <p:extLst>
      <p:ext uri="{BB962C8B-B14F-4D97-AF65-F5344CB8AC3E}">
        <p14:creationId xmlns:p14="http://schemas.microsoft.com/office/powerpoint/2010/main" val="247952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2FCD-A212-7429-0A0C-D179E890160E}"/>
              </a:ext>
            </a:extLst>
          </p:cNvPr>
          <p:cNvSpPr>
            <a:spLocks noGrp="1"/>
          </p:cNvSpPr>
          <p:nvPr>
            <p:ph type="title"/>
          </p:nvPr>
        </p:nvSpPr>
        <p:spPr>
          <a:xfrm>
            <a:off x="677334" y="816638"/>
            <a:ext cx="8596668" cy="1113762"/>
          </a:xfrm>
        </p:spPr>
        <p:txBody>
          <a:bodyPr>
            <a:normAutofit/>
          </a:bodyPr>
          <a:lstStyle/>
          <a:p>
            <a:pPr algn="ctr"/>
            <a:r>
              <a:rPr lang="en-US" sz="3200" dirty="0">
                <a:latin typeface="Times New Roman" panose="02020603050405020304" pitchFamily="18" charset="0"/>
                <a:cs typeface="Times New Roman" panose="02020603050405020304" pitchFamily="18" charset="0"/>
              </a:rPr>
              <a:t>Middle Paragraph</a:t>
            </a:r>
          </a:p>
        </p:txBody>
      </p:sp>
      <p:sp>
        <p:nvSpPr>
          <p:cNvPr id="3" name="Content Placeholder 2">
            <a:extLst>
              <a:ext uri="{FF2B5EF4-FFF2-40B4-BE49-F238E27FC236}">
                <a16:creationId xmlns:a16="http://schemas.microsoft.com/office/drawing/2014/main" id="{236AB762-8498-5AFD-ECF0-98D84CCEC375}"/>
              </a:ext>
            </a:extLst>
          </p:cNvPr>
          <p:cNvSpPr>
            <a:spLocks noGrp="1"/>
          </p:cNvSpPr>
          <p:nvPr>
            <p:ph idx="1"/>
          </p:nvPr>
        </p:nvSpPr>
        <p:spPr>
          <a:xfrm>
            <a:off x="677334" y="2272937"/>
            <a:ext cx="8596668" cy="3768425"/>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In the first sentence of each paragraph, introduce the one to two skills that prove that you’re a good fit</a:t>
            </a:r>
          </a:p>
          <a:p>
            <a:pPr algn="just"/>
            <a:r>
              <a:rPr lang="en-US" sz="2000" dirty="0">
                <a:solidFill>
                  <a:schemeClr val="tx1"/>
                </a:solidFill>
                <a:latin typeface="Times New Roman" panose="02020603050405020304" pitchFamily="18" charset="0"/>
                <a:cs typeface="Times New Roman" panose="02020603050405020304" pitchFamily="18" charset="0"/>
              </a:rPr>
              <a:t>In the following sentences describe the places you have demonstrated that skill (ex: internships, work, school etc.) </a:t>
            </a:r>
          </a:p>
          <a:p>
            <a:pPr algn="just"/>
            <a:r>
              <a:rPr lang="en-US" sz="2000" dirty="0">
                <a:solidFill>
                  <a:schemeClr val="tx1"/>
                </a:solidFill>
                <a:latin typeface="Times New Roman" panose="02020603050405020304" pitchFamily="18" charset="0"/>
                <a:cs typeface="Times New Roman" panose="02020603050405020304" pitchFamily="18" charset="0"/>
              </a:rPr>
              <a:t>Choose one to two or examples/stories that illustrate how you used that skill and how it added value to the organization</a:t>
            </a:r>
          </a:p>
        </p:txBody>
      </p:sp>
    </p:spTree>
    <p:extLst>
      <p:ext uri="{BB962C8B-B14F-4D97-AF65-F5344CB8AC3E}">
        <p14:creationId xmlns:p14="http://schemas.microsoft.com/office/powerpoint/2010/main" val="173686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F81F-36A7-327F-ACFF-EA2429623FF4}"/>
              </a:ext>
            </a:extLst>
          </p:cNvPr>
          <p:cNvSpPr>
            <a:spLocks noGrp="1"/>
          </p:cNvSpPr>
          <p:nvPr>
            <p:ph type="title"/>
          </p:nvPr>
        </p:nvSpPr>
        <p:spPr>
          <a:xfrm>
            <a:off x="677334" y="979714"/>
            <a:ext cx="8596668" cy="950686"/>
          </a:xfrm>
        </p:spPr>
        <p:txBody>
          <a:bodyPr>
            <a:normAutofit/>
          </a:bodyPr>
          <a:lstStyle/>
          <a:p>
            <a:pPr algn="ctr"/>
            <a:r>
              <a:rPr lang="en-US" sz="3200" dirty="0">
                <a:latin typeface="Times New Roman" panose="02020603050405020304" pitchFamily="18" charset="0"/>
                <a:cs typeface="Times New Roman" panose="02020603050405020304" pitchFamily="18" charset="0"/>
              </a:rPr>
              <a:t>Closing Paragraph	</a:t>
            </a:r>
          </a:p>
        </p:txBody>
      </p:sp>
      <p:sp>
        <p:nvSpPr>
          <p:cNvPr id="3" name="Content Placeholder 2">
            <a:extLst>
              <a:ext uri="{FF2B5EF4-FFF2-40B4-BE49-F238E27FC236}">
                <a16:creationId xmlns:a16="http://schemas.microsoft.com/office/drawing/2014/main" id="{217A9A09-8946-E9A3-2083-8ABF31F6DDDD}"/>
              </a:ext>
            </a:extLst>
          </p:cNvPr>
          <p:cNvSpPr>
            <a:spLocks noGrp="1"/>
          </p:cNvSpPr>
          <p:nvPr>
            <p:ph idx="1"/>
          </p:nvPr>
        </p:nvSpPr>
        <p:spPr>
          <a:xfrm>
            <a:off x="677334" y="2481943"/>
            <a:ext cx="8596668" cy="3559419"/>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Thank the hiring manager for their time </a:t>
            </a:r>
          </a:p>
          <a:p>
            <a:pPr algn="just"/>
            <a:r>
              <a:rPr lang="en-US" sz="2000" dirty="0">
                <a:solidFill>
                  <a:schemeClr val="tx1"/>
                </a:solidFill>
                <a:latin typeface="Times New Roman" panose="02020603050405020304" pitchFamily="18" charset="0"/>
                <a:cs typeface="Times New Roman" panose="02020603050405020304" pitchFamily="18" charset="0"/>
              </a:rPr>
              <a:t>Re-express your interest in the role </a:t>
            </a:r>
          </a:p>
          <a:p>
            <a:pPr algn="just"/>
            <a:r>
              <a:rPr lang="en-US" sz="2000" dirty="0">
                <a:solidFill>
                  <a:schemeClr val="tx1"/>
                </a:solidFill>
                <a:latin typeface="Times New Roman" panose="02020603050405020304" pitchFamily="18" charset="0"/>
                <a:cs typeface="Times New Roman" panose="02020603050405020304" pitchFamily="18" charset="0"/>
              </a:rPr>
              <a:t>Demonstrate knowledge of the employer </a:t>
            </a:r>
          </a:p>
          <a:p>
            <a:pPr algn="just"/>
            <a:r>
              <a:rPr lang="en-US" sz="2000" dirty="0">
                <a:solidFill>
                  <a:schemeClr val="tx1"/>
                </a:solidFill>
                <a:latin typeface="Times New Roman" panose="02020603050405020304" pitchFamily="18" charset="0"/>
                <a:cs typeface="Times New Roman" panose="02020603050405020304" pitchFamily="18" charset="0"/>
              </a:rPr>
              <a:t>Mention that you look forward to hearing from them. For e.g. "I look forward to hearing back from you and your team"</a:t>
            </a:r>
          </a:p>
        </p:txBody>
      </p:sp>
    </p:spTree>
    <p:extLst>
      <p:ext uri="{BB962C8B-B14F-4D97-AF65-F5344CB8AC3E}">
        <p14:creationId xmlns:p14="http://schemas.microsoft.com/office/powerpoint/2010/main" val="86707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E084-5CF0-CB54-8C3E-94EED6C42788}"/>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2DB836DE-E521-8345-BC96-A255E93DBB06}"/>
              </a:ext>
            </a:extLst>
          </p:cNvPr>
          <p:cNvSpPr>
            <a:spLocks noGrp="1"/>
          </p:cNvSpPr>
          <p:nvPr>
            <p:ph idx="1"/>
          </p:nvPr>
        </p:nvSpPr>
        <p:spPr>
          <a:xfrm>
            <a:off x="677334" y="1619795"/>
            <a:ext cx="8596668" cy="4859382"/>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Include the job title and company name in the body of the letter.</a:t>
            </a:r>
          </a:p>
          <a:p>
            <a:pPr algn="just"/>
            <a:r>
              <a:rPr lang="en-US" sz="2000" dirty="0">
                <a:solidFill>
                  <a:schemeClr val="tx1"/>
                </a:solidFill>
                <a:latin typeface="Times New Roman" panose="02020603050405020304" pitchFamily="18" charset="0"/>
                <a:cs typeface="Times New Roman" panose="02020603050405020304" pitchFamily="18" charset="0"/>
              </a:rPr>
              <a:t>Show interest in the company's work and goals. </a:t>
            </a:r>
          </a:p>
          <a:p>
            <a:pPr algn="just"/>
            <a:r>
              <a:rPr lang="en-US" sz="2000" dirty="0">
                <a:solidFill>
                  <a:schemeClr val="tx1"/>
                </a:solidFill>
                <a:latin typeface="Times New Roman" panose="02020603050405020304" pitchFamily="18" charset="0"/>
                <a:cs typeface="Times New Roman" panose="02020603050405020304" pitchFamily="18" charset="0"/>
              </a:rPr>
              <a:t>The skills and experience match the employer's requirements. </a:t>
            </a:r>
          </a:p>
          <a:p>
            <a:pPr algn="just"/>
            <a:r>
              <a:rPr lang="en-US" sz="2000" dirty="0">
                <a:solidFill>
                  <a:schemeClr val="tx1"/>
                </a:solidFill>
                <a:latin typeface="Times New Roman" panose="02020603050405020304" pitchFamily="18" charset="0"/>
                <a:cs typeface="Times New Roman" panose="02020603050405020304" pitchFamily="18" charset="0"/>
              </a:rPr>
              <a:t>Cover letter does not repeat, rehash, or summarize the resume. </a:t>
            </a:r>
          </a:p>
          <a:p>
            <a:pPr algn="just"/>
            <a:r>
              <a:rPr lang="en-US" sz="2000" dirty="0">
                <a:solidFill>
                  <a:schemeClr val="tx1"/>
                </a:solidFill>
                <a:latin typeface="Times New Roman" panose="02020603050405020304" pitchFamily="18" charset="0"/>
                <a:cs typeface="Times New Roman" panose="02020603050405020304" pitchFamily="18" charset="0"/>
              </a:rPr>
              <a:t>Expand upon the resume through anecdotes, examples, or short narratives.</a:t>
            </a:r>
          </a:p>
          <a:p>
            <a:pPr algn="just"/>
            <a:r>
              <a:rPr lang="en-US" sz="2000" dirty="0">
                <a:solidFill>
                  <a:schemeClr val="tx1"/>
                </a:solidFill>
                <a:latin typeface="Times New Roman" panose="02020603050405020304" pitchFamily="18" charset="0"/>
                <a:cs typeface="Times New Roman" panose="02020603050405020304" pitchFamily="18" charset="0"/>
              </a:rPr>
              <a:t>Anticipate and answer potential questions the hiring manager may have.</a:t>
            </a:r>
          </a:p>
          <a:p>
            <a:pPr algn="just"/>
            <a:r>
              <a:rPr lang="en-US" sz="2000" dirty="0">
                <a:solidFill>
                  <a:schemeClr val="tx1"/>
                </a:solidFill>
                <a:latin typeface="Times New Roman" panose="02020603050405020304" pitchFamily="18" charset="0"/>
                <a:cs typeface="Times New Roman" panose="02020603050405020304" pitchFamily="18" charset="0"/>
              </a:rPr>
              <a:t>Show accomplishments and results, not just tasks.</a:t>
            </a:r>
          </a:p>
          <a:p>
            <a:pPr algn="just"/>
            <a:r>
              <a:rPr lang="en-US" sz="2000" dirty="0">
                <a:solidFill>
                  <a:schemeClr val="tx1"/>
                </a:solidFill>
                <a:latin typeface="Times New Roman" panose="02020603050405020304" pitchFamily="18" charset="0"/>
                <a:cs typeface="Times New Roman" panose="02020603050405020304" pitchFamily="18" charset="0"/>
              </a:rPr>
              <a:t>Focus on what you can do for the company, not what they can do for you.</a:t>
            </a:r>
          </a:p>
          <a:p>
            <a:pPr algn="just"/>
            <a:r>
              <a:rPr lang="en-US" sz="2000" dirty="0">
                <a:solidFill>
                  <a:schemeClr val="tx1"/>
                </a:solidFill>
                <a:latin typeface="Times New Roman" panose="02020603050405020304" pitchFamily="18" charset="0"/>
                <a:cs typeface="Times New Roman" panose="02020603050405020304" pitchFamily="18" charset="0"/>
              </a:rPr>
              <a:t>Everything included is a true and positive representation of yourself.</a:t>
            </a:r>
          </a:p>
          <a:p>
            <a:pPr algn="just"/>
            <a:r>
              <a:rPr lang="en-US" sz="2000" dirty="0">
                <a:solidFill>
                  <a:schemeClr val="tx1"/>
                </a:solidFill>
                <a:latin typeface="Times New Roman" panose="02020603050405020304" pitchFamily="18" charset="0"/>
                <a:cs typeface="Times New Roman" panose="02020603050405020304" pitchFamily="18" charset="0"/>
              </a:rPr>
              <a:t>All dates and locations are accurate.</a:t>
            </a:r>
          </a:p>
        </p:txBody>
      </p:sp>
    </p:spTree>
    <p:extLst>
      <p:ext uri="{BB962C8B-B14F-4D97-AF65-F5344CB8AC3E}">
        <p14:creationId xmlns:p14="http://schemas.microsoft.com/office/powerpoint/2010/main" val="150084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7C02-1597-F66E-8EE7-33C33F0CB6A4}"/>
              </a:ext>
            </a:extLst>
          </p:cNvPr>
          <p:cNvSpPr>
            <a:spLocks noGrp="1"/>
          </p:cNvSpPr>
          <p:nvPr>
            <p:ph type="title"/>
          </p:nvPr>
        </p:nvSpPr>
        <p:spPr>
          <a:xfrm>
            <a:off x="677334" y="391886"/>
            <a:ext cx="8596668" cy="1110343"/>
          </a:xfrm>
        </p:spPr>
        <p:txBody>
          <a:bodyPr/>
          <a:lstStyle/>
          <a:p>
            <a:pPr algn="ctr"/>
            <a:r>
              <a:rPr lang="en-US" dirty="0">
                <a:latin typeface="Times New Roman" panose="02020603050405020304" pitchFamily="18" charset="0"/>
                <a:cs typeface="Times New Roman" panose="02020603050405020304" pitchFamily="18" charset="0"/>
              </a:rPr>
              <a:t>Formatting and Layout</a:t>
            </a:r>
          </a:p>
        </p:txBody>
      </p:sp>
      <p:sp>
        <p:nvSpPr>
          <p:cNvPr id="3" name="Content Placeholder 2">
            <a:extLst>
              <a:ext uri="{FF2B5EF4-FFF2-40B4-BE49-F238E27FC236}">
                <a16:creationId xmlns:a16="http://schemas.microsoft.com/office/drawing/2014/main" id="{C83F8494-7F03-EAA5-9E3D-5F33951CFA73}"/>
              </a:ext>
            </a:extLst>
          </p:cNvPr>
          <p:cNvSpPr>
            <a:spLocks noGrp="1"/>
          </p:cNvSpPr>
          <p:nvPr>
            <p:ph idx="1"/>
          </p:nvPr>
        </p:nvSpPr>
        <p:spPr>
          <a:xfrm>
            <a:off x="677334" y="1698171"/>
            <a:ext cx="9224312" cy="5003075"/>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Cover letter is 1 page or less.</a:t>
            </a:r>
          </a:p>
          <a:p>
            <a:pPr algn="just"/>
            <a:r>
              <a:rPr lang="en-US" sz="2000" dirty="0">
                <a:solidFill>
                  <a:schemeClr val="tx1"/>
                </a:solidFill>
                <a:latin typeface="Times New Roman" panose="02020603050405020304" pitchFamily="18" charset="0"/>
                <a:cs typeface="Times New Roman" panose="02020603050405020304" pitchFamily="18" charset="0"/>
              </a:rPr>
              <a:t>Name is at the top, big, bold, and clear. </a:t>
            </a:r>
          </a:p>
          <a:p>
            <a:pPr algn="just"/>
            <a:r>
              <a:rPr lang="en-US" sz="2000" dirty="0">
                <a:solidFill>
                  <a:schemeClr val="tx1"/>
                </a:solidFill>
                <a:latin typeface="Times New Roman" panose="02020603050405020304" pitchFamily="18" charset="0"/>
                <a:cs typeface="Times New Roman" panose="02020603050405020304" pitchFamily="18" charset="0"/>
              </a:rPr>
              <a:t>Text is between sizes 10-12.</a:t>
            </a:r>
          </a:p>
          <a:p>
            <a:pPr algn="just"/>
            <a:r>
              <a:rPr lang="en-US" sz="2000" dirty="0">
                <a:solidFill>
                  <a:schemeClr val="tx1"/>
                </a:solidFill>
                <a:latin typeface="Times New Roman" panose="02020603050405020304" pitchFamily="18" charset="0"/>
                <a:cs typeface="Times New Roman" panose="02020603050405020304" pitchFamily="18" charset="0"/>
              </a:rPr>
              <a:t>Text is legible in a readable font. </a:t>
            </a:r>
          </a:p>
          <a:p>
            <a:pPr algn="just"/>
            <a:r>
              <a:rPr lang="en-US" sz="2000" dirty="0">
                <a:solidFill>
                  <a:schemeClr val="tx1"/>
                </a:solidFill>
                <a:latin typeface="Times New Roman" panose="02020603050405020304" pitchFamily="18" charset="0"/>
                <a:cs typeface="Times New Roman" panose="02020603050405020304" pitchFamily="18" charset="0"/>
              </a:rPr>
              <a:t>Margins are balanced and between 0.5-1 inch wide. </a:t>
            </a:r>
          </a:p>
          <a:p>
            <a:pPr algn="just"/>
            <a:r>
              <a:rPr lang="en-US" sz="2000" dirty="0">
                <a:solidFill>
                  <a:schemeClr val="tx1"/>
                </a:solidFill>
                <a:latin typeface="Times New Roman" panose="02020603050405020304" pitchFamily="18" charset="0"/>
                <a:cs typeface="Times New Roman" panose="02020603050405020304" pitchFamily="18" charset="0"/>
              </a:rPr>
              <a:t>Cover letter is organized and easy to read. </a:t>
            </a:r>
          </a:p>
          <a:p>
            <a:pPr algn="just"/>
            <a:r>
              <a:rPr lang="en-US" sz="2000" dirty="0">
                <a:solidFill>
                  <a:schemeClr val="tx1"/>
                </a:solidFill>
                <a:latin typeface="Times New Roman" panose="02020603050405020304" pitchFamily="18" charset="0"/>
                <a:cs typeface="Times New Roman" panose="02020603050405020304" pitchFamily="18" charset="0"/>
              </a:rPr>
              <a:t>Header matches the resume header and includes your name and contact info.</a:t>
            </a:r>
          </a:p>
          <a:p>
            <a:pPr algn="just"/>
            <a:r>
              <a:rPr lang="en-US" sz="2000" dirty="0">
                <a:solidFill>
                  <a:schemeClr val="tx1"/>
                </a:solidFill>
                <a:latin typeface="Times New Roman" panose="02020603050405020304" pitchFamily="18" charset="0"/>
                <a:cs typeface="Times New Roman" panose="02020603050405020304" pitchFamily="18" charset="0"/>
              </a:rPr>
              <a:t>Address the letter "Dear/ Respected Mr./Ms. [Hiring Manager's name].” (If you do not know their name, “Dear Hiring Committee”)</a:t>
            </a:r>
          </a:p>
          <a:p>
            <a:pPr algn="just"/>
            <a:r>
              <a:rPr lang="en-US" sz="2000" dirty="0">
                <a:solidFill>
                  <a:schemeClr val="tx1"/>
                </a:solidFill>
                <a:latin typeface="Times New Roman" panose="02020603050405020304" pitchFamily="18" charset="0"/>
                <a:cs typeface="Times New Roman" panose="02020603050405020304" pitchFamily="18" charset="0"/>
              </a:rPr>
              <a:t>Sign off cordially and formally with "Sincerely." </a:t>
            </a:r>
          </a:p>
        </p:txBody>
      </p:sp>
    </p:spTree>
    <p:extLst>
      <p:ext uri="{BB962C8B-B14F-4D97-AF65-F5344CB8AC3E}">
        <p14:creationId xmlns:p14="http://schemas.microsoft.com/office/powerpoint/2010/main" val="108418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7A91-96EA-2706-DAE1-D2CB3EE60D3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Writing &amp; Editing</a:t>
            </a:r>
          </a:p>
        </p:txBody>
      </p:sp>
      <p:sp>
        <p:nvSpPr>
          <p:cNvPr id="3" name="Content Placeholder 2">
            <a:extLst>
              <a:ext uri="{FF2B5EF4-FFF2-40B4-BE49-F238E27FC236}">
                <a16:creationId xmlns:a16="http://schemas.microsoft.com/office/drawing/2014/main" id="{1F476009-3399-E044-216E-E57D0FBEEC1E}"/>
              </a:ext>
            </a:extLst>
          </p:cNvPr>
          <p:cNvSpPr>
            <a:spLocks noGrp="1"/>
          </p:cNvSpPr>
          <p:nvPr>
            <p:ph idx="1"/>
          </p:nvPr>
        </p:nvSpPr>
        <p:spPr>
          <a:xfrm>
            <a:off x="677334" y="1737360"/>
            <a:ext cx="8596668" cy="4898571"/>
          </a:xfrm>
        </p:spPr>
        <p:txBody>
          <a:bodyPr>
            <a:normAutofit/>
          </a:bodyPr>
          <a:lstStyle/>
          <a:p>
            <a:pPr algn="just"/>
            <a:r>
              <a:rPr lang="en-US" sz="2000" dirty="0">
                <a:latin typeface="Times New Roman" panose="02020603050405020304" pitchFamily="18" charset="0"/>
                <a:cs typeface="Times New Roman" panose="02020603050405020304" pitchFamily="18" charset="0"/>
              </a:rPr>
              <a:t>Everything must be spelled correctly.</a:t>
            </a:r>
          </a:p>
          <a:p>
            <a:pPr algn="just"/>
            <a:r>
              <a:rPr lang="en-US" sz="2000" dirty="0">
                <a:latin typeface="Times New Roman" panose="02020603050405020304" pitchFamily="18" charset="0"/>
                <a:cs typeface="Times New Roman" panose="02020603050405020304" pitchFamily="18" charset="0"/>
              </a:rPr>
              <a:t>Industry specific words are spelled correctly and used in the correct context.</a:t>
            </a:r>
          </a:p>
          <a:p>
            <a:pPr algn="just"/>
            <a:r>
              <a:rPr lang="en-US" sz="2000" dirty="0">
                <a:latin typeface="Times New Roman" panose="02020603050405020304" pitchFamily="18" charset="0"/>
                <a:cs typeface="Times New Roman" panose="02020603050405020304" pitchFamily="18" charset="0"/>
              </a:rPr>
              <a:t>Cover letter is skimmable — ensure that hiring committee can discern your experience in 30 seconds or less.</a:t>
            </a:r>
          </a:p>
          <a:p>
            <a:pPr algn="just"/>
            <a:r>
              <a:rPr lang="en-US" sz="2000" dirty="0">
                <a:latin typeface="Times New Roman" panose="02020603050405020304" pitchFamily="18" charset="0"/>
                <a:cs typeface="Times New Roman" panose="02020603050405020304" pitchFamily="18" charset="0"/>
              </a:rPr>
              <a:t>Everything is in the active voice.</a:t>
            </a:r>
          </a:p>
          <a:p>
            <a:pPr algn="just"/>
            <a:r>
              <a:rPr lang="en-US" sz="2000" dirty="0">
                <a:latin typeface="Times New Roman" panose="02020603050405020304" pitchFamily="18" charset="0"/>
                <a:cs typeface="Times New Roman" panose="02020603050405020304" pitchFamily="18" charset="0"/>
              </a:rPr>
              <a:t>Use strong action verbs.</a:t>
            </a:r>
          </a:p>
          <a:p>
            <a:pPr algn="just"/>
            <a:r>
              <a:rPr lang="en-US" sz="2000" dirty="0">
                <a:latin typeface="Times New Roman" panose="02020603050405020304" pitchFamily="18" charset="0"/>
                <a:cs typeface="Times New Roman" panose="02020603050405020304" pitchFamily="18" charset="0"/>
              </a:rPr>
              <a:t>Writing is clear and illustrative.</a:t>
            </a:r>
          </a:p>
          <a:p>
            <a:pPr algn="just"/>
            <a:r>
              <a:rPr lang="en-US" sz="2000" dirty="0">
                <a:latin typeface="Times New Roman" panose="02020603050405020304" pitchFamily="18" charset="0"/>
                <a:cs typeface="Times New Roman" panose="02020603050405020304" pitchFamily="18" charset="0"/>
              </a:rPr>
              <a:t>Write to the audience (i.e. the hiring manager).</a:t>
            </a:r>
          </a:p>
          <a:p>
            <a:pPr algn="just"/>
            <a:r>
              <a:rPr lang="en-US" sz="2000" dirty="0">
                <a:latin typeface="Times New Roman" panose="02020603050405020304" pitchFamily="18" charset="0"/>
                <a:cs typeface="Times New Roman" panose="02020603050405020304" pitchFamily="18" charset="0"/>
              </a:rPr>
              <a:t>Writing is confident and engaging in a professional tone. </a:t>
            </a:r>
          </a:p>
          <a:p>
            <a:pPr algn="just"/>
            <a:r>
              <a:rPr lang="en-US" sz="2000" dirty="0">
                <a:latin typeface="Times New Roman" panose="02020603050405020304" pitchFamily="18" charset="0"/>
                <a:cs typeface="Times New Roman" panose="02020603050405020304" pitchFamily="18" charset="0"/>
              </a:rPr>
              <a:t>It's short—between 200 and 350 words for the main text.</a:t>
            </a:r>
          </a:p>
        </p:txBody>
      </p:sp>
    </p:spTree>
    <p:extLst>
      <p:ext uri="{BB962C8B-B14F-4D97-AF65-F5344CB8AC3E}">
        <p14:creationId xmlns:p14="http://schemas.microsoft.com/office/powerpoint/2010/main" val="251529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257E-8915-8230-2D26-877B45130E0A}"/>
              </a:ext>
            </a:extLst>
          </p:cNvPr>
          <p:cNvSpPr>
            <a:spLocks noGrp="1"/>
          </p:cNvSpPr>
          <p:nvPr>
            <p:ph type="title"/>
          </p:nvPr>
        </p:nvSpPr>
        <p:spPr>
          <a:xfrm>
            <a:off x="677334" y="609600"/>
            <a:ext cx="8596668" cy="879566"/>
          </a:xfrm>
        </p:spPr>
        <p:txBody>
          <a:bodyPr/>
          <a:lstStyle/>
          <a:p>
            <a:pPr algn="ctr"/>
            <a:r>
              <a:rPr lang="en-US" dirty="0">
                <a:latin typeface="Times New Roman" panose="02020603050405020304" pitchFamily="18" charset="0"/>
                <a:cs typeface="Times New Roman" panose="02020603050405020304" pitchFamily="18" charset="0"/>
              </a:rPr>
              <a:t>Sample of Email</a:t>
            </a:r>
          </a:p>
        </p:txBody>
      </p:sp>
      <p:sp>
        <p:nvSpPr>
          <p:cNvPr id="3" name="Content Placeholder 2">
            <a:extLst>
              <a:ext uri="{FF2B5EF4-FFF2-40B4-BE49-F238E27FC236}">
                <a16:creationId xmlns:a16="http://schemas.microsoft.com/office/drawing/2014/main" id="{767B8466-4FCA-AC1A-8E2B-3FDC90AA5F45}"/>
              </a:ext>
            </a:extLst>
          </p:cNvPr>
          <p:cNvSpPr>
            <a:spLocks noGrp="1"/>
          </p:cNvSpPr>
          <p:nvPr>
            <p:ph idx="1"/>
          </p:nvPr>
        </p:nvSpPr>
        <p:spPr>
          <a:xfrm>
            <a:off x="677334" y="1907177"/>
            <a:ext cx="8596668" cy="478100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Dear Ms. Hiring-Manager, </a:t>
            </a:r>
          </a:p>
          <a:p>
            <a:pPr marL="0" indent="0">
              <a:buNone/>
            </a:pPr>
            <a:r>
              <a:rPr lang="en-US" sz="2000" dirty="0">
                <a:latin typeface="Times New Roman" panose="02020603050405020304" pitchFamily="18" charset="0"/>
                <a:cs typeface="Times New Roman" panose="02020603050405020304" pitchFamily="18" charset="0"/>
              </a:rPr>
              <a:t>I am pleased to submit my application for the account associate position at Big Ads Firm. My resume and cover letter are attached in a PDF. Please contact me at myemail@bu.edu if there is a problem with the file. </a:t>
            </a:r>
          </a:p>
          <a:p>
            <a:pPr marL="0" indent="0">
              <a:buNone/>
            </a:pPr>
            <a:r>
              <a:rPr lang="en-US" sz="2000" dirty="0">
                <a:latin typeface="Times New Roman" panose="02020603050405020304" pitchFamily="18" charset="0"/>
                <a:cs typeface="Times New Roman" panose="02020603050405020304" pitchFamily="18" charset="0"/>
              </a:rPr>
              <a:t>Thank you for your consideration, </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Hopeful Applicant </a:t>
            </a:r>
          </a:p>
          <a:p>
            <a:pPr marL="0" indent="0">
              <a:buNone/>
            </a:pPr>
            <a:r>
              <a:rPr lang="en-US" sz="2000" dirty="0">
                <a:latin typeface="Times New Roman" panose="02020603050405020304" pitchFamily="18" charset="0"/>
                <a:cs typeface="Times New Roman" panose="02020603050405020304" pitchFamily="18" charset="0"/>
              </a:rPr>
              <a:t>Hopeful Applicant </a:t>
            </a:r>
          </a:p>
          <a:p>
            <a:pPr marL="0" indent="0">
              <a:buNone/>
            </a:pPr>
            <a:r>
              <a:rPr lang="en-US" sz="2000" dirty="0">
                <a:latin typeface="Times New Roman" panose="02020603050405020304" pitchFamily="18" charset="0"/>
                <a:cs typeface="Times New Roman" panose="02020603050405020304" pitchFamily="18" charset="0"/>
              </a:rPr>
              <a:t>myemail@bu.edu </a:t>
            </a:r>
          </a:p>
          <a:p>
            <a:pPr marL="0" indent="0">
              <a:buNone/>
            </a:pPr>
            <a:r>
              <a:rPr lang="en-US" sz="2000" dirty="0">
                <a:latin typeface="Times New Roman" panose="02020603050405020304" pitchFamily="18" charset="0"/>
                <a:cs typeface="Times New Roman" panose="02020603050405020304" pitchFamily="18" charset="0"/>
              </a:rPr>
              <a:t>617-753-27363 </a:t>
            </a:r>
          </a:p>
          <a:p>
            <a:pPr marL="0" indent="0">
              <a:buNone/>
            </a:pPr>
            <a:r>
              <a:rPr lang="en-US" sz="2000" dirty="0">
                <a:latin typeface="Times New Roman" panose="02020603050405020304" pitchFamily="18" charset="0"/>
                <a:cs typeface="Times New Roman" panose="02020603050405020304" pitchFamily="18" charset="0"/>
              </a:rPr>
              <a:t>Linkedin.com/in/</a:t>
            </a:r>
            <a:r>
              <a:rPr lang="en-US" sz="2000" dirty="0" err="1">
                <a:latin typeface="Times New Roman" panose="02020603050405020304" pitchFamily="18" charset="0"/>
                <a:cs typeface="Times New Roman" panose="02020603050405020304" pitchFamily="18" charset="0"/>
              </a:rPr>
              <a:t>hopefulapplicant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88471"/>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705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Job Cover Letter</vt:lpstr>
      <vt:lpstr>What is A Cover Letter?</vt:lpstr>
      <vt:lpstr>Body of Job Cover Letter  Opening Paragraph</vt:lpstr>
      <vt:lpstr>Middle Paragraph</vt:lpstr>
      <vt:lpstr>Closing Paragraph </vt:lpstr>
      <vt:lpstr>Content</vt:lpstr>
      <vt:lpstr>Formatting and Layout</vt:lpstr>
      <vt:lpstr>Writing &amp; Editing</vt:lpstr>
      <vt:lpstr>Sample of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Cover Letter</dc:title>
  <dc:creator>Sarah Azam</dc:creator>
  <cp:lastModifiedBy>Sarah Azam</cp:lastModifiedBy>
  <cp:revision>1</cp:revision>
  <dcterms:created xsi:type="dcterms:W3CDTF">2024-04-16T09:55:09Z</dcterms:created>
  <dcterms:modified xsi:type="dcterms:W3CDTF">2024-04-16T10:23:37Z</dcterms:modified>
</cp:coreProperties>
</file>