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FC4C1E-6B1E-406B-9427-FFB26C4A13E2}" type="datetimeFigureOut">
              <a:rPr lang="en-US" smtClean="0"/>
              <a:t>4/29/2024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DB71845-807F-4F49-9CA2-5D647633156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661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C4C1E-6B1E-406B-9427-FFB26C4A13E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71845-807F-4F49-9CA2-5D64763315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055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C4C1E-6B1E-406B-9427-FFB26C4A13E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71845-807F-4F49-9CA2-5D64763315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973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C4C1E-6B1E-406B-9427-FFB26C4A13E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71845-807F-4F49-9CA2-5D64763315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222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C4C1E-6B1E-406B-9427-FFB26C4A13E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71845-807F-4F49-9CA2-5D64763315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737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C4C1E-6B1E-406B-9427-FFB26C4A13E2}"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71845-807F-4F49-9CA2-5D64763315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01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C4C1E-6B1E-406B-9427-FFB26C4A13E2}"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B71845-807F-4F49-9CA2-5D64763315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95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C4C1E-6B1E-406B-9427-FFB26C4A13E2}"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B71845-807F-4F49-9CA2-5D64763315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331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C4C1E-6B1E-406B-9427-FFB26C4A13E2}"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B71845-807F-4F49-9CA2-5D6476331566}" type="slidenum">
              <a:rPr lang="en-US" smtClean="0"/>
              <a:t>‹#›</a:t>
            </a:fld>
            <a:endParaRPr lang="en-US"/>
          </a:p>
        </p:txBody>
      </p:sp>
    </p:spTree>
    <p:extLst>
      <p:ext uri="{BB962C8B-B14F-4D97-AF65-F5344CB8AC3E}">
        <p14:creationId xmlns:p14="http://schemas.microsoft.com/office/powerpoint/2010/main" val="56115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FC4C1E-6B1E-406B-9427-FFB26C4A13E2}"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71845-807F-4F49-9CA2-5D64763315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508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EFC4C1E-6B1E-406B-9427-FFB26C4A13E2}" type="datetimeFigureOut">
              <a:rPr lang="en-US" smtClean="0"/>
              <a:t>4/29/2024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DB71845-807F-4F49-9CA2-5D64763315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80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FC4C1E-6B1E-406B-9427-FFB26C4A13E2}" type="datetimeFigureOut">
              <a:rPr lang="en-US" smtClean="0"/>
              <a:t>4/29/2024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DB71845-807F-4F49-9CA2-5D647633156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883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405A-FBB7-FCC1-95DF-DA035AF91AA9}"/>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Product Review Writing</a:t>
            </a:r>
          </a:p>
        </p:txBody>
      </p:sp>
      <p:sp>
        <p:nvSpPr>
          <p:cNvPr id="3" name="Subtitle 2">
            <a:extLst>
              <a:ext uri="{FF2B5EF4-FFF2-40B4-BE49-F238E27FC236}">
                <a16:creationId xmlns:a16="http://schemas.microsoft.com/office/drawing/2014/main" id="{E1315937-2CAE-2BC9-4989-2667C5336D86}"/>
              </a:ext>
            </a:extLst>
          </p:cNvPr>
          <p:cNvSpPr>
            <a:spLocks noGrp="1"/>
          </p:cNvSpPr>
          <p:nvPr>
            <p:ph type="subTitle" idx="1"/>
          </p:nvPr>
        </p:nvSpPr>
        <p:spPr>
          <a:xfrm>
            <a:off x="2417780" y="3531204"/>
            <a:ext cx="8637072" cy="1497996"/>
          </a:xfrm>
        </p:spPr>
        <p:txBody>
          <a:bodyPr>
            <a:normAutofit/>
          </a:bodyPr>
          <a:lstStyle/>
          <a:p>
            <a:pPr algn="r"/>
            <a:r>
              <a:rPr lang="en-US" sz="2000" dirty="0">
                <a:latin typeface="Times New Roman" panose="02020603050405020304" pitchFamily="18" charset="0"/>
                <a:cs typeface="Times New Roman" panose="02020603050405020304" pitchFamily="18" charset="0"/>
              </a:rPr>
              <a:t>Resource Person: Sarah Azam</a:t>
            </a:r>
          </a:p>
          <a:p>
            <a:pPr algn="r"/>
            <a:r>
              <a:rPr lang="en-US" sz="2000" dirty="0">
                <a:latin typeface="Times New Roman" panose="02020603050405020304" pitchFamily="18" charset="0"/>
                <a:cs typeface="Times New Roman" panose="02020603050405020304" pitchFamily="18" charset="0"/>
              </a:rPr>
              <a:t>English III – C1</a:t>
            </a:r>
          </a:p>
        </p:txBody>
      </p:sp>
    </p:spTree>
    <p:extLst>
      <p:ext uri="{BB962C8B-B14F-4D97-AF65-F5344CB8AC3E}">
        <p14:creationId xmlns:p14="http://schemas.microsoft.com/office/powerpoint/2010/main" val="3375733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64A4-C7BB-4DD3-7217-93A21931CFC2}"/>
              </a:ext>
            </a:extLst>
          </p:cNvPr>
          <p:cNvSpPr>
            <a:spLocks noGrp="1"/>
          </p:cNvSpPr>
          <p:nvPr>
            <p:ph type="title"/>
          </p:nvPr>
        </p:nvSpPr>
        <p:spPr/>
        <p:txBody>
          <a:bodyPr>
            <a:norm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4. Detailing advantages and disadvantages </a:t>
            </a:r>
            <a:endParaRPr lang="en-US" dirty="0"/>
          </a:p>
        </p:txBody>
      </p:sp>
      <p:sp>
        <p:nvSpPr>
          <p:cNvPr id="3" name="Content Placeholder 2">
            <a:extLst>
              <a:ext uri="{FF2B5EF4-FFF2-40B4-BE49-F238E27FC236}">
                <a16:creationId xmlns:a16="http://schemas.microsoft.com/office/drawing/2014/main" id="{5E2F5D8A-4CA3-A7FD-90E0-0E5173F5461F}"/>
              </a:ext>
            </a:extLst>
          </p:cNvPr>
          <p:cNvSpPr>
            <a:spLocks noGrp="1"/>
          </p:cNvSpPr>
          <p:nvPr>
            <p:ph idx="1"/>
          </p:nvPr>
        </p:nvSpPr>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You can outline the details of product advantages and characteristics in a manner that enables the reader to visualize the usage and benefits from the Product or service. Offering this kind of personal insight may help readers understand how a product or service could be perfect for their situation. When you describe advantages and characteristics, you can also include the following content: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23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264B-E7CA-910A-1653-23D2BE4A61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F4C06AF7-74AF-22DC-30CA-3487CE50624C}"/>
              </a:ext>
            </a:extLst>
          </p:cNvPr>
          <p:cNvSpPr>
            <a:spLocks noGrp="1"/>
          </p:cNvSpPr>
          <p:nvPr>
            <p:ph idx="1"/>
          </p:nvPr>
        </p:nvSpPr>
        <p:spPr>
          <a:xfrm>
            <a:off x="1451579" y="2015732"/>
            <a:ext cx="9603275" cy="3888679"/>
          </a:xfrm>
        </p:spPr>
        <p:txBody>
          <a:bodyPr>
            <a:normAutofit fontScale="92500"/>
          </a:bodyPr>
          <a:lstStyle/>
          <a:p>
            <a:pPr marL="514350" indent="-514350" algn="just">
              <a:buAutoNum type="romanLcPeriod"/>
            </a:pPr>
            <a:r>
              <a:rPr lang="en-US" sz="2400" b="1" i="0" dirty="0">
                <a:solidFill>
                  <a:srgbClr val="000000"/>
                </a:solidFill>
                <a:effectLst/>
                <a:latin typeface="Times New Roman" panose="02020603050405020304" pitchFamily="18" charset="0"/>
                <a:cs typeface="Times New Roman" panose="02020603050405020304" pitchFamily="18" charset="0"/>
              </a:rPr>
              <a:t>Main Characteristics:</a:t>
            </a:r>
            <a:r>
              <a:rPr lang="en-US" sz="2400" b="0" i="0" dirty="0">
                <a:solidFill>
                  <a:srgbClr val="000000"/>
                </a:solidFill>
                <a:effectLst/>
                <a:latin typeface="Times New Roman" panose="02020603050405020304" pitchFamily="18" charset="0"/>
                <a:cs typeface="Times New Roman" panose="02020603050405020304" pitchFamily="18" charset="0"/>
              </a:rPr>
              <a:t> These features are the ones that can solve most of the readers' issues. Describe and write each primary characteristic in one or two liners to give an exact idea of the functionality. </a:t>
            </a:r>
          </a:p>
          <a:p>
            <a:pPr marL="514350" indent="-514350" algn="just">
              <a:buAutoNum type="romanLcPeriod"/>
            </a:pPr>
            <a:r>
              <a:rPr lang="en-US" sz="2400" b="1" i="0" dirty="0">
                <a:solidFill>
                  <a:srgbClr val="000000"/>
                </a:solidFill>
                <a:effectLst/>
                <a:latin typeface="Times New Roman" panose="02020603050405020304" pitchFamily="18" charset="0"/>
                <a:cs typeface="Times New Roman" panose="02020603050405020304" pitchFamily="18" charset="0"/>
              </a:rPr>
              <a:t>Actions: </a:t>
            </a:r>
            <a:r>
              <a:rPr lang="en-US" sz="2400" b="0" i="0" dirty="0">
                <a:solidFill>
                  <a:srgbClr val="000000"/>
                </a:solidFill>
                <a:effectLst/>
                <a:latin typeface="Times New Roman" panose="02020603050405020304" pitchFamily="18" charset="0"/>
                <a:cs typeface="Times New Roman" panose="02020603050405020304" pitchFamily="18" charset="0"/>
              </a:rPr>
              <a:t>Give a brief description of the functions of the products. Keep your description to one or two liners for each function while explaining about it accurately. </a:t>
            </a:r>
          </a:p>
          <a:p>
            <a:pPr marL="514350" indent="-514350" algn="just">
              <a:buAutoNum type="romanLcPeriod"/>
            </a:pPr>
            <a:r>
              <a:rPr lang="en-US" sz="2400" b="1" i="0" dirty="0">
                <a:solidFill>
                  <a:srgbClr val="000000"/>
                </a:solidFill>
                <a:effectLst/>
                <a:latin typeface="Times New Roman" panose="02020603050405020304" pitchFamily="18" charset="0"/>
                <a:cs typeface="Times New Roman" panose="02020603050405020304" pitchFamily="18" charset="0"/>
              </a:rPr>
              <a:t>Applications: </a:t>
            </a:r>
            <a:r>
              <a:rPr lang="en-US" sz="2400" b="0" i="0" dirty="0">
                <a:solidFill>
                  <a:srgbClr val="000000"/>
                </a:solidFill>
                <a:effectLst/>
                <a:latin typeface="Times New Roman" panose="02020603050405020304" pitchFamily="18" charset="0"/>
                <a:cs typeface="Times New Roman" panose="02020603050405020304" pitchFamily="18" charset="0"/>
              </a:rPr>
              <a:t>Next, apply these functions to real life situations. Explain how the features will help the reader solve their problem in about two sentences. </a:t>
            </a:r>
          </a:p>
        </p:txBody>
      </p:sp>
    </p:spTree>
    <p:extLst>
      <p:ext uri="{BB962C8B-B14F-4D97-AF65-F5344CB8AC3E}">
        <p14:creationId xmlns:p14="http://schemas.microsoft.com/office/powerpoint/2010/main" val="174381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AB60-8FAB-2D42-B1CF-4DD90FCAF31B}"/>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5. Provide additional social proof </a:t>
            </a:r>
            <a:endParaRPr lang="en-US" dirty="0"/>
          </a:p>
        </p:txBody>
      </p:sp>
      <p:sp>
        <p:nvSpPr>
          <p:cNvPr id="3" name="Content Placeholder 2">
            <a:extLst>
              <a:ext uri="{FF2B5EF4-FFF2-40B4-BE49-F238E27FC236}">
                <a16:creationId xmlns:a16="http://schemas.microsoft.com/office/drawing/2014/main" id="{D7F81079-271C-4EFA-956F-B769BFC5D371}"/>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To supply extra verification, consider advertising testimonials or reviews for your readers to reference. You can do this by citing other customers, connecting to other websites or counting Reviews of influential clients like bloggers, industry experts or specialists. You can moreover offer a commenting choice on your survey so that others can share their own encounters with the Products or service. </a:t>
            </a:r>
          </a:p>
        </p:txBody>
      </p:sp>
    </p:spTree>
    <p:extLst>
      <p:ext uri="{BB962C8B-B14F-4D97-AF65-F5344CB8AC3E}">
        <p14:creationId xmlns:p14="http://schemas.microsoft.com/office/powerpoint/2010/main" val="201908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B945-AC17-6E26-E0DB-1579D2EAB57C}"/>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6. Conclude the evaluation</a:t>
            </a:r>
            <a:endParaRPr lang="en-US" dirty="0"/>
          </a:p>
        </p:txBody>
      </p:sp>
      <p:sp>
        <p:nvSpPr>
          <p:cNvPr id="3" name="Content Placeholder 2">
            <a:extLst>
              <a:ext uri="{FF2B5EF4-FFF2-40B4-BE49-F238E27FC236}">
                <a16:creationId xmlns:a16="http://schemas.microsoft.com/office/drawing/2014/main" id="{63ABCDA7-2E71-B28D-77E0-8D4DAB2CDC12}"/>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Conclude your survey with a short summary. Repeat your conclusion of the product and emphasize the key notes of your Reviews. Clearly unveil whether you trust the product or service and if it can benefit others. </a:t>
            </a:r>
          </a:p>
          <a:p>
            <a:pPr algn="just"/>
            <a:r>
              <a:rPr lang="en-US" b="0" i="0" dirty="0">
                <a:solidFill>
                  <a:srgbClr val="000000"/>
                </a:solidFill>
                <a:effectLst/>
                <a:latin typeface="Times New Roman" panose="02020603050405020304" pitchFamily="18" charset="0"/>
                <a:cs typeface="Times New Roman" panose="02020603050405020304" pitchFamily="18" charset="0"/>
              </a:rPr>
              <a:t>In your conclusion, you can talk about the cost of the products to demonstrate whether it offers great value for the purchasers. The conclusion of your review gives your final decision on the Product or service to assist the readers’ buying choices. </a:t>
            </a:r>
          </a:p>
        </p:txBody>
      </p:sp>
    </p:spTree>
    <p:extLst>
      <p:ext uri="{BB962C8B-B14F-4D97-AF65-F5344CB8AC3E}">
        <p14:creationId xmlns:p14="http://schemas.microsoft.com/office/powerpoint/2010/main" val="180936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C342-C722-93B7-94AB-3B9AFEE4A265}"/>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7. Share your review </a:t>
            </a:r>
            <a:endParaRPr lang="en-US" dirty="0"/>
          </a:p>
        </p:txBody>
      </p:sp>
      <p:sp>
        <p:nvSpPr>
          <p:cNvPr id="3" name="Content Placeholder 2">
            <a:extLst>
              <a:ext uri="{FF2B5EF4-FFF2-40B4-BE49-F238E27FC236}">
                <a16:creationId xmlns:a16="http://schemas.microsoft.com/office/drawing/2014/main" id="{77EB2AA5-1BC9-5290-1EC0-CA142B538137}"/>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When you have wrapped up your Review, you can decide when and where you need to publish it. You can publish your survey in a straightforward manner on the organization’s website to reach the niche and potential audiences and clients. Other alternatives are to publish them on Review sites, blogs or social media. Make it a point to format your content before publishing it. Some websites may allow you to include a star rating or upload pictures along with your Review. </a:t>
            </a:r>
          </a:p>
        </p:txBody>
      </p:sp>
    </p:spTree>
    <p:extLst>
      <p:ext uri="{BB962C8B-B14F-4D97-AF65-F5344CB8AC3E}">
        <p14:creationId xmlns:p14="http://schemas.microsoft.com/office/powerpoint/2010/main" val="232840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4B23-74AD-4C61-C7CF-3656BA53A932}"/>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What is a Product Review? </a:t>
            </a:r>
            <a:endParaRPr lang="en-US" dirty="0"/>
          </a:p>
        </p:txBody>
      </p:sp>
      <p:sp>
        <p:nvSpPr>
          <p:cNvPr id="3" name="Content Placeholder 2">
            <a:extLst>
              <a:ext uri="{FF2B5EF4-FFF2-40B4-BE49-F238E27FC236}">
                <a16:creationId xmlns:a16="http://schemas.microsoft.com/office/drawing/2014/main" id="{DE70E217-8B62-5F1E-6B6B-3644A097999F}"/>
              </a:ext>
            </a:extLst>
          </p:cNvPr>
          <p:cNvSpPr>
            <a:spLocks noGrp="1"/>
          </p:cNvSpPr>
          <p:nvPr>
            <p:ph idx="1"/>
          </p:nvPr>
        </p:nvSpPr>
        <p:spPr>
          <a:xfrm>
            <a:off x="1137147" y="1853754"/>
            <a:ext cx="9917708" cy="4311915"/>
          </a:xfrm>
        </p:spPr>
        <p:txBody>
          <a:bodyPr>
            <a:normAutofit fontScale="92500"/>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 Product Review is an assessment of a product that shares the reviewer's judgement on its features, performance, quality, and usability. A Product Review is written to provide potential buyers with a detailed and un-biased evaluation of the product to help them make an informed decision before purchasing. </a:t>
            </a:r>
          </a:p>
          <a:p>
            <a:pPr algn="just"/>
            <a:r>
              <a:rPr lang="en-US" b="0" i="0" dirty="0">
                <a:solidFill>
                  <a:srgbClr val="000000"/>
                </a:solidFill>
                <a:effectLst/>
                <a:latin typeface="Times New Roman" panose="02020603050405020304" pitchFamily="18" charset="0"/>
                <a:cs typeface="Times New Roman" panose="02020603050405020304" pitchFamily="18" charset="0"/>
              </a:rPr>
              <a:t>A Product Review includes information like the Product's specifications, its advantages and disadvantages, and how it compares to other similar products on the market. It also has personal experiences of how the Product has been used, and any issues or problems the Reviewer faced while using it. </a:t>
            </a:r>
          </a:p>
          <a:p>
            <a:pPr algn="just"/>
            <a:r>
              <a:rPr lang="en-US" b="0" i="0" dirty="0">
                <a:solidFill>
                  <a:srgbClr val="000000"/>
                </a:solidFill>
                <a:effectLst/>
                <a:latin typeface="Times New Roman" panose="02020603050405020304" pitchFamily="18" charset="0"/>
                <a:cs typeface="Times New Roman" panose="02020603050405020304" pitchFamily="18" charset="0"/>
              </a:rPr>
              <a:t>Product Reviews can be found on numerous platforms like e-commerce websites, social media, blogs and Review websites. They are often written by consumers who have purchased and used the Product, and professional reviewers who test and evaluate the products on their own.</a:t>
            </a:r>
          </a:p>
        </p:txBody>
      </p:sp>
    </p:spTree>
    <p:extLst>
      <p:ext uri="{BB962C8B-B14F-4D97-AF65-F5344CB8AC3E}">
        <p14:creationId xmlns:p14="http://schemas.microsoft.com/office/powerpoint/2010/main" val="884401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28EE-C4D4-B477-67AD-80A3006216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Product reviews</a:t>
            </a:r>
          </a:p>
        </p:txBody>
      </p:sp>
      <p:sp>
        <p:nvSpPr>
          <p:cNvPr id="3" name="Content Placeholder 2">
            <a:extLst>
              <a:ext uri="{FF2B5EF4-FFF2-40B4-BE49-F238E27FC236}">
                <a16:creationId xmlns:a16="http://schemas.microsoft.com/office/drawing/2014/main" id="{A94BF999-D2DF-3609-A6E9-3011B7F00F23}"/>
              </a:ext>
            </a:extLst>
          </p:cNvPr>
          <p:cNvSpPr>
            <a:spLocks noGrp="1"/>
          </p:cNvSpPr>
          <p:nvPr>
            <p:ph idx="1"/>
          </p:nvPr>
        </p:nvSpPr>
        <p:spPr>
          <a:xfrm>
            <a:off x="1451579" y="2015732"/>
            <a:ext cx="9603275" cy="4037749"/>
          </a:xfrm>
        </p:spPr>
        <p:txBody>
          <a:bodyPr>
            <a:normAutofit lnSpcReduction="10000"/>
          </a:bodyPr>
          <a:lstStyle/>
          <a:p>
            <a:pPr algn="l">
              <a:buFont typeface="Arial" panose="020B0604020202020204" pitchFamily="34" charset="0"/>
              <a:buChar char="•"/>
            </a:pPr>
            <a:r>
              <a:rPr lang="en-US" b="0" i="0" dirty="0">
                <a:solidFill>
                  <a:srgbClr val="2D2D2D"/>
                </a:solidFill>
                <a:effectLst/>
                <a:latin typeface="Times New Roman" panose="02020603050405020304" pitchFamily="18" charset="0"/>
                <a:cs typeface="Times New Roman" panose="02020603050405020304" pitchFamily="18" charset="0"/>
              </a:rPr>
              <a:t>Typically, the more essential or expensive the product or service, the more time consumers spend researching and reading reviews. There are different kinds of product reviews, including:</a:t>
            </a:r>
          </a:p>
          <a:p>
            <a:pPr algn="l">
              <a:buFont typeface="Arial" panose="020B0604020202020204" pitchFamily="34" charset="0"/>
              <a:buChar char="•"/>
            </a:pPr>
            <a:r>
              <a:rPr lang="en-US" b="1" i="0" dirty="0">
                <a:solidFill>
                  <a:srgbClr val="2D2D2D"/>
                </a:solidFill>
                <a:effectLst/>
                <a:latin typeface="Times New Roman" panose="02020603050405020304" pitchFamily="18" charset="0"/>
                <a:cs typeface="Times New Roman" panose="02020603050405020304" pitchFamily="18" charset="0"/>
              </a:rPr>
              <a:t>Industry professional reviews:</a:t>
            </a:r>
            <a:r>
              <a:rPr lang="en-US" b="0" i="0" dirty="0">
                <a:solidFill>
                  <a:srgbClr val="2D2D2D"/>
                </a:solidFill>
                <a:effectLst/>
                <a:latin typeface="Times New Roman" panose="02020603050405020304" pitchFamily="18" charset="0"/>
                <a:cs typeface="Times New Roman" panose="02020603050405020304" pitchFamily="18" charset="0"/>
              </a:rPr>
              <a:t> This category includes reviews from influential individuals within an industry, such as experts or highly experienced buyers.</a:t>
            </a:r>
          </a:p>
          <a:p>
            <a:pPr algn="l">
              <a:buFont typeface="Arial" panose="020B0604020202020204" pitchFamily="34" charset="0"/>
              <a:buChar char="•"/>
            </a:pPr>
            <a:r>
              <a:rPr lang="en-US" b="1" i="0" dirty="0">
                <a:solidFill>
                  <a:srgbClr val="2D2D2D"/>
                </a:solidFill>
                <a:effectLst/>
                <a:latin typeface="Times New Roman" panose="02020603050405020304" pitchFamily="18" charset="0"/>
                <a:cs typeface="Times New Roman" panose="02020603050405020304" pitchFamily="18" charset="0"/>
              </a:rPr>
              <a:t>Marketing team and internal writer reviews:</a:t>
            </a:r>
            <a:r>
              <a:rPr lang="en-US" b="0" i="0" dirty="0">
                <a:solidFill>
                  <a:srgbClr val="2D2D2D"/>
                </a:solidFill>
                <a:effectLst/>
                <a:latin typeface="Times New Roman" panose="02020603050405020304" pitchFamily="18" charset="0"/>
                <a:cs typeface="Times New Roman" panose="02020603050405020304" pitchFamily="18" charset="0"/>
              </a:rPr>
              <a:t> This category includes the reviews of marketing teams and internal writers of a brand or business who often aim to increase positive perception of a product or service.</a:t>
            </a:r>
          </a:p>
          <a:p>
            <a:pPr algn="l">
              <a:buFont typeface="Arial" panose="020B0604020202020204" pitchFamily="34" charset="0"/>
              <a:buChar char="•"/>
            </a:pPr>
            <a:r>
              <a:rPr lang="en-US" b="1" i="0" dirty="0">
                <a:solidFill>
                  <a:srgbClr val="2D2D2D"/>
                </a:solidFill>
                <a:effectLst/>
                <a:latin typeface="Times New Roman" panose="02020603050405020304" pitchFamily="18" charset="0"/>
                <a:cs typeface="Times New Roman" panose="02020603050405020304" pitchFamily="18" charset="0"/>
              </a:rPr>
              <a:t>Customer reviews:</a:t>
            </a:r>
            <a:r>
              <a:rPr lang="en-US" b="0" i="0" dirty="0">
                <a:solidFill>
                  <a:srgbClr val="2D2D2D"/>
                </a:solidFill>
                <a:effectLst/>
                <a:latin typeface="Times New Roman" panose="02020603050405020304" pitchFamily="18" charset="0"/>
                <a:cs typeface="Times New Roman" panose="02020603050405020304" pitchFamily="18" charset="0"/>
              </a:rPr>
              <a:t> These reviews are from actual customers who wish to share their experiences with other potential buyers.</a:t>
            </a:r>
          </a:p>
        </p:txBody>
      </p:sp>
    </p:spTree>
    <p:extLst>
      <p:ext uri="{BB962C8B-B14F-4D97-AF65-F5344CB8AC3E}">
        <p14:creationId xmlns:p14="http://schemas.microsoft.com/office/powerpoint/2010/main" val="52533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BC2-ABB8-2879-D791-70D0086D610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8CFD897A-5E80-27EE-E5B6-18D26BA31F9E}"/>
              </a:ext>
            </a:extLst>
          </p:cNvPr>
          <p:cNvSpPr>
            <a:spLocks noGrp="1"/>
          </p:cNvSpPr>
          <p:nvPr>
            <p:ph idx="1"/>
          </p:nvPr>
        </p:nvSpPr>
        <p:spPr/>
        <p:txBody>
          <a:bodyPr/>
          <a:lstStyle/>
          <a:p>
            <a:pPr algn="l">
              <a:buFont typeface="Arial" panose="020B0604020202020204" pitchFamily="34" charset="0"/>
              <a:buChar char="•"/>
            </a:pPr>
            <a:r>
              <a:rPr lang="en-US" b="1" i="0" dirty="0">
                <a:solidFill>
                  <a:srgbClr val="2D2D2D"/>
                </a:solidFill>
                <a:effectLst/>
                <a:latin typeface="Times New Roman" panose="02020603050405020304" pitchFamily="18" charset="0"/>
                <a:cs typeface="Times New Roman" panose="02020603050405020304" pitchFamily="18" charset="0"/>
              </a:rPr>
              <a:t>Blog and social media reviews:</a:t>
            </a:r>
            <a:r>
              <a:rPr lang="en-US" b="0" i="0" dirty="0">
                <a:solidFill>
                  <a:srgbClr val="2D2D2D"/>
                </a:solidFill>
                <a:effectLst/>
                <a:latin typeface="Times New Roman" panose="02020603050405020304" pitchFamily="18" charset="0"/>
                <a:cs typeface="Times New Roman" panose="02020603050405020304" pitchFamily="18" charset="0"/>
              </a:rPr>
              <a:t> This category includes reviews from bloggers and social media influencers who may partner with a brand to review a product or service and share their experiences with their online audience.</a:t>
            </a:r>
          </a:p>
          <a:p>
            <a:pPr algn="l">
              <a:buFont typeface="Arial" panose="020B0604020202020204" pitchFamily="34" charset="0"/>
              <a:buChar char="•"/>
            </a:pPr>
            <a:r>
              <a:rPr lang="en-US" b="1" i="0" dirty="0">
                <a:solidFill>
                  <a:srgbClr val="2D2D2D"/>
                </a:solidFill>
                <a:effectLst/>
                <a:latin typeface="Times New Roman" panose="02020603050405020304" pitchFamily="18" charset="0"/>
                <a:cs typeface="Times New Roman" panose="02020603050405020304" pitchFamily="18" charset="0"/>
              </a:rPr>
              <a:t>Affiliate reviews:</a:t>
            </a:r>
            <a:r>
              <a:rPr lang="en-US" b="0" i="0" dirty="0">
                <a:solidFill>
                  <a:srgbClr val="2D2D2D"/>
                </a:solidFill>
                <a:effectLst/>
                <a:latin typeface="Times New Roman" panose="02020603050405020304" pitchFamily="18" charset="0"/>
                <a:cs typeface="Times New Roman" panose="02020603050405020304" pitchFamily="18" charset="0"/>
              </a:rPr>
              <a:t> These reviews are from affiliates of a brand and often involve positive reviews in exchange for terms of a business deal or partnership.</a:t>
            </a:r>
          </a:p>
          <a:p>
            <a:endParaRPr lang="en-US" dirty="0"/>
          </a:p>
        </p:txBody>
      </p:sp>
    </p:spTree>
    <p:extLst>
      <p:ext uri="{BB962C8B-B14F-4D97-AF65-F5344CB8AC3E}">
        <p14:creationId xmlns:p14="http://schemas.microsoft.com/office/powerpoint/2010/main" val="135647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86E0-AC37-5741-CB04-C5AD4D3B82D5}"/>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Steps to write a Product Review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9495BC-E51F-48A3-650D-80C578E60817}"/>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niche audience, goals and even the writers of a Product Review may be different, but the process to Write a Product Review is same for most parts. </a:t>
            </a:r>
          </a:p>
          <a:p>
            <a:pPr algn="just"/>
            <a:r>
              <a:rPr lang="en-US" b="0" i="0" dirty="0">
                <a:solidFill>
                  <a:srgbClr val="000000"/>
                </a:solidFill>
                <a:effectLst/>
                <a:latin typeface="Times New Roman" panose="02020603050405020304" pitchFamily="18" charset="0"/>
                <a:cs typeface="Times New Roman" panose="02020603050405020304" pitchFamily="18" charset="0"/>
              </a:rPr>
              <a:t>Take a look at this step-by-step guide to learn How to Write Product Reviews:</a:t>
            </a:r>
          </a:p>
        </p:txBody>
      </p:sp>
    </p:spTree>
    <p:extLst>
      <p:ext uri="{BB962C8B-B14F-4D97-AF65-F5344CB8AC3E}">
        <p14:creationId xmlns:p14="http://schemas.microsoft.com/office/powerpoint/2010/main" val="138393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D21E-A38A-6B94-25BA-5844C788147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1. </a:t>
            </a:r>
            <a:r>
              <a:rPr lang="en-US" b="1" i="0" dirty="0">
                <a:solidFill>
                  <a:srgbClr val="000000"/>
                </a:solidFill>
                <a:effectLst/>
                <a:latin typeface="Times New Roman" panose="02020603050405020304" pitchFamily="18" charset="0"/>
                <a:cs typeface="Times New Roman" panose="02020603050405020304" pitchFamily="18" charset="0"/>
              </a:rPr>
              <a:t>Product introduction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E5AE24-896F-D8F7-D346-7D92B9BD4A52}"/>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Product Review should begin with a short one or two liner introductions of the product. A brief introduction of the product will help attract the attention of potential buyers. You can use catchy and engaging phrases and sentences to help readers choose your review from a bunch of other customer opinions. </a:t>
            </a:r>
          </a:p>
          <a:p>
            <a:pPr algn="just"/>
            <a:r>
              <a:rPr lang="en-US" b="0" i="0" dirty="0">
                <a:solidFill>
                  <a:srgbClr val="000000"/>
                </a:solidFill>
                <a:effectLst/>
                <a:latin typeface="Times New Roman" panose="02020603050405020304" pitchFamily="18" charset="0"/>
                <a:cs typeface="Times New Roman" panose="02020603050405020304" pitchFamily="18" charset="0"/>
              </a:rPr>
              <a:t>You can also give a brief overview of the contents of the review in your introduction part. This should mostly be under two paragraphs that provide a description of the various characteristics of the product or service.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15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91A2-5068-835E-40AA-4C0BE11C5E17}"/>
              </a:ext>
            </a:extLst>
          </p:cNvPr>
          <p:cNvSpPr>
            <a:spLocks noGrp="1"/>
          </p:cNvSpPr>
          <p:nvPr>
            <p:ph type="title"/>
          </p:nvPr>
        </p:nvSpPr>
        <p:spPr/>
        <p:txBody>
          <a:bodyPr>
            <a:norm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2. Build an emotional connection with the audience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00892F-DF21-5662-0523-0E84AB625133}"/>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You can set your review apart by connecting with your readers/viewers on a personal level and empathizing with their needs. Instead of using your review just to list the features of a product or service, provide useful information about how the product or service can solve problems for your readers. </a:t>
            </a:r>
          </a:p>
          <a:p>
            <a:pPr algn="just"/>
            <a:r>
              <a:rPr lang="en-US" b="0" i="0" dirty="0">
                <a:solidFill>
                  <a:srgbClr val="000000"/>
                </a:solidFill>
                <a:effectLst/>
                <a:latin typeface="Times New Roman" panose="02020603050405020304" pitchFamily="18" charset="0"/>
                <a:cs typeface="Times New Roman" panose="02020603050405020304" pitchFamily="18" charset="0"/>
              </a:rPr>
              <a:t>You can tell them why they should consider buying the product and explain how the features could solve their real-life problems or add value to their experience. To make your readers feel empathy you can use the following in your review: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88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6B52-B752-FDB7-85A4-643ADC36ED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endParaRPr lang="en-US" dirty="0"/>
          </a:p>
        </p:txBody>
      </p:sp>
      <p:sp>
        <p:nvSpPr>
          <p:cNvPr id="3" name="Content Placeholder 2">
            <a:extLst>
              <a:ext uri="{FF2B5EF4-FFF2-40B4-BE49-F238E27FC236}">
                <a16:creationId xmlns:a16="http://schemas.microsoft.com/office/drawing/2014/main" id="{A5BEB16D-769B-5F61-56A7-C2971C62C47A}"/>
              </a:ext>
            </a:extLst>
          </p:cNvPr>
          <p:cNvSpPr>
            <a:spLocks noGrp="1"/>
          </p:cNvSpPr>
          <p:nvPr>
            <p:ph idx="1"/>
          </p:nvPr>
        </p:nvSpPr>
        <p:spPr>
          <a:xfrm>
            <a:off x="1451579" y="2015732"/>
            <a:ext cx="9603275" cy="3797239"/>
          </a:xfrm>
        </p:spPr>
        <p:txBody>
          <a:bodyPr>
            <a:normAutofit/>
          </a:bodyPr>
          <a:lstStyle/>
          <a:p>
            <a:pPr marL="514350" indent="-514350" algn="just">
              <a:buAutoNum type="romanLcPeriod"/>
            </a:pPr>
            <a:r>
              <a:rPr lang="en-US" b="1" i="0" dirty="0">
                <a:solidFill>
                  <a:srgbClr val="000000"/>
                </a:solidFill>
                <a:effectLst/>
                <a:latin typeface="Times New Roman" panose="02020603050405020304" pitchFamily="18" charset="0"/>
                <a:cs typeface="Times New Roman" panose="02020603050405020304" pitchFamily="18" charset="0"/>
              </a:rPr>
              <a:t>A relatable tone: </a:t>
            </a:r>
            <a:r>
              <a:rPr lang="en-US" b="0" i="0" dirty="0">
                <a:solidFill>
                  <a:srgbClr val="000000"/>
                </a:solidFill>
                <a:effectLst/>
                <a:latin typeface="Times New Roman" panose="02020603050405020304" pitchFamily="18" charset="0"/>
                <a:cs typeface="Times New Roman" panose="02020603050405020304" pitchFamily="18" charset="0"/>
              </a:rPr>
              <a:t>You should mostly use sentences with first-person language and a friendly, gentle tone to write your Review. This will help convey relatability and friendliness through your writings. </a:t>
            </a:r>
          </a:p>
          <a:p>
            <a:pPr marL="514350" indent="-514350" algn="just">
              <a:buAutoNum type="romanLcPeriod"/>
            </a:pPr>
            <a:r>
              <a:rPr lang="en-US" b="1" i="0" dirty="0">
                <a:solidFill>
                  <a:srgbClr val="000000"/>
                </a:solidFill>
                <a:effectLst/>
                <a:latin typeface="Times New Roman" panose="02020603050405020304" pitchFamily="18" charset="0"/>
                <a:cs typeface="Times New Roman" panose="02020603050405020304" pitchFamily="18" charset="0"/>
              </a:rPr>
              <a:t>Rhetorical questions: </a:t>
            </a:r>
            <a:r>
              <a:rPr lang="en-US" b="0" i="0" dirty="0">
                <a:solidFill>
                  <a:srgbClr val="000000"/>
                </a:solidFill>
                <a:effectLst/>
                <a:latin typeface="Times New Roman" panose="02020603050405020304" pitchFamily="18" charset="0"/>
                <a:cs typeface="Times New Roman" panose="02020603050405020304" pitchFamily="18" charset="0"/>
              </a:rPr>
              <a:t>Ask rhetorical questions which could relate to the reader's lifestyles to attach their issues with the solution provided via the Products or services and show empathy through shared experiences. </a:t>
            </a:r>
          </a:p>
          <a:p>
            <a:pPr marL="514350" indent="-514350" algn="just">
              <a:buAutoNum type="romanLcPeriod"/>
            </a:pPr>
            <a:r>
              <a:rPr lang="en-US" b="1" i="0" dirty="0">
                <a:solidFill>
                  <a:srgbClr val="000000"/>
                </a:solidFill>
                <a:effectLst/>
                <a:latin typeface="Times New Roman" panose="02020603050405020304" pitchFamily="18" charset="0"/>
                <a:cs typeface="Times New Roman" panose="02020603050405020304" pitchFamily="18" charset="0"/>
              </a:rPr>
              <a:t>Humanness: </a:t>
            </a:r>
            <a:r>
              <a:rPr lang="en-US" b="0" i="0" dirty="0">
                <a:solidFill>
                  <a:srgbClr val="000000"/>
                </a:solidFill>
                <a:effectLst/>
                <a:latin typeface="Times New Roman" panose="02020603050405020304" pitchFamily="18" charset="0"/>
                <a:cs typeface="Times New Roman" panose="02020603050405020304" pitchFamily="18" charset="0"/>
              </a:rPr>
              <a:t>Often, clients shape more potent connections with humans than manufacturers or businesses. Try to apply language that feels authentic and relatable to sell trust. </a:t>
            </a:r>
          </a:p>
        </p:txBody>
      </p:sp>
    </p:spTree>
    <p:extLst>
      <p:ext uri="{BB962C8B-B14F-4D97-AF65-F5344CB8AC3E}">
        <p14:creationId xmlns:p14="http://schemas.microsoft.com/office/powerpoint/2010/main" val="351469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A64F-0BB8-34C5-4DFF-6D0D66A54AE2}"/>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3. Identifying target audience </a:t>
            </a:r>
            <a:endParaRPr lang="en-US" dirty="0"/>
          </a:p>
        </p:txBody>
      </p:sp>
      <p:sp>
        <p:nvSpPr>
          <p:cNvPr id="3" name="Content Placeholder 2">
            <a:extLst>
              <a:ext uri="{FF2B5EF4-FFF2-40B4-BE49-F238E27FC236}">
                <a16:creationId xmlns:a16="http://schemas.microsoft.com/office/drawing/2014/main" id="{529CDDCA-ED54-BCA5-F419-EF489A564EB9}"/>
              </a:ext>
            </a:extLst>
          </p:cNvPr>
          <p:cNvSpPr>
            <a:spLocks noGrp="1"/>
          </p:cNvSpPr>
          <p:nvPr>
            <p:ph idx="1"/>
          </p:nvPr>
        </p:nvSpPr>
        <p:spPr>
          <a:xfrm>
            <a:off x="1451579" y="2015732"/>
            <a:ext cx="9603275" cy="3731925"/>
          </a:xfrm>
        </p:spPr>
        <p:txBody>
          <a:bodyPr>
            <a:normAutofit fontScale="92500"/>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When writing a powerful Product Review, sincerely cope with your goal audience. You can do that with the aid of using a quick and direct assertion defining who may also benefit the maximum from the usage of the product or service.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For clients who're perfect for the product or service, this summary can be sufficient to assist them in deciding whether or not to buy. For clients who do not think they're a good fit, think of including different products to guarantee your reader that you care about matching them with their perfect purchasing option.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5820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62</TotalTime>
  <Words>1239</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Times New Roman</vt:lpstr>
      <vt:lpstr>Gallery</vt:lpstr>
      <vt:lpstr>Product Review Writing</vt:lpstr>
      <vt:lpstr>What is a Product Review? </vt:lpstr>
      <vt:lpstr>Types of Product reviews</vt:lpstr>
      <vt:lpstr>Continued…</vt:lpstr>
      <vt:lpstr>Steps to write a Product Review </vt:lpstr>
      <vt:lpstr>1. Product introduction </vt:lpstr>
      <vt:lpstr>2. Build an emotional connection with the audience </vt:lpstr>
      <vt:lpstr>Continued…</vt:lpstr>
      <vt:lpstr>3. Identifying target audience </vt:lpstr>
      <vt:lpstr>4. Detailing advantages and disadvantages </vt:lpstr>
      <vt:lpstr>Continued…</vt:lpstr>
      <vt:lpstr>5. Provide additional social proof </vt:lpstr>
      <vt:lpstr>6. Conclude the evaluation</vt:lpstr>
      <vt:lpstr>7. Share your 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Review Writing</dc:title>
  <dc:creator>Sarah Azam</dc:creator>
  <cp:lastModifiedBy>Sarah Azam</cp:lastModifiedBy>
  <cp:revision>9</cp:revision>
  <dcterms:created xsi:type="dcterms:W3CDTF">2024-04-29T11:29:54Z</dcterms:created>
  <dcterms:modified xsi:type="dcterms:W3CDTF">2024-04-29T12:32:50Z</dcterms:modified>
</cp:coreProperties>
</file>