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8" r:id="rId13"/>
    <p:sldId id="266"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4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C9FF2B-A1C7-4B17-BAB7-70E52D7FD1D0}" type="datetimeFigureOut">
              <a:rPr lang="en-US" smtClean="0"/>
              <a:t>5/6/2024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651B257-9D21-4684-A3A5-15DDDEE090F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132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9FF2B-A1C7-4B17-BAB7-70E52D7FD1D0}"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1B257-9D21-4684-A3A5-15DDDEE090F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2802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9FF2B-A1C7-4B17-BAB7-70E52D7FD1D0}"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1B257-9D21-4684-A3A5-15DDDEE090F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9795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9FF2B-A1C7-4B17-BAB7-70E52D7FD1D0}"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1B257-9D21-4684-A3A5-15DDDEE090F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9578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9FF2B-A1C7-4B17-BAB7-70E52D7FD1D0}"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1B257-9D21-4684-A3A5-15DDDEE090F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7189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C9FF2B-A1C7-4B17-BAB7-70E52D7FD1D0}"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1B257-9D21-4684-A3A5-15DDDEE090F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156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C9FF2B-A1C7-4B17-BAB7-70E52D7FD1D0}"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51B257-9D21-4684-A3A5-15DDDEE090F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830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C9FF2B-A1C7-4B17-BAB7-70E52D7FD1D0}"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51B257-9D21-4684-A3A5-15DDDEE090F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6233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9FF2B-A1C7-4B17-BAB7-70E52D7FD1D0}"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51B257-9D21-4684-A3A5-15DDDEE090F4}" type="slidenum">
              <a:rPr lang="en-US" smtClean="0"/>
              <a:t>‹#›</a:t>
            </a:fld>
            <a:endParaRPr lang="en-US"/>
          </a:p>
        </p:txBody>
      </p:sp>
    </p:spTree>
    <p:extLst>
      <p:ext uri="{BB962C8B-B14F-4D97-AF65-F5344CB8AC3E}">
        <p14:creationId xmlns:p14="http://schemas.microsoft.com/office/powerpoint/2010/main" val="339350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C9FF2B-A1C7-4B17-BAB7-70E52D7FD1D0}"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1B257-9D21-4684-A3A5-15DDDEE090F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369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9C9FF2B-A1C7-4B17-BAB7-70E52D7FD1D0}" type="datetimeFigureOut">
              <a:rPr lang="en-US" smtClean="0"/>
              <a:t>5/6/2024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651B257-9D21-4684-A3A5-15DDDEE090F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935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9C9FF2B-A1C7-4B17-BAB7-70E52D7FD1D0}" type="datetimeFigureOut">
              <a:rPr lang="en-US" smtClean="0"/>
              <a:t>5/6/2024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651B257-9D21-4684-A3A5-15DDDEE090F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794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wikihow.com/Cite-Sources-in-MLA-Forma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wikihow.com/Review-a-Journal-Artic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wikihow.com/Summarize-an-Article" TargetMode="External"/><Relationship Id="rId2" Type="http://schemas.openxmlformats.org/officeDocument/2006/relationships/hyperlink" Target="https://www.wikihow.com/Critique-an-Articl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CEA9A-2FDE-71CA-2547-653506F798F8}"/>
              </a:ext>
            </a:extLst>
          </p:cNvPr>
          <p:cNvSpPr>
            <a:spLocks noGrp="1"/>
          </p:cNvSpPr>
          <p:nvPr>
            <p:ph type="ctrTitle"/>
          </p:nvPr>
        </p:nvSpPr>
        <p:spPr/>
        <p:txBody>
          <a:bodyPr/>
          <a:lstStyle/>
          <a:p>
            <a:pPr algn="ctr"/>
            <a:r>
              <a:rPr lang="en-US" dirty="0">
                <a:latin typeface="Times New Roman" panose="02020603050405020304" pitchFamily="18" charset="0"/>
                <a:cs typeface="Times New Roman" panose="02020603050405020304" pitchFamily="18" charset="0"/>
              </a:rPr>
              <a:t>Review writing</a:t>
            </a:r>
          </a:p>
        </p:txBody>
      </p:sp>
      <p:sp>
        <p:nvSpPr>
          <p:cNvPr id="3" name="Subtitle 2">
            <a:extLst>
              <a:ext uri="{FF2B5EF4-FFF2-40B4-BE49-F238E27FC236}">
                <a16:creationId xmlns:a16="http://schemas.microsoft.com/office/drawing/2014/main" id="{6BFB85E8-DCDA-381E-7C31-4817FD85E61E}"/>
              </a:ext>
            </a:extLst>
          </p:cNvPr>
          <p:cNvSpPr>
            <a:spLocks noGrp="1"/>
          </p:cNvSpPr>
          <p:nvPr>
            <p:ph type="subTitle" idx="1"/>
          </p:nvPr>
        </p:nvSpPr>
        <p:spPr/>
        <p:txBody>
          <a:bodyPr/>
          <a:lstStyle/>
          <a:p>
            <a:pPr algn="r"/>
            <a:r>
              <a:rPr lang="en-US" dirty="0">
                <a:latin typeface="Times New Roman" panose="02020603050405020304" pitchFamily="18" charset="0"/>
                <a:cs typeface="Times New Roman" panose="02020603050405020304" pitchFamily="18" charset="0"/>
              </a:rPr>
              <a:t>Resource person: </a:t>
            </a:r>
            <a:r>
              <a:rPr lang="en-US" dirty="0" err="1">
                <a:latin typeface="Times New Roman" panose="02020603050405020304" pitchFamily="18" charset="0"/>
                <a:cs typeface="Times New Roman" panose="02020603050405020304" pitchFamily="18" charset="0"/>
              </a:rPr>
              <a:t>sarah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azam</a:t>
            </a:r>
            <a:endParaRPr lang="en-US" dirty="0">
              <a:latin typeface="Times New Roman" panose="02020603050405020304" pitchFamily="18" charset="0"/>
              <a:cs typeface="Times New Roman" panose="02020603050405020304" pitchFamily="18" charset="0"/>
            </a:endParaRPr>
          </a:p>
          <a:p>
            <a:pPr algn="r"/>
            <a:r>
              <a:rPr lang="en-US" dirty="0">
                <a:latin typeface="Times New Roman" panose="02020603050405020304" pitchFamily="18" charset="0"/>
                <a:cs typeface="Times New Roman" panose="02020603050405020304" pitchFamily="18" charset="0"/>
              </a:rPr>
              <a:t>English iii  - c1 </a:t>
            </a:r>
          </a:p>
        </p:txBody>
      </p:sp>
    </p:spTree>
    <p:extLst>
      <p:ext uri="{BB962C8B-B14F-4D97-AF65-F5344CB8AC3E}">
        <p14:creationId xmlns:p14="http://schemas.microsoft.com/office/powerpoint/2010/main" val="3860955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0274-03F0-5089-388E-8717A9BD861D}"/>
              </a:ext>
            </a:extLst>
          </p:cNvPr>
          <p:cNvSpPr>
            <a:spLocks noGrp="1"/>
          </p:cNvSpPr>
          <p:nvPr>
            <p:ph type="title"/>
          </p:nvPr>
        </p:nvSpPr>
        <p:spPr/>
        <p:txBody>
          <a:bodyPr/>
          <a:lstStyle/>
          <a:p>
            <a:pPr algn="ctr"/>
            <a:r>
              <a:rPr lang="en-US" b="1" i="0" dirty="0">
                <a:effectLst/>
                <a:latin typeface="Times New Roman" panose="02020603050405020304" pitchFamily="18" charset="0"/>
                <a:cs typeface="Times New Roman" panose="02020603050405020304" pitchFamily="18" charset="0"/>
              </a:rPr>
              <a:t>6. Write an outline of your evaluation</a:t>
            </a:r>
            <a:endParaRPr lang="en-US" dirty="0"/>
          </a:p>
        </p:txBody>
      </p:sp>
      <p:sp>
        <p:nvSpPr>
          <p:cNvPr id="3" name="Content Placeholder 2">
            <a:extLst>
              <a:ext uri="{FF2B5EF4-FFF2-40B4-BE49-F238E27FC236}">
                <a16:creationId xmlns:a16="http://schemas.microsoft.com/office/drawing/2014/main" id="{4E3F4D9B-1D4B-BF75-0CAD-8F5464A8E1E8}"/>
              </a:ext>
            </a:extLst>
          </p:cNvPr>
          <p:cNvSpPr>
            <a:spLocks noGrp="1"/>
          </p:cNvSpPr>
          <p:nvPr>
            <p:ph idx="1"/>
          </p:nvPr>
        </p:nvSpPr>
        <p:spPr>
          <a:xfrm>
            <a:off x="1306285" y="1853754"/>
            <a:ext cx="9748569" cy="4455606"/>
          </a:xfrm>
        </p:spPr>
        <p:txBody>
          <a:bodyPr>
            <a:normAutofit/>
          </a:bodyPr>
          <a:lstStyle/>
          <a:p>
            <a:pPr marL="0" indent="0" algn="just" fontAlgn="base">
              <a:buNone/>
            </a:pPr>
            <a:r>
              <a:rPr lang="en-US" sz="1800" b="0" i="0" dirty="0">
                <a:effectLst/>
                <a:latin typeface="Times New Roman" panose="02020603050405020304" pitchFamily="18" charset="0"/>
                <a:cs typeface="Times New Roman" panose="02020603050405020304" pitchFamily="18" charset="0"/>
              </a:rPr>
              <a:t>Review each item in the article summary to determine whether the author was accurate and clear. Write down all instances of effective writing, new contributions to the field, as well as areas of the article that need improvement. Create a list of strengths and weaknesses. The strength of the article may be that it presents a clear summation of a particular issue. Its weakness may be that it does not offer any new information or solutions. Use specific examples and references. For example, the article might have incorrectly reported the facts of a popular study. Jot down this observation in your outline and look up the facts of the study to confirm your observation. Think about the following questions to help you critique and engage with the article:</a:t>
            </a:r>
            <a:r>
              <a:rPr lang="en-US" sz="1800" b="0" i="0" baseline="30000" dirty="0">
                <a:effectLst/>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What does the article set out to do?</a:t>
            </a:r>
          </a:p>
        </p:txBody>
      </p:sp>
    </p:spTree>
    <p:extLst>
      <p:ext uri="{BB962C8B-B14F-4D97-AF65-F5344CB8AC3E}">
        <p14:creationId xmlns:p14="http://schemas.microsoft.com/office/powerpoint/2010/main" val="1168083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689E-C661-48D0-99C8-154FE7FD61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E2F108-DC53-1854-5AB4-2FB4256EAF49}"/>
              </a:ext>
            </a:extLst>
          </p:cNvPr>
          <p:cNvSpPr>
            <a:spLocks noGrp="1"/>
          </p:cNvSpPr>
          <p:nvPr>
            <p:ph idx="1"/>
          </p:nvPr>
        </p:nvSpPr>
        <p:spPr/>
        <p:txBody>
          <a:bodyPr/>
          <a:lstStyle/>
          <a:p>
            <a:pPr lvl="1" fontAlgn="base"/>
            <a:r>
              <a:rPr lang="en-US" sz="2000" b="0" i="0" dirty="0">
                <a:effectLst/>
                <a:latin typeface="Times New Roman" panose="02020603050405020304" pitchFamily="18" charset="0"/>
                <a:cs typeface="Times New Roman" panose="02020603050405020304" pitchFamily="18" charset="0"/>
              </a:rPr>
              <a:t>What is the theoretical framework or assumptions?</a:t>
            </a:r>
          </a:p>
          <a:p>
            <a:pPr lvl="1" fontAlgn="base"/>
            <a:r>
              <a:rPr lang="en-US" sz="2000" b="0" i="0" dirty="0">
                <a:effectLst/>
                <a:latin typeface="Times New Roman" panose="02020603050405020304" pitchFamily="18" charset="0"/>
                <a:cs typeface="Times New Roman" panose="02020603050405020304" pitchFamily="18" charset="0"/>
              </a:rPr>
              <a:t>Are the central concepts clearly defined?</a:t>
            </a:r>
          </a:p>
          <a:p>
            <a:pPr lvl="1" fontAlgn="base"/>
            <a:r>
              <a:rPr lang="en-US" sz="2000" b="0" i="0" dirty="0">
                <a:effectLst/>
                <a:latin typeface="Times New Roman" panose="02020603050405020304" pitchFamily="18" charset="0"/>
                <a:cs typeface="Times New Roman" panose="02020603050405020304" pitchFamily="18" charset="0"/>
              </a:rPr>
              <a:t>How adequate is the evidence?</a:t>
            </a:r>
          </a:p>
          <a:p>
            <a:pPr lvl="1" fontAlgn="base"/>
            <a:r>
              <a:rPr lang="en-US" sz="2000" b="0" i="0" dirty="0">
                <a:effectLst/>
                <a:latin typeface="Times New Roman" panose="02020603050405020304" pitchFamily="18" charset="0"/>
                <a:cs typeface="Times New Roman" panose="02020603050405020304" pitchFamily="18" charset="0"/>
              </a:rPr>
              <a:t>How does the article fit into the literature and field?</a:t>
            </a:r>
          </a:p>
          <a:p>
            <a:pPr lvl="1" fontAlgn="base"/>
            <a:r>
              <a:rPr lang="en-US" sz="2000" b="0" i="0" dirty="0">
                <a:effectLst/>
                <a:latin typeface="Times New Roman" panose="02020603050405020304" pitchFamily="18" charset="0"/>
                <a:cs typeface="Times New Roman" panose="02020603050405020304" pitchFamily="18" charset="0"/>
              </a:rPr>
              <a:t>Does it advance the knowledge of the subject?</a:t>
            </a:r>
          </a:p>
          <a:p>
            <a:pPr lvl="1" fontAlgn="base"/>
            <a:r>
              <a:rPr lang="en-US" sz="2000" b="0" i="0" dirty="0">
                <a:effectLst/>
                <a:latin typeface="Times New Roman" panose="02020603050405020304" pitchFamily="18" charset="0"/>
                <a:cs typeface="Times New Roman" panose="02020603050405020304" pitchFamily="18" charset="0"/>
              </a:rPr>
              <a:t>How clear is the author's writing?</a:t>
            </a:r>
          </a:p>
        </p:txBody>
      </p:sp>
    </p:spTree>
    <p:extLst>
      <p:ext uri="{BB962C8B-B14F-4D97-AF65-F5344CB8AC3E}">
        <p14:creationId xmlns:p14="http://schemas.microsoft.com/office/powerpoint/2010/main" val="3050530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0AB7-3FE7-BB07-D8E3-8C34A2EEBFF9}"/>
              </a:ext>
            </a:extLst>
          </p:cNvPr>
          <p:cNvSpPr>
            <a:spLocks noGrp="1"/>
          </p:cNvSpPr>
          <p:nvPr>
            <p:ph type="title"/>
          </p:nvPr>
        </p:nvSpPr>
        <p:spPr>
          <a:xfrm>
            <a:off x="1438515" y="2777010"/>
            <a:ext cx="9603275" cy="1990932"/>
          </a:xfrm>
        </p:spPr>
        <p:txBody>
          <a:bodyPr>
            <a:normAutofit/>
          </a:bodyPr>
          <a:lstStyle/>
          <a:p>
            <a:pPr algn="ctr"/>
            <a:r>
              <a:rPr lang="en-US" sz="5400" b="1" dirty="0">
                <a:latin typeface="Times New Roman" panose="02020603050405020304" pitchFamily="18" charset="0"/>
                <a:cs typeface="Times New Roman" panose="02020603050405020304" pitchFamily="18" charset="0"/>
              </a:rPr>
              <a:t>Writing the article review</a:t>
            </a:r>
          </a:p>
        </p:txBody>
      </p:sp>
    </p:spTree>
    <p:extLst>
      <p:ext uri="{BB962C8B-B14F-4D97-AF65-F5344CB8AC3E}">
        <p14:creationId xmlns:p14="http://schemas.microsoft.com/office/powerpoint/2010/main" val="1210220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AFE3-F488-4C69-0C11-1502D9F33691}"/>
              </a:ext>
            </a:extLst>
          </p:cNvPr>
          <p:cNvSpPr>
            <a:spLocks noGrp="1"/>
          </p:cNvSpPr>
          <p:nvPr>
            <p:ph type="title"/>
          </p:nvPr>
        </p:nvSpPr>
        <p:spPr/>
        <p:txBody>
          <a:bodyPr/>
          <a:lstStyle/>
          <a:p>
            <a:pPr algn="ctr"/>
            <a:r>
              <a:rPr lang="en-US" b="1" i="0" dirty="0">
                <a:effectLst/>
                <a:latin typeface="Times New Roman" panose="02020603050405020304" pitchFamily="18" charset="0"/>
                <a:cs typeface="Times New Roman" panose="02020603050405020304" pitchFamily="18" charset="0"/>
              </a:rPr>
              <a:t>1. Come up with a title</a:t>
            </a:r>
            <a:endParaRPr lang="en-US" dirty="0"/>
          </a:p>
        </p:txBody>
      </p:sp>
      <p:sp>
        <p:nvSpPr>
          <p:cNvPr id="3" name="Content Placeholder 2">
            <a:extLst>
              <a:ext uri="{FF2B5EF4-FFF2-40B4-BE49-F238E27FC236}">
                <a16:creationId xmlns:a16="http://schemas.microsoft.com/office/drawing/2014/main" id="{5754D65F-355A-AA0C-0FC1-62042909385B}"/>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This title should reflect the focus of your review. Decide between a declarative title, descriptive title, or interrogative title.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2198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71470-B3E6-F225-7FD4-4B4B548510E0}"/>
              </a:ext>
            </a:extLst>
          </p:cNvPr>
          <p:cNvSpPr>
            <a:spLocks noGrp="1"/>
          </p:cNvSpPr>
          <p:nvPr>
            <p:ph type="title"/>
          </p:nvPr>
        </p:nvSpPr>
        <p:spPr/>
        <p:txBody>
          <a:bodyPr/>
          <a:lstStyle/>
          <a:p>
            <a:pPr algn="ctr"/>
            <a:r>
              <a:rPr lang="en-US" b="1" i="0" dirty="0">
                <a:effectLst/>
                <a:latin typeface="Times New Roman" panose="02020603050405020304" pitchFamily="18" charset="0"/>
                <a:cs typeface="Times New Roman" panose="02020603050405020304" pitchFamily="18" charset="0"/>
              </a:rPr>
              <a:t>2. Cite the article</a:t>
            </a:r>
            <a:endParaRPr lang="en-US" dirty="0"/>
          </a:p>
        </p:txBody>
      </p:sp>
      <p:sp>
        <p:nvSpPr>
          <p:cNvPr id="3" name="Content Placeholder 2">
            <a:extLst>
              <a:ext uri="{FF2B5EF4-FFF2-40B4-BE49-F238E27FC236}">
                <a16:creationId xmlns:a16="http://schemas.microsoft.com/office/drawing/2014/main" id="{AEAB6401-33AF-A38D-2E66-45A70D4DD973}"/>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Under the title, place a complete citation of the article in the proper style. Go to the next line to begin your essay. Don't skip a line between the citation and first sentence. </a:t>
            </a:r>
          </a:p>
          <a:p>
            <a:r>
              <a:rPr lang="en-US" b="0" i="0" dirty="0">
                <a:effectLst/>
                <a:latin typeface="Times New Roman" panose="02020603050405020304" pitchFamily="18" charset="0"/>
                <a:cs typeface="Times New Roman" panose="02020603050405020304" pitchFamily="18" charset="0"/>
              </a:rPr>
              <a:t>For example, in </a:t>
            </a:r>
            <a:r>
              <a:rPr lang="en-US" b="0" i="0" u="none" strike="noStrike" dirty="0">
                <a:effectLst/>
                <a:latin typeface="Times New Roman" panose="02020603050405020304" pitchFamily="18" charset="0"/>
                <a:cs typeface="Times New Roman" panose="02020603050405020304" pitchFamily="18" charset="0"/>
                <a:hlinkClick r:id="rId2" tooltip="Cite Sources in MLA Format">
                  <a:extLst>
                    <a:ext uri="{A12FA001-AC4F-418D-AE19-62706E023703}">
                      <ahyp:hlinkClr xmlns:ahyp="http://schemas.microsoft.com/office/drawing/2018/hyperlinkcolor" val="tx"/>
                    </a:ext>
                  </a:extLst>
                </a:hlinkClick>
              </a:rPr>
              <a:t>MLA</a:t>
            </a:r>
            <a:r>
              <a:rPr lang="en-US" b="0" i="0" dirty="0">
                <a:effectLst/>
                <a:latin typeface="Times New Roman" panose="02020603050405020304" pitchFamily="18" charset="0"/>
                <a:cs typeface="Times New Roman" panose="02020603050405020304" pitchFamily="18" charset="0"/>
              </a:rPr>
              <a:t>, a citation may look like: </a:t>
            </a:r>
          </a:p>
          <a:p>
            <a:r>
              <a:rPr lang="en-US" b="0" i="0" dirty="0">
                <a:effectLst/>
                <a:latin typeface="Times New Roman" panose="02020603050405020304" pitchFamily="18" charset="0"/>
                <a:cs typeface="Times New Roman" panose="02020603050405020304" pitchFamily="18" charset="0"/>
              </a:rPr>
              <a:t>Duvall, John N. "The (Super) Marketplace of Images: Television as Unmediated Mediation in DeLillo's </a:t>
            </a:r>
            <a:r>
              <a:rPr lang="en-US" b="0" i="1" dirty="0">
                <a:effectLst/>
                <a:latin typeface="Times New Roman" panose="02020603050405020304" pitchFamily="18" charset="0"/>
                <a:cs typeface="Times New Roman" panose="02020603050405020304" pitchFamily="18" charset="0"/>
              </a:rPr>
              <a:t>White Noise</a:t>
            </a:r>
            <a:r>
              <a:rPr lang="en-US" b="0" i="0" dirty="0">
                <a:effectLst/>
                <a:latin typeface="Times New Roman" panose="02020603050405020304" pitchFamily="18" charset="0"/>
                <a:cs typeface="Times New Roman" panose="02020603050405020304" pitchFamily="18" charset="0"/>
              </a:rPr>
              <a:t>." </a:t>
            </a:r>
            <a:r>
              <a:rPr lang="en-US" b="0" i="1" dirty="0">
                <a:effectLst/>
                <a:latin typeface="Times New Roman" panose="02020603050405020304" pitchFamily="18" charset="0"/>
                <a:cs typeface="Times New Roman" panose="02020603050405020304" pitchFamily="18" charset="0"/>
              </a:rPr>
              <a:t>Arizona Quarterly</a:t>
            </a:r>
            <a:r>
              <a:rPr lang="en-US" b="0" i="0" dirty="0">
                <a:effectLst/>
                <a:latin typeface="Times New Roman" panose="02020603050405020304" pitchFamily="18" charset="0"/>
                <a:cs typeface="Times New Roman" panose="02020603050405020304" pitchFamily="18" charset="0"/>
              </a:rPr>
              <a:t> 50.3 (1994): 127-53.</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7557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9EF4-8173-F52C-4083-E0929032DF61}"/>
              </a:ext>
            </a:extLst>
          </p:cNvPr>
          <p:cNvSpPr>
            <a:spLocks noGrp="1"/>
          </p:cNvSpPr>
          <p:nvPr>
            <p:ph type="title"/>
          </p:nvPr>
        </p:nvSpPr>
        <p:spPr/>
        <p:txBody>
          <a:bodyPr/>
          <a:lstStyle/>
          <a:p>
            <a:pPr algn="ctr"/>
            <a:r>
              <a:rPr lang="en-US" b="1" i="0" dirty="0">
                <a:effectLst/>
                <a:latin typeface="Times New Roman" panose="02020603050405020304" pitchFamily="18" charset="0"/>
                <a:cs typeface="Times New Roman" panose="02020603050405020304" pitchFamily="18" charset="0"/>
              </a:rPr>
              <a:t>3. Write the Introduction</a:t>
            </a:r>
            <a:r>
              <a:rPr lang="en-US" b="0" i="0" dirty="0">
                <a:effectLst/>
                <a:latin typeface="Times New Roman" panose="02020603050405020304" pitchFamily="18" charset="0"/>
                <a:cs typeface="Times New Roman" panose="02020603050405020304" pitchFamily="18" charset="0"/>
              </a:rPr>
              <a:t> </a:t>
            </a:r>
            <a:endParaRPr lang="en-US" dirty="0"/>
          </a:p>
        </p:txBody>
      </p:sp>
      <p:sp>
        <p:nvSpPr>
          <p:cNvPr id="3" name="Content Placeholder 2">
            <a:extLst>
              <a:ext uri="{FF2B5EF4-FFF2-40B4-BE49-F238E27FC236}">
                <a16:creationId xmlns:a16="http://schemas.microsoft.com/office/drawing/2014/main" id="{BBA8F606-E5FE-FFC1-388F-06FCFF76A740}"/>
              </a:ext>
            </a:extLst>
          </p:cNvPr>
          <p:cNvSpPr>
            <a:spLocks noGrp="1"/>
          </p:cNvSpPr>
          <p:nvPr>
            <p:ph idx="1"/>
          </p:nvPr>
        </p:nvSpPr>
        <p:spPr>
          <a:xfrm>
            <a:off x="1451579" y="2015732"/>
            <a:ext cx="9603275" cy="4037749"/>
          </a:xfrm>
        </p:spPr>
        <p:txBody>
          <a:bodyPr>
            <a:normAutofit lnSpcReduction="10000"/>
          </a:bodyPr>
          <a:lstStyle/>
          <a:p>
            <a:pPr algn="just"/>
            <a:r>
              <a:rPr lang="en-US" b="0" i="0" dirty="0">
                <a:effectLst/>
                <a:latin typeface="Times New Roman" panose="02020603050405020304" pitchFamily="18" charset="0"/>
                <a:cs typeface="Times New Roman" panose="02020603050405020304" pitchFamily="18" charset="0"/>
              </a:rPr>
              <a:t>The introduction of the article review will have the identification sentence. It will also mention the central themes of the article and the arguments and claims of the author. </a:t>
            </a:r>
          </a:p>
          <a:p>
            <a:pPr algn="just"/>
            <a:r>
              <a:rPr lang="en-US" b="0" i="0" dirty="0">
                <a:effectLst/>
                <a:latin typeface="Times New Roman" panose="02020603050405020304" pitchFamily="18" charset="0"/>
                <a:cs typeface="Times New Roman" panose="02020603050405020304" pitchFamily="18" charset="0"/>
              </a:rPr>
              <a:t>You also need to state the author's thesis. Sometimes, the thesis has multiple points. The thesis may not be clearly stated in the article, so you may have to determine the thesis yourself.</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Your introduction should only be 10-25% of your review.</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End the introduction with your thesis. Your thesis should address the above issues. For example: Although the author has some good points, his article is biased and contains some misinterpretation of data from others’ analysis of the effectiveness of the coffee in the morning.</a:t>
            </a:r>
          </a:p>
        </p:txBody>
      </p:sp>
    </p:spTree>
    <p:extLst>
      <p:ext uri="{BB962C8B-B14F-4D97-AF65-F5344CB8AC3E}">
        <p14:creationId xmlns:p14="http://schemas.microsoft.com/office/powerpoint/2010/main" val="330116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43F98-3270-F49B-2E4D-0A59B4468AB4}"/>
              </a:ext>
            </a:extLst>
          </p:cNvPr>
          <p:cNvSpPr>
            <a:spLocks noGrp="1"/>
          </p:cNvSpPr>
          <p:nvPr>
            <p:ph type="title"/>
          </p:nvPr>
        </p:nvSpPr>
        <p:spPr/>
        <p:txBody>
          <a:bodyPr/>
          <a:lstStyle/>
          <a:p>
            <a:pPr algn="ctr"/>
            <a:r>
              <a:rPr lang="en-US" b="1" i="0" dirty="0">
                <a:effectLst/>
                <a:latin typeface="Times New Roman" panose="02020603050405020304" pitchFamily="18" charset="0"/>
                <a:cs typeface="Times New Roman" panose="02020603050405020304" pitchFamily="18" charset="0"/>
              </a:rPr>
              <a:t>4. Summarize the article</a:t>
            </a:r>
            <a:endParaRPr lang="en-US" dirty="0"/>
          </a:p>
        </p:txBody>
      </p:sp>
      <p:sp>
        <p:nvSpPr>
          <p:cNvPr id="3" name="Content Placeholder 2">
            <a:extLst>
              <a:ext uri="{FF2B5EF4-FFF2-40B4-BE49-F238E27FC236}">
                <a16:creationId xmlns:a16="http://schemas.microsoft.com/office/drawing/2014/main" id="{B96C7D19-8107-17ED-6413-7C8A22432D21}"/>
              </a:ext>
            </a:extLst>
          </p:cNvPr>
          <p:cNvSpPr>
            <a:spLocks noGrp="1"/>
          </p:cNvSpPr>
          <p:nvPr>
            <p:ph idx="1"/>
          </p:nvPr>
        </p:nvSpPr>
        <p:spPr>
          <a:xfrm>
            <a:off x="1451579" y="2015732"/>
            <a:ext cx="9603275" cy="3849491"/>
          </a:xfrm>
        </p:spPr>
        <p:txBody>
          <a:bodyPr>
            <a:normAutofit/>
          </a:bodyPr>
          <a:lstStyle/>
          <a:p>
            <a:pPr algn="just"/>
            <a:r>
              <a:rPr lang="en-US" b="0" i="0" dirty="0">
                <a:effectLst/>
                <a:latin typeface="Times New Roman" panose="02020603050405020304" pitchFamily="18" charset="0"/>
                <a:cs typeface="Times New Roman" panose="02020603050405020304" pitchFamily="18" charset="0"/>
              </a:rPr>
              <a:t>Express the main points, arguments, and findings of the article in your own words, referring to your summary for assistance. Show how the article supports its claims. Make sure to include the article's conclusions. This may be done in several paragraphs, although the length will depend on requirements established by your instructor or publisher.</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Use direct quotes from the author sparingly.</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Review the summary you have written. Read over your summary many times to ensure that your words are an accurate description of the author's article.</a:t>
            </a:r>
          </a:p>
        </p:txBody>
      </p:sp>
    </p:spTree>
    <p:extLst>
      <p:ext uri="{BB962C8B-B14F-4D97-AF65-F5344CB8AC3E}">
        <p14:creationId xmlns:p14="http://schemas.microsoft.com/office/powerpoint/2010/main" val="379274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E185-9537-F183-E326-2AB8E8C6BE96}"/>
              </a:ext>
            </a:extLst>
          </p:cNvPr>
          <p:cNvSpPr>
            <a:spLocks noGrp="1"/>
          </p:cNvSpPr>
          <p:nvPr>
            <p:ph type="title"/>
          </p:nvPr>
        </p:nvSpPr>
        <p:spPr/>
        <p:txBody>
          <a:bodyPr/>
          <a:lstStyle/>
          <a:p>
            <a:pPr algn="ctr"/>
            <a:r>
              <a:rPr lang="en-US" b="1" i="0" dirty="0">
                <a:effectLst/>
                <a:latin typeface="Times New Roman" panose="02020603050405020304" pitchFamily="18" charset="0"/>
                <a:cs typeface="Times New Roman" panose="02020603050405020304" pitchFamily="18" charset="0"/>
              </a:rPr>
              <a:t>5. Write your critique</a:t>
            </a:r>
            <a:endParaRPr lang="en-US" dirty="0"/>
          </a:p>
        </p:txBody>
      </p:sp>
      <p:sp>
        <p:nvSpPr>
          <p:cNvPr id="3" name="Content Placeholder 2">
            <a:extLst>
              <a:ext uri="{FF2B5EF4-FFF2-40B4-BE49-F238E27FC236}">
                <a16:creationId xmlns:a16="http://schemas.microsoft.com/office/drawing/2014/main" id="{B6C5D82C-E896-2DD3-9038-875BD7317091}"/>
              </a:ext>
            </a:extLst>
          </p:cNvPr>
          <p:cNvSpPr>
            <a:spLocks noGrp="1"/>
          </p:cNvSpPr>
          <p:nvPr>
            <p:ph idx="1"/>
          </p:nvPr>
        </p:nvSpPr>
        <p:spPr>
          <a:xfrm>
            <a:off x="1451579" y="2015732"/>
            <a:ext cx="9603275" cy="4037749"/>
          </a:xfrm>
        </p:spPr>
        <p:txBody>
          <a:bodyPr>
            <a:normAutofit/>
          </a:bodyPr>
          <a:lstStyle/>
          <a:p>
            <a:pPr algn="just"/>
            <a:r>
              <a:rPr lang="en-US" b="0" i="0" dirty="0">
                <a:effectLst/>
                <a:latin typeface="Times New Roman" panose="02020603050405020304" pitchFamily="18" charset="0"/>
                <a:cs typeface="Times New Roman" panose="02020603050405020304" pitchFamily="18" charset="0"/>
              </a:rPr>
              <a:t>Use your outline of opinions to write many paragraphs explaining how well the author addressed the topic. Express your opinion about whether the article was a clear, thorough, and useful explanation of the subject. This is the core of your article review. Evaluate the article's contribution to the field and the importance to the field. Evaluate the main points and arguments in the article. Decide if the author's points help her argument. Identify any biases. Decide if you agree with the writer, then provide sufficient support as to why or why not. End by suggesting which audiences would benefit from reading the article.</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Support your critique with evidence from the article or other texts.</a:t>
            </a:r>
          </a:p>
        </p:txBody>
      </p:sp>
    </p:spTree>
    <p:extLst>
      <p:ext uri="{BB962C8B-B14F-4D97-AF65-F5344CB8AC3E}">
        <p14:creationId xmlns:p14="http://schemas.microsoft.com/office/powerpoint/2010/main" val="878637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64914-9291-DB73-E60D-287C3AD4D280}"/>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07B78E61-674C-D1C8-08F3-CC1ADA1A0073}"/>
              </a:ext>
            </a:extLst>
          </p:cNvPr>
          <p:cNvSpPr>
            <a:spLocks noGrp="1"/>
          </p:cNvSpPr>
          <p:nvPr>
            <p:ph idx="1"/>
          </p:nvPr>
        </p:nvSpPr>
        <p:spPr/>
        <p:txBody>
          <a:bodyPr/>
          <a:lstStyle/>
          <a:p>
            <a:pPr algn="just" fontAlgn="base"/>
            <a:r>
              <a:rPr lang="en-US" b="0" i="0" dirty="0">
                <a:effectLst/>
                <a:latin typeface="Times New Roman" panose="02020603050405020304" pitchFamily="18" charset="0"/>
                <a:cs typeface="Times New Roman" panose="02020603050405020304" pitchFamily="18" charset="0"/>
              </a:rPr>
              <a:t>The summary portion is very important for your critique. You must make the author's argument clear in the summary section for your evaluation to make sense.</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Remember, this is not where you say if you liked the article or not. You are assessing the significance and relevance of the article.</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Use a topic sentence and supportive arguments for each opinion. For example, you might address a particular strength in the first sentence of the opinion section, followed by several sentences elaborating on the significance of the point.</a:t>
            </a:r>
          </a:p>
        </p:txBody>
      </p:sp>
    </p:spTree>
    <p:extLst>
      <p:ext uri="{BB962C8B-B14F-4D97-AF65-F5344CB8AC3E}">
        <p14:creationId xmlns:p14="http://schemas.microsoft.com/office/powerpoint/2010/main" val="4035107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54A1-F2AF-1FA4-98B0-991A2BDC974D}"/>
              </a:ext>
            </a:extLst>
          </p:cNvPr>
          <p:cNvSpPr>
            <a:spLocks noGrp="1"/>
          </p:cNvSpPr>
          <p:nvPr>
            <p:ph type="title"/>
          </p:nvPr>
        </p:nvSpPr>
        <p:spPr/>
        <p:txBody>
          <a:bodyPr/>
          <a:lstStyle/>
          <a:p>
            <a:pPr algn="ctr"/>
            <a:r>
              <a:rPr lang="en-US" b="1" i="0" dirty="0">
                <a:effectLst/>
                <a:latin typeface="Times New Roman" panose="02020603050405020304" pitchFamily="18" charset="0"/>
                <a:cs typeface="Times New Roman" panose="02020603050405020304" pitchFamily="18" charset="0"/>
              </a:rPr>
              <a:t>6. Conclude the article review</a:t>
            </a:r>
            <a:endParaRPr lang="en-US" dirty="0"/>
          </a:p>
        </p:txBody>
      </p:sp>
      <p:sp>
        <p:nvSpPr>
          <p:cNvPr id="3" name="Content Placeholder 2">
            <a:extLst>
              <a:ext uri="{FF2B5EF4-FFF2-40B4-BE49-F238E27FC236}">
                <a16:creationId xmlns:a16="http://schemas.microsoft.com/office/drawing/2014/main" id="{C7EE579E-8D19-8E31-39CF-7AA64C6E097B}"/>
              </a:ext>
            </a:extLst>
          </p:cNvPr>
          <p:cNvSpPr>
            <a:spLocks noGrp="1"/>
          </p:cNvSpPr>
          <p:nvPr>
            <p:ph idx="1"/>
          </p:nvPr>
        </p:nvSpPr>
        <p:spPr/>
        <p:txBody>
          <a:bodyPr/>
          <a:lstStyle/>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a paragraph, summarize the main points of the article, as well as your opinions about its significance, accuracy, and clarity. If relevant, also comment on implications for further research or discussion in the field.</a:t>
            </a:r>
            <a:r>
              <a:rPr lang="en-US" b="0" i="0" baseline="3000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This should only be about 10% of your overall essay.</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For example: This critical review has evaluated the article “Is Coffee beneficial for you in the Morning?" by Anthony Zimmerman. The arguments in the article show the presence of bias, prejudice, argumentative writing without supporting details, and misinformation. These points weaken the author’s arguments and reduce his credibility.</a:t>
            </a:r>
          </a:p>
        </p:txBody>
      </p:sp>
    </p:spTree>
    <p:extLst>
      <p:ext uri="{BB962C8B-B14F-4D97-AF65-F5344CB8AC3E}">
        <p14:creationId xmlns:p14="http://schemas.microsoft.com/office/powerpoint/2010/main" val="1741814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7E80-D3B0-6C98-5C79-9CC7D085AD3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Article review writing</a:t>
            </a:r>
          </a:p>
        </p:txBody>
      </p:sp>
      <p:sp>
        <p:nvSpPr>
          <p:cNvPr id="3" name="Content Placeholder 2">
            <a:extLst>
              <a:ext uri="{FF2B5EF4-FFF2-40B4-BE49-F238E27FC236}">
                <a16:creationId xmlns:a16="http://schemas.microsoft.com/office/drawing/2014/main" id="{33994504-C094-CC50-C065-403EA3F8E95B}"/>
              </a:ext>
            </a:extLst>
          </p:cNvPr>
          <p:cNvSpPr>
            <a:spLocks noGrp="1"/>
          </p:cNvSpPr>
          <p:nvPr>
            <p:ph idx="1"/>
          </p:nvPr>
        </p:nvSpPr>
        <p:spPr/>
        <p:txBody>
          <a:bodyPr/>
          <a:lstStyle/>
          <a:p>
            <a:pPr algn="just"/>
            <a:r>
              <a:rPr lang="en-US" b="0" i="0" dirty="0">
                <a:effectLst/>
                <a:latin typeface="Times New Roman" panose="02020603050405020304" pitchFamily="18" charset="0"/>
                <a:cs typeface="Times New Roman" panose="02020603050405020304" pitchFamily="18" charset="0"/>
              </a:rPr>
              <a:t>An article review is both a summary and an evaluation of another writer's article. </a:t>
            </a:r>
          </a:p>
          <a:p>
            <a:pPr algn="just"/>
            <a:r>
              <a:rPr lang="en-US" b="0" i="0" dirty="0">
                <a:effectLst/>
                <a:latin typeface="Times New Roman" panose="02020603050405020304" pitchFamily="18" charset="0"/>
                <a:cs typeface="Times New Roman" panose="02020603050405020304" pitchFamily="18" charset="0"/>
              </a:rPr>
              <a:t>Understanding the main points and arguments of the article is essential for an accurate summation. Logical evaluation of the article's main theme, supporting arguments, and implications for further research is an important element of a </a:t>
            </a:r>
            <a:r>
              <a:rPr lang="en-US" b="0" i="0" u="none" strike="noStrike" dirty="0">
                <a:effectLst/>
                <a:latin typeface="Times New Roman" panose="02020603050405020304" pitchFamily="18" charset="0"/>
                <a:cs typeface="Times New Roman" panose="02020603050405020304" pitchFamily="18" charset="0"/>
                <a:hlinkClick r:id="rId2" tooltip="Review a Journal Article">
                  <a:extLst>
                    <a:ext uri="{A12FA001-AC4F-418D-AE19-62706E023703}">
                      <ahyp:hlinkClr xmlns:ahyp="http://schemas.microsoft.com/office/drawing/2018/hyperlinkcolor" val="tx"/>
                    </a:ext>
                  </a:extLst>
                </a:hlinkClick>
              </a:rPr>
              <a:t>review</a:t>
            </a:r>
            <a:r>
              <a:rPr lang="en-US" b="0" i="0"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690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2BEB-2503-E5EF-96CC-75C454610A0A}"/>
              </a:ext>
            </a:extLst>
          </p:cNvPr>
          <p:cNvSpPr>
            <a:spLocks noGrp="1"/>
          </p:cNvSpPr>
          <p:nvPr>
            <p:ph type="title"/>
          </p:nvPr>
        </p:nvSpPr>
        <p:spPr/>
        <p:txBody>
          <a:bodyPr/>
          <a:lstStyle/>
          <a:p>
            <a:pPr algn="ctr"/>
            <a:r>
              <a:rPr lang="en-US" b="1" i="0" dirty="0">
                <a:effectLst/>
                <a:latin typeface="Times New Roman" panose="02020603050405020304" pitchFamily="18" charset="0"/>
                <a:cs typeface="Times New Roman" panose="02020603050405020304" pitchFamily="18" charset="0"/>
              </a:rPr>
              <a:t>7. Proofread</a:t>
            </a:r>
            <a:endParaRPr lang="en-US" dirty="0"/>
          </a:p>
        </p:txBody>
      </p:sp>
      <p:sp>
        <p:nvSpPr>
          <p:cNvPr id="3" name="Content Placeholder 2">
            <a:extLst>
              <a:ext uri="{FF2B5EF4-FFF2-40B4-BE49-F238E27FC236}">
                <a16:creationId xmlns:a16="http://schemas.microsoft.com/office/drawing/2014/main" id="{A1814D8F-BD8B-FEAB-92E7-4BCD523CD458}"/>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Reread the review. Look for grammar, mechanics, and usage mistakes. Make sure to cut any extra, unneeded information.</a:t>
            </a:r>
            <a:r>
              <a:rPr lang="en-US" b="0" i="0" baseline="30000" dirty="0">
                <a:effectLst/>
                <a:latin typeface="Times New Roman" panose="02020603050405020304" pitchFamily="18" charset="0"/>
                <a:cs typeface="Times New Roman" panose="02020603050405020304" pitchFamily="18" charset="0"/>
              </a:rPr>
              <a:t> </a:t>
            </a:r>
          </a:p>
          <a:p>
            <a:r>
              <a:rPr lang="en-US" b="0" i="0" dirty="0">
                <a:effectLst/>
                <a:latin typeface="Times New Roman" panose="02020603050405020304" pitchFamily="18" charset="0"/>
                <a:cs typeface="Times New Roman" panose="02020603050405020304" pitchFamily="18" charset="0"/>
              </a:rPr>
              <a:t>Make sure you have identified and discussed the 3-4 key issues in the article.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6766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D5891-E936-1860-44C3-ADE4650F14E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Key points to writing an article review</a:t>
            </a:r>
          </a:p>
        </p:txBody>
      </p:sp>
      <p:sp>
        <p:nvSpPr>
          <p:cNvPr id="3" name="Content Placeholder 2">
            <a:extLst>
              <a:ext uri="{FF2B5EF4-FFF2-40B4-BE49-F238E27FC236}">
                <a16:creationId xmlns:a16="http://schemas.microsoft.com/office/drawing/2014/main" id="{544E0BAA-23DF-EB32-B6B5-4AC6082396F2}"/>
              </a:ext>
            </a:extLst>
          </p:cNvPr>
          <p:cNvSpPr>
            <a:spLocks noGrp="1"/>
          </p:cNvSpPr>
          <p:nvPr>
            <p:ph idx="1"/>
          </p:nvPr>
        </p:nvSpPr>
        <p:spPr/>
        <p:txBody>
          <a:bodyPr/>
          <a:lstStyle/>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Read the article very closely, and then take time to reflect on your evaluation. Consider whether the article effectively achieves what it set out to.</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Write out a full article review by completing your intro, summary, evaluation, and conclusion. Don't forget to add a title, too!</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Proofread your review for mistakes (like grammar and usage), while also cutting down on needless information.</a:t>
            </a:r>
          </a:p>
        </p:txBody>
      </p:sp>
    </p:spTree>
    <p:extLst>
      <p:ext uri="{BB962C8B-B14F-4D97-AF65-F5344CB8AC3E}">
        <p14:creationId xmlns:p14="http://schemas.microsoft.com/office/powerpoint/2010/main" val="3816594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17287-3592-463E-15FD-AACD1228398D}"/>
              </a:ext>
            </a:extLst>
          </p:cNvPr>
          <p:cNvSpPr>
            <a:spLocks noGrp="1"/>
          </p:cNvSpPr>
          <p:nvPr>
            <p:ph type="title"/>
          </p:nvPr>
        </p:nvSpPr>
        <p:spPr>
          <a:xfrm>
            <a:off x="1451579" y="2463502"/>
            <a:ext cx="9603275" cy="2330566"/>
          </a:xfrm>
        </p:spPr>
        <p:txBody>
          <a:bodyPr>
            <a:normAutofit/>
          </a:bodyPr>
          <a:lstStyle/>
          <a:p>
            <a:pPr algn="ctr"/>
            <a:r>
              <a:rPr lang="en-US" sz="5400" b="1" dirty="0">
                <a:latin typeface="Times New Roman" panose="02020603050405020304" pitchFamily="18" charset="0"/>
                <a:cs typeface="Times New Roman" panose="02020603050405020304" pitchFamily="18" charset="0"/>
              </a:rPr>
              <a:t>Preparation required before writing a review</a:t>
            </a:r>
          </a:p>
        </p:txBody>
      </p:sp>
    </p:spTree>
    <p:extLst>
      <p:ext uri="{BB962C8B-B14F-4D97-AF65-F5344CB8AC3E}">
        <p14:creationId xmlns:p14="http://schemas.microsoft.com/office/powerpoint/2010/main" val="762223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E7CB-CC9E-ABE2-B39B-5BBEB57B3FD9}"/>
              </a:ext>
            </a:extLst>
          </p:cNvPr>
          <p:cNvSpPr>
            <a:spLocks noGrp="1"/>
          </p:cNvSpPr>
          <p:nvPr>
            <p:ph type="title"/>
          </p:nvPr>
        </p:nvSpPr>
        <p:spPr/>
        <p:txBody>
          <a:bodyPr/>
          <a:lstStyle/>
          <a:p>
            <a:pPr algn="ctr"/>
            <a:r>
              <a:rPr lang="en-US" b="1" i="0" dirty="0">
                <a:effectLst/>
                <a:latin typeface="Times New Roman" panose="02020603050405020304" pitchFamily="18" charset="0"/>
                <a:cs typeface="Times New Roman" panose="02020603050405020304" pitchFamily="18" charset="0"/>
              </a:rPr>
              <a:t>1. Understand what an article review is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DF9469-85BD-A141-8100-8D36F681ADAC}"/>
              </a:ext>
            </a:extLst>
          </p:cNvPr>
          <p:cNvSpPr>
            <a:spLocks noGrp="1"/>
          </p:cNvSpPr>
          <p:nvPr>
            <p:ph idx="1"/>
          </p:nvPr>
        </p:nvSpPr>
        <p:spPr>
          <a:xfrm>
            <a:off x="1451579" y="2015732"/>
            <a:ext cx="9603275" cy="4037749"/>
          </a:xfrm>
        </p:spPr>
        <p:txBody>
          <a:bodyPr>
            <a:normAutofit/>
          </a:bodyPr>
          <a:lstStyle/>
          <a:p>
            <a:pPr algn="just" fontAlgn="base">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An article review is written for an audience who is knowledgeable in the subject instead of a general audience. When writing an article review, you will summarize the main ideas, arguments, positions, and findings, and then </a:t>
            </a:r>
            <a:r>
              <a:rPr lang="en-US" sz="1800" b="0" i="0" u="none" strike="noStrike" dirty="0">
                <a:effectLst/>
                <a:latin typeface="Times New Roman" panose="02020603050405020304" pitchFamily="18" charset="0"/>
                <a:cs typeface="Times New Roman" panose="02020603050405020304" pitchFamily="18" charset="0"/>
                <a:hlinkClick r:id="rId2" tooltip="Critique an Article">
                  <a:extLst>
                    <a:ext uri="{A12FA001-AC4F-418D-AE19-62706E023703}">
                      <ahyp:hlinkClr xmlns:ahyp="http://schemas.microsoft.com/office/drawing/2018/hyperlinkcolor" val="tx"/>
                    </a:ext>
                  </a:extLst>
                </a:hlinkClick>
              </a:rPr>
              <a:t>critique</a:t>
            </a:r>
            <a:r>
              <a:rPr lang="en-US" sz="1800" b="0" i="0" dirty="0">
                <a:effectLst/>
                <a:latin typeface="Times New Roman" panose="02020603050405020304" pitchFamily="18" charset="0"/>
                <a:cs typeface="Times New Roman" panose="02020603050405020304" pitchFamily="18" charset="0"/>
              </a:rPr>
              <a:t> the article's contributions to the field and overall effectiveness.</a:t>
            </a:r>
            <a:endParaRPr lang="en-US" sz="1800" b="0" i="0" baseline="30000" dirty="0">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Article reviews present more than just an opinion. You will engage with the text to create a response to the scholarly writer's ideas. You will respond to and use ideas, theories, and research from your studies. Your critique of the article will be based on proof and your own thoughtful reasoning.</a:t>
            </a:r>
          </a:p>
          <a:p>
            <a:pPr algn="just" fontAlgn="base">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An article review only responds to the author's research. It typically does not provide any new research. However, if you are correcting misleading or otherwise incorrect points, some new data may be presented.</a:t>
            </a:r>
          </a:p>
          <a:p>
            <a:pPr algn="just" fontAlgn="base">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An article review both </a:t>
            </a:r>
            <a:r>
              <a:rPr lang="en-US" sz="1800" b="0" i="0" u="none" strike="noStrike" dirty="0">
                <a:effectLst/>
                <a:latin typeface="Times New Roman" panose="02020603050405020304" pitchFamily="18" charset="0"/>
                <a:cs typeface="Times New Roman" panose="02020603050405020304" pitchFamily="18" charset="0"/>
                <a:hlinkClick r:id="rId3" tooltip="Summarize an Article">
                  <a:extLst>
                    <a:ext uri="{A12FA001-AC4F-418D-AE19-62706E023703}">
                      <ahyp:hlinkClr xmlns:ahyp="http://schemas.microsoft.com/office/drawing/2018/hyperlinkcolor" val="tx"/>
                    </a:ext>
                  </a:extLst>
                </a:hlinkClick>
              </a:rPr>
              <a:t>summarizes</a:t>
            </a:r>
            <a:r>
              <a:rPr lang="en-US" sz="1800" b="0" i="0" dirty="0">
                <a:effectLst/>
                <a:latin typeface="Times New Roman" panose="02020603050405020304" pitchFamily="18" charset="0"/>
                <a:cs typeface="Times New Roman" panose="02020603050405020304" pitchFamily="18" charset="0"/>
              </a:rPr>
              <a:t> and evaluates the article.</a:t>
            </a:r>
          </a:p>
        </p:txBody>
      </p:sp>
    </p:spTree>
    <p:extLst>
      <p:ext uri="{BB962C8B-B14F-4D97-AF65-F5344CB8AC3E}">
        <p14:creationId xmlns:p14="http://schemas.microsoft.com/office/powerpoint/2010/main" val="4100090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66896-6BE6-254A-607A-CE19746D3FFD}"/>
              </a:ext>
            </a:extLst>
          </p:cNvPr>
          <p:cNvSpPr>
            <a:spLocks noGrp="1"/>
          </p:cNvSpPr>
          <p:nvPr>
            <p:ph type="title"/>
          </p:nvPr>
        </p:nvSpPr>
        <p:spPr/>
        <p:txBody>
          <a:bodyPr/>
          <a:lstStyle/>
          <a:p>
            <a:pPr algn="ctr"/>
            <a:r>
              <a:rPr lang="en-US" b="1" i="0" dirty="0">
                <a:effectLst/>
                <a:latin typeface="Times New Roman" panose="02020603050405020304" pitchFamily="18" charset="0"/>
                <a:cs typeface="Times New Roman" panose="02020603050405020304" pitchFamily="18" charset="0"/>
              </a:rPr>
              <a:t>2. Think about the organization of the review article</a:t>
            </a:r>
            <a:endParaRPr lang="en-US" dirty="0"/>
          </a:p>
        </p:txBody>
      </p:sp>
      <p:sp>
        <p:nvSpPr>
          <p:cNvPr id="3" name="Content Placeholder 2">
            <a:extLst>
              <a:ext uri="{FF2B5EF4-FFF2-40B4-BE49-F238E27FC236}">
                <a16:creationId xmlns:a16="http://schemas.microsoft.com/office/drawing/2014/main" id="{CED65034-8458-8315-33FD-F42C20EFA715}"/>
              </a:ext>
            </a:extLst>
          </p:cNvPr>
          <p:cNvSpPr>
            <a:spLocks noGrp="1"/>
          </p:cNvSpPr>
          <p:nvPr>
            <p:ph idx="1"/>
          </p:nvPr>
        </p:nvSpPr>
        <p:spPr>
          <a:xfrm>
            <a:off x="1451579" y="2015732"/>
            <a:ext cx="9603275" cy="4037749"/>
          </a:xfrm>
        </p:spPr>
        <p:txBody>
          <a:bodyPr>
            <a:normAutofit/>
          </a:bodyPr>
          <a:lstStyle/>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Before you even begin reading the article you will review, you need to understand how your article review will be set up. This will help you understand how to read the article so that you can write an effective review. Your review will be set up in the following parts:</a:t>
            </a:r>
          </a:p>
          <a:p>
            <a:pPr algn="l" fontAlgn="base">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Summarize the article:</a:t>
            </a:r>
            <a:r>
              <a:rPr lang="en-US" b="0" i="0" dirty="0">
                <a:effectLst/>
                <a:latin typeface="Times New Roman" panose="02020603050405020304" pitchFamily="18" charset="0"/>
                <a:cs typeface="Times New Roman" panose="02020603050405020304" pitchFamily="18" charset="0"/>
              </a:rPr>
              <a:t> Focus on the important points, claims, and information.</a:t>
            </a:r>
          </a:p>
          <a:p>
            <a:pPr algn="l" fontAlgn="base">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Discuss the positive aspects of the article: </a:t>
            </a:r>
            <a:r>
              <a:rPr lang="en-US" b="0" i="0" dirty="0">
                <a:effectLst/>
                <a:latin typeface="Times New Roman" panose="02020603050405020304" pitchFamily="18" charset="0"/>
                <a:cs typeface="Times New Roman" panose="02020603050405020304" pitchFamily="18" charset="0"/>
              </a:rPr>
              <a:t>Think about what the author does well, good points she makes, and insightful observations.</a:t>
            </a:r>
          </a:p>
          <a:p>
            <a:pPr algn="l" fontAlgn="base">
              <a:buFont typeface="Arial" panose="020B0604020202020204" pitchFamily="34" charset="0"/>
              <a:buChar char="•"/>
            </a:pPr>
            <a:r>
              <a:rPr lang="en-US" b="1" dirty="0">
                <a:effectLst/>
                <a:latin typeface="Times New Roman" panose="02020603050405020304" pitchFamily="18" charset="0"/>
                <a:cs typeface="Times New Roman" panose="02020603050405020304" pitchFamily="18" charset="0"/>
              </a:rPr>
              <a:t>Identify contradictions, gaps, and inconsistencies in the text: </a:t>
            </a:r>
            <a:r>
              <a:rPr lang="en-US" b="0" i="0" dirty="0">
                <a:effectLst/>
                <a:latin typeface="Times New Roman" panose="02020603050405020304" pitchFamily="18" charset="0"/>
                <a:cs typeface="Times New Roman" panose="02020603050405020304" pitchFamily="18" charset="0"/>
              </a:rPr>
              <a:t>Determine if there is enough data or research included to support the author's claims. Find any unanswered questions left in the article.</a:t>
            </a:r>
          </a:p>
        </p:txBody>
      </p:sp>
    </p:spTree>
    <p:extLst>
      <p:ext uri="{BB962C8B-B14F-4D97-AF65-F5344CB8AC3E}">
        <p14:creationId xmlns:p14="http://schemas.microsoft.com/office/powerpoint/2010/main" val="3829364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A65B-B65C-9F74-9D55-79E23E8CB244}"/>
              </a:ext>
            </a:extLst>
          </p:cNvPr>
          <p:cNvSpPr>
            <a:spLocks noGrp="1"/>
          </p:cNvSpPr>
          <p:nvPr>
            <p:ph type="title"/>
          </p:nvPr>
        </p:nvSpPr>
        <p:spPr/>
        <p:txBody>
          <a:bodyPr/>
          <a:lstStyle/>
          <a:p>
            <a:pPr algn="ctr"/>
            <a:r>
              <a:rPr lang="en-US" b="1" i="0" dirty="0">
                <a:effectLst/>
                <a:latin typeface="Times New Roman" panose="02020603050405020304" pitchFamily="18" charset="0"/>
                <a:cs typeface="Times New Roman" panose="02020603050405020304" pitchFamily="18" charset="0"/>
              </a:rPr>
              <a:t>3. Preview the article</a:t>
            </a:r>
            <a:endParaRPr lang="en-US" dirty="0"/>
          </a:p>
        </p:txBody>
      </p:sp>
      <p:sp>
        <p:nvSpPr>
          <p:cNvPr id="3" name="Content Placeholder 2">
            <a:extLst>
              <a:ext uri="{FF2B5EF4-FFF2-40B4-BE49-F238E27FC236}">
                <a16:creationId xmlns:a16="http://schemas.microsoft.com/office/drawing/2014/main" id="{073620CB-3F57-0160-64E0-73A7A4FEF7D9}"/>
              </a:ext>
            </a:extLst>
          </p:cNvPr>
          <p:cNvSpPr>
            <a:spLocks noGrp="1"/>
          </p:cNvSpPr>
          <p:nvPr>
            <p:ph idx="1"/>
          </p:nvPr>
        </p:nvSpPr>
        <p:spPr>
          <a:xfrm>
            <a:off x="1451579" y="2015732"/>
            <a:ext cx="9603275" cy="3888679"/>
          </a:xfrm>
        </p:spPr>
        <p:txBody>
          <a:bodyPr>
            <a:normAutofit/>
          </a:bodyPr>
          <a:lstStyle/>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Begin by looking at the title, abstract, introduction, headings, opening sentences of each paragraph, and the conclusion. Then read the first few paragraphs, followed by the conclusion. </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These steps should help you start to identify the author's arguments and main points. Then read the article in its entirety. When you read the first time, just read for the big picture – that is, look for the overall argument and point the article is making.</a:t>
            </a:r>
            <a:r>
              <a:rPr lang="en-US" b="0" i="0" baseline="3000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Make note of words or issues you don't understand and questions you have.</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Look up terms or concepts you are unfamiliar with, so you can fully understand the article. Read about concepts in-depth to make sure you understand their full context</a:t>
            </a:r>
          </a:p>
        </p:txBody>
      </p:sp>
    </p:spTree>
    <p:extLst>
      <p:ext uri="{BB962C8B-B14F-4D97-AF65-F5344CB8AC3E}">
        <p14:creationId xmlns:p14="http://schemas.microsoft.com/office/powerpoint/2010/main" val="204305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A364-EEA7-5AEA-079D-8C397D08F940}"/>
              </a:ext>
            </a:extLst>
          </p:cNvPr>
          <p:cNvSpPr>
            <a:spLocks noGrp="1"/>
          </p:cNvSpPr>
          <p:nvPr>
            <p:ph type="title"/>
          </p:nvPr>
        </p:nvSpPr>
        <p:spPr/>
        <p:txBody>
          <a:bodyPr/>
          <a:lstStyle/>
          <a:p>
            <a:pPr algn="ctr"/>
            <a:r>
              <a:rPr lang="en-US" b="1" i="0" dirty="0">
                <a:effectLst/>
                <a:latin typeface="Times New Roman" panose="02020603050405020304" pitchFamily="18" charset="0"/>
                <a:cs typeface="Times New Roman" panose="02020603050405020304" pitchFamily="18" charset="0"/>
              </a:rPr>
              <a:t>4. Read the article closely</a:t>
            </a:r>
            <a:endParaRPr lang="en-US" dirty="0"/>
          </a:p>
        </p:txBody>
      </p:sp>
      <p:sp>
        <p:nvSpPr>
          <p:cNvPr id="3" name="Content Placeholder 2">
            <a:extLst>
              <a:ext uri="{FF2B5EF4-FFF2-40B4-BE49-F238E27FC236}">
                <a16:creationId xmlns:a16="http://schemas.microsoft.com/office/drawing/2014/main" id="{94A55CF1-DE7E-525C-4A4C-2483B4A72D58}"/>
              </a:ext>
            </a:extLst>
          </p:cNvPr>
          <p:cNvSpPr>
            <a:spLocks noGrp="1"/>
          </p:cNvSpPr>
          <p:nvPr>
            <p:ph idx="1"/>
          </p:nvPr>
        </p:nvSpPr>
        <p:spPr>
          <a:xfrm>
            <a:off x="1451579" y="2015732"/>
            <a:ext cx="9603275" cy="4037749"/>
          </a:xfrm>
        </p:spPr>
        <p:txBody>
          <a:bodyPr>
            <a:normAutofit/>
          </a:bodyPr>
          <a:lstStyle/>
          <a:p>
            <a:r>
              <a:rPr lang="en-US" b="0" i="0" dirty="0">
                <a:effectLst/>
                <a:latin typeface="Times New Roman" panose="02020603050405020304" pitchFamily="18" charset="0"/>
                <a:cs typeface="Times New Roman" panose="02020603050405020304" pitchFamily="18" charset="0"/>
              </a:rPr>
              <a:t>Read the article a second and third time. Use a highlighter or pen to make notes or highlight important sections.</a:t>
            </a:r>
            <a:r>
              <a:rPr lang="en-US" b="0" i="0" baseline="3000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Highlight the main points and the supporting facts.</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Connect what you read in the article to your existing knowledge of the topic. Think about things you have discussed in class or other articles you have read. Does the article agree or disagree with your previous knowledge? Does it build on other knowledge from the field? Determine how the article you are reviewing is similar and different from other texts you've read on the subject.</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Pay careful attention to the meaning of the article. Make sure you fully understand the article. The only way to write a good article review is to understand the article.</a:t>
            </a:r>
          </a:p>
        </p:txBody>
      </p:sp>
    </p:spTree>
    <p:extLst>
      <p:ext uri="{BB962C8B-B14F-4D97-AF65-F5344CB8AC3E}">
        <p14:creationId xmlns:p14="http://schemas.microsoft.com/office/powerpoint/2010/main" val="1382478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0B0B-2B15-1E2C-BAE7-A6CA6A149BAE}"/>
              </a:ext>
            </a:extLst>
          </p:cNvPr>
          <p:cNvSpPr>
            <a:spLocks noGrp="1"/>
          </p:cNvSpPr>
          <p:nvPr>
            <p:ph type="title"/>
          </p:nvPr>
        </p:nvSpPr>
        <p:spPr/>
        <p:txBody>
          <a:bodyPr/>
          <a:lstStyle/>
          <a:p>
            <a:pPr algn="ctr"/>
            <a:r>
              <a:rPr lang="en-US" b="1" i="0" dirty="0">
                <a:effectLst/>
                <a:latin typeface="Times New Roman" panose="02020603050405020304" pitchFamily="18" charset="0"/>
                <a:cs typeface="Times New Roman" panose="02020603050405020304" pitchFamily="18" charset="0"/>
              </a:rPr>
              <a:t>5. Put the article into your words</a:t>
            </a:r>
            <a:endParaRPr lang="en-US" dirty="0"/>
          </a:p>
        </p:txBody>
      </p:sp>
      <p:sp>
        <p:nvSpPr>
          <p:cNvPr id="3" name="Content Placeholder 2">
            <a:extLst>
              <a:ext uri="{FF2B5EF4-FFF2-40B4-BE49-F238E27FC236}">
                <a16:creationId xmlns:a16="http://schemas.microsoft.com/office/drawing/2014/main" id="{56074D08-9F7B-4DB2-BC9B-7582115EDFBE}"/>
              </a:ext>
            </a:extLst>
          </p:cNvPr>
          <p:cNvSpPr>
            <a:spLocks noGrp="1"/>
          </p:cNvSpPr>
          <p:nvPr>
            <p:ph idx="1"/>
          </p:nvPr>
        </p:nvSpPr>
        <p:spPr>
          <a:xfrm>
            <a:off x="1451579" y="2015732"/>
            <a:ext cx="9603275" cy="4037749"/>
          </a:xfrm>
        </p:spPr>
        <p:txBody>
          <a:bodyPr>
            <a:normAutofit fontScale="85000" lnSpcReduction="10000"/>
          </a:bodyPr>
          <a:lstStyle/>
          <a:p>
            <a:pPr algn="just"/>
            <a:r>
              <a:rPr lang="en-US" b="0" i="0" dirty="0">
                <a:effectLst/>
                <a:latin typeface="Times New Roman" panose="02020603050405020304" pitchFamily="18" charset="0"/>
                <a:cs typeface="Times New Roman" panose="02020603050405020304" pitchFamily="18" charset="0"/>
              </a:rPr>
              <a:t>You can do this as a free written paragraph or as an outline. Start by putting the article in your own words. Focus on the argument, research, and claims the article makes. What is the main point driving at?</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With either method, make an outline of the main points made in the article and the supporting research or arguments. It is strictly a restatement of the main points of the article and does not include your opinions.</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After putting the article in your own words, decide which parts of the article you want to discuss in your review. You can focus on the theoretical approach, the content, the presentation or interpretation of evidence, or the style. You will always discuss the main issues of the article, but you can sometimes also focus on certain aspects. This comes in handy if you want to focus the review towards the content of a course.</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Review the summary outline to eliminate unnecessary items. Erase or cross out the less important arguments or supplemental information. Your revised summary can serve as the basis for the summary you provide at the beginning of your review.</a:t>
            </a:r>
          </a:p>
        </p:txBody>
      </p:sp>
    </p:spTree>
    <p:extLst>
      <p:ext uri="{BB962C8B-B14F-4D97-AF65-F5344CB8AC3E}">
        <p14:creationId xmlns:p14="http://schemas.microsoft.com/office/powerpoint/2010/main" val="34429754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35</TotalTime>
  <Words>1907</Words>
  <Application>Microsoft Office PowerPoint</Application>
  <PresentationFormat>Widescreen</PresentationFormat>
  <Paragraphs>71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Gill Sans MT</vt:lpstr>
      <vt:lpstr>Times New Roman</vt:lpstr>
      <vt:lpstr>Gallery</vt:lpstr>
      <vt:lpstr>Review writing</vt:lpstr>
      <vt:lpstr>Article review writing</vt:lpstr>
      <vt:lpstr>Key points to writing an article review</vt:lpstr>
      <vt:lpstr>Preparation required before writing a review</vt:lpstr>
      <vt:lpstr>1. Understand what an article review is</vt:lpstr>
      <vt:lpstr>2. Think about the organization of the review article</vt:lpstr>
      <vt:lpstr>3. Preview the article</vt:lpstr>
      <vt:lpstr>4. Read the article closely</vt:lpstr>
      <vt:lpstr>5. Put the article into your words</vt:lpstr>
      <vt:lpstr>6. Write an outline of your evaluation</vt:lpstr>
      <vt:lpstr>PowerPoint Presentation</vt:lpstr>
      <vt:lpstr>Writing the article review</vt:lpstr>
      <vt:lpstr>1. Come up with a title</vt:lpstr>
      <vt:lpstr>2. Cite the article</vt:lpstr>
      <vt:lpstr>3. Write the Introduction </vt:lpstr>
      <vt:lpstr>4. Summarize the article</vt:lpstr>
      <vt:lpstr>5. Write your critique</vt:lpstr>
      <vt:lpstr>Continued…</vt:lpstr>
      <vt:lpstr>6. Conclude the article review</vt:lpstr>
      <vt:lpstr>7. Proofread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writing</dc:title>
  <dc:creator>Sarah Azam</dc:creator>
  <cp:lastModifiedBy>Sarah Azam</cp:lastModifiedBy>
  <cp:revision>4</cp:revision>
  <dcterms:created xsi:type="dcterms:W3CDTF">2024-05-06T11:39:35Z</dcterms:created>
  <dcterms:modified xsi:type="dcterms:W3CDTF">2024-05-06T12:15:23Z</dcterms:modified>
</cp:coreProperties>
</file>