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9" r:id="rId2"/>
    <p:sldId id="260" r:id="rId3"/>
    <p:sldId id="316" r:id="rId4"/>
    <p:sldId id="307" r:id="rId5"/>
    <p:sldId id="308" r:id="rId6"/>
    <p:sldId id="312" r:id="rId7"/>
    <p:sldId id="310" r:id="rId8"/>
    <p:sldId id="261" r:id="rId9"/>
    <p:sldId id="314" r:id="rId10"/>
    <p:sldId id="315" r:id="rId1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3"/>
      <p:bold r:id="rId14"/>
    </p:embeddedFont>
    <p:embeddedFont>
      <p:font typeface="IBM Plex Mono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Fira Sans Medi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702F01-CDA5-42F8-A1BA-095150C78A6C}">
  <a:tblStyle styleId="{B2702F01-CDA5-42F8-A1BA-095150C78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18" autoAdjust="0"/>
  </p:normalViewPr>
  <p:slideViewPr>
    <p:cSldViewPr snapToGrid="0">
      <p:cViewPr varScale="1">
        <p:scale>
          <a:sx n="102" d="100"/>
          <a:sy n="102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16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5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11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7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95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55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5" r:id="rId4"/>
    <p:sldLayoutId id="2147483670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3202216" y="2722953"/>
            <a:ext cx="2714234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Intelligent Lecture Assistant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760333" y="1624677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NoteMaster</a:t>
            </a:r>
            <a:endParaRPr dirty="0">
              <a:latin typeface="+mj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975193" y="-1287438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2276316" y="2497053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625988" y="2956842"/>
            <a:ext cx="4272467" cy="1647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addressing the challenges of traditional note-taking and offering a comprehensive solution tailored to academic needs,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NoteMaster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significantly improve students' learning experiences and academic outcomes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6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454715" y="1995383"/>
            <a:ext cx="3087305" cy="192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Thoughts: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unique features and potential for future expansion,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NoteMaster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poised to become an indispensable tool for students, helping them succeed academically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7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625988" y="1394878"/>
            <a:ext cx="4311771" cy="132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NoteMaster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aims to revolutionize the lecture note-taking process by combining AI, NLP, and OCR technologies in a user-friendly mobile app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8" name="Google Shape;1726;p22"/>
          <p:cNvGrpSpPr/>
          <p:nvPr/>
        </p:nvGrpSpPr>
        <p:grpSpPr>
          <a:xfrm>
            <a:off x="7200179" y="400815"/>
            <a:ext cx="770133" cy="1326052"/>
            <a:chOff x="3497650" y="2435100"/>
            <a:chExt cx="606500" cy="1044300"/>
          </a:xfrm>
        </p:grpSpPr>
        <p:sp>
          <p:nvSpPr>
            <p:cNvPr id="319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avLst/>
              <a:gdLst/>
              <a:ahLst/>
              <a:cxnLst/>
              <a:rect l="l" t="t" r="r" b="b"/>
              <a:pathLst>
                <a:path w="23119" h="39208" extrusionOk="0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avLst/>
              <a:gdLst/>
              <a:ahLst/>
              <a:cxnLst/>
              <a:rect l="l" t="t" r="r" b="b"/>
              <a:pathLst>
                <a:path w="6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avLst/>
              <a:gdLst/>
              <a:ahLst/>
              <a:cxnLst/>
              <a:rect l="l" t="t" r="r" b="b"/>
              <a:pathLst>
                <a:path w="698" h="32" extrusionOk="0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avLst/>
              <a:gdLst/>
              <a:ahLst/>
              <a:cxnLst/>
              <a:rect l="l" t="t" r="r" b="b"/>
              <a:pathLst>
                <a:path w="23088" h="4529" extrusionOk="0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38;p22"/>
            <p:cNvSpPr/>
            <p:nvPr/>
          </p:nvSpPr>
          <p:spPr>
            <a:xfrm>
              <a:off x="3571886" y="2669248"/>
              <a:ext cx="460383" cy="459598"/>
            </a:xfrm>
            <a:custGeom>
              <a:avLst/>
              <a:gdLst/>
              <a:ahLst/>
              <a:cxnLst/>
              <a:rect l="l" t="t" r="r" b="b"/>
              <a:pathLst>
                <a:path w="18179" h="18148" extrusionOk="0">
                  <a:moveTo>
                    <a:pt x="9184" y="1869"/>
                  </a:moveTo>
                  <a:cubicBezTo>
                    <a:pt x="10325" y="1869"/>
                    <a:pt x="11243" y="2819"/>
                    <a:pt x="11243" y="3959"/>
                  </a:cubicBezTo>
                  <a:lnTo>
                    <a:pt x="11243" y="5575"/>
                  </a:lnTo>
                  <a:lnTo>
                    <a:pt x="10103" y="5575"/>
                  </a:lnTo>
                  <a:lnTo>
                    <a:pt x="10103" y="5986"/>
                  </a:lnTo>
                  <a:lnTo>
                    <a:pt x="11243" y="5986"/>
                  </a:lnTo>
                  <a:lnTo>
                    <a:pt x="11243" y="6525"/>
                  </a:lnTo>
                  <a:lnTo>
                    <a:pt x="10103" y="6525"/>
                  </a:lnTo>
                  <a:lnTo>
                    <a:pt x="10103" y="6936"/>
                  </a:lnTo>
                  <a:lnTo>
                    <a:pt x="11243" y="6936"/>
                  </a:lnTo>
                  <a:lnTo>
                    <a:pt x="11243" y="7443"/>
                  </a:lnTo>
                  <a:lnTo>
                    <a:pt x="10103" y="7443"/>
                  </a:lnTo>
                  <a:lnTo>
                    <a:pt x="10103" y="7855"/>
                  </a:lnTo>
                  <a:lnTo>
                    <a:pt x="11243" y="7855"/>
                  </a:lnTo>
                  <a:lnTo>
                    <a:pt x="11243" y="9280"/>
                  </a:lnTo>
                  <a:cubicBezTo>
                    <a:pt x="11243" y="10420"/>
                    <a:pt x="10325" y="11338"/>
                    <a:pt x="9184" y="11338"/>
                  </a:cubicBezTo>
                  <a:lnTo>
                    <a:pt x="8994" y="11338"/>
                  </a:lnTo>
                  <a:cubicBezTo>
                    <a:pt x="7854" y="11338"/>
                    <a:pt x="6936" y="10420"/>
                    <a:pt x="6936" y="9280"/>
                  </a:cubicBezTo>
                  <a:lnTo>
                    <a:pt x="6936" y="7855"/>
                  </a:lnTo>
                  <a:lnTo>
                    <a:pt x="8171" y="7855"/>
                  </a:lnTo>
                  <a:lnTo>
                    <a:pt x="8171" y="7443"/>
                  </a:lnTo>
                  <a:lnTo>
                    <a:pt x="6936" y="7443"/>
                  </a:lnTo>
                  <a:lnTo>
                    <a:pt x="6936" y="6936"/>
                  </a:lnTo>
                  <a:lnTo>
                    <a:pt x="8171" y="6936"/>
                  </a:lnTo>
                  <a:lnTo>
                    <a:pt x="8171" y="6525"/>
                  </a:lnTo>
                  <a:lnTo>
                    <a:pt x="6936" y="6525"/>
                  </a:lnTo>
                  <a:lnTo>
                    <a:pt x="6936" y="5986"/>
                  </a:lnTo>
                  <a:lnTo>
                    <a:pt x="8171" y="5986"/>
                  </a:lnTo>
                  <a:lnTo>
                    <a:pt x="8171" y="5575"/>
                  </a:lnTo>
                  <a:lnTo>
                    <a:pt x="6936" y="5575"/>
                  </a:lnTo>
                  <a:lnTo>
                    <a:pt x="6936" y="3959"/>
                  </a:lnTo>
                  <a:cubicBezTo>
                    <a:pt x="6936" y="2819"/>
                    <a:pt x="7854" y="1869"/>
                    <a:pt x="8994" y="1869"/>
                  </a:cubicBezTo>
                  <a:close/>
                  <a:moveTo>
                    <a:pt x="12478" y="5036"/>
                  </a:moveTo>
                  <a:cubicBezTo>
                    <a:pt x="12668" y="5036"/>
                    <a:pt x="12826" y="5163"/>
                    <a:pt x="12826" y="5353"/>
                  </a:cubicBezTo>
                  <a:lnTo>
                    <a:pt x="12826" y="9153"/>
                  </a:lnTo>
                  <a:cubicBezTo>
                    <a:pt x="12826" y="11117"/>
                    <a:pt x="11338" y="12700"/>
                    <a:pt x="9406" y="12858"/>
                  </a:cubicBezTo>
                  <a:lnTo>
                    <a:pt x="9406" y="16120"/>
                  </a:lnTo>
                  <a:cubicBezTo>
                    <a:pt x="9406" y="16310"/>
                    <a:pt x="9279" y="16469"/>
                    <a:pt x="9089" y="16469"/>
                  </a:cubicBezTo>
                  <a:cubicBezTo>
                    <a:pt x="8899" y="16469"/>
                    <a:pt x="8773" y="16310"/>
                    <a:pt x="8773" y="16120"/>
                  </a:cubicBezTo>
                  <a:lnTo>
                    <a:pt x="8773" y="12858"/>
                  </a:lnTo>
                  <a:cubicBezTo>
                    <a:pt x="6873" y="12700"/>
                    <a:pt x="5384" y="11117"/>
                    <a:pt x="5384" y="9153"/>
                  </a:cubicBezTo>
                  <a:lnTo>
                    <a:pt x="5384" y="5353"/>
                  </a:lnTo>
                  <a:cubicBezTo>
                    <a:pt x="5384" y="5163"/>
                    <a:pt x="5511" y="5036"/>
                    <a:pt x="5701" y="5036"/>
                  </a:cubicBezTo>
                  <a:cubicBezTo>
                    <a:pt x="5891" y="5036"/>
                    <a:pt x="6018" y="5163"/>
                    <a:pt x="6018" y="5353"/>
                  </a:cubicBezTo>
                  <a:lnTo>
                    <a:pt x="6018" y="9153"/>
                  </a:lnTo>
                  <a:cubicBezTo>
                    <a:pt x="6018" y="10863"/>
                    <a:pt x="7411" y="12225"/>
                    <a:pt x="9089" y="12225"/>
                  </a:cubicBezTo>
                  <a:cubicBezTo>
                    <a:pt x="10768" y="12225"/>
                    <a:pt x="12161" y="10863"/>
                    <a:pt x="12161" y="9153"/>
                  </a:cubicBezTo>
                  <a:lnTo>
                    <a:pt x="12161" y="5353"/>
                  </a:lnTo>
                  <a:cubicBezTo>
                    <a:pt x="12161" y="5163"/>
                    <a:pt x="12320" y="5036"/>
                    <a:pt x="12478" y="5036"/>
                  </a:cubicBezTo>
                  <a:close/>
                  <a:moveTo>
                    <a:pt x="9089" y="1"/>
                  </a:moveTo>
                  <a:cubicBezTo>
                    <a:pt x="4086" y="1"/>
                    <a:pt x="0" y="4054"/>
                    <a:pt x="0" y="9058"/>
                  </a:cubicBezTo>
                  <a:cubicBezTo>
                    <a:pt x="0" y="14093"/>
                    <a:pt x="4086" y="18147"/>
                    <a:pt x="9089" y="18147"/>
                  </a:cubicBezTo>
                  <a:cubicBezTo>
                    <a:pt x="14125" y="18147"/>
                    <a:pt x="18179" y="14093"/>
                    <a:pt x="18179" y="9058"/>
                  </a:cubicBezTo>
                  <a:cubicBezTo>
                    <a:pt x="18179" y="4054"/>
                    <a:pt x="14093" y="1"/>
                    <a:pt x="9089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avLst/>
              <a:gdLst/>
              <a:ahLst/>
              <a:cxnLst/>
              <a:rect l="l" t="t" r="r" b="b"/>
              <a:pathLst>
                <a:path w="4308" h="9470" extrusionOk="0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avLst/>
              <a:gdLst/>
              <a:ahLst/>
              <a:cxnLst/>
              <a:rect l="l" t="t" r="r" b="b"/>
              <a:pathLst>
                <a:path w="635" h="4244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avLst/>
              <a:gdLst/>
              <a:ahLst/>
              <a:cxnLst/>
              <a:rect l="l" t="t" r="r" b="b"/>
              <a:pathLst>
                <a:path w="476" h="3041" extrusionOk="0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avLst/>
              <a:gdLst/>
              <a:ahLst/>
              <a:cxnLst/>
              <a:rect l="l" t="t" r="r" b="b"/>
              <a:pathLst>
                <a:path w="47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avLst/>
              <a:gdLst/>
              <a:ahLst/>
              <a:cxnLst/>
              <a:rect l="l" t="t" r="r" b="b"/>
              <a:pathLst>
                <a:path w="476" h="4530" extrusionOk="0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avLst/>
              <a:gdLst/>
              <a:ahLst/>
              <a:cxnLst/>
              <a:rect l="l" t="t" r="r" b="b"/>
              <a:pathLst>
                <a:path w="508" h="5448" extrusionOk="0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avLst/>
              <a:gdLst/>
              <a:ahLst/>
              <a:cxnLst/>
              <a:rect l="l" t="t" r="r" b="b"/>
              <a:pathLst>
                <a:path w="507" h="4625" extrusionOk="0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avLst/>
              <a:gdLst/>
              <a:ahLst/>
              <a:cxnLst/>
              <a:rect l="l" t="t" r="r" b="b"/>
              <a:pathLst>
                <a:path w="476" h="2282" extrusionOk="0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avLst/>
              <a:gdLst/>
              <a:ahLst/>
              <a:cxnLst/>
              <a:rect l="l" t="t" r="r" b="b"/>
              <a:pathLst>
                <a:path w="476" h="2915" extrusionOk="0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avLst/>
              <a:gdLst/>
              <a:ahLst/>
              <a:cxnLst/>
              <a:rect l="l" t="t" r="r" b="b"/>
              <a:pathLst>
                <a:path w="476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avLst/>
              <a:gdLst/>
              <a:ahLst/>
              <a:cxnLst/>
              <a:rect l="l" t="t" r="r" b="b"/>
              <a:pathLst>
                <a:path w="888" h="540" extrusionOk="0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avLst/>
              <a:gdLst/>
              <a:ahLst/>
              <a:cxnLst/>
              <a:rect l="l" t="t" r="r" b="b"/>
              <a:pathLst>
                <a:path w="2122" h="761" extrusionOk="0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avLst/>
              <a:gdLst/>
              <a:ahLst/>
              <a:cxnLst/>
              <a:rect l="l" t="t" r="r" b="b"/>
              <a:pathLst>
                <a:path w="4530" h="1394" extrusionOk="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avLst/>
              <a:gdLst/>
              <a:ahLst/>
              <a:cxnLst/>
              <a:rect l="l" t="t" r="r" b="b"/>
              <a:pathLst>
                <a:path w="3232" h="1015" extrusionOk="0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avLst/>
              <a:gdLst/>
              <a:ahLst/>
              <a:cxnLst/>
              <a:rect l="l" t="t" r="r" b="b"/>
              <a:pathLst>
                <a:path w="24197" h="41772" extrusionOk="0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67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18148" y="302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Group Members</a:t>
            </a:r>
            <a:endParaRPr dirty="0">
              <a:latin typeface="+mj-lt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2296259" y="4356508"/>
            <a:ext cx="4558967" cy="1320391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533;p39"/>
          <p:cNvSpPr txBox="1">
            <a:spLocks/>
          </p:cNvSpPr>
          <p:nvPr/>
        </p:nvSpPr>
        <p:spPr>
          <a:xfrm>
            <a:off x="1275862" y="1550653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Malik Muhammad Abdullah Awan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Google Shape;1533;p39"/>
          <p:cNvSpPr txBox="1">
            <a:spLocks/>
          </p:cNvSpPr>
          <p:nvPr/>
        </p:nvSpPr>
        <p:spPr>
          <a:xfrm>
            <a:off x="1275862" y="2180619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 Bilal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Google Shape;1533;p39"/>
          <p:cNvSpPr txBox="1">
            <a:spLocks/>
          </p:cNvSpPr>
          <p:nvPr/>
        </p:nvSpPr>
        <p:spPr>
          <a:xfrm>
            <a:off x="1275862" y="2803166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 </a:t>
            </a:r>
            <a:r>
              <a:rPr 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Sinnan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Hamid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Google Shape;1533;p39"/>
          <p:cNvSpPr txBox="1">
            <a:spLocks/>
          </p:cNvSpPr>
          <p:nvPr/>
        </p:nvSpPr>
        <p:spPr>
          <a:xfrm>
            <a:off x="5511957" y="1550653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L1F21BSSE0017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Google Shape;1533;p39"/>
          <p:cNvSpPr txBox="1">
            <a:spLocks/>
          </p:cNvSpPr>
          <p:nvPr/>
        </p:nvSpPr>
        <p:spPr>
          <a:xfrm>
            <a:off x="5511957" y="2175861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L1F21BSSE0038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Google Shape;1533;p39"/>
          <p:cNvSpPr txBox="1">
            <a:spLocks/>
          </p:cNvSpPr>
          <p:nvPr/>
        </p:nvSpPr>
        <p:spPr>
          <a:xfrm>
            <a:off x="5511957" y="2801069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L1F21BSSE0036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18148" y="302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Introduction</a:t>
            </a:r>
            <a:endParaRPr dirty="0">
              <a:latin typeface="+mj-lt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18148" y="1038988"/>
            <a:ext cx="4119173" cy="3769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Vision: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Transforming Note-Taking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AI-powered android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designed to revolutionize how students capture and organize lecture content. </a:t>
            </a: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onverting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recordings into accurate text, summarizing key points, and filtering out unnecessary details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including images of whiteboard (whether directly or by conversion to text) </a:t>
            </a:r>
            <a:r>
              <a:rPr lang="en-US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NoteMaster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streamlines the entire note-taking process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2296259" y="4356509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533;p39"/>
          <p:cNvSpPr txBox="1">
            <a:spLocks/>
          </p:cNvSpPr>
          <p:nvPr/>
        </p:nvSpPr>
        <p:spPr>
          <a:xfrm>
            <a:off x="4632081" y="963912"/>
            <a:ext cx="4161006" cy="31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/>
              <a:t>Our Goal: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Enhancing Learning</a:t>
            </a:r>
          </a:p>
          <a:p>
            <a:pPr marL="0" indent="0"/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 students to focus more on understanding lectures by automating note-taking. </a:t>
            </a: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speech recognition and NLP, </a:t>
            </a:r>
            <a:r>
              <a:rPr lang="en-US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NoteMaster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ensures students receive concise, organized notes, improving their overall learning experience and academic success.</a:t>
            </a: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oogle Shape;2018;p49"/>
          <p:cNvGrpSpPr/>
          <p:nvPr/>
        </p:nvGrpSpPr>
        <p:grpSpPr>
          <a:xfrm rot="16200000">
            <a:off x="2864306" y="2518652"/>
            <a:ext cx="3422891" cy="112662"/>
            <a:chOff x="774450" y="3019701"/>
            <a:chExt cx="5944442" cy="134100"/>
          </a:xfrm>
        </p:grpSpPr>
        <p:sp>
          <p:nvSpPr>
            <p:cNvPr id="16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95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18148" y="302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Problem Statement</a:t>
            </a:r>
            <a:endParaRPr dirty="0">
              <a:latin typeface="+mj-lt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18148" y="1038988"/>
            <a:ext cx="4126261" cy="3247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Challenges in Traditional Note-Taking: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 often struggle to keep up with note-taking during fast-paced lectures, leading to incomplete or inaccurate notes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note-taking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can be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inefficient, error-prone, and time-consuming, especially when revisiting and organizing notes after lectures.</a:t>
            </a: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2296259" y="4356509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533;p39"/>
          <p:cNvSpPr txBox="1">
            <a:spLocks/>
          </p:cNvSpPr>
          <p:nvPr/>
        </p:nvSpPr>
        <p:spPr>
          <a:xfrm>
            <a:off x="4632082" y="1017695"/>
            <a:ext cx="4161006" cy="31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/>
              <a:t>Impact on Learning:</a:t>
            </a:r>
          </a:p>
          <a:p>
            <a:pPr marL="0" indent="0"/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challenges can lead to students missing out on crucial information, negatively affecting their understanding and retention of lecture material.</a:t>
            </a: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oogle Shape;2018;p49"/>
          <p:cNvGrpSpPr/>
          <p:nvPr/>
        </p:nvGrpSpPr>
        <p:grpSpPr>
          <a:xfrm rot="16200000">
            <a:off x="2864305" y="2518651"/>
            <a:ext cx="3422891" cy="112663"/>
            <a:chOff x="774450" y="3019701"/>
            <a:chExt cx="5944442" cy="134100"/>
          </a:xfrm>
        </p:grpSpPr>
        <p:sp>
          <p:nvSpPr>
            <p:cNvPr id="16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6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Existing Solutions &amp; Gaps</a:t>
            </a:r>
            <a:endParaRPr dirty="0">
              <a:latin typeface="+mj-lt"/>
            </a:endParaRP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940546" y="3567005"/>
            <a:ext cx="1813983" cy="831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Gap in the Market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392900" y="1990201"/>
            <a:ext cx="2779189" cy="1191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 like Otter.ai and Microsoft OneNote offer voice transcription features</a:t>
            </a:r>
            <a:endParaRPr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502449" y="1989919"/>
            <a:ext cx="4999591" cy="109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lack advanced functionalities such as intelligent summarization, filtering of extraneous content, and integration tailored specifically for academic lectures</a:t>
            </a:r>
            <a:endParaRPr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392900" y="1583878"/>
            <a:ext cx="219737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Current Tools</a:t>
            </a:r>
            <a:endParaRPr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02449" y="1583878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481105" y="1175327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3599866" y="1175327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42"/>
          <p:cNvGrpSpPr/>
          <p:nvPr/>
        </p:nvGrpSpPr>
        <p:grpSpPr>
          <a:xfrm>
            <a:off x="415751" y="3812011"/>
            <a:ext cx="340332" cy="341173"/>
            <a:chOff x="1558836" y="713303"/>
            <a:chExt cx="475457" cy="476631"/>
          </a:xfrm>
        </p:grpSpPr>
        <p:sp>
          <p:nvSpPr>
            <p:cNvPr id="1713" name="Google Shape;1713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2754529" y="3453161"/>
            <a:ext cx="5831411" cy="109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significant gap for a solution that combines voice-to-text conversion, summarization, and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image-to-text conversion in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app specifically designed for academic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endParaRPr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Solution </a:t>
            </a:r>
            <a:r>
              <a:rPr lang="en" dirty="0" smtClean="0">
                <a:latin typeface="+mj-lt"/>
              </a:rPr>
              <a:t>Overview</a:t>
            </a:r>
            <a:endParaRPr dirty="0">
              <a:latin typeface="+mj-lt"/>
            </a:endParaRPr>
          </a:p>
        </p:txBody>
      </p:sp>
      <p:sp>
        <p:nvSpPr>
          <p:cNvPr id="201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392900" y="1108574"/>
            <a:ext cx="8661182" cy="348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1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Comes NoteMaster, A</a:t>
            </a:r>
            <a:r>
              <a:rPr lang="en-US" sz="1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comprehensive solution that addresses the challenges of traditional note-taking</a:t>
            </a:r>
            <a:endParaRPr sz="1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2110;p53"/>
          <p:cNvGrpSpPr/>
          <p:nvPr/>
        </p:nvGrpSpPr>
        <p:grpSpPr>
          <a:xfrm>
            <a:off x="3740579" y="2543528"/>
            <a:ext cx="1155299" cy="1155149"/>
            <a:chOff x="4085864" y="2304898"/>
            <a:chExt cx="972392" cy="972266"/>
          </a:xfrm>
        </p:grpSpPr>
        <p:sp>
          <p:nvSpPr>
            <p:cNvPr id="50" name="Google Shape;2111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2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13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" name="Google Shape;2115;p53"/>
          <p:cNvCxnSpPr/>
          <p:nvPr/>
        </p:nvCxnSpPr>
        <p:spPr>
          <a:xfrm>
            <a:off x="3110570" y="1966345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" name="Google Shape;2116;p53"/>
          <p:cNvCxnSpPr/>
          <p:nvPr/>
        </p:nvCxnSpPr>
        <p:spPr>
          <a:xfrm>
            <a:off x="3110570" y="3592522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5" name="Google Shape;2117;p53"/>
          <p:cNvCxnSpPr/>
          <p:nvPr/>
        </p:nvCxnSpPr>
        <p:spPr>
          <a:xfrm flipH="1">
            <a:off x="4799620" y="1966330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6" name="Google Shape;2118;p53"/>
          <p:cNvCxnSpPr/>
          <p:nvPr/>
        </p:nvCxnSpPr>
        <p:spPr>
          <a:xfrm rot="10800000">
            <a:off x="4606120" y="3297007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7" name="Google Shape;1669;p42"/>
          <p:cNvSpPr txBox="1">
            <a:spLocks/>
          </p:cNvSpPr>
          <p:nvPr/>
        </p:nvSpPr>
        <p:spPr>
          <a:xfrm>
            <a:off x="652356" y="1538302"/>
            <a:ext cx="2352907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Voice-to-Text Conversion: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Accurately transcribes lecture audio into text using advanced speech recognition technology.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Google Shape;1669;p42"/>
          <p:cNvSpPr txBox="1">
            <a:spLocks/>
          </p:cNvSpPr>
          <p:nvPr/>
        </p:nvSpPr>
        <p:spPr>
          <a:xfrm>
            <a:off x="663703" y="3153880"/>
            <a:ext cx="2289261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Intelligent Summarization: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Utilizes NLP algorithms to summarize content into bullet points  and/or  paragraph formats</a:t>
            </a:r>
          </a:p>
        </p:txBody>
      </p:sp>
      <p:sp>
        <p:nvSpPr>
          <p:cNvPr id="59" name="Google Shape;1669;p42"/>
          <p:cNvSpPr txBox="1">
            <a:spLocks/>
          </p:cNvSpPr>
          <p:nvPr/>
        </p:nvSpPr>
        <p:spPr>
          <a:xfrm>
            <a:off x="5631194" y="1538302"/>
            <a:ext cx="2777661" cy="12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Extraneous Information Filtering: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Accurately transcribes lecture audio into text using advanced speech recognition technology.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Google Shape;1669;p42"/>
          <p:cNvSpPr txBox="1">
            <a:spLocks/>
          </p:cNvSpPr>
          <p:nvPr/>
        </p:nvSpPr>
        <p:spPr>
          <a:xfrm>
            <a:off x="5761419" y="3153880"/>
            <a:ext cx="2352907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Image-to-Text Conversion: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Converts whiteboard images into text or allows direct inclusion in notes using OCR technology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496429" y="1446424"/>
            <a:ext cx="1496941" cy="40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C0A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Features</a:t>
            </a:r>
          </a:p>
        </p:txBody>
      </p:sp>
    </p:spTree>
    <p:extLst>
      <p:ext uri="{BB962C8B-B14F-4D97-AF65-F5344CB8AC3E}">
        <p14:creationId xmlns:p14="http://schemas.microsoft.com/office/powerpoint/2010/main" val="27350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Proposed Methodology</a:t>
            </a:r>
            <a:endParaRPr dirty="0">
              <a:latin typeface="+mj-lt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209391" y="1202639"/>
            <a:ext cx="2688446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Voice-to-Text Conversion: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speech recognition technology to handle various accents and speech patterns for accurate transcription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0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209391" y="2989074"/>
            <a:ext cx="2952643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Intelligent Summarization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 techniques like extractive and abstractive summarization to distill main ideas and key points from the transcribed text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1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754915" y="1198934"/>
            <a:ext cx="2953656" cy="150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Extraneous Information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Filtering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lvl="0" indent="0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models and rule-based approaches to recognize and remove non-lecture-related content, such as off-topic discussions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2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820461" y="2989074"/>
            <a:ext cx="2779254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Image-to-Text Conversion: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OCR technology to convert handwritten or printed text from whiteboard images into digital text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3347899" y="1433170"/>
            <a:ext cx="2242457" cy="253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user-friendly interface that allows easy recording of lectures, capturing of whiteboard images, and access to summarized notes with features like real-time transcription and search functionality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" name="Google Shape;1523;p38"/>
          <p:cNvGrpSpPr/>
          <p:nvPr/>
        </p:nvGrpSpPr>
        <p:grpSpPr>
          <a:xfrm>
            <a:off x="328094" y="2805816"/>
            <a:ext cx="2451040" cy="78412"/>
            <a:chOff x="796100" y="3019701"/>
            <a:chExt cx="4558967" cy="134100"/>
          </a:xfrm>
        </p:grpSpPr>
        <p:sp>
          <p:nvSpPr>
            <p:cNvPr id="48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523;p38"/>
          <p:cNvGrpSpPr/>
          <p:nvPr/>
        </p:nvGrpSpPr>
        <p:grpSpPr>
          <a:xfrm>
            <a:off x="5908837" y="2845017"/>
            <a:ext cx="2451040" cy="78412"/>
            <a:chOff x="796100" y="3019701"/>
            <a:chExt cx="4558967" cy="134100"/>
          </a:xfrm>
        </p:grpSpPr>
        <p:sp>
          <p:nvSpPr>
            <p:cNvPr id="52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523;p38"/>
          <p:cNvGrpSpPr/>
          <p:nvPr/>
        </p:nvGrpSpPr>
        <p:grpSpPr>
          <a:xfrm>
            <a:off x="3303875" y="4487405"/>
            <a:ext cx="2451040" cy="78412"/>
            <a:chOff x="796100" y="3019701"/>
            <a:chExt cx="4558967" cy="134100"/>
          </a:xfrm>
        </p:grpSpPr>
        <p:sp>
          <p:nvSpPr>
            <p:cNvPr id="56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129481" y="3365907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4544463" y="2178852"/>
            <a:ext cx="0" cy="519934"/>
          </a:xfrm>
          <a:prstGeom prst="line">
            <a:avLst/>
          </a:prstGeom>
          <a:ln>
            <a:solidFill>
              <a:srgbClr val="222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4456;p39"/>
          <p:cNvSpPr/>
          <p:nvPr/>
        </p:nvSpPr>
        <p:spPr>
          <a:xfrm>
            <a:off x="2872575" y="2066186"/>
            <a:ext cx="1380552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457;p39"/>
          <p:cNvSpPr/>
          <p:nvPr/>
        </p:nvSpPr>
        <p:spPr>
          <a:xfrm>
            <a:off x="4826686" y="2066186"/>
            <a:ext cx="1437458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459;p39"/>
          <p:cNvSpPr/>
          <p:nvPr/>
        </p:nvSpPr>
        <p:spPr>
          <a:xfrm>
            <a:off x="2821586" y="2650587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461;p39"/>
          <p:cNvSpPr/>
          <p:nvPr/>
        </p:nvSpPr>
        <p:spPr>
          <a:xfrm>
            <a:off x="4501033" y="2647747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463;p39"/>
          <p:cNvSpPr/>
          <p:nvPr/>
        </p:nvSpPr>
        <p:spPr>
          <a:xfrm>
            <a:off x="7923142" y="2648786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466;p39"/>
          <p:cNvSpPr/>
          <p:nvPr/>
        </p:nvSpPr>
        <p:spPr>
          <a:xfrm>
            <a:off x="6209005" y="2663890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468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469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475;p39"/>
          <p:cNvSpPr/>
          <p:nvPr/>
        </p:nvSpPr>
        <p:spPr>
          <a:xfrm>
            <a:off x="3815419" y="523999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Expected Results</a:t>
            </a:r>
            <a:endParaRPr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grpSp>
        <p:nvGrpSpPr>
          <p:cNvPr id="190" name="Google Shape;4485;p39"/>
          <p:cNvGrpSpPr/>
          <p:nvPr/>
        </p:nvGrpSpPr>
        <p:grpSpPr>
          <a:xfrm>
            <a:off x="4004075" y="2975747"/>
            <a:ext cx="1071627" cy="1168920"/>
            <a:chOff x="7411910" y="2804383"/>
            <a:chExt cx="1071627" cy="1168920"/>
          </a:xfrm>
        </p:grpSpPr>
        <p:sp>
          <p:nvSpPr>
            <p:cNvPr id="191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4503;p39"/>
          <p:cNvGrpSpPr/>
          <p:nvPr/>
        </p:nvGrpSpPr>
        <p:grpSpPr>
          <a:xfrm>
            <a:off x="5719551" y="2925509"/>
            <a:ext cx="1070581" cy="1168920"/>
            <a:chOff x="6061840" y="2835441"/>
            <a:chExt cx="1070581" cy="1168920"/>
          </a:xfrm>
        </p:grpSpPr>
        <p:sp>
          <p:nvSpPr>
            <p:cNvPr id="209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4516;p39"/>
          <p:cNvGrpSpPr/>
          <p:nvPr/>
        </p:nvGrpSpPr>
        <p:grpSpPr>
          <a:xfrm>
            <a:off x="620310" y="2861792"/>
            <a:ext cx="1071595" cy="1168920"/>
            <a:chOff x="4710724" y="2804383"/>
            <a:chExt cx="1071595" cy="1168920"/>
          </a:xfrm>
        </p:grpSpPr>
        <p:sp>
          <p:nvSpPr>
            <p:cNvPr id="222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4529;p39"/>
          <p:cNvGrpSpPr/>
          <p:nvPr/>
        </p:nvGrpSpPr>
        <p:grpSpPr>
          <a:xfrm>
            <a:off x="7432814" y="2833381"/>
            <a:ext cx="1071595" cy="1168920"/>
            <a:chOff x="2010553" y="2804383"/>
            <a:chExt cx="1071595" cy="1168920"/>
          </a:xfrm>
        </p:grpSpPr>
        <p:sp>
          <p:nvSpPr>
            <p:cNvPr id="235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4542;p39"/>
          <p:cNvGrpSpPr/>
          <p:nvPr/>
        </p:nvGrpSpPr>
        <p:grpSpPr>
          <a:xfrm>
            <a:off x="2329189" y="2891874"/>
            <a:ext cx="1071627" cy="1168920"/>
            <a:chOff x="3360622" y="2835441"/>
            <a:chExt cx="1071627" cy="1168920"/>
          </a:xfrm>
        </p:grpSpPr>
        <p:sp>
          <p:nvSpPr>
            <p:cNvPr id="248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4552;p39"/>
          <p:cNvSpPr txBox="1"/>
          <p:nvPr/>
        </p:nvSpPr>
        <p:spPr>
          <a:xfrm>
            <a:off x="431251" y="4221392"/>
            <a:ext cx="1529483" cy="45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High Accuracy in Transcription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58" name="Google Shape;4554;p39"/>
          <p:cNvSpPr txBox="1"/>
          <p:nvPr/>
        </p:nvSpPr>
        <p:spPr>
          <a:xfrm>
            <a:off x="2156252" y="4212897"/>
            <a:ext cx="1417500" cy="45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Effective Summarization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59" name="Google Shape;4556;p39"/>
          <p:cNvSpPr txBox="1"/>
          <p:nvPr/>
        </p:nvSpPr>
        <p:spPr>
          <a:xfrm>
            <a:off x="3741552" y="4221392"/>
            <a:ext cx="1674713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Effective Filtering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60" name="Google Shape;4558;p39"/>
          <p:cNvSpPr txBox="1"/>
          <p:nvPr/>
        </p:nvSpPr>
        <p:spPr>
          <a:xfrm>
            <a:off x="5584065" y="4211959"/>
            <a:ext cx="1417500" cy="68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Seamless Whiteboard Integration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61" name="Google Shape;4560;p39"/>
          <p:cNvSpPr txBox="1"/>
          <p:nvPr/>
        </p:nvSpPr>
        <p:spPr>
          <a:xfrm>
            <a:off x="7299192" y="4030712"/>
            <a:ext cx="1417500" cy="7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Enhanced Learning Experience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Competitive </a:t>
            </a:r>
            <a:r>
              <a:rPr lang="en" dirty="0" smtClean="0">
                <a:latin typeface="+mj-lt"/>
              </a:rPr>
              <a:t>Advantage</a:t>
            </a:r>
            <a:endParaRPr dirty="0">
              <a:latin typeface="+mj-lt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473588" y="1324733"/>
            <a:ext cx="5308570" cy="182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Selling Points:</a:t>
            </a:r>
          </a:p>
          <a:p>
            <a:pPr marL="171450" lvl="0" indent="-1714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NoteMaster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stands out by combining voice-to-text conversion, intelligent summarization, extraneous information filtering, and image-to-text conversion in a single app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Tailored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specifically for academic settings, it addresses the specific needs of students, unlike existing solutions that offer only partial functionalities.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42168" y="3313241"/>
            <a:ext cx="5239990" cy="1266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Potential: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its comprehensive features and focus on enhancing the learning experience,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NoteMaster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potential to become a preferred tool for students in various academic disciplines.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Google Shape;1848;p23"/>
          <p:cNvGrpSpPr/>
          <p:nvPr/>
        </p:nvGrpSpPr>
        <p:grpSpPr>
          <a:xfrm>
            <a:off x="5852160" y="1801697"/>
            <a:ext cx="2774639" cy="1673479"/>
            <a:chOff x="2553878" y="2422103"/>
            <a:chExt cx="4038381" cy="2311927"/>
          </a:xfrm>
        </p:grpSpPr>
        <p:sp>
          <p:nvSpPr>
            <p:cNvPr id="32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81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637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Tahoma</vt:lpstr>
      <vt:lpstr>IBM Plex Mono</vt:lpstr>
      <vt:lpstr>Poppins</vt:lpstr>
      <vt:lpstr>Wingdings</vt:lpstr>
      <vt:lpstr>Arial</vt:lpstr>
      <vt:lpstr>Fira Sans Medium</vt:lpstr>
      <vt:lpstr>Introduction to Coding Workshop by Slidesgo</vt:lpstr>
      <vt:lpstr>NoteMaster</vt:lpstr>
      <vt:lpstr>Group Members</vt:lpstr>
      <vt:lpstr>Introduction</vt:lpstr>
      <vt:lpstr>Problem Statement</vt:lpstr>
      <vt:lpstr>Existing Solutions &amp; Gaps</vt:lpstr>
      <vt:lpstr>Solution Overview</vt:lpstr>
      <vt:lpstr>Proposed Methodology</vt:lpstr>
      <vt:lpstr>PowerPoint Presentation</vt:lpstr>
      <vt:lpstr>Competitive Advantage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cp:lastModifiedBy>muhammadabdullah516@outlook.com</cp:lastModifiedBy>
  <cp:revision>29</cp:revision>
  <dcterms:modified xsi:type="dcterms:W3CDTF">2024-08-20T18:54:03Z</dcterms:modified>
</cp:coreProperties>
</file>