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handoutMasterIdLst>
    <p:handoutMasterId r:id="rId29"/>
  </p:handoutMasterIdLst>
  <p:sldIdLst>
    <p:sldId id="272" r:id="rId2"/>
    <p:sldId id="273" r:id="rId3"/>
    <p:sldId id="274" r:id="rId4"/>
    <p:sldId id="275" r:id="rId5"/>
    <p:sldId id="280" r:id="rId6"/>
    <p:sldId id="276" r:id="rId7"/>
    <p:sldId id="277" r:id="rId8"/>
    <p:sldId id="278"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26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0AAFA4-ED37-48DD-98C2-58CD51D2425A}" type="datetime1">
              <a:rPr lang="es-MX" smtClean="0"/>
              <a:t>27/06/2023</a:t>
            </a:fld>
            <a:endParaRPr lang="es-MX"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D6771D-380D-4AB4-A02C-88EA51034044}" type="slidenum">
              <a:rPr lang="es-MX" smtClean="0"/>
              <a:t>‹Nº›</a:t>
            </a:fld>
            <a:endParaRPr lang="es-MX" dirty="0"/>
          </a:p>
        </p:txBody>
      </p:sp>
    </p:spTree>
    <p:extLst>
      <p:ext uri="{BB962C8B-B14F-4D97-AF65-F5344CB8AC3E}">
        <p14:creationId xmlns:p14="http://schemas.microsoft.com/office/powerpoint/2010/main" val="269410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CADE8DF-1DC8-4722-A20C-3A45206D4D62}" type="datetime1">
              <a:rPr lang="es-MX" noProof="0" smtClean="0"/>
              <a:t>27/06/2023</a:t>
            </a:fld>
            <a:endParaRPr lang="es-MX"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Haz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93B0CF2-7F87-4E02-A248-870047730F99}" type="slidenum">
              <a:rPr lang="es-MX" noProof="0" smtClean="0"/>
              <a:t>‹Nº›</a:t>
            </a:fld>
            <a:endParaRPr lang="es-MX"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10"/>
          </p:nvPr>
        </p:nvSpPr>
        <p:spPr/>
        <p:txBody>
          <a:bodyPr rtlCol="0"/>
          <a:lstStyle/>
          <a:p>
            <a:pPr rtl="0"/>
            <a:fld id="{893B0CF2-7F87-4E02-A248-870047730F99}" type="slidenum">
              <a:rPr lang="es-MX" smtClean="0"/>
              <a:t>1</a:t>
            </a:fld>
            <a:endParaRPr lang="es-MX"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10</a:t>
            </a:fld>
            <a:endParaRPr lang="es-MX" dirty="0"/>
          </a:p>
        </p:txBody>
      </p:sp>
    </p:spTree>
    <p:extLst>
      <p:ext uri="{BB962C8B-B14F-4D97-AF65-F5344CB8AC3E}">
        <p14:creationId xmlns:p14="http://schemas.microsoft.com/office/powerpoint/2010/main" val="226517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11</a:t>
            </a:fld>
            <a:endParaRPr lang="es-MX" dirty="0"/>
          </a:p>
        </p:txBody>
      </p:sp>
    </p:spTree>
    <p:extLst>
      <p:ext uri="{BB962C8B-B14F-4D97-AF65-F5344CB8AC3E}">
        <p14:creationId xmlns:p14="http://schemas.microsoft.com/office/powerpoint/2010/main" val="113998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12</a:t>
            </a:fld>
            <a:endParaRPr lang="es-MX" dirty="0"/>
          </a:p>
        </p:txBody>
      </p:sp>
    </p:spTree>
    <p:extLst>
      <p:ext uri="{BB962C8B-B14F-4D97-AF65-F5344CB8AC3E}">
        <p14:creationId xmlns:p14="http://schemas.microsoft.com/office/powerpoint/2010/main" val="291481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13</a:t>
            </a:fld>
            <a:endParaRPr lang="es-MX" dirty="0"/>
          </a:p>
        </p:txBody>
      </p:sp>
    </p:spTree>
    <p:extLst>
      <p:ext uri="{BB962C8B-B14F-4D97-AF65-F5344CB8AC3E}">
        <p14:creationId xmlns:p14="http://schemas.microsoft.com/office/powerpoint/2010/main" val="3460706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14</a:t>
            </a:fld>
            <a:endParaRPr lang="es-MX" dirty="0"/>
          </a:p>
        </p:txBody>
      </p:sp>
    </p:spTree>
    <p:extLst>
      <p:ext uri="{BB962C8B-B14F-4D97-AF65-F5344CB8AC3E}">
        <p14:creationId xmlns:p14="http://schemas.microsoft.com/office/powerpoint/2010/main" val="3063330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15</a:t>
            </a:fld>
            <a:endParaRPr lang="es-MX" dirty="0"/>
          </a:p>
        </p:txBody>
      </p:sp>
    </p:spTree>
    <p:extLst>
      <p:ext uri="{BB962C8B-B14F-4D97-AF65-F5344CB8AC3E}">
        <p14:creationId xmlns:p14="http://schemas.microsoft.com/office/powerpoint/2010/main" val="273320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16</a:t>
            </a:fld>
            <a:endParaRPr lang="es-MX" dirty="0"/>
          </a:p>
        </p:txBody>
      </p:sp>
    </p:spTree>
    <p:extLst>
      <p:ext uri="{BB962C8B-B14F-4D97-AF65-F5344CB8AC3E}">
        <p14:creationId xmlns:p14="http://schemas.microsoft.com/office/powerpoint/2010/main" val="80893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17</a:t>
            </a:fld>
            <a:endParaRPr lang="es-MX" dirty="0"/>
          </a:p>
        </p:txBody>
      </p:sp>
    </p:spTree>
    <p:extLst>
      <p:ext uri="{BB962C8B-B14F-4D97-AF65-F5344CB8AC3E}">
        <p14:creationId xmlns:p14="http://schemas.microsoft.com/office/powerpoint/2010/main" val="2393920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18</a:t>
            </a:fld>
            <a:endParaRPr lang="es-MX" dirty="0"/>
          </a:p>
        </p:txBody>
      </p:sp>
    </p:spTree>
    <p:extLst>
      <p:ext uri="{BB962C8B-B14F-4D97-AF65-F5344CB8AC3E}">
        <p14:creationId xmlns:p14="http://schemas.microsoft.com/office/powerpoint/2010/main" val="3070544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19</a:t>
            </a:fld>
            <a:endParaRPr lang="es-MX" dirty="0"/>
          </a:p>
        </p:txBody>
      </p:sp>
    </p:spTree>
    <p:extLst>
      <p:ext uri="{BB962C8B-B14F-4D97-AF65-F5344CB8AC3E}">
        <p14:creationId xmlns:p14="http://schemas.microsoft.com/office/powerpoint/2010/main" val="322257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2</a:t>
            </a:fld>
            <a:endParaRPr lang="es-MX" dirty="0"/>
          </a:p>
        </p:txBody>
      </p:sp>
    </p:spTree>
    <p:extLst>
      <p:ext uri="{BB962C8B-B14F-4D97-AF65-F5344CB8AC3E}">
        <p14:creationId xmlns:p14="http://schemas.microsoft.com/office/powerpoint/2010/main" val="544622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20</a:t>
            </a:fld>
            <a:endParaRPr lang="es-MX" dirty="0"/>
          </a:p>
        </p:txBody>
      </p:sp>
    </p:spTree>
    <p:extLst>
      <p:ext uri="{BB962C8B-B14F-4D97-AF65-F5344CB8AC3E}">
        <p14:creationId xmlns:p14="http://schemas.microsoft.com/office/powerpoint/2010/main" val="1355772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21</a:t>
            </a:fld>
            <a:endParaRPr lang="es-MX" dirty="0"/>
          </a:p>
        </p:txBody>
      </p:sp>
    </p:spTree>
    <p:extLst>
      <p:ext uri="{BB962C8B-B14F-4D97-AF65-F5344CB8AC3E}">
        <p14:creationId xmlns:p14="http://schemas.microsoft.com/office/powerpoint/2010/main" val="3849502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22</a:t>
            </a:fld>
            <a:endParaRPr lang="es-MX" dirty="0"/>
          </a:p>
        </p:txBody>
      </p:sp>
    </p:spTree>
    <p:extLst>
      <p:ext uri="{BB962C8B-B14F-4D97-AF65-F5344CB8AC3E}">
        <p14:creationId xmlns:p14="http://schemas.microsoft.com/office/powerpoint/2010/main" val="1109270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23</a:t>
            </a:fld>
            <a:endParaRPr lang="es-MX" dirty="0"/>
          </a:p>
        </p:txBody>
      </p:sp>
    </p:spTree>
    <p:extLst>
      <p:ext uri="{BB962C8B-B14F-4D97-AF65-F5344CB8AC3E}">
        <p14:creationId xmlns:p14="http://schemas.microsoft.com/office/powerpoint/2010/main" val="309844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24</a:t>
            </a:fld>
            <a:endParaRPr lang="es-MX" dirty="0"/>
          </a:p>
        </p:txBody>
      </p:sp>
    </p:spTree>
    <p:extLst>
      <p:ext uri="{BB962C8B-B14F-4D97-AF65-F5344CB8AC3E}">
        <p14:creationId xmlns:p14="http://schemas.microsoft.com/office/powerpoint/2010/main" val="782237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25</a:t>
            </a:fld>
            <a:endParaRPr lang="es-MX" dirty="0"/>
          </a:p>
        </p:txBody>
      </p:sp>
    </p:spTree>
    <p:extLst>
      <p:ext uri="{BB962C8B-B14F-4D97-AF65-F5344CB8AC3E}">
        <p14:creationId xmlns:p14="http://schemas.microsoft.com/office/powerpoint/2010/main" val="457132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26</a:t>
            </a:fld>
            <a:endParaRPr lang="es-MX" dirty="0"/>
          </a:p>
        </p:txBody>
      </p:sp>
    </p:spTree>
    <p:extLst>
      <p:ext uri="{BB962C8B-B14F-4D97-AF65-F5344CB8AC3E}">
        <p14:creationId xmlns:p14="http://schemas.microsoft.com/office/powerpoint/2010/main" val="13101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3</a:t>
            </a:fld>
            <a:endParaRPr lang="es-MX" dirty="0"/>
          </a:p>
        </p:txBody>
      </p:sp>
    </p:spTree>
    <p:extLst>
      <p:ext uri="{BB962C8B-B14F-4D97-AF65-F5344CB8AC3E}">
        <p14:creationId xmlns:p14="http://schemas.microsoft.com/office/powerpoint/2010/main" val="189338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4</a:t>
            </a:fld>
            <a:endParaRPr lang="es-MX" dirty="0"/>
          </a:p>
        </p:txBody>
      </p:sp>
    </p:spTree>
    <p:extLst>
      <p:ext uri="{BB962C8B-B14F-4D97-AF65-F5344CB8AC3E}">
        <p14:creationId xmlns:p14="http://schemas.microsoft.com/office/powerpoint/2010/main" val="320915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5</a:t>
            </a:fld>
            <a:endParaRPr lang="es-MX" dirty="0"/>
          </a:p>
        </p:txBody>
      </p:sp>
    </p:spTree>
    <p:extLst>
      <p:ext uri="{BB962C8B-B14F-4D97-AF65-F5344CB8AC3E}">
        <p14:creationId xmlns:p14="http://schemas.microsoft.com/office/powerpoint/2010/main" val="41125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6</a:t>
            </a:fld>
            <a:endParaRPr lang="es-MX" dirty="0"/>
          </a:p>
        </p:txBody>
      </p:sp>
    </p:spTree>
    <p:extLst>
      <p:ext uri="{BB962C8B-B14F-4D97-AF65-F5344CB8AC3E}">
        <p14:creationId xmlns:p14="http://schemas.microsoft.com/office/powerpoint/2010/main" val="302448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7</a:t>
            </a:fld>
            <a:endParaRPr lang="es-MX" dirty="0"/>
          </a:p>
        </p:txBody>
      </p:sp>
    </p:spTree>
    <p:extLst>
      <p:ext uri="{BB962C8B-B14F-4D97-AF65-F5344CB8AC3E}">
        <p14:creationId xmlns:p14="http://schemas.microsoft.com/office/powerpoint/2010/main" val="3163442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8</a:t>
            </a:fld>
            <a:endParaRPr lang="es-MX" dirty="0"/>
          </a:p>
        </p:txBody>
      </p:sp>
    </p:spTree>
    <p:extLst>
      <p:ext uri="{BB962C8B-B14F-4D97-AF65-F5344CB8AC3E}">
        <p14:creationId xmlns:p14="http://schemas.microsoft.com/office/powerpoint/2010/main" val="1992167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MX" smtClean="0"/>
              <a:t>9</a:t>
            </a:fld>
            <a:endParaRPr lang="es-MX" dirty="0"/>
          </a:p>
        </p:txBody>
      </p:sp>
    </p:spTree>
    <p:extLst>
      <p:ext uri="{BB962C8B-B14F-4D97-AF65-F5344CB8AC3E}">
        <p14:creationId xmlns:p14="http://schemas.microsoft.com/office/powerpoint/2010/main" val="403461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1">
        <a:schemeClr val="bg1"/>
      </p:bgRef>
    </p:bg>
    <p:spTree>
      <p:nvGrpSpPr>
        <p:cNvPr id="1" name=""/>
        <p:cNvGrpSpPr/>
        <p:nvPr/>
      </p:nvGrpSpPr>
      <p:grpSpPr>
        <a:xfrm>
          <a:off x="0" y="0"/>
          <a:ext cx="0" cy="0"/>
          <a:chOff x="0" y="0"/>
          <a:chExt cx="0" cy="0"/>
        </a:xfrm>
      </p:grpSpPr>
      <p:grpSp>
        <p:nvGrpSpPr>
          <p:cNvPr id="10" name="Grupo 9"/>
          <p:cNvGrpSpPr/>
          <p:nvPr/>
        </p:nvGrpSpPr>
        <p:grpSpPr>
          <a:xfrm>
            <a:off x="0" y="6208894"/>
            <a:ext cx="12192000" cy="649106"/>
            <a:chOff x="0" y="6208894"/>
            <a:chExt cx="12192000" cy="649106"/>
          </a:xfrm>
        </p:grpSpPr>
        <p:sp>
          <p:nvSpPr>
            <p:cNvPr id="2" name="Rectángulo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s-MX" noProof="0" dirty="0"/>
            </a:p>
          </p:txBody>
        </p:sp>
        <p:cxnSp>
          <p:nvCxnSpPr>
            <p:cNvPr id="7" name="Conector recto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Conector recto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ítulo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pPr rtl="0"/>
            <a:r>
              <a:rPr lang="es-ES" noProof="0"/>
              <a:t>Haga clic para modificar el estilo de título del patrón</a:t>
            </a:r>
            <a:endParaRPr kumimoji="0" lang="es-MX" noProof="0" dirty="0"/>
          </a:p>
        </p:txBody>
      </p:sp>
      <p:sp>
        <p:nvSpPr>
          <p:cNvPr id="17" name="Subtítulo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s-ES" noProof="0"/>
              <a:t>Haga clic para modificar el estilo de subtítulo del patrón</a:t>
            </a:r>
            <a:endParaRPr kumimoji="0" lang="es-MX" noProof="0" dirty="0"/>
          </a:p>
        </p:txBody>
      </p:sp>
      <p:sp>
        <p:nvSpPr>
          <p:cNvPr id="30" name="Marcador de fecha 29"/>
          <p:cNvSpPr>
            <a:spLocks noGrp="1"/>
          </p:cNvSpPr>
          <p:nvPr>
            <p:ph type="dt" sz="half" idx="10"/>
          </p:nvPr>
        </p:nvSpPr>
        <p:spPr/>
        <p:txBody>
          <a:bodyPr rtlCol="0"/>
          <a:lstStyle/>
          <a:p>
            <a:pPr rtl="0"/>
            <a:fld id="{99C58E1F-42EF-4C83-97A9-A7C161527EEC}" type="datetime1">
              <a:rPr lang="es-MX" noProof="0" smtClean="0"/>
              <a:t>27/06/2023</a:t>
            </a:fld>
            <a:endParaRPr lang="es-MX" noProof="0" dirty="0"/>
          </a:p>
        </p:txBody>
      </p:sp>
      <p:sp>
        <p:nvSpPr>
          <p:cNvPr id="19" name="Marcador de pie de página 18"/>
          <p:cNvSpPr>
            <a:spLocks noGrp="1"/>
          </p:cNvSpPr>
          <p:nvPr>
            <p:ph type="ftr" sz="quarter" idx="11"/>
          </p:nvPr>
        </p:nvSpPr>
        <p:spPr/>
        <p:txBody>
          <a:bodyPr rtlCol="0"/>
          <a:lstStyle/>
          <a:p>
            <a:pPr rtl="0"/>
            <a:r>
              <a:rPr lang="es-MX" noProof="0" dirty="0"/>
              <a:t>Agregar un pie de página</a:t>
            </a:r>
          </a:p>
        </p:txBody>
      </p:sp>
      <p:sp>
        <p:nvSpPr>
          <p:cNvPr id="27" name="Marcador de número de diapositiva 26"/>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kumimoji="0" lang="es-MX"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MX" noProof="0" dirty="0"/>
          </a:p>
        </p:txBody>
      </p:sp>
      <p:sp>
        <p:nvSpPr>
          <p:cNvPr id="4" name="Marcador de posición de fecha 3"/>
          <p:cNvSpPr>
            <a:spLocks noGrp="1"/>
          </p:cNvSpPr>
          <p:nvPr>
            <p:ph type="dt" sz="half" idx="10"/>
          </p:nvPr>
        </p:nvSpPr>
        <p:spPr/>
        <p:txBody>
          <a:bodyPr rtlCol="0"/>
          <a:lstStyle/>
          <a:p>
            <a:pPr rtl="0"/>
            <a:fld id="{FEE4152B-BB6F-4049-98AF-B1776EB9BB39}" type="datetime1">
              <a:rPr lang="es-MX" noProof="0" smtClean="0"/>
              <a:t>27/06/2023</a:t>
            </a:fld>
            <a:endParaRPr lang="es-MX" noProof="0" dirty="0"/>
          </a:p>
        </p:txBody>
      </p:sp>
      <p:sp>
        <p:nvSpPr>
          <p:cNvPr id="5" name="Marcador de posición de pie de página 4"/>
          <p:cNvSpPr>
            <a:spLocks noGrp="1"/>
          </p:cNvSpPr>
          <p:nvPr>
            <p:ph type="ftr" sz="quarter" idx="11"/>
          </p:nvPr>
        </p:nvSpPr>
        <p:spPr/>
        <p:txBody>
          <a:bodyPr rtlCol="0"/>
          <a:lstStyle/>
          <a:p>
            <a:pPr rtl="0"/>
            <a:r>
              <a:rPr lang="es-MX"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914402"/>
            <a:ext cx="2743200" cy="5211763"/>
          </a:xfrm>
        </p:spPr>
        <p:txBody>
          <a:bodyPr vert="eaVert" rtlCol="0"/>
          <a:lstStyle/>
          <a:p>
            <a:pPr rtl="0"/>
            <a:r>
              <a:rPr lang="es-ES" noProof="0"/>
              <a:t>Haga clic para modificar el estilo de título del patrón</a:t>
            </a:r>
            <a:endParaRPr kumimoji="0" lang="es-MX" noProof="0" dirty="0"/>
          </a:p>
        </p:txBody>
      </p:sp>
      <p:sp>
        <p:nvSpPr>
          <p:cNvPr id="3" name="Marcador de posición de texto vertical 2"/>
          <p:cNvSpPr>
            <a:spLocks noGrp="1"/>
          </p:cNvSpPr>
          <p:nvPr>
            <p:ph type="body" orient="vert" idx="1"/>
          </p:nvPr>
        </p:nvSpPr>
        <p:spPr>
          <a:xfrm>
            <a:off x="609600" y="914402"/>
            <a:ext cx="8026400" cy="5211763"/>
          </a:xfrm>
        </p:spPr>
        <p:txBody>
          <a:bodyPr vert="eaVert" rtlCol="0"/>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MX" noProof="0" dirty="0"/>
          </a:p>
        </p:txBody>
      </p:sp>
      <p:sp>
        <p:nvSpPr>
          <p:cNvPr id="4" name="Marcador de posición de fecha 3"/>
          <p:cNvSpPr>
            <a:spLocks noGrp="1"/>
          </p:cNvSpPr>
          <p:nvPr>
            <p:ph type="dt" sz="half" idx="10"/>
          </p:nvPr>
        </p:nvSpPr>
        <p:spPr/>
        <p:txBody>
          <a:bodyPr rtlCol="0"/>
          <a:lstStyle/>
          <a:p>
            <a:pPr rtl="0"/>
            <a:fld id="{107A8474-6E86-46EF-916A-E84A18F27054}" type="datetime1">
              <a:rPr lang="es-MX" noProof="0" smtClean="0"/>
              <a:t>27/06/2023</a:t>
            </a:fld>
            <a:endParaRPr lang="es-MX" noProof="0" dirty="0"/>
          </a:p>
        </p:txBody>
      </p:sp>
      <p:sp>
        <p:nvSpPr>
          <p:cNvPr id="5" name="Marcador de posición de pie de página 4"/>
          <p:cNvSpPr>
            <a:spLocks noGrp="1"/>
          </p:cNvSpPr>
          <p:nvPr>
            <p:ph type="ftr" sz="quarter" idx="11"/>
          </p:nvPr>
        </p:nvSpPr>
        <p:spPr/>
        <p:txBody>
          <a:bodyPr rtlCol="0"/>
          <a:lstStyle/>
          <a:p>
            <a:pPr rtl="0"/>
            <a:r>
              <a:rPr lang="es-MX"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kumimoji="0" lang="es-MX" noProof="0" dirty="0"/>
          </a:p>
        </p:txBody>
      </p:sp>
      <p:sp>
        <p:nvSpPr>
          <p:cNvPr id="3" name="Marcador de contenido 2"/>
          <p:cNvSpPr>
            <a:spLocks noGrp="1"/>
          </p:cNvSpPr>
          <p:nvPr>
            <p:ph idx="1"/>
          </p:nvPr>
        </p:nvSpPr>
        <p:spPr/>
        <p:txBody>
          <a:bodyPr rtlCol="0"/>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MX" noProof="0" dirty="0"/>
          </a:p>
        </p:txBody>
      </p:sp>
      <p:sp>
        <p:nvSpPr>
          <p:cNvPr id="4" name="Marcador de posición de fecha 3"/>
          <p:cNvSpPr>
            <a:spLocks noGrp="1"/>
          </p:cNvSpPr>
          <p:nvPr>
            <p:ph type="dt" sz="half" idx="10"/>
          </p:nvPr>
        </p:nvSpPr>
        <p:spPr/>
        <p:txBody>
          <a:bodyPr rtlCol="0"/>
          <a:lstStyle/>
          <a:p>
            <a:pPr rtl="0"/>
            <a:fld id="{36FDE133-C8BD-40B3-9A22-AABB204ACFCD}" type="datetime1">
              <a:rPr lang="es-MX" noProof="0" smtClean="0"/>
              <a:t>27/06/2023</a:t>
            </a:fld>
            <a:endParaRPr lang="es-MX" noProof="0" dirty="0"/>
          </a:p>
        </p:txBody>
      </p:sp>
      <p:sp>
        <p:nvSpPr>
          <p:cNvPr id="5" name="Marcador de posición de pie de página 4"/>
          <p:cNvSpPr>
            <a:spLocks noGrp="1"/>
          </p:cNvSpPr>
          <p:nvPr>
            <p:ph type="ftr" sz="quarter" idx="11"/>
          </p:nvPr>
        </p:nvSpPr>
        <p:spPr/>
        <p:txBody>
          <a:bodyPr rtlCol="0"/>
          <a:lstStyle/>
          <a:p>
            <a:pPr rtl="0"/>
            <a:r>
              <a:rPr lang="es-MX"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pPr rtl="0"/>
            <a:r>
              <a:rPr lang="es-ES" noProof="0"/>
              <a:t>Haga clic para modificar el estilo de título del patrón</a:t>
            </a:r>
            <a:endParaRPr kumimoji="0" lang="es-MX" noProof="0" dirty="0"/>
          </a:p>
        </p:txBody>
      </p:sp>
      <p:sp>
        <p:nvSpPr>
          <p:cNvPr id="3" name="Marcador de texto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p>
            <a:pPr rtl="0"/>
            <a:fld id="{95E2A0F7-6DA8-4E53-9C2C-01CAF2E398D8}" type="datetime1">
              <a:rPr lang="es-MX" noProof="0" smtClean="0"/>
              <a:t>27/06/2023</a:t>
            </a:fld>
            <a:endParaRPr lang="es-MX" noProof="0" dirty="0"/>
          </a:p>
        </p:txBody>
      </p:sp>
      <p:sp>
        <p:nvSpPr>
          <p:cNvPr id="5" name="Marcador de posición de pie de página 4"/>
          <p:cNvSpPr>
            <a:spLocks noGrp="1"/>
          </p:cNvSpPr>
          <p:nvPr>
            <p:ph type="ftr" sz="quarter" idx="11"/>
          </p:nvPr>
        </p:nvSpPr>
        <p:spPr/>
        <p:txBody>
          <a:bodyPr rtlCol="0"/>
          <a:lstStyle/>
          <a:p>
            <a:pPr rtl="0"/>
            <a:r>
              <a:rPr lang="es-MX"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0972800" cy="1143000"/>
          </a:xfrm>
        </p:spPr>
        <p:txBody>
          <a:bodyPr rtlCol="0"/>
          <a:lstStyle/>
          <a:p>
            <a:pPr rtl="0"/>
            <a:r>
              <a:rPr lang="es-ES" noProof="0"/>
              <a:t>Haga clic para modificar el estilo de título del patrón</a:t>
            </a:r>
            <a:endParaRPr kumimoji="0" lang="es-MX" noProof="0" dirty="0"/>
          </a:p>
        </p:txBody>
      </p:sp>
      <p:sp>
        <p:nvSpPr>
          <p:cNvPr id="3" name="Marcador de contenido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MX" noProof="0" dirty="0"/>
          </a:p>
        </p:txBody>
      </p:sp>
      <p:sp>
        <p:nvSpPr>
          <p:cNvPr id="4" name="Marcador de contenido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MX" noProof="0" dirty="0"/>
          </a:p>
        </p:txBody>
      </p:sp>
      <p:sp>
        <p:nvSpPr>
          <p:cNvPr id="5" name="Marcador de posición de fecha 4"/>
          <p:cNvSpPr>
            <a:spLocks noGrp="1"/>
          </p:cNvSpPr>
          <p:nvPr>
            <p:ph type="dt" sz="half" idx="10"/>
          </p:nvPr>
        </p:nvSpPr>
        <p:spPr/>
        <p:txBody>
          <a:bodyPr rtlCol="0"/>
          <a:lstStyle/>
          <a:p>
            <a:pPr rtl="0"/>
            <a:fld id="{08CE0D85-93B0-4751-AB2E-CFEE717F4B1F}" type="datetime1">
              <a:rPr lang="es-MX" noProof="0" smtClean="0"/>
              <a:t>27/06/2023</a:t>
            </a:fld>
            <a:endParaRPr lang="es-MX" noProof="0" dirty="0"/>
          </a:p>
        </p:txBody>
      </p:sp>
      <p:sp>
        <p:nvSpPr>
          <p:cNvPr id="6" name="Marcador de posición de pie de página 5"/>
          <p:cNvSpPr>
            <a:spLocks noGrp="1"/>
          </p:cNvSpPr>
          <p:nvPr>
            <p:ph type="ftr" sz="quarter" idx="11"/>
          </p:nvPr>
        </p:nvSpPr>
        <p:spPr/>
        <p:txBody>
          <a:bodyPr rtlCol="0"/>
          <a:lstStyle/>
          <a:p>
            <a:pPr rtl="0"/>
            <a:r>
              <a:rPr lang="es-MX" noProof="0" dirty="0"/>
              <a:t>Agregar un pie de página</a:t>
            </a:r>
          </a:p>
        </p:txBody>
      </p:sp>
      <p:sp>
        <p:nvSpPr>
          <p:cNvPr id="7" name="Marcador de número de diapositiva 6"/>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0972800" cy="1143000"/>
          </a:xfrm>
        </p:spPr>
        <p:txBody>
          <a:bodyPr tIns="45720" rtlCol="0" anchor="b"/>
          <a:lstStyle>
            <a:lvl1pPr>
              <a:defRPr/>
            </a:lvl1pPr>
          </a:lstStyle>
          <a:p>
            <a:pPr rtl="0"/>
            <a:r>
              <a:rPr lang="es-ES" noProof="0"/>
              <a:t>Haga clic para modificar el estilo de título del patrón</a:t>
            </a:r>
            <a:endParaRPr kumimoji="0" lang="es-MX" noProof="0" dirty="0"/>
          </a:p>
        </p:txBody>
      </p:sp>
      <p:sp>
        <p:nvSpPr>
          <p:cNvPr id="3" name="Marcador de texto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es-ES" noProof="0"/>
              <a:t>Haga clic para modificar los estilos de texto del patrón</a:t>
            </a:r>
          </a:p>
        </p:txBody>
      </p:sp>
      <p:sp>
        <p:nvSpPr>
          <p:cNvPr id="5" name="Marcador de posición de contenido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MX" noProof="0" dirty="0"/>
          </a:p>
        </p:txBody>
      </p:sp>
      <p:sp>
        <p:nvSpPr>
          <p:cNvPr id="4" name="Marcador de posición de texto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es-ES" noProof="0"/>
              <a:t>Haga clic para modificar los estilos de texto del patrón</a:t>
            </a:r>
          </a:p>
        </p:txBody>
      </p:sp>
      <p:sp>
        <p:nvSpPr>
          <p:cNvPr id="6" name="Marcador de contenido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MX" noProof="0" dirty="0"/>
          </a:p>
        </p:txBody>
      </p:sp>
      <p:sp>
        <p:nvSpPr>
          <p:cNvPr id="7" name="Marcador de posición de fecha 6"/>
          <p:cNvSpPr>
            <a:spLocks noGrp="1"/>
          </p:cNvSpPr>
          <p:nvPr>
            <p:ph type="dt" sz="half" idx="10"/>
          </p:nvPr>
        </p:nvSpPr>
        <p:spPr/>
        <p:txBody>
          <a:bodyPr rtlCol="0"/>
          <a:lstStyle/>
          <a:p>
            <a:pPr rtl="0"/>
            <a:fld id="{DA1FEC6D-2E8D-4D8B-A3DF-1C364EB070A9}" type="datetime1">
              <a:rPr lang="es-MX" noProof="0" smtClean="0"/>
              <a:t>27/06/2023</a:t>
            </a:fld>
            <a:endParaRPr lang="es-MX" noProof="0" dirty="0"/>
          </a:p>
        </p:txBody>
      </p:sp>
      <p:sp>
        <p:nvSpPr>
          <p:cNvPr id="8" name="Marcador de posición de pie de página 7"/>
          <p:cNvSpPr>
            <a:spLocks noGrp="1"/>
          </p:cNvSpPr>
          <p:nvPr>
            <p:ph type="ftr" sz="quarter" idx="11"/>
          </p:nvPr>
        </p:nvSpPr>
        <p:spPr/>
        <p:txBody>
          <a:bodyPr rtlCol="0"/>
          <a:lstStyle/>
          <a:p>
            <a:pPr rtl="0"/>
            <a:r>
              <a:rPr lang="es-MX" noProof="0" dirty="0"/>
              <a:t>Agregar un pie de página</a:t>
            </a:r>
          </a:p>
        </p:txBody>
      </p:sp>
      <p:sp>
        <p:nvSpPr>
          <p:cNvPr id="9" name="Marcador de número de diapositiva 8"/>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pPr rtl="0"/>
            <a:r>
              <a:rPr lang="es-ES" noProof="0"/>
              <a:t>Haga clic para modificar el estilo de título del patrón</a:t>
            </a:r>
            <a:endParaRPr kumimoji="0" lang="es-MX" noProof="0" dirty="0"/>
          </a:p>
        </p:txBody>
      </p:sp>
      <p:sp>
        <p:nvSpPr>
          <p:cNvPr id="3" name="Marcador de posición de fecha 2"/>
          <p:cNvSpPr>
            <a:spLocks noGrp="1"/>
          </p:cNvSpPr>
          <p:nvPr>
            <p:ph type="dt" sz="half" idx="10"/>
          </p:nvPr>
        </p:nvSpPr>
        <p:spPr/>
        <p:txBody>
          <a:bodyPr rtlCol="0"/>
          <a:lstStyle/>
          <a:p>
            <a:pPr rtl="0"/>
            <a:fld id="{28930AF0-E784-47C5-92AF-FA563264256A}" type="datetime1">
              <a:rPr lang="es-MX" noProof="0" smtClean="0"/>
              <a:t>27/06/2023</a:t>
            </a:fld>
            <a:endParaRPr lang="es-MX" noProof="0" dirty="0"/>
          </a:p>
        </p:txBody>
      </p:sp>
      <p:sp>
        <p:nvSpPr>
          <p:cNvPr id="4" name="Marcador de posición de pie de página 3"/>
          <p:cNvSpPr>
            <a:spLocks noGrp="1"/>
          </p:cNvSpPr>
          <p:nvPr>
            <p:ph type="ftr" sz="quarter" idx="11"/>
          </p:nvPr>
        </p:nvSpPr>
        <p:spPr/>
        <p:txBody>
          <a:bodyPr rtlCol="0"/>
          <a:lstStyle/>
          <a:p>
            <a:pPr rtl="0"/>
            <a:r>
              <a:rPr lang="es-MX" noProof="0" dirty="0"/>
              <a:t>Agregar un pie de página</a:t>
            </a:r>
          </a:p>
        </p:txBody>
      </p:sp>
      <p:sp>
        <p:nvSpPr>
          <p:cNvPr id="5" name="Marcador de número de diapositiva 4"/>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5A61A7F3-81B2-49A2-AB3D-88561FA8FDEF}" type="datetime1">
              <a:rPr lang="es-MX" noProof="0" smtClean="0"/>
              <a:t>27/06/2023</a:t>
            </a:fld>
            <a:endParaRPr lang="es-MX" noProof="0" dirty="0"/>
          </a:p>
        </p:txBody>
      </p:sp>
      <p:sp>
        <p:nvSpPr>
          <p:cNvPr id="3" name="Marcador de posición de pie de página 2"/>
          <p:cNvSpPr>
            <a:spLocks noGrp="1"/>
          </p:cNvSpPr>
          <p:nvPr>
            <p:ph type="ftr" sz="quarter" idx="11"/>
          </p:nvPr>
        </p:nvSpPr>
        <p:spPr/>
        <p:txBody>
          <a:bodyPr rtlCol="0"/>
          <a:lstStyle/>
          <a:p>
            <a:pPr rtl="0"/>
            <a:r>
              <a:rPr lang="es-MX" noProof="0" dirty="0"/>
              <a:t>Agregar un pie de página</a:t>
            </a:r>
          </a:p>
        </p:txBody>
      </p:sp>
      <p:sp>
        <p:nvSpPr>
          <p:cNvPr id="4" name="Marcador de número de diapositiva 3"/>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mj-ea"/>
                <a:cs typeface="+mj-cs"/>
              </a:defRPr>
            </a:lvl1pPr>
          </a:lstStyle>
          <a:p>
            <a:pPr rtl="0"/>
            <a:r>
              <a:rPr lang="es-ES" noProof="0"/>
              <a:t>Haga clic para modificar el estilo de título del patrón</a:t>
            </a:r>
            <a:endParaRPr kumimoji="0" lang="es-MX" noProof="0" dirty="0"/>
          </a:p>
        </p:txBody>
      </p:sp>
      <p:sp>
        <p:nvSpPr>
          <p:cNvPr id="4" name="Marcador de contenido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MX" noProof="0" dirty="0"/>
          </a:p>
        </p:txBody>
      </p:sp>
      <p:sp>
        <p:nvSpPr>
          <p:cNvPr id="3" name="Marcador de texto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8B20423F-538B-46DE-AC42-C465BBC69753}" type="datetime1">
              <a:rPr lang="es-MX" noProof="0" smtClean="0"/>
              <a:t>27/06/2023</a:t>
            </a:fld>
            <a:endParaRPr lang="es-MX" noProof="0" dirty="0"/>
          </a:p>
        </p:txBody>
      </p:sp>
      <p:sp>
        <p:nvSpPr>
          <p:cNvPr id="6" name="Marcador de posición de pie de página 5"/>
          <p:cNvSpPr>
            <a:spLocks noGrp="1"/>
          </p:cNvSpPr>
          <p:nvPr>
            <p:ph type="ftr" sz="quarter" idx="11"/>
          </p:nvPr>
        </p:nvSpPr>
        <p:spPr/>
        <p:txBody>
          <a:bodyPr rtlCol="0"/>
          <a:lstStyle/>
          <a:p>
            <a:pPr rtl="0"/>
            <a:r>
              <a:rPr lang="es-MX" noProof="0" dirty="0"/>
              <a:t>Agregar un pie de página</a:t>
            </a:r>
          </a:p>
        </p:txBody>
      </p:sp>
      <p:sp>
        <p:nvSpPr>
          <p:cNvPr id="7" name="Marcador de número de diapositiva 6"/>
          <p:cNvSpPr>
            <a:spLocks noGrp="1"/>
          </p:cNvSpPr>
          <p:nvPr>
            <p:ph type="sldNum" sz="quarter" idx="12"/>
          </p:nvPr>
        </p:nvSpPr>
        <p:spPr/>
        <p:txBody>
          <a:bodyPr rtlCol="0"/>
          <a:lstStyle/>
          <a:p>
            <a:pPr rtl="0"/>
            <a:fld id="{401CF334-2D5C-4859-84A6-CA7E6E43FAEB}" type="slidenum">
              <a:rPr lang="es-MX" noProof="0" smtClean="0"/>
              <a:t>‹Nº›</a:t>
            </a:fld>
            <a:endParaRPr lang="es-MX"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9" name="Rectángulo con una esquina recortada y redondeada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s-MX" sz="1800" noProof="0" dirty="0"/>
          </a:p>
        </p:txBody>
      </p:sp>
      <p:sp>
        <p:nvSpPr>
          <p:cNvPr id="12" name="Triángulo rectángulo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s-MX" sz="1800" noProof="0" dirty="0"/>
          </a:p>
        </p:txBody>
      </p:sp>
      <p:sp>
        <p:nvSpPr>
          <p:cNvPr id="2" name="Título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es-ES" noProof="0"/>
              <a:t>Haga clic para modificar el estilo de título del patrón</a:t>
            </a:r>
            <a:endParaRPr kumimoji="0" lang="es-MX" noProof="0" dirty="0"/>
          </a:p>
        </p:txBody>
      </p:sp>
      <p:sp>
        <p:nvSpPr>
          <p:cNvPr id="3" name="Marcador de posición de imagen 2" descr="Marcador de posición vacío para agregar una imagen. Haz clic en el marcador de posición y selecciona la imagen que desees agregar"/>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es-ES" noProof="0"/>
              <a:t>Haga clic en el icono para agregar una imagen</a:t>
            </a:r>
            <a:endParaRPr kumimoji="0" lang="es-MX" noProof="0" dirty="0"/>
          </a:p>
        </p:txBody>
      </p:sp>
      <p:sp>
        <p:nvSpPr>
          <p:cNvPr id="4" name="Marcador de texto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03B8E34D-FA8D-4B4C-9D35-2A144D925C7F}" type="datetime1">
              <a:rPr lang="es-MX" noProof="0" smtClean="0"/>
              <a:t>27/06/2023</a:t>
            </a:fld>
            <a:endParaRPr lang="es-MX" noProof="0" dirty="0"/>
          </a:p>
        </p:txBody>
      </p:sp>
      <p:sp>
        <p:nvSpPr>
          <p:cNvPr id="6" name="Marcador de posición de pie de página 5"/>
          <p:cNvSpPr>
            <a:spLocks noGrp="1"/>
          </p:cNvSpPr>
          <p:nvPr>
            <p:ph type="ftr" sz="quarter" idx="11"/>
          </p:nvPr>
        </p:nvSpPr>
        <p:spPr/>
        <p:txBody>
          <a:bodyPr rtlCol="0"/>
          <a:lstStyle/>
          <a:p>
            <a:pPr rtl="0"/>
            <a:r>
              <a:rPr lang="es-MX" noProof="0" dirty="0"/>
              <a:t>Agregar un pie de página</a:t>
            </a:r>
          </a:p>
        </p:txBody>
      </p:sp>
      <p:sp>
        <p:nvSpPr>
          <p:cNvPr id="7" name="Marcador de número de diapositiva 6"/>
          <p:cNvSpPr>
            <a:spLocks noGrp="1"/>
          </p:cNvSpPr>
          <p:nvPr>
            <p:ph type="sldNum" sz="quarter" idx="12"/>
          </p:nvPr>
        </p:nvSpPr>
        <p:spPr>
          <a:xfrm>
            <a:off x="10769600" y="6356351"/>
            <a:ext cx="812800" cy="365125"/>
          </a:xfrm>
        </p:spPr>
        <p:txBody>
          <a:bodyPr rtlCol="0"/>
          <a:lstStyle/>
          <a:p>
            <a:pPr rtl="0"/>
            <a:fld id="{401CF334-2D5C-4859-84A6-CA7E6E43FAEB}" type="slidenum">
              <a:rPr lang="es-MX" noProof="0" smtClean="0"/>
              <a:t>‹Nº›</a:t>
            </a:fld>
            <a:endParaRPr lang="es-MX" noProof="0" dirty="0"/>
          </a:p>
        </p:txBody>
      </p:sp>
      <p:sp>
        <p:nvSpPr>
          <p:cNvPr id="10" name="Forma libre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s-MX" sz="1800" noProof="0" dirty="0">
              <a:solidFill>
                <a:schemeClr val="tx1"/>
              </a:solidFill>
              <a:latin typeface="+mn-lt"/>
              <a:ea typeface="+mn-ea"/>
              <a:cs typeface="+mn-cs"/>
            </a:endParaRPr>
          </a:p>
        </p:txBody>
      </p:sp>
      <p:sp>
        <p:nvSpPr>
          <p:cNvPr id="11" name="Forma libre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s-MX"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upo 24"/>
          <p:cNvGrpSpPr/>
          <p:nvPr/>
        </p:nvGrpSpPr>
        <p:grpSpPr>
          <a:xfrm>
            <a:off x="-29028" y="-7144"/>
            <a:ext cx="12240731" cy="6879658"/>
            <a:chOff x="0" y="-21658"/>
            <a:chExt cx="12240731" cy="6879658"/>
          </a:xfrm>
        </p:grpSpPr>
        <p:sp>
          <p:nvSpPr>
            <p:cNvPr id="26" name="Rectángulo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grpSp>
          <p:nvGrpSpPr>
            <p:cNvPr id="27" name="Grupo 26"/>
            <p:cNvGrpSpPr/>
            <p:nvPr/>
          </p:nvGrpSpPr>
          <p:grpSpPr>
            <a:xfrm>
              <a:off x="0" y="-21658"/>
              <a:ext cx="12240731" cy="1041400"/>
              <a:chOff x="-25356" y="-7144"/>
              <a:chExt cx="12240731" cy="1041400"/>
            </a:xfrm>
          </p:grpSpPr>
          <p:sp>
            <p:nvSpPr>
              <p:cNvPr id="28" name="Forma libre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s-MX" sz="1800" noProof="0" dirty="0">
                  <a:solidFill>
                    <a:schemeClr val="tx1"/>
                  </a:solidFill>
                  <a:latin typeface="+mn-lt"/>
                  <a:ea typeface="+mn-ea"/>
                  <a:cs typeface="+mn-cs"/>
                </a:endParaRPr>
              </a:p>
            </p:txBody>
          </p:sp>
          <p:sp>
            <p:nvSpPr>
              <p:cNvPr id="29" name="Forma libre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s-MX" sz="1800" noProof="0" dirty="0">
                  <a:solidFill>
                    <a:schemeClr val="tx1"/>
                  </a:solidFill>
                  <a:latin typeface="+mn-lt"/>
                  <a:ea typeface="+mn-ea"/>
                  <a:cs typeface="+mn-cs"/>
                </a:endParaRPr>
              </a:p>
            </p:txBody>
          </p:sp>
          <p:grpSp>
            <p:nvGrpSpPr>
              <p:cNvPr id="31" name="Grupo 30"/>
              <p:cNvGrpSpPr/>
              <p:nvPr/>
            </p:nvGrpSpPr>
            <p:grpSpPr>
              <a:xfrm>
                <a:off x="-25356" y="202408"/>
                <a:ext cx="12240731" cy="649224"/>
                <a:chOff x="-19045" y="216550"/>
                <a:chExt cx="9180548" cy="649224"/>
              </a:xfrm>
            </p:grpSpPr>
            <p:sp>
              <p:nvSpPr>
                <p:cNvPr id="32" name="Forma libre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s-MX" sz="1800" noProof="0" dirty="0"/>
                </a:p>
              </p:txBody>
            </p:sp>
            <p:sp>
              <p:nvSpPr>
                <p:cNvPr id="33" name="Forma libre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s-MX" sz="1800" noProof="0" dirty="0"/>
                </a:p>
              </p:txBody>
            </p:sp>
          </p:grpSp>
        </p:grpSp>
      </p:grpSp>
      <p:sp>
        <p:nvSpPr>
          <p:cNvPr id="9" name="Marcador de título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es-MX" noProof="0" dirty="0"/>
              <a:t>Haz clic para modificar el estilo de título del patrón</a:t>
            </a:r>
            <a:endParaRPr kumimoji="0" lang="es-MX" noProof="0" dirty="0"/>
          </a:p>
        </p:txBody>
      </p:sp>
      <p:sp>
        <p:nvSpPr>
          <p:cNvPr id="30" name="Marcador de texto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es-MX" noProof="0" dirty="0"/>
              <a:t>Haz clic para modificar los estilos de texto del patrón</a:t>
            </a:r>
          </a:p>
          <a:p>
            <a:pPr lvl="1" rtl="0" eaLnBrk="1" latinLnBrk="0" hangingPunct="1"/>
            <a:r>
              <a:rPr lang="es-MX" noProof="0" dirty="0"/>
              <a:t>Segundo nivel</a:t>
            </a:r>
          </a:p>
          <a:p>
            <a:pPr lvl="2" rtl="0" eaLnBrk="1" latinLnBrk="0" hangingPunct="1"/>
            <a:r>
              <a:rPr lang="es-MX" noProof="0" dirty="0"/>
              <a:t>Tercer nivel</a:t>
            </a:r>
          </a:p>
          <a:p>
            <a:pPr lvl="3" rtl="0" eaLnBrk="1" latinLnBrk="0" hangingPunct="1"/>
            <a:r>
              <a:rPr lang="es-MX" noProof="0" dirty="0"/>
              <a:t>Cuarto nivel</a:t>
            </a:r>
          </a:p>
          <a:p>
            <a:pPr lvl="4" rtl="0" eaLnBrk="1" latinLnBrk="0" hangingPunct="1"/>
            <a:r>
              <a:rPr lang="es-MX" noProof="0" dirty="0"/>
              <a:t>Quinto nivel</a:t>
            </a:r>
          </a:p>
        </p:txBody>
      </p:sp>
      <p:sp>
        <p:nvSpPr>
          <p:cNvPr id="10" name="Marcador de fecha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fld id="{56479728-3992-4BF1-AE53-472EF73D2E44}" type="datetime1">
              <a:rPr lang="es-MX" noProof="0" smtClean="0"/>
              <a:t>27/06/2023</a:t>
            </a:fld>
            <a:endParaRPr lang="es-MX" noProof="0" dirty="0"/>
          </a:p>
        </p:txBody>
      </p:sp>
      <p:sp>
        <p:nvSpPr>
          <p:cNvPr id="22" name="Marcador de pie de página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r>
              <a:rPr lang="es-MX" noProof="0" dirty="0"/>
              <a:t>Agregar un pie de página</a:t>
            </a:r>
          </a:p>
        </p:txBody>
      </p:sp>
      <p:sp>
        <p:nvSpPr>
          <p:cNvPr id="18" name="Marcador de número de diapositiva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defRPr>
            </a:lvl1pPr>
          </a:lstStyle>
          <a:p>
            <a:pPr rtl="0"/>
            <a:fld id="{401CF334-2D5C-4859-84A6-CA7E6E43FAEB}" type="slidenum">
              <a:rPr lang="es-MX" noProof="0" smtClean="0"/>
              <a:pPr rtl="0"/>
              <a:t>‹Nº›</a:t>
            </a:fld>
            <a:endParaRPr lang="es-MX"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rogramarya.com/Cursos/C++/Estructuras-de-Datos/Arreglos-o-Vectore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programarya.com/Cursos/C++/Estructuras-de-Datos/Punteros" TargetMode="External"/><Relationship Id="rId4" Type="http://schemas.openxmlformats.org/officeDocument/2006/relationships/hyperlink" Target="https://www.programarya.com/Cursos/C++/Estructuras-de-Datos/Matric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rogramarya.com/Cursos/C++/Ciclos/Ciclo-fo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programarya.com/Cursos/C++/Ciclos/Ciclo-do-while" TargetMode="External"/><Relationship Id="rId4" Type="http://schemas.openxmlformats.org/officeDocument/2006/relationships/hyperlink" Target="https://www.programarya.com/Cursos/C++/Ciclos/Ciclo-whi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rtlCol="0"/>
          <a:lstStyle/>
          <a:p>
            <a:pPr rtl="0"/>
            <a:r>
              <a:rPr lang="es-MX" dirty="0"/>
              <a:t>Programación 1</a:t>
            </a:r>
          </a:p>
        </p:txBody>
      </p:sp>
      <p:sp>
        <p:nvSpPr>
          <p:cNvPr id="5" name="Subtítulo 4"/>
          <p:cNvSpPr>
            <a:spLocks noGrp="1"/>
          </p:cNvSpPr>
          <p:nvPr>
            <p:ph type="subTitle" idx="1"/>
          </p:nvPr>
        </p:nvSpPr>
        <p:spPr/>
        <p:txBody>
          <a:bodyPr rtlCol="0"/>
          <a:lstStyle/>
          <a:p>
            <a:pPr rtl="0"/>
            <a:r>
              <a:rPr lang="es-MX" dirty="0"/>
              <a:t>CBTis225</a:t>
            </a:r>
          </a:p>
          <a:p>
            <a:pPr rtl="0"/>
            <a:endParaRPr lang="es-MX"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85101" y="368728"/>
            <a:ext cx="10972800" cy="1143000"/>
          </a:xfrm>
        </p:spPr>
        <p:txBody>
          <a:bodyPr rtlCol="0">
            <a:normAutofit/>
          </a:bodyPr>
          <a:lstStyle/>
          <a:p>
            <a:pPr algn="l"/>
            <a:r>
              <a:rPr lang="es-MX" b="1" i="0" dirty="0">
                <a:solidFill>
                  <a:srgbClr val="4A4A4A"/>
                </a:solidFill>
                <a:effectLst/>
                <a:latin typeface="Lato" panose="020F0502020204030203" pitchFamily="34" charset="0"/>
              </a:rPr>
              <a:t>Ejemplos de Ciclo </a:t>
            </a:r>
            <a:r>
              <a:rPr lang="es-MX" b="1" i="0" dirty="0" err="1">
                <a:solidFill>
                  <a:srgbClr val="4A4A4A"/>
                </a:solidFill>
                <a:effectLst/>
                <a:latin typeface="Lato" panose="020F0502020204030203" pitchFamily="34" charset="0"/>
              </a:rPr>
              <a:t>For</a:t>
            </a:r>
            <a:endParaRPr lang="es-MX" b="1" i="0" dirty="0">
              <a:solidFill>
                <a:srgbClr val="4A4A4A"/>
              </a:solidFill>
              <a:effectLst/>
              <a:latin typeface="Lato" panose="020F0502020204030203" pitchFamily="34" charset="0"/>
            </a:endParaRPr>
          </a:p>
        </p:txBody>
      </p:sp>
      <p:sp>
        <p:nvSpPr>
          <p:cNvPr id="6" name="CuadroTexto 5">
            <a:extLst>
              <a:ext uri="{FF2B5EF4-FFF2-40B4-BE49-F238E27FC236}">
                <a16:creationId xmlns:a16="http://schemas.microsoft.com/office/drawing/2014/main" id="{32CCFF7D-8A71-C28B-3D2C-3CA5B84195C6}"/>
              </a:ext>
            </a:extLst>
          </p:cNvPr>
          <p:cNvSpPr txBox="1"/>
          <p:nvPr/>
        </p:nvSpPr>
        <p:spPr>
          <a:xfrm>
            <a:off x="1177666" y="1639358"/>
            <a:ext cx="4918334" cy="369332"/>
          </a:xfrm>
          <a:prstGeom prst="rect">
            <a:avLst/>
          </a:prstGeom>
          <a:noFill/>
          <a:ln>
            <a:solidFill>
              <a:schemeClr val="bg2"/>
            </a:solidFill>
          </a:ln>
        </p:spPr>
        <p:txBody>
          <a:bodyPr wrap="none" rtlCol="0">
            <a:spAutoFit/>
          </a:bodyPr>
          <a:lstStyle/>
          <a:p>
            <a:r>
              <a:rPr lang="es-MX" b="0" i="0" dirty="0">
                <a:solidFill>
                  <a:srgbClr val="5A5A5A"/>
                </a:solidFill>
                <a:effectLst/>
                <a:latin typeface="Lato" panose="020F0502020204030203" pitchFamily="34" charset="0"/>
              </a:rPr>
              <a:t>El código funcional completo sería el siguiente:</a:t>
            </a:r>
            <a:endParaRPr lang="es-MX" dirty="0"/>
          </a:p>
        </p:txBody>
      </p:sp>
      <p:pic>
        <p:nvPicPr>
          <p:cNvPr id="5" name="Imagen 4">
            <a:extLst>
              <a:ext uri="{FF2B5EF4-FFF2-40B4-BE49-F238E27FC236}">
                <a16:creationId xmlns:a16="http://schemas.microsoft.com/office/drawing/2014/main" id="{0EFC2281-FDCF-8AE4-E043-CE946226AB47}"/>
              </a:ext>
            </a:extLst>
          </p:cNvPr>
          <p:cNvPicPr>
            <a:picLocks noChangeAspect="1"/>
          </p:cNvPicPr>
          <p:nvPr/>
        </p:nvPicPr>
        <p:blipFill>
          <a:blip r:embed="rId3"/>
          <a:stretch>
            <a:fillRect/>
          </a:stretch>
        </p:blipFill>
        <p:spPr>
          <a:xfrm>
            <a:off x="2473835" y="2008690"/>
            <a:ext cx="8620125" cy="4181475"/>
          </a:xfrm>
          <a:prstGeom prst="rect">
            <a:avLst/>
          </a:prstGeom>
        </p:spPr>
      </p:pic>
    </p:spTree>
    <p:extLst>
      <p:ext uri="{BB962C8B-B14F-4D97-AF65-F5344CB8AC3E}">
        <p14:creationId xmlns:p14="http://schemas.microsoft.com/office/powerpoint/2010/main" val="901126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a:solidFill>
                  <a:srgbClr val="4A4A4A"/>
                </a:solidFill>
                <a:effectLst/>
                <a:latin typeface="Lato" panose="020F0502020204030203" pitchFamily="34" charset="0"/>
              </a:rPr>
              <a:t>Ciclo </a:t>
            </a:r>
            <a:r>
              <a:rPr lang="es-MX" b="1" dirty="0" err="1">
                <a:solidFill>
                  <a:srgbClr val="4A4A4A"/>
                </a:solidFill>
                <a:latin typeface="Lato" panose="020F0502020204030203" pitchFamily="34" charset="0"/>
              </a:rPr>
              <a:t>W</a:t>
            </a:r>
            <a:r>
              <a:rPr lang="es-MX" b="1" i="0" dirty="0" err="1">
                <a:solidFill>
                  <a:srgbClr val="4A4A4A"/>
                </a:solidFill>
                <a:effectLst/>
                <a:latin typeface="Lato" panose="020F0502020204030203" pitchFamily="34" charset="0"/>
              </a:rPr>
              <a:t>hile</a:t>
            </a:r>
            <a:endParaRPr lang="es-MX" b="1" i="0" dirty="0">
              <a:solidFill>
                <a:srgbClr val="4A4A4A"/>
              </a:solidFill>
              <a:effectLst/>
              <a:latin typeface="Lato" panose="020F0502020204030203" pitchFamily="34" charset="0"/>
            </a:endParaRPr>
          </a:p>
        </p:txBody>
      </p:sp>
      <p:sp>
        <p:nvSpPr>
          <p:cNvPr id="2" name="Marcador de contenido 1"/>
          <p:cNvSpPr>
            <a:spLocks noGrp="1"/>
          </p:cNvSpPr>
          <p:nvPr>
            <p:ph idx="1"/>
          </p:nvPr>
        </p:nvSpPr>
        <p:spPr/>
        <p:txBody>
          <a:bodyPr rtlCol="0"/>
          <a:lstStyle/>
          <a:p>
            <a:pPr rtl="0"/>
            <a:r>
              <a:rPr lang="es-MX" b="0" i="0" dirty="0">
                <a:solidFill>
                  <a:srgbClr val="5A5A5A"/>
                </a:solidFill>
                <a:effectLst/>
                <a:latin typeface="Lato" panose="020F0502020204030203" pitchFamily="34" charset="0"/>
              </a:rPr>
              <a:t>Los ciclos </a:t>
            </a:r>
            <a:r>
              <a:rPr lang="es-MX" b="0" i="0" dirty="0" err="1">
                <a:solidFill>
                  <a:srgbClr val="5A5A5A"/>
                </a:solidFill>
                <a:effectLst/>
                <a:latin typeface="Lato" panose="020F0502020204030203" pitchFamily="34" charset="0"/>
              </a:rPr>
              <a:t>while</a:t>
            </a:r>
            <a:r>
              <a:rPr lang="es-MX" b="0" i="0" dirty="0">
                <a:solidFill>
                  <a:srgbClr val="5A5A5A"/>
                </a:solidFill>
                <a:effectLst/>
                <a:latin typeface="Lato" panose="020F0502020204030203" pitchFamily="34" charset="0"/>
              </a:rPr>
              <a:t> son también una estructura cíclica, que nos permite ejecutar una o varias líneas de código de manera repetitiva sin necesidad de tener un valor inicial e incluso a veces sin siquiera conocer cuando se va a dar el valor final que esperamos, los ciclos </a:t>
            </a:r>
            <a:r>
              <a:rPr lang="es-MX" b="0" i="0" dirty="0" err="1">
                <a:solidFill>
                  <a:srgbClr val="5A5A5A"/>
                </a:solidFill>
                <a:effectLst/>
                <a:latin typeface="Lato" panose="020F0502020204030203" pitchFamily="34" charset="0"/>
              </a:rPr>
              <a:t>while</a:t>
            </a:r>
            <a:r>
              <a:rPr lang="es-MX" b="0" i="0" dirty="0">
                <a:solidFill>
                  <a:srgbClr val="5A5A5A"/>
                </a:solidFill>
                <a:effectLst/>
                <a:latin typeface="Lato" panose="020F0502020204030203" pitchFamily="34" charset="0"/>
              </a:rPr>
              <a:t>, no dependen directamente de valores numéricos, sino de valores booleanos, es decir su ejecución depende del valor de verdad de una condición dada, verdadera o falso, nada más. De este modo los ciclos </a:t>
            </a:r>
            <a:r>
              <a:rPr lang="es-MX" b="0" i="0" dirty="0" err="1">
                <a:solidFill>
                  <a:srgbClr val="5A5A5A"/>
                </a:solidFill>
                <a:effectLst/>
                <a:latin typeface="Lato" panose="020F0502020204030203" pitchFamily="34" charset="0"/>
              </a:rPr>
              <a:t>while</a:t>
            </a:r>
            <a:r>
              <a:rPr lang="es-MX" b="0" i="0" dirty="0">
                <a:solidFill>
                  <a:srgbClr val="5A5A5A"/>
                </a:solidFill>
                <a:effectLst/>
                <a:latin typeface="Lato" panose="020F0502020204030203" pitchFamily="34" charset="0"/>
              </a:rPr>
              <a:t>, son mucho más efectivos para condiciones indeterminadas, que no conocemos cuando se van a dar a diferencia de los ciclos </a:t>
            </a:r>
            <a:r>
              <a:rPr lang="es-MX" b="0" i="0" dirty="0" err="1">
                <a:solidFill>
                  <a:srgbClr val="5A5A5A"/>
                </a:solidFill>
                <a:effectLst/>
                <a:latin typeface="Lato" panose="020F0502020204030203" pitchFamily="34" charset="0"/>
              </a:rPr>
              <a:t>for</a:t>
            </a:r>
            <a:r>
              <a:rPr lang="es-MX" b="0" i="0" dirty="0">
                <a:solidFill>
                  <a:srgbClr val="5A5A5A"/>
                </a:solidFill>
                <a:effectLst/>
                <a:latin typeface="Lato" panose="020F0502020204030203" pitchFamily="34" charset="0"/>
              </a:rPr>
              <a:t>, con los cuales se debe tener claro un principio, un final y un tamaño de paso.</a:t>
            </a:r>
            <a:endParaRPr lang="es-MX" dirty="0"/>
          </a:p>
        </p:txBody>
      </p:sp>
    </p:spTree>
    <p:extLst>
      <p:ext uri="{BB962C8B-B14F-4D97-AF65-F5344CB8AC3E}">
        <p14:creationId xmlns:p14="http://schemas.microsoft.com/office/powerpoint/2010/main" val="3379526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r>
              <a:rPr lang="es-MX" b="1" i="0" dirty="0">
                <a:solidFill>
                  <a:srgbClr val="4A4A4A"/>
                </a:solidFill>
                <a:effectLst/>
                <a:latin typeface="Lato" panose="020F0502020204030203" pitchFamily="34" charset="0"/>
              </a:rPr>
              <a:t>Sintaxis del Ciclo </a:t>
            </a:r>
            <a:r>
              <a:rPr lang="es-MX" b="1" i="0" dirty="0" err="1">
                <a:solidFill>
                  <a:srgbClr val="4A4A4A"/>
                </a:solidFill>
                <a:effectLst/>
                <a:latin typeface="Lato" panose="020F0502020204030203" pitchFamily="34" charset="0"/>
              </a:rPr>
              <a:t>While</a:t>
            </a:r>
            <a:r>
              <a:rPr lang="es-MX" b="1" i="0" dirty="0">
                <a:solidFill>
                  <a:srgbClr val="4A4A4A"/>
                </a:solidFill>
                <a:effectLst/>
                <a:latin typeface="Lato" panose="020F0502020204030203" pitchFamily="34" charset="0"/>
              </a:rPr>
              <a:t>:</a:t>
            </a:r>
            <a:endParaRPr lang="es-MX" dirty="0"/>
          </a:p>
        </p:txBody>
      </p:sp>
      <p:pic>
        <p:nvPicPr>
          <p:cNvPr id="4" name="Imagen 3">
            <a:extLst>
              <a:ext uri="{FF2B5EF4-FFF2-40B4-BE49-F238E27FC236}">
                <a16:creationId xmlns:a16="http://schemas.microsoft.com/office/drawing/2014/main" id="{F5129E5A-8118-A59E-F0E4-3CA3364C440F}"/>
              </a:ext>
            </a:extLst>
          </p:cNvPr>
          <p:cNvPicPr>
            <a:picLocks noChangeAspect="1"/>
          </p:cNvPicPr>
          <p:nvPr/>
        </p:nvPicPr>
        <p:blipFill>
          <a:blip r:embed="rId3"/>
          <a:stretch>
            <a:fillRect/>
          </a:stretch>
        </p:blipFill>
        <p:spPr>
          <a:xfrm>
            <a:off x="1824037" y="2133600"/>
            <a:ext cx="8543925" cy="2590800"/>
          </a:xfrm>
          <a:prstGeom prst="rect">
            <a:avLst/>
          </a:prstGeom>
        </p:spPr>
      </p:pic>
    </p:spTree>
    <p:extLst>
      <p:ext uri="{BB962C8B-B14F-4D97-AF65-F5344CB8AC3E}">
        <p14:creationId xmlns:p14="http://schemas.microsoft.com/office/powerpoint/2010/main" val="785740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a:solidFill>
                  <a:srgbClr val="4A4A4A"/>
                </a:solidFill>
                <a:effectLst/>
                <a:latin typeface="Lato" panose="020F0502020204030203" pitchFamily="34" charset="0"/>
              </a:rPr>
              <a:t>Ejemplos de Ciclo </a:t>
            </a:r>
            <a:r>
              <a:rPr lang="es-MX" b="1" i="0" dirty="0" err="1">
                <a:solidFill>
                  <a:srgbClr val="4A4A4A"/>
                </a:solidFill>
                <a:effectLst/>
                <a:latin typeface="Lato" panose="020F0502020204030203" pitchFamily="34" charset="0"/>
              </a:rPr>
              <a:t>While</a:t>
            </a:r>
            <a:endParaRPr lang="es-MX" b="1" i="0" dirty="0">
              <a:solidFill>
                <a:srgbClr val="4A4A4A"/>
              </a:solidFill>
              <a:effectLst/>
              <a:latin typeface="Lato" panose="020F0502020204030203" pitchFamily="34" charset="0"/>
            </a:endParaRPr>
          </a:p>
        </p:txBody>
      </p:sp>
      <p:sp>
        <p:nvSpPr>
          <p:cNvPr id="6" name="CuadroTexto 5">
            <a:extLst>
              <a:ext uri="{FF2B5EF4-FFF2-40B4-BE49-F238E27FC236}">
                <a16:creationId xmlns:a16="http://schemas.microsoft.com/office/drawing/2014/main" id="{32CCFF7D-8A71-C28B-3D2C-3CA5B84195C6}"/>
              </a:ext>
            </a:extLst>
          </p:cNvPr>
          <p:cNvSpPr txBox="1"/>
          <p:nvPr/>
        </p:nvSpPr>
        <p:spPr>
          <a:xfrm>
            <a:off x="1526796" y="2030136"/>
            <a:ext cx="7630615" cy="646331"/>
          </a:xfrm>
          <a:prstGeom prst="rect">
            <a:avLst/>
          </a:prstGeom>
          <a:noFill/>
          <a:ln>
            <a:solidFill>
              <a:schemeClr val="bg2"/>
            </a:solidFill>
          </a:ln>
        </p:spPr>
        <p:txBody>
          <a:bodyPr wrap="none" rtlCol="0">
            <a:spAutoFit/>
          </a:bodyPr>
          <a:lstStyle/>
          <a:p>
            <a:pPr algn="l"/>
            <a:r>
              <a:rPr lang="es-MX" b="1" i="0" dirty="0">
                <a:solidFill>
                  <a:srgbClr val="5A5A5A"/>
                </a:solidFill>
                <a:effectLst/>
                <a:latin typeface="Lato" panose="020F0502020204030203" pitchFamily="34" charset="0"/>
              </a:rPr>
              <a:t>Ejemplo 1: Pedir números por pantalla hasta que alguno sea mayor a 100</a:t>
            </a:r>
          </a:p>
          <a:p>
            <a:endParaRPr lang="es-MX" dirty="0" err="1"/>
          </a:p>
        </p:txBody>
      </p:sp>
      <p:pic>
        <p:nvPicPr>
          <p:cNvPr id="5" name="Imagen 4">
            <a:extLst>
              <a:ext uri="{FF2B5EF4-FFF2-40B4-BE49-F238E27FC236}">
                <a16:creationId xmlns:a16="http://schemas.microsoft.com/office/drawing/2014/main" id="{2EDA9B74-B61B-34D4-E5A5-DEA6641EE535}"/>
              </a:ext>
            </a:extLst>
          </p:cNvPr>
          <p:cNvPicPr>
            <a:picLocks noChangeAspect="1"/>
          </p:cNvPicPr>
          <p:nvPr/>
        </p:nvPicPr>
        <p:blipFill>
          <a:blip r:embed="rId3"/>
          <a:stretch>
            <a:fillRect/>
          </a:stretch>
        </p:blipFill>
        <p:spPr>
          <a:xfrm>
            <a:off x="1819275" y="2427695"/>
            <a:ext cx="8553450" cy="2371725"/>
          </a:xfrm>
          <a:prstGeom prst="rect">
            <a:avLst/>
          </a:prstGeom>
        </p:spPr>
      </p:pic>
    </p:spTree>
    <p:extLst>
      <p:ext uri="{BB962C8B-B14F-4D97-AF65-F5344CB8AC3E}">
        <p14:creationId xmlns:p14="http://schemas.microsoft.com/office/powerpoint/2010/main" val="3457745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85101" y="368728"/>
            <a:ext cx="10972800" cy="1143000"/>
          </a:xfrm>
        </p:spPr>
        <p:txBody>
          <a:bodyPr rtlCol="0">
            <a:normAutofit/>
          </a:bodyPr>
          <a:lstStyle/>
          <a:p>
            <a:pPr algn="l"/>
            <a:r>
              <a:rPr lang="es-MX" b="1" i="0" dirty="0">
                <a:solidFill>
                  <a:srgbClr val="4A4A4A"/>
                </a:solidFill>
                <a:effectLst/>
                <a:latin typeface="Lato" panose="020F0502020204030203" pitchFamily="34" charset="0"/>
              </a:rPr>
              <a:t>Ejemplos de Ciclo </a:t>
            </a:r>
            <a:r>
              <a:rPr lang="es-MX" b="1" i="0" dirty="0" err="1">
                <a:solidFill>
                  <a:srgbClr val="4A4A4A"/>
                </a:solidFill>
                <a:effectLst/>
                <a:latin typeface="Lato" panose="020F0502020204030203" pitchFamily="34" charset="0"/>
              </a:rPr>
              <a:t>While</a:t>
            </a:r>
            <a:endParaRPr lang="es-MX" b="1" i="0" dirty="0">
              <a:solidFill>
                <a:srgbClr val="4A4A4A"/>
              </a:solidFill>
              <a:effectLst/>
              <a:latin typeface="Lato" panose="020F0502020204030203" pitchFamily="34" charset="0"/>
            </a:endParaRPr>
          </a:p>
        </p:txBody>
      </p:sp>
      <p:sp>
        <p:nvSpPr>
          <p:cNvPr id="6" name="CuadroTexto 5">
            <a:extLst>
              <a:ext uri="{FF2B5EF4-FFF2-40B4-BE49-F238E27FC236}">
                <a16:creationId xmlns:a16="http://schemas.microsoft.com/office/drawing/2014/main" id="{32CCFF7D-8A71-C28B-3D2C-3CA5B84195C6}"/>
              </a:ext>
            </a:extLst>
          </p:cNvPr>
          <p:cNvSpPr txBox="1"/>
          <p:nvPr/>
        </p:nvSpPr>
        <p:spPr>
          <a:xfrm>
            <a:off x="1177666" y="1639358"/>
            <a:ext cx="4918334" cy="369332"/>
          </a:xfrm>
          <a:prstGeom prst="rect">
            <a:avLst/>
          </a:prstGeom>
          <a:noFill/>
          <a:ln>
            <a:solidFill>
              <a:schemeClr val="bg2"/>
            </a:solidFill>
          </a:ln>
        </p:spPr>
        <p:txBody>
          <a:bodyPr wrap="none" rtlCol="0">
            <a:spAutoFit/>
          </a:bodyPr>
          <a:lstStyle/>
          <a:p>
            <a:r>
              <a:rPr lang="es-MX" b="0" i="0" dirty="0">
                <a:solidFill>
                  <a:srgbClr val="5A5A5A"/>
                </a:solidFill>
                <a:effectLst/>
                <a:latin typeface="Lato" panose="020F0502020204030203" pitchFamily="34" charset="0"/>
              </a:rPr>
              <a:t>El código funcional completo sería el siguiente:</a:t>
            </a:r>
            <a:endParaRPr lang="es-MX" dirty="0"/>
          </a:p>
        </p:txBody>
      </p:sp>
      <p:pic>
        <p:nvPicPr>
          <p:cNvPr id="4" name="Imagen 3">
            <a:extLst>
              <a:ext uri="{FF2B5EF4-FFF2-40B4-BE49-F238E27FC236}">
                <a16:creationId xmlns:a16="http://schemas.microsoft.com/office/drawing/2014/main" id="{0AAA9DEF-A546-9B0D-5861-B1D3FC884979}"/>
              </a:ext>
            </a:extLst>
          </p:cNvPr>
          <p:cNvPicPr>
            <a:picLocks noChangeAspect="1"/>
          </p:cNvPicPr>
          <p:nvPr/>
        </p:nvPicPr>
        <p:blipFill>
          <a:blip r:embed="rId3"/>
          <a:stretch>
            <a:fillRect/>
          </a:stretch>
        </p:blipFill>
        <p:spPr>
          <a:xfrm>
            <a:off x="2262536" y="2008690"/>
            <a:ext cx="8505825" cy="4657725"/>
          </a:xfrm>
          <a:prstGeom prst="rect">
            <a:avLst/>
          </a:prstGeom>
        </p:spPr>
      </p:pic>
    </p:spTree>
    <p:extLst>
      <p:ext uri="{BB962C8B-B14F-4D97-AF65-F5344CB8AC3E}">
        <p14:creationId xmlns:p14="http://schemas.microsoft.com/office/powerpoint/2010/main" val="3472318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a:solidFill>
                  <a:srgbClr val="4A4A4A"/>
                </a:solidFill>
                <a:effectLst/>
                <a:latin typeface="Lato" panose="020F0502020204030203" pitchFamily="34" charset="0"/>
              </a:rPr>
              <a:t>Ciclo Do-</a:t>
            </a:r>
            <a:r>
              <a:rPr lang="es-MX" b="1" i="0" dirty="0" err="1">
                <a:solidFill>
                  <a:srgbClr val="4A4A4A"/>
                </a:solidFill>
                <a:effectLst/>
                <a:latin typeface="Lato" panose="020F0502020204030203" pitchFamily="34" charset="0"/>
              </a:rPr>
              <a:t>While</a:t>
            </a:r>
            <a:endParaRPr lang="es-MX" b="1" i="0" dirty="0">
              <a:solidFill>
                <a:srgbClr val="4A4A4A"/>
              </a:solidFill>
              <a:effectLst/>
              <a:latin typeface="Lato" panose="020F0502020204030203" pitchFamily="34" charset="0"/>
            </a:endParaRPr>
          </a:p>
        </p:txBody>
      </p:sp>
      <p:sp>
        <p:nvSpPr>
          <p:cNvPr id="2" name="Marcador de contenido 1"/>
          <p:cNvSpPr>
            <a:spLocks noGrp="1"/>
          </p:cNvSpPr>
          <p:nvPr>
            <p:ph idx="1"/>
          </p:nvPr>
        </p:nvSpPr>
        <p:spPr/>
        <p:txBody>
          <a:bodyPr rtlCol="0">
            <a:normAutofit fontScale="92500" lnSpcReduction="10000"/>
          </a:bodyPr>
          <a:lstStyle/>
          <a:p>
            <a:pPr rtl="0"/>
            <a:r>
              <a:rPr lang="es-MX" b="0" i="0" dirty="0">
                <a:solidFill>
                  <a:srgbClr val="5A5A5A"/>
                </a:solidFill>
                <a:effectLst/>
                <a:latin typeface="Lato" panose="020F0502020204030203" pitchFamily="34" charset="0"/>
              </a:rPr>
              <a:t>Los ciclos do-</a:t>
            </a:r>
            <a:r>
              <a:rPr lang="es-MX" b="0" i="0" dirty="0" err="1">
                <a:solidFill>
                  <a:srgbClr val="5A5A5A"/>
                </a:solidFill>
                <a:effectLst/>
                <a:latin typeface="Lato" panose="020F0502020204030203" pitchFamily="34" charset="0"/>
              </a:rPr>
              <a:t>while</a:t>
            </a:r>
            <a:r>
              <a:rPr lang="es-MX" b="0" i="0" dirty="0">
                <a:solidFill>
                  <a:srgbClr val="5A5A5A"/>
                </a:solidFill>
                <a:effectLst/>
                <a:latin typeface="Lato" panose="020F0502020204030203" pitchFamily="34" charset="0"/>
              </a:rPr>
              <a:t> son una </a:t>
            </a:r>
            <a:r>
              <a:rPr lang="es-MX" b="0" i="1" dirty="0">
                <a:solidFill>
                  <a:srgbClr val="000000"/>
                </a:solidFill>
                <a:effectLst/>
                <a:latin typeface="Lato" panose="020F0502020204030203" pitchFamily="34" charset="0"/>
              </a:rPr>
              <a:t>estructura de control cíclica</a:t>
            </a:r>
            <a:r>
              <a:rPr lang="es-MX" b="0" i="0" dirty="0">
                <a:solidFill>
                  <a:srgbClr val="5A5A5A"/>
                </a:solidFill>
                <a:effectLst/>
                <a:latin typeface="Lato" panose="020F0502020204030203" pitchFamily="34" charset="0"/>
              </a:rPr>
              <a:t>, los cuales nos permiten ejecutar una o varias líneas de código de forma repetitiva sin necesidad de tener un valor inicial e incluso a veces sin siquiera conocer cuando se va a dar el valor final, hasta aquí son similares a los ciclos </a:t>
            </a:r>
            <a:r>
              <a:rPr lang="es-MX" b="0" i="0" dirty="0" err="1">
                <a:solidFill>
                  <a:srgbClr val="5A5A5A"/>
                </a:solidFill>
                <a:effectLst/>
                <a:latin typeface="Lato" panose="020F0502020204030203" pitchFamily="34" charset="0"/>
              </a:rPr>
              <a:t>while</a:t>
            </a:r>
            <a:r>
              <a:rPr lang="es-MX" b="0" i="0" dirty="0">
                <a:solidFill>
                  <a:srgbClr val="5A5A5A"/>
                </a:solidFill>
                <a:effectLst/>
                <a:latin typeface="Lato" panose="020F0502020204030203" pitchFamily="34" charset="0"/>
              </a:rPr>
              <a:t>, sin embargo el ciclo do-</a:t>
            </a:r>
            <a:r>
              <a:rPr lang="es-MX" b="0" i="0" dirty="0" err="1">
                <a:solidFill>
                  <a:srgbClr val="5A5A5A"/>
                </a:solidFill>
                <a:effectLst/>
                <a:latin typeface="Lato" panose="020F0502020204030203" pitchFamily="34" charset="0"/>
              </a:rPr>
              <a:t>while</a:t>
            </a:r>
            <a:r>
              <a:rPr lang="es-MX" b="0" i="0" dirty="0">
                <a:solidFill>
                  <a:srgbClr val="5A5A5A"/>
                </a:solidFill>
                <a:effectLst/>
                <a:latin typeface="Lato" panose="020F0502020204030203" pitchFamily="34" charset="0"/>
              </a:rPr>
              <a:t> nos permite añadir cierta ventaja adicional y esta consiste que nos da la posibilidad de ejecutar primero el bloque de instrucciones antes de evaluar la condición necesaria, de este modo los ciclos do-</a:t>
            </a:r>
            <a:r>
              <a:rPr lang="es-MX" b="0" i="0" dirty="0" err="1">
                <a:solidFill>
                  <a:srgbClr val="5A5A5A"/>
                </a:solidFill>
                <a:effectLst/>
                <a:latin typeface="Lato" panose="020F0502020204030203" pitchFamily="34" charset="0"/>
              </a:rPr>
              <a:t>while</a:t>
            </a:r>
            <a:r>
              <a:rPr lang="es-MX" b="0" i="0" dirty="0">
                <a:solidFill>
                  <a:srgbClr val="5A5A5A"/>
                </a:solidFill>
                <a:effectLst/>
                <a:latin typeface="Lato" panose="020F0502020204030203" pitchFamily="34" charset="0"/>
              </a:rPr>
              <a:t>, son más efectivos para algunas situaciones especificas. En resumen un ciclo do-</a:t>
            </a:r>
            <a:r>
              <a:rPr lang="es-MX" b="0" i="0" dirty="0" err="1">
                <a:solidFill>
                  <a:srgbClr val="5A5A5A"/>
                </a:solidFill>
                <a:effectLst/>
                <a:latin typeface="Lato" panose="020F0502020204030203" pitchFamily="34" charset="0"/>
              </a:rPr>
              <a:t>while</a:t>
            </a:r>
            <a:r>
              <a:rPr lang="es-MX" b="0" i="0" dirty="0">
                <a:solidFill>
                  <a:srgbClr val="5A5A5A"/>
                </a:solidFill>
                <a:effectLst/>
                <a:latin typeface="Lato" panose="020F0502020204030203" pitchFamily="34" charset="0"/>
              </a:rPr>
              <a:t>, es una estructura de control cíclica que permite ejecutar de manera repetitiva un bloque de instrucciones sin evaluar de forma inmediata una condición especifica, sino evaluándola justo después de ejecutar por primera vez el bloque de instrucciones.</a:t>
            </a:r>
            <a:endParaRPr lang="es-MX" dirty="0"/>
          </a:p>
        </p:txBody>
      </p:sp>
    </p:spTree>
    <p:extLst>
      <p:ext uri="{BB962C8B-B14F-4D97-AF65-F5344CB8AC3E}">
        <p14:creationId xmlns:p14="http://schemas.microsoft.com/office/powerpoint/2010/main" val="1476323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r>
              <a:rPr lang="es-MX" b="1" i="0" dirty="0">
                <a:solidFill>
                  <a:srgbClr val="4A4A4A"/>
                </a:solidFill>
                <a:effectLst/>
                <a:latin typeface="Lato" panose="020F0502020204030203" pitchFamily="34" charset="0"/>
              </a:rPr>
              <a:t>Sintaxis del Ciclo Do-</a:t>
            </a:r>
            <a:r>
              <a:rPr lang="es-MX" b="1" i="0" dirty="0" err="1">
                <a:solidFill>
                  <a:srgbClr val="4A4A4A"/>
                </a:solidFill>
                <a:effectLst/>
                <a:latin typeface="Lato" panose="020F0502020204030203" pitchFamily="34" charset="0"/>
              </a:rPr>
              <a:t>While</a:t>
            </a:r>
            <a:r>
              <a:rPr lang="es-MX" b="1" i="0" dirty="0">
                <a:solidFill>
                  <a:srgbClr val="4A4A4A"/>
                </a:solidFill>
                <a:effectLst/>
                <a:latin typeface="Lato" panose="020F0502020204030203" pitchFamily="34" charset="0"/>
              </a:rPr>
              <a:t>:</a:t>
            </a:r>
            <a:endParaRPr lang="es-MX" dirty="0"/>
          </a:p>
        </p:txBody>
      </p:sp>
      <p:pic>
        <p:nvPicPr>
          <p:cNvPr id="5" name="Imagen 4">
            <a:extLst>
              <a:ext uri="{FF2B5EF4-FFF2-40B4-BE49-F238E27FC236}">
                <a16:creationId xmlns:a16="http://schemas.microsoft.com/office/drawing/2014/main" id="{1502F3F2-1EBE-B173-DC2E-CF7C65714594}"/>
              </a:ext>
            </a:extLst>
          </p:cNvPr>
          <p:cNvPicPr>
            <a:picLocks noChangeAspect="1"/>
          </p:cNvPicPr>
          <p:nvPr/>
        </p:nvPicPr>
        <p:blipFill>
          <a:blip r:embed="rId3"/>
          <a:stretch>
            <a:fillRect/>
          </a:stretch>
        </p:blipFill>
        <p:spPr>
          <a:xfrm>
            <a:off x="2018120" y="2274595"/>
            <a:ext cx="8524875" cy="2828925"/>
          </a:xfrm>
          <a:prstGeom prst="rect">
            <a:avLst/>
          </a:prstGeom>
        </p:spPr>
      </p:pic>
    </p:spTree>
    <p:extLst>
      <p:ext uri="{BB962C8B-B14F-4D97-AF65-F5344CB8AC3E}">
        <p14:creationId xmlns:p14="http://schemas.microsoft.com/office/powerpoint/2010/main" val="1817054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a:solidFill>
                  <a:srgbClr val="4A4A4A"/>
                </a:solidFill>
                <a:effectLst/>
                <a:latin typeface="Lato" panose="020F0502020204030203" pitchFamily="34" charset="0"/>
              </a:rPr>
              <a:t>Ejemplos de Ciclo Do-</a:t>
            </a:r>
            <a:r>
              <a:rPr lang="es-MX" b="1" i="0" dirty="0" err="1">
                <a:solidFill>
                  <a:srgbClr val="4A4A4A"/>
                </a:solidFill>
                <a:effectLst/>
                <a:latin typeface="Lato" panose="020F0502020204030203" pitchFamily="34" charset="0"/>
              </a:rPr>
              <a:t>While</a:t>
            </a:r>
            <a:endParaRPr lang="es-MX" b="1" i="0" dirty="0">
              <a:solidFill>
                <a:srgbClr val="4A4A4A"/>
              </a:solidFill>
              <a:effectLst/>
              <a:latin typeface="Lato" panose="020F0502020204030203" pitchFamily="34" charset="0"/>
            </a:endParaRPr>
          </a:p>
        </p:txBody>
      </p:sp>
      <p:sp>
        <p:nvSpPr>
          <p:cNvPr id="6" name="CuadroTexto 5">
            <a:extLst>
              <a:ext uri="{FF2B5EF4-FFF2-40B4-BE49-F238E27FC236}">
                <a16:creationId xmlns:a16="http://schemas.microsoft.com/office/drawing/2014/main" id="{32CCFF7D-8A71-C28B-3D2C-3CA5B84195C6}"/>
              </a:ext>
            </a:extLst>
          </p:cNvPr>
          <p:cNvSpPr txBox="1"/>
          <p:nvPr/>
        </p:nvSpPr>
        <p:spPr>
          <a:xfrm>
            <a:off x="1526796" y="2030136"/>
            <a:ext cx="7630615" cy="646331"/>
          </a:xfrm>
          <a:prstGeom prst="rect">
            <a:avLst/>
          </a:prstGeom>
          <a:noFill/>
          <a:ln>
            <a:solidFill>
              <a:schemeClr val="bg2"/>
            </a:solidFill>
          </a:ln>
        </p:spPr>
        <p:txBody>
          <a:bodyPr wrap="none" rtlCol="0">
            <a:spAutoFit/>
          </a:bodyPr>
          <a:lstStyle/>
          <a:p>
            <a:pPr algn="l"/>
            <a:r>
              <a:rPr lang="es-MX" b="1" i="0" dirty="0">
                <a:solidFill>
                  <a:srgbClr val="5A5A5A"/>
                </a:solidFill>
                <a:effectLst/>
                <a:latin typeface="Lato" panose="020F0502020204030203" pitchFamily="34" charset="0"/>
              </a:rPr>
              <a:t>Ejemplo 1: Pedir números por pantalla hasta que alguno sea mayor a 100</a:t>
            </a:r>
          </a:p>
          <a:p>
            <a:endParaRPr lang="es-MX" dirty="0" err="1"/>
          </a:p>
        </p:txBody>
      </p:sp>
      <p:pic>
        <p:nvPicPr>
          <p:cNvPr id="4" name="Imagen 3">
            <a:extLst>
              <a:ext uri="{FF2B5EF4-FFF2-40B4-BE49-F238E27FC236}">
                <a16:creationId xmlns:a16="http://schemas.microsoft.com/office/drawing/2014/main" id="{E83AEA86-7B70-6988-4B44-C9CA1A858CFB}"/>
              </a:ext>
            </a:extLst>
          </p:cNvPr>
          <p:cNvPicPr>
            <a:picLocks noChangeAspect="1"/>
          </p:cNvPicPr>
          <p:nvPr/>
        </p:nvPicPr>
        <p:blipFill>
          <a:blip r:embed="rId3"/>
          <a:stretch>
            <a:fillRect/>
          </a:stretch>
        </p:blipFill>
        <p:spPr>
          <a:xfrm>
            <a:off x="1833562" y="2676467"/>
            <a:ext cx="8524875" cy="2305050"/>
          </a:xfrm>
          <a:prstGeom prst="rect">
            <a:avLst/>
          </a:prstGeom>
        </p:spPr>
      </p:pic>
    </p:spTree>
    <p:extLst>
      <p:ext uri="{BB962C8B-B14F-4D97-AF65-F5344CB8AC3E}">
        <p14:creationId xmlns:p14="http://schemas.microsoft.com/office/powerpoint/2010/main" val="4209177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85101" y="368728"/>
            <a:ext cx="10972800" cy="1143000"/>
          </a:xfrm>
        </p:spPr>
        <p:txBody>
          <a:bodyPr rtlCol="0">
            <a:normAutofit/>
          </a:bodyPr>
          <a:lstStyle/>
          <a:p>
            <a:pPr algn="l"/>
            <a:r>
              <a:rPr lang="es-MX" b="1" i="0" dirty="0">
                <a:solidFill>
                  <a:srgbClr val="4A4A4A"/>
                </a:solidFill>
                <a:effectLst/>
                <a:latin typeface="Lato" panose="020F0502020204030203" pitchFamily="34" charset="0"/>
              </a:rPr>
              <a:t>Ejemplos de Ciclo Do-</a:t>
            </a:r>
            <a:r>
              <a:rPr lang="es-MX" b="1" i="0" dirty="0" err="1">
                <a:solidFill>
                  <a:srgbClr val="4A4A4A"/>
                </a:solidFill>
                <a:effectLst/>
                <a:latin typeface="Lato" panose="020F0502020204030203" pitchFamily="34" charset="0"/>
              </a:rPr>
              <a:t>While</a:t>
            </a:r>
            <a:endParaRPr lang="es-MX" b="1" i="0" dirty="0">
              <a:solidFill>
                <a:srgbClr val="4A4A4A"/>
              </a:solidFill>
              <a:effectLst/>
              <a:latin typeface="Lato" panose="020F0502020204030203" pitchFamily="34" charset="0"/>
            </a:endParaRPr>
          </a:p>
        </p:txBody>
      </p:sp>
      <p:sp>
        <p:nvSpPr>
          <p:cNvPr id="6" name="CuadroTexto 5">
            <a:extLst>
              <a:ext uri="{FF2B5EF4-FFF2-40B4-BE49-F238E27FC236}">
                <a16:creationId xmlns:a16="http://schemas.microsoft.com/office/drawing/2014/main" id="{32CCFF7D-8A71-C28B-3D2C-3CA5B84195C6}"/>
              </a:ext>
            </a:extLst>
          </p:cNvPr>
          <p:cNvSpPr txBox="1"/>
          <p:nvPr/>
        </p:nvSpPr>
        <p:spPr>
          <a:xfrm>
            <a:off x="1177666" y="1639358"/>
            <a:ext cx="4918334" cy="369332"/>
          </a:xfrm>
          <a:prstGeom prst="rect">
            <a:avLst/>
          </a:prstGeom>
          <a:noFill/>
          <a:ln>
            <a:solidFill>
              <a:schemeClr val="bg2"/>
            </a:solidFill>
          </a:ln>
        </p:spPr>
        <p:txBody>
          <a:bodyPr wrap="none" rtlCol="0">
            <a:spAutoFit/>
          </a:bodyPr>
          <a:lstStyle/>
          <a:p>
            <a:r>
              <a:rPr lang="es-MX" b="0" i="0" dirty="0">
                <a:solidFill>
                  <a:srgbClr val="5A5A5A"/>
                </a:solidFill>
                <a:effectLst/>
                <a:latin typeface="Lato" panose="020F0502020204030203" pitchFamily="34" charset="0"/>
              </a:rPr>
              <a:t>El código funcional completo sería el siguiente:</a:t>
            </a:r>
            <a:endParaRPr lang="es-MX" dirty="0"/>
          </a:p>
        </p:txBody>
      </p:sp>
      <p:pic>
        <p:nvPicPr>
          <p:cNvPr id="5" name="Imagen 4">
            <a:extLst>
              <a:ext uri="{FF2B5EF4-FFF2-40B4-BE49-F238E27FC236}">
                <a16:creationId xmlns:a16="http://schemas.microsoft.com/office/drawing/2014/main" id="{DE47FEA1-6EFE-010A-FE36-E727A4076324}"/>
              </a:ext>
            </a:extLst>
          </p:cNvPr>
          <p:cNvPicPr>
            <a:picLocks noChangeAspect="1"/>
          </p:cNvPicPr>
          <p:nvPr/>
        </p:nvPicPr>
        <p:blipFill>
          <a:blip r:embed="rId3"/>
          <a:stretch>
            <a:fillRect/>
          </a:stretch>
        </p:blipFill>
        <p:spPr>
          <a:xfrm>
            <a:off x="1838325" y="2136320"/>
            <a:ext cx="8515350" cy="4352925"/>
          </a:xfrm>
          <a:prstGeom prst="rect">
            <a:avLst/>
          </a:prstGeom>
        </p:spPr>
      </p:pic>
    </p:spTree>
    <p:extLst>
      <p:ext uri="{BB962C8B-B14F-4D97-AF65-F5344CB8AC3E}">
        <p14:creationId xmlns:p14="http://schemas.microsoft.com/office/powerpoint/2010/main" val="2686723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a:solidFill>
                  <a:srgbClr val="4A4A4A"/>
                </a:solidFill>
                <a:effectLst/>
                <a:latin typeface="Lato" panose="020F0502020204030203" pitchFamily="34" charset="0"/>
              </a:rPr>
              <a:t>Estructuras de datos</a:t>
            </a:r>
          </a:p>
        </p:txBody>
      </p:sp>
      <p:sp>
        <p:nvSpPr>
          <p:cNvPr id="2" name="Marcador de contenido 1"/>
          <p:cNvSpPr>
            <a:spLocks noGrp="1"/>
          </p:cNvSpPr>
          <p:nvPr>
            <p:ph idx="1"/>
          </p:nvPr>
        </p:nvSpPr>
        <p:spPr/>
        <p:txBody>
          <a:bodyPr rtlCol="0">
            <a:normAutofit/>
          </a:bodyPr>
          <a:lstStyle/>
          <a:p>
            <a:pPr rtl="0"/>
            <a:r>
              <a:rPr lang="es-MX" b="0" i="0" dirty="0">
                <a:solidFill>
                  <a:srgbClr val="5A5A5A"/>
                </a:solidFill>
                <a:effectLst/>
                <a:latin typeface="Lato" panose="020F0502020204030203" pitchFamily="34" charset="0"/>
              </a:rPr>
              <a:t>Las estructuras de datos se pueden entender como un tipo de dato compuesto (no complejo). Las estructuras de datos permiten almacenar de manera ordenada una serie de valores dados en una misma variable. Las estructuras de datos más comunes son los </a:t>
            </a:r>
            <a:r>
              <a:rPr lang="es-MX" b="0" i="0" dirty="0" err="1">
                <a:solidFill>
                  <a:srgbClr val="5A5A5A"/>
                </a:solidFill>
                <a:effectLst/>
                <a:latin typeface="Lato" panose="020F0502020204030203" pitchFamily="34" charset="0"/>
              </a:rPr>
              <a:t>arrays</a:t>
            </a:r>
            <a:r>
              <a:rPr lang="es-MX" b="0" i="0" dirty="0">
                <a:solidFill>
                  <a:srgbClr val="5A5A5A"/>
                </a:solidFill>
                <a:effectLst/>
                <a:latin typeface="Lato" panose="020F0502020204030203" pitchFamily="34" charset="0"/>
              </a:rPr>
              <a:t>, que pueden ser unidimensionales (de una dimensión) también conocidos como </a:t>
            </a:r>
            <a:r>
              <a:rPr lang="es-MX" b="0" i="0" u="none" strike="noStrike" dirty="0">
                <a:solidFill>
                  <a:srgbClr val="00A6B5"/>
                </a:solidFill>
                <a:effectLst/>
                <a:latin typeface="Lato" panose="020F0502020204030203" pitchFamily="34" charset="0"/>
                <a:hlinkClick r:id="rId3" tooltip="Arreglos unidimensionales o vectores en C++"/>
              </a:rPr>
              <a:t>vectores</a:t>
            </a:r>
            <a:r>
              <a:rPr lang="es-MX" b="0" i="0" dirty="0">
                <a:solidFill>
                  <a:srgbClr val="5A5A5A"/>
                </a:solidFill>
                <a:effectLst/>
                <a:latin typeface="Lato" panose="020F0502020204030203" pitchFamily="34" charset="0"/>
              </a:rPr>
              <a:t>, o multidimensionales (de varias dimensiones) también conocidos como </a:t>
            </a:r>
            <a:r>
              <a:rPr lang="es-MX" b="0" i="0" u="none" strike="noStrike" dirty="0">
                <a:solidFill>
                  <a:srgbClr val="00A6B5"/>
                </a:solidFill>
                <a:effectLst/>
                <a:latin typeface="Lato" panose="020F0502020204030203" pitchFamily="34" charset="0"/>
                <a:hlinkClick r:id="rId4" tooltip="Arreglos multidimensionales o matrices en C++"/>
              </a:rPr>
              <a:t>matrices</a:t>
            </a:r>
            <a:r>
              <a:rPr lang="es-MX" b="0" i="0" dirty="0">
                <a:solidFill>
                  <a:srgbClr val="5A5A5A"/>
                </a:solidFill>
                <a:effectLst/>
                <a:latin typeface="Lato" panose="020F0502020204030203" pitchFamily="34" charset="0"/>
              </a:rPr>
              <a:t>, aunque hay otras un poco más diferentes como son </a:t>
            </a:r>
            <a:r>
              <a:rPr lang="es-MX" b="0" i="1" dirty="0" err="1">
                <a:solidFill>
                  <a:srgbClr val="000000"/>
                </a:solidFill>
                <a:effectLst/>
                <a:latin typeface="Lato" panose="020F0502020204030203" pitchFamily="34" charset="0"/>
              </a:rPr>
              <a:t>struct</a:t>
            </a:r>
            <a:r>
              <a:rPr lang="es-MX" b="0" i="0" dirty="0">
                <a:solidFill>
                  <a:srgbClr val="5A5A5A"/>
                </a:solidFill>
                <a:effectLst/>
                <a:latin typeface="Lato" panose="020F0502020204030203" pitchFamily="34" charset="0"/>
              </a:rPr>
              <a:t>, las enumeraciones y los </a:t>
            </a:r>
            <a:r>
              <a:rPr lang="es-MX" b="0" i="0" u="none" strike="noStrike" dirty="0">
                <a:solidFill>
                  <a:srgbClr val="00A6B5"/>
                </a:solidFill>
                <a:effectLst/>
                <a:latin typeface="Lato" panose="020F0502020204030203" pitchFamily="34" charset="0"/>
                <a:hlinkClick r:id="rId5" tooltip="Punteros en C++"/>
              </a:rPr>
              <a:t>punteros</a:t>
            </a:r>
            <a:r>
              <a:rPr lang="es-MX" b="0" i="0" dirty="0">
                <a:solidFill>
                  <a:srgbClr val="5A5A5A"/>
                </a:solidFill>
                <a:effectLst/>
                <a:latin typeface="Lato" panose="020F0502020204030203" pitchFamily="34" charset="0"/>
              </a:rPr>
              <a:t>.</a:t>
            </a:r>
            <a:endParaRPr lang="es-MX" dirty="0"/>
          </a:p>
        </p:txBody>
      </p:sp>
    </p:spTree>
    <p:extLst>
      <p:ext uri="{BB962C8B-B14F-4D97-AF65-F5344CB8AC3E}">
        <p14:creationId xmlns:p14="http://schemas.microsoft.com/office/powerpoint/2010/main" val="722845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algn="l"/>
            <a:r>
              <a:rPr lang="es-MX" b="1" i="0" dirty="0">
                <a:solidFill>
                  <a:srgbClr val="4A4A4A"/>
                </a:solidFill>
                <a:effectLst/>
                <a:latin typeface="Lato" panose="020F0502020204030204" pitchFamily="34" charset="0"/>
              </a:rPr>
              <a:t>Condicional switch</a:t>
            </a:r>
          </a:p>
        </p:txBody>
      </p:sp>
      <p:sp>
        <p:nvSpPr>
          <p:cNvPr id="2" name="Marcador de contenido 1"/>
          <p:cNvSpPr>
            <a:spLocks noGrp="1"/>
          </p:cNvSpPr>
          <p:nvPr>
            <p:ph idx="1"/>
          </p:nvPr>
        </p:nvSpPr>
        <p:spPr/>
        <p:txBody>
          <a:bodyPr rtlCol="0"/>
          <a:lstStyle/>
          <a:p>
            <a:pPr marL="0" indent="0" algn="l">
              <a:buNone/>
            </a:pPr>
            <a:r>
              <a:rPr lang="es-MX" b="1" i="0" dirty="0">
                <a:solidFill>
                  <a:srgbClr val="4A4A4A"/>
                </a:solidFill>
                <a:effectLst/>
                <a:latin typeface="Lato" panose="020F0502020204030203" pitchFamily="34" charset="0"/>
              </a:rPr>
              <a:t>¿Qué es Condicional Switch?</a:t>
            </a:r>
          </a:p>
          <a:p>
            <a:pPr marL="0" indent="0" algn="l">
              <a:buNone/>
            </a:pPr>
            <a:endParaRPr lang="es-MX" b="1" i="0" dirty="0">
              <a:solidFill>
                <a:srgbClr val="4A4A4A"/>
              </a:solidFill>
              <a:effectLst/>
              <a:latin typeface="Lato" panose="020F0502020204030203" pitchFamily="34" charset="0"/>
            </a:endParaRPr>
          </a:p>
          <a:p>
            <a:pPr algn="l"/>
            <a:r>
              <a:rPr lang="es-MX" b="0" i="0" dirty="0">
                <a:solidFill>
                  <a:srgbClr val="5A5A5A"/>
                </a:solidFill>
                <a:effectLst/>
                <a:latin typeface="Lato" panose="020F0502020204030203" pitchFamily="34" charset="0"/>
              </a:rPr>
              <a:t>Los condicionales Switch, son una estructura de control condicional, que permite definir múltiples casos que puede llegar a cumplir una variable cualquiera, y qué acción tomar en cualquiera de estas situaciones, incluso es posible determinar qué acción llevar a cabo en caso de no cumplir ninguna de las condiciones dadas.</a:t>
            </a: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err="1">
                <a:solidFill>
                  <a:srgbClr val="4A4A4A"/>
                </a:solidFill>
                <a:effectLst/>
                <a:latin typeface="Lato" panose="020F0502020204030203" pitchFamily="34" charset="0"/>
              </a:rPr>
              <a:t>Arrays</a:t>
            </a:r>
            <a:r>
              <a:rPr lang="es-MX" b="1" i="0" dirty="0">
                <a:solidFill>
                  <a:srgbClr val="4A4A4A"/>
                </a:solidFill>
                <a:effectLst/>
                <a:latin typeface="Lato" panose="020F0502020204030203" pitchFamily="34" charset="0"/>
              </a:rPr>
              <a:t>, arreglos y vectores</a:t>
            </a:r>
          </a:p>
        </p:txBody>
      </p:sp>
      <p:sp>
        <p:nvSpPr>
          <p:cNvPr id="2" name="Marcador de contenido 1"/>
          <p:cNvSpPr>
            <a:spLocks noGrp="1"/>
          </p:cNvSpPr>
          <p:nvPr>
            <p:ph idx="1"/>
          </p:nvPr>
        </p:nvSpPr>
        <p:spPr/>
        <p:txBody>
          <a:bodyPr rtlCol="0">
            <a:normAutofit lnSpcReduction="10000"/>
          </a:bodyPr>
          <a:lstStyle/>
          <a:p>
            <a:pPr rtl="0"/>
            <a:r>
              <a:rPr lang="es-MX" b="0" i="0" dirty="0">
                <a:solidFill>
                  <a:srgbClr val="5A5A5A"/>
                </a:solidFill>
                <a:effectLst/>
                <a:latin typeface="Lato" panose="020F0502020204030203" pitchFamily="34" charset="0"/>
              </a:rPr>
              <a:t>Los vectores son un tipo de array (arreglos). Son, de hecho, un array de una sola dimensión y forman parte de la amplia variedad de estructuras de datos que nos ofrecen los </a:t>
            </a:r>
            <a:r>
              <a:rPr lang="es-MX" b="0" i="0" dirty="0" err="1">
                <a:solidFill>
                  <a:srgbClr val="5A5A5A"/>
                </a:solidFill>
                <a:effectLst/>
                <a:latin typeface="Lato" panose="020F0502020204030203" pitchFamily="34" charset="0"/>
              </a:rPr>
              <a:t>lengiajes</a:t>
            </a:r>
            <a:r>
              <a:rPr lang="es-MX" b="0" i="0" dirty="0">
                <a:solidFill>
                  <a:srgbClr val="5A5A5A"/>
                </a:solidFill>
                <a:effectLst/>
                <a:latin typeface="Lato" panose="020F0502020204030203" pitchFamily="34" charset="0"/>
              </a:rPr>
              <a:t>, siendo además una de las principales y más útiles estructuras que podremos tener como herramienta de programación. Los vectores o </a:t>
            </a:r>
            <a:r>
              <a:rPr lang="es-MX" b="0" i="0" dirty="0" err="1">
                <a:solidFill>
                  <a:srgbClr val="5A5A5A"/>
                </a:solidFill>
                <a:effectLst/>
                <a:latin typeface="Lato" panose="020F0502020204030203" pitchFamily="34" charset="0"/>
              </a:rPr>
              <a:t>arrays</a:t>
            </a:r>
            <a:r>
              <a:rPr lang="es-MX" b="0" i="0" dirty="0">
                <a:solidFill>
                  <a:srgbClr val="5A5A5A"/>
                </a:solidFill>
                <a:effectLst/>
                <a:latin typeface="Lato" panose="020F0502020204030203" pitchFamily="34" charset="0"/>
              </a:rPr>
              <a:t> o arreglos de una dimensión (como los quieras llamar), son utilizados para almacenar múltiples valores en una única variable. En un aspecto más profundo, este tipo de </a:t>
            </a:r>
            <a:r>
              <a:rPr lang="es-MX" b="0" i="0" dirty="0" err="1">
                <a:solidFill>
                  <a:srgbClr val="5A5A5A"/>
                </a:solidFill>
                <a:effectLst/>
                <a:latin typeface="Lato" panose="020F0502020204030203" pitchFamily="34" charset="0"/>
              </a:rPr>
              <a:t>arrays</a:t>
            </a:r>
            <a:r>
              <a:rPr lang="es-MX" b="0" i="0" dirty="0">
                <a:solidFill>
                  <a:srgbClr val="5A5A5A"/>
                </a:solidFill>
                <a:effectLst/>
                <a:latin typeface="Lato" panose="020F0502020204030203" pitchFamily="34" charset="0"/>
              </a:rPr>
              <a:t> (vectores), permiten almacenar muchos valores en posiciones de memoria continuas, lo cual permite acceder a un valor u otro de manera rápida y sencilla. Estos valores pueden ser números, letras o cualquier tipo de variable que deseemos incluso tipos de datos complejos.</a:t>
            </a:r>
            <a:endParaRPr lang="es-MX" dirty="0"/>
          </a:p>
        </p:txBody>
      </p:sp>
    </p:spTree>
    <p:extLst>
      <p:ext uri="{BB962C8B-B14F-4D97-AF65-F5344CB8AC3E}">
        <p14:creationId xmlns:p14="http://schemas.microsoft.com/office/powerpoint/2010/main" val="1783172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fontScale="90000"/>
          </a:bodyPr>
          <a:lstStyle/>
          <a:p>
            <a:pPr algn="l"/>
            <a:r>
              <a:rPr lang="es-MX" b="1" i="0" dirty="0">
                <a:solidFill>
                  <a:srgbClr val="4A4A4A"/>
                </a:solidFill>
                <a:effectLst/>
                <a:latin typeface="Lato" panose="020F0502020204030203" pitchFamily="34" charset="0"/>
              </a:rPr>
              <a:t>¿Cómo declarar un Array de una dimensión o Vector?</a:t>
            </a:r>
          </a:p>
        </p:txBody>
      </p:sp>
      <p:pic>
        <p:nvPicPr>
          <p:cNvPr id="4" name="Imagen 3">
            <a:extLst>
              <a:ext uri="{FF2B5EF4-FFF2-40B4-BE49-F238E27FC236}">
                <a16:creationId xmlns:a16="http://schemas.microsoft.com/office/drawing/2014/main" id="{E0196EF8-5946-E5A0-A479-DC0FC801E541}"/>
              </a:ext>
            </a:extLst>
          </p:cNvPr>
          <p:cNvPicPr>
            <a:picLocks noChangeAspect="1"/>
          </p:cNvPicPr>
          <p:nvPr/>
        </p:nvPicPr>
        <p:blipFill>
          <a:blip r:embed="rId3"/>
          <a:stretch>
            <a:fillRect/>
          </a:stretch>
        </p:blipFill>
        <p:spPr>
          <a:xfrm>
            <a:off x="1970495" y="2590800"/>
            <a:ext cx="8572500" cy="838200"/>
          </a:xfrm>
          <a:prstGeom prst="rect">
            <a:avLst/>
          </a:prstGeom>
        </p:spPr>
      </p:pic>
      <p:pic>
        <p:nvPicPr>
          <p:cNvPr id="7" name="Imagen 6">
            <a:extLst>
              <a:ext uri="{FF2B5EF4-FFF2-40B4-BE49-F238E27FC236}">
                <a16:creationId xmlns:a16="http://schemas.microsoft.com/office/drawing/2014/main" id="{CB7BDD06-A20A-1362-18FC-12000E5A7974}"/>
              </a:ext>
            </a:extLst>
          </p:cNvPr>
          <p:cNvPicPr>
            <a:picLocks noChangeAspect="1"/>
          </p:cNvPicPr>
          <p:nvPr/>
        </p:nvPicPr>
        <p:blipFill>
          <a:blip r:embed="rId4"/>
          <a:stretch>
            <a:fillRect/>
          </a:stretch>
        </p:blipFill>
        <p:spPr>
          <a:xfrm>
            <a:off x="1980020" y="3592017"/>
            <a:ext cx="8562975" cy="1838325"/>
          </a:xfrm>
          <a:prstGeom prst="rect">
            <a:avLst/>
          </a:prstGeom>
        </p:spPr>
      </p:pic>
    </p:spTree>
    <p:extLst>
      <p:ext uri="{BB962C8B-B14F-4D97-AF65-F5344CB8AC3E}">
        <p14:creationId xmlns:p14="http://schemas.microsoft.com/office/powerpoint/2010/main" val="2648125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a:solidFill>
                  <a:srgbClr val="4A4A4A"/>
                </a:solidFill>
                <a:effectLst/>
                <a:latin typeface="Lato" panose="020F0502020204030203" pitchFamily="34" charset="0"/>
              </a:rPr>
              <a:t>¿Cómo inicializar un Array o Vector?</a:t>
            </a:r>
          </a:p>
        </p:txBody>
      </p:sp>
      <p:pic>
        <p:nvPicPr>
          <p:cNvPr id="5" name="Imagen 4">
            <a:extLst>
              <a:ext uri="{FF2B5EF4-FFF2-40B4-BE49-F238E27FC236}">
                <a16:creationId xmlns:a16="http://schemas.microsoft.com/office/drawing/2014/main" id="{60172C7D-E1EC-DF16-49F0-78A13F8FE0DF}"/>
              </a:ext>
            </a:extLst>
          </p:cNvPr>
          <p:cNvPicPr>
            <a:picLocks noChangeAspect="1"/>
          </p:cNvPicPr>
          <p:nvPr/>
        </p:nvPicPr>
        <p:blipFill>
          <a:blip r:embed="rId3"/>
          <a:stretch>
            <a:fillRect/>
          </a:stretch>
        </p:blipFill>
        <p:spPr>
          <a:xfrm>
            <a:off x="1980020" y="2503983"/>
            <a:ext cx="8524875" cy="762000"/>
          </a:xfrm>
          <a:prstGeom prst="rect">
            <a:avLst/>
          </a:prstGeom>
        </p:spPr>
      </p:pic>
      <p:pic>
        <p:nvPicPr>
          <p:cNvPr id="8" name="Imagen 7">
            <a:extLst>
              <a:ext uri="{FF2B5EF4-FFF2-40B4-BE49-F238E27FC236}">
                <a16:creationId xmlns:a16="http://schemas.microsoft.com/office/drawing/2014/main" id="{01C493B2-5D05-767E-187B-3E88CF9FF806}"/>
              </a:ext>
            </a:extLst>
          </p:cNvPr>
          <p:cNvPicPr>
            <a:picLocks noChangeAspect="1"/>
          </p:cNvPicPr>
          <p:nvPr/>
        </p:nvPicPr>
        <p:blipFill>
          <a:blip r:embed="rId4"/>
          <a:stretch>
            <a:fillRect/>
          </a:stretch>
        </p:blipFill>
        <p:spPr>
          <a:xfrm>
            <a:off x="1960970" y="3429000"/>
            <a:ext cx="8543925" cy="800100"/>
          </a:xfrm>
          <a:prstGeom prst="rect">
            <a:avLst/>
          </a:prstGeom>
        </p:spPr>
      </p:pic>
    </p:spTree>
    <p:extLst>
      <p:ext uri="{BB962C8B-B14F-4D97-AF65-F5344CB8AC3E}">
        <p14:creationId xmlns:p14="http://schemas.microsoft.com/office/powerpoint/2010/main" val="1056772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fontScale="90000"/>
          </a:bodyPr>
          <a:lstStyle/>
          <a:p>
            <a:r>
              <a:rPr lang="es-MX" b="1" i="0" dirty="0">
                <a:solidFill>
                  <a:srgbClr val="4A4A4A"/>
                </a:solidFill>
                <a:effectLst/>
                <a:latin typeface="Lato" panose="020F0502020204030203" pitchFamily="34" charset="0"/>
              </a:rPr>
              <a:t>Obtener el valor de una casilla específica en un array </a:t>
            </a:r>
          </a:p>
        </p:txBody>
      </p:sp>
      <p:pic>
        <p:nvPicPr>
          <p:cNvPr id="4" name="Imagen 3">
            <a:extLst>
              <a:ext uri="{FF2B5EF4-FFF2-40B4-BE49-F238E27FC236}">
                <a16:creationId xmlns:a16="http://schemas.microsoft.com/office/drawing/2014/main" id="{0365460A-7117-24F9-EC01-0998BF878CEA}"/>
              </a:ext>
            </a:extLst>
          </p:cNvPr>
          <p:cNvPicPr>
            <a:picLocks noChangeAspect="1"/>
          </p:cNvPicPr>
          <p:nvPr/>
        </p:nvPicPr>
        <p:blipFill>
          <a:blip r:embed="rId3"/>
          <a:stretch>
            <a:fillRect/>
          </a:stretch>
        </p:blipFill>
        <p:spPr>
          <a:xfrm>
            <a:off x="1824037" y="2781300"/>
            <a:ext cx="8543925" cy="1295400"/>
          </a:xfrm>
          <a:prstGeom prst="rect">
            <a:avLst/>
          </a:prstGeom>
        </p:spPr>
      </p:pic>
      <p:sp>
        <p:nvSpPr>
          <p:cNvPr id="6" name="CuadroTexto 5">
            <a:extLst>
              <a:ext uri="{FF2B5EF4-FFF2-40B4-BE49-F238E27FC236}">
                <a16:creationId xmlns:a16="http://schemas.microsoft.com/office/drawing/2014/main" id="{CC44B0C3-C546-0677-BAC3-98D49391AD7C}"/>
              </a:ext>
            </a:extLst>
          </p:cNvPr>
          <p:cNvSpPr txBox="1"/>
          <p:nvPr/>
        </p:nvSpPr>
        <p:spPr>
          <a:xfrm>
            <a:off x="443450" y="4583075"/>
            <a:ext cx="9924512" cy="1200329"/>
          </a:xfrm>
          <a:prstGeom prst="rect">
            <a:avLst/>
          </a:prstGeom>
          <a:noFill/>
          <a:ln>
            <a:solidFill>
              <a:schemeClr val="bg2"/>
            </a:solidFill>
          </a:ln>
        </p:spPr>
        <p:txBody>
          <a:bodyPr wrap="none" rtlCol="0">
            <a:spAutoFit/>
          </a:bodyPr>
          <a:lstStyle/>
          <a:p>
            <a:r>
              <a:rPr lang="es-MX" b="0" i="0" dirty="0">
                <a:solidFill>
                  <a:srgbClr val="5A5A5A"/>
                </a:solidFill>
                <a:effectLst/>
                <a:latin typeface="Lato" panose="020F0502020204030203" pitchFamily="34" charset="0"/>
              </a:rPr>
              <a:t>Es muy común el caso en el que tenemos un vector con una enorme cantidad de elementos, </a:t>
            </a:r>
          </a:p>
          <a:p>
            <a:r>
              <a:rPr lang="es-MX" b="0" i="0" dirty="0">
                <a:solidFill>
                  <a:srgbClr val="5A5A5A"/>
                </a:solidFill>
                <a:effectLst/>
                <a:latin typeface="Lato" panose="020F0502020204030203" pitchFamily="34" charset="0"/>
              </a:rPr>
              <a:t>sin embargo de todos estos, solo nos interesa uno en especial y corremos con la suerte de saber </a:t>
            </a:r>
          </a:p>
          <a:p>
            <a:r>
              <a:rPr lang="es-MX" b="0" i="0" dirty="0">
                <a:solidFill>
                  <a:srgbClr val="5A5A5A"/>
                </a:solidFill>
                <a:effectLst/>
                <a:latin typeface="Lato" panose="020F0502020204030203" pitchFamily="34" charset="0"/>
              </a:rPr>
              <a:t>cuál es su índice, sabiendo el índice de un elemento en un array es bastante sencillo </a:t>
            </a:r>
          </a:p>
          <a:p>
            <a:r>
              <a:rPr lang="es-MX" b="0" i="0" dirty="0">
                <a:solidFill>
                  <a:srgbClr val="5A5A5A"/>
                </a:solidFill>
                <a:effectLst/>
                <a:latin typeface="Lato" panose="020F0502020204030203" pitchFamily="34" charset="0"/>
              </a:rPr>
              <a:t>obtener el valor de este.</a:t>
            </a:r>
            <a:endParaRPr lang="es-MX" dirty="0"/>
          </a:p>
        </p:txBody>
      </p:sp>
    </p:spTree>
    <p:extLst>
      <p:ext uri="{BB962C8B-B14F-4D97-AF65-F5344CB8AC3E}">
        <p14:creationId xmlns:p14="http://schemas.microsoft.com/office/powerpoint/2010/main" val="4243747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a:solidFill>
                  <a:srgbClr val="4A4A4A"/>
                </a:solidFill>
                <a:effectLst/>
                <a:latin typeface="Lato" panose="020F0502020204030203" pitchFamily="34" charset="0"/>
              </a:rPr>
              <a:t>Recorrer un Array o Vector</a:t>
            </a:r>
          </a:p>
        </p:txBody>
      </p:sp>
      <p:pic>
        <p:nvPicPr>
          <p:cNvPr id="5" name="Imagen 4">
            <a:extLst>
              <a:ext uri="{FF2B5EF4-FFF2-40B4-BE49-F238E27FC236}">
                <a16:creationId xmlns:a16="http://schemas.microsoft.com/office/drawing/2014/main" id="{3F7DB014-E238-4090-58AA-939CB7C3E109}"/>
              </a:ext>
            </a:extLst>
          </p:cNvPr>
          <p:cNvPicPr>
            <a:picLocks noChangeAspect="1"/>
          </p:cNvPicPr>
          <p:nvPr/>
        </p:nvPicPr>
        <p:blipFill>
          <a:blip r:embed="rId3"/>
          <a:stretch>
            <a:fillRect/>
          </a:stretch>
        </p:blipFill>
        <p:spPr>
          <a:xfrm>
            <a:off x="1710218" y="2069502"/>
            <a:ext cx="8553450" cy="3876675"/>
          </a:xfrm>
          <a:prstGeom prst="rect">
            <a:avLst/>
          </a:prstGeom>
        </p:spPr>
      </p:pic>
    </p:spTree>
    <p:extLst>
      <p:ext uri="{BB962C8B-B14F-4D97-AF65-F5344CB8AC3E}">
        <p14:creationId xmlns:p14="http://schemas.microsoft.com/office/powerpoint/2010/main" val="700934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85101" y="368728"/>
            <a:ext cx="10972800" cy="1143000"/>
          </a:xfrm>
        </p:spPr>
        <p:txBody>
          <a:bodyPr rtlCol="0">
            <a:normAutofit/>
          </a:bodyPr>
          <a:lstStyle/>
          <a:p>
            <a:pPr algn="l"/>
            <a:r>
              <a:rPr lang="es-MX" b="1" i="0" dirty="0">
                <a:solidFill>
                  <a:srgbClr val="4A4A4A"/>
                </a:solidFill>
                <a:effectLst/>
                <a:latin typeface="Lato" panose="020F0502020204030203" pitchFamily="34" charset="0"/>
              </a:rPr>
              <a:t>Ejemplos Array o Vectores</a:t>
            </a:r>
          </a:p>
        </p:txBody>
      </p:sp>
      <p:sp>
        <p:nvSpPr>
          <p:cNvPr id="6" name="CuadroTexto 5">
            <a:extLst>
              <a:ext uri="{FF2B5EF4-FFF2-40B4-BE49-F238E27FC236}">
                <a16:creationId xmlns:a16="http://schemas.microsoft.com/office/drawing/2014/main" id="{32CCFF7D-8A71-C28B-3D2C-3CA5B84195C6}"/>
              </a:ext>
            </a:extLst>
          </p:cNvPr>
          <p:cNvSpPr txBox="1"/>
          <p:nvPr/>
        </p:nvSpPr>
        <p:spPr>
          <a:xfrm>
            <a:off x="1177666" y="1639358"/>
            <a:ext cx="4918334" cy="369332"/>
          </a:xfrm>
          <a:prstGeom prst="rect">
            <a:avLst/>
          </a:prstGeom>
          <a:noFill/>
          <a:ln>
            <a:solidFill>
              <a:schemeClr val="bg2"/>
            </a:solidFill>
          </a:ln>
        </p:spPr>
        <p:txBody>
          <a:bodyPr wrap="none" rtlCol="0">
            <a:spAutoFit/>
          </a:bodyPr>
          <a:lstStyle/>
          <a:p>
            <a:r>
              <a:rPr lang="es-MX" b="0" i="0" dirty="0">
                <a:solidFill>
                  <a:srgbClr val="5A5A5A"/>
                </a:solidFill>
                <a:effectLst/>
                <a:latin typeface="Lato" panose="020F0502020204030203" pitchFamily="34" charset="0"/>
              </a:rPr>
              <a:t>El código funcional completo sería el siguiente:</a:t>
            </a:r>
            <a:endParaRPr lang="es-MX" dirty="0"/>
          </a:p>
        </p:txBody>
      </p:sp>
      <p:pic>
        <p:nvPicPr>
          <p:cNvPr id="4" name="Imagen 3">
            <a:extLst>
              <a:ext uri="{FF2B5EF4-FFF2-40B4-BE49-F238E27FC236}">
                <a16:creationId xmlns:a16="http://schemas.microsoft.com/office/drawing/2014/main" id="{77A688E3-B28C-8F27-F66F-6A11AD1E6D4F}"/>
              </a:ext>
            </a:extLst>
          </p:cNvPr>
          <p:cNvPicPr>
            <a:picLocks noChangeAspect="1"/>
          </p:cNvPicPr>
          <p:nvPr/>
        </p:nvPicPr>
        <p:blipFill>
          <a:blip r:embed="rId3"/>
          <a:stretch>
            <a:fillRect/>
          </a:stretch>
        </p:blipFill>
        <p:spPr>
          <a:xfrm>
            <a:off x="2618719" y="2008690"/>
            <a:ext cx="7867520" cy="4785128"/>
          </a:xfrm>
          <a:prstGeom prst="rect">
            <a:avLst/>
          </a:prstGeom>
        </p:spPr>
      </p:pic>
    </p:spTree>
    <p:extLst>
      <p:ext uri="{BB962C8B-B14F-4D97-AF65-F5344CB8AC3E}">
        <p14:creationId xmlns:p14="http://schemas.microsoft.com/office/powerpoint/2010/main" val="3939818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85101" y="368728"/>
            <a:ext cx="10972800" cy="1143000"/>
          </a:xfrm>
        </p:spPr>
        <p:txBody>
          <a:bodyPr rtlCol="0">
            <a:normAutofit/>
          </a:bodyPr>
          <a:lstStyle/>
          <a:p>
            <a:pPr algn="l"/>
            <a:r>
              <a:rPr lang="es-MX" b="1" i="0" dirty="0">
                <a:solidFill>
                  <a:srgbClr val="4A4A4A"/>
                </a:solidFill>
                <a:effectLst/>
                <a:latin typeface="Lato" panose="020F0502020204030203" pitchFamily="34" charset="0"/>
              </a:rPr>
              <a:t>Ejemplos Array o Vectores</a:t>
            </a:r>
          </a:p>
        </p:txBody>
      </p:sp>
      <p:sp>
        <p:nvSpPr>
          <p:cNvPr id="6" name="CuadroTexto 5">
            <a:extLst>
              <a:ext uri="{FF2B5EF4-FFF2-40B4-BE49-F238E27FC236}">
                <a16:creationId xmlns:a16="http://schemas.microsoft.com/office/drawing/2014/main" id="{32CCFF7D-8A71-C28B-3D2C-3CA5B84195C6}"/>
              </a:ext>
            </a:extLst>
          </p:cNvPr>
          <p:cNvSpPr txBox="1"/>
          <p:nvPr/>
        </p:nvSpPr>
        <p:spPr>
          <a:xfrm>
            <a:off x="1177666" y="1639358"/>
            <a:ext cx="4190571" cy="369332"/>
          </a:xfrm>
          <a:prstGeom prst="rect">
            <a:avLst/>
          </a:prstGeom>
          <a:noFill/>
          <a:ln>
            <a:solidFill>
              <a:schemeClr val="bg2"/>
            </a:solidFill>
          </a:ln>
        </p:spPr>
        <p:txBody>
          <a:bodyPr wrap="none" rtlCol="0">
            <a:spAutoFit/>
          </a:bodyPr>
          <a:lstStyle/>
          <a:p>
            <a:r>
              <a:rPr lang="es-MX" b="0" i="0" dirty="0">
                <a:solidFill>
                  <a:srgbClr val="5A5A5A"/>
                </a:solidFill>
                <a:effectLst/>
                <a:latin typeface="Lato" panose="020F0502020204030203" pitchFamily="34" charset="0"/>
              </a:rPr>
              <a:t>El código funcional completo mejorado:</a:t>
            </a:r>
            <a:endParaRPr lang="es-MX" dirty="0"/>
          </a:p>
        </p:txBody>
      </p:sp>
      <p:pic>
        <p:nvPicPr>
          <p:cNvPr id="5" name="Imagen 4">
            <a:extLst>
              <a:ext uri="{FF2B5EF4-FFF2-40B4-BE49-F238E27FC236}">
                <a16:creationId xmlns:a16="http://schemas.microsoft.com/office/drawing/2014/main" id="{26C5E446-48B5-D883-0BF0-037DE329D155}"/>
              </a:ext>
            </a:extLst>
          </p:cNvPr>
          <p:cNvPicPr>
            <a:picLocks noChangeAspect="1"/>
          </p:cNvPicPr>
          <p:nvPr/>
        </p:nvPicPr>
        <p:blipFill>
          <a:blip r:embed="rId3"/>
          <a:stretch>
            <a:fillRect/>
          </a:stretch>
        </p:blipFill>
        <p:spPr>
          <a:xfrm>
            <a:off x="2894202" y="1902792"/>
            <a:ext cx="7726261" cy="4889275"/>
          </a:xfrm>
          <a:prstGeom prst="rect">
            <a:avLst/>
          </a:prstGeom>
        </p:spPr>
      </p:pic>
    </p:spTree>
    <p:extLst>
      <p:ext uri="{BB962C8B-B14F-4D97-AF65-F5344CB8AC3E}">
        <p14:creationId xmlns:p14="http://schemas.microsoft.com/office/powerpoint/2010/main" val="3438762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algn="l"/>
            <a:r>
              <a:rPr lang="es-MX" b="1" i="0" dirty="0">
                <a:solidFill>
                  <a:srgbClr val="4A4A4A"/>
                </a:solidFill>
                <a:effectLst/>
                <a:latin typeface="Lato" panose="020F0502020204030203" pitchFamily="34" charset="0"/>
              </a:rPr>
              <a:t>Sintaxis del Condicional Switch </a:t>
            </a:r>
          </a:p>
        </p:txBody>
      </p:sp>
      <p:pic>
        <p:nvPicPr>
          <p:cNvPr id="5" name="Imagen 4">
            <a:extLst>
              <a:ext uri="{FF2B5EF4-FFF2-40B4-BE49-F238E27FC236}">
                <a16:creationId xmlns:a16="http://schemas.microsoft.com/office/drawing/2014/main" id="{9E2B4034-B4FD-F060-7298-5ACF7442A55D}"/>
              </a:ext>
            </a:extLst>
          </p:cNvPr>
          <p:cNvPicPr>
            <a:picLocks noChangeAspect="1"/>
          </p:cNvPicPr>
          <p:nvPr/>
        </p:nvPicPr>
        <p:blipFill>
          <a:blip r:embed="rId3"/>
          <a:stretch>
            <a:fillRect/>
          </a:stretch>
        </p:blipFill>
        <p:spPr>
          <a:xfrm>
            <a:off x="1886605" y="1915093"/>
            <a:ext cx="8620125" cy="3933825"/>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a:solidFill>
                  <a:srgbClr val="4A4A4A"/>
                </a:solidFill>
                <a:effectLst/>
                <a:latin typeface="Lato" panose="020F0502020204030203" pitchFamily="34" charset="0"/>
              </a:rPr>
              <a:t>Ejemplos de Condicional Switch</a:t>
            </a:r>
          </a:p>
        </p:txBody>
      </p:sp>
      <p:sp>
        <p:nvSpPr>
          <p:cNvPr id="6" name="CuadroTexto 5">
            <a:extLst>
              <a:ext uri="{FF2B5EF4-FFF2-40B4-BE49-F238E27FC236}">
                <a16:creationId xmlns:a16="http://schemas.microsoft.com/office/drawing/2014/main" id="{32CCFF7D-8A71-C28B-3D2C-3CA5B84195C6}"/>
              </a:ext>
            </a:extLst>
          </p:cNvPr>
          <p:cNvSpPr txBox="1"/>
          <p:nvPr/>
        </p:nvSpPr>
        <p:spPr>
          <a:xfrm>
            <a:off x="1526796" y="2030136"/>
            <a:ext cx="3212739" cy="646331"/>
          </a:xfrm>
          <a:prstGeom prst="rect">
            <a:avLst/>
          </a:prstGeom>
          <a:noFill/>
          <a:ln>
            <a:solidFill>
              <a:schemeClr val="bg2"/>
            </a:solidFill>
          </a:ln>
        </p:spPr>
        <p:txBody>
          <a:bodyPr wrap="none" rtlCol="0">
            <a:spAutoFit/>
          </a:bodyPr>
          <a:lstStyle/>
          <a:p>
            <a:r>
              <a:rPr lang="es-MX" b="1" i="0" dirty="0">
                <a:solidFill>
                  <a:srgbClr val="5A5A5A"/>
                </a:solidFill>
                <a:effectLst/>
                <a:latin typeface="Lato" panose="020F0502020204030203" pitchFamily="34" charset="0"/>
              </a:rPr>
              <a:t>Ejemplo 1: Menú de opciones</a:t>
            </a:r>
          </a:p>
          <a:p>
            <a:endParaRPr lang="es-MX" dirty="0" err="1"/>
          </a:p>
        </p:txBody>
      </p:sp>
      <p:pic>
        <p:nvPicPr>
          <p:cNvPr id="8" name="Imagen 7">
            <a:extLst>
              <a:ext uri="{FF2B5EF4-FFF2-40B4-BE49-F238E27FC236}">
                <a16:creationId xmlns:a16="http://schemas.microsoft.com/office/drawing/2014/main" id="{19C604ED-58F7-3628-4311-A9B863CEFC6A}"/>
              </a:ext>
            </a:extLst>
          </p:cNvPr>
          <p:cNvPicPr>
            <a:picLocks noChangeAspect="1"/>
          </p:cNvPicPr>
          <p:nvPr/>
        </p:nvPicPr>
        <p:blipFill>
          <a:blip r:embed="rId3"/>
          <a:stretch>
            <a:fillRect/>
          </a:stretch>
        </p:blipFill>
        <p:spPr>
          <a:xfrm>
            <a:off x="2045079" y="2353301"/>
            <a:ext cx="8620125" cy="4267200"/>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85101" y="368728"/>
            <a:ext cx="10972800" cy="1143000"/>
          </a:xfrm>
        </p:spPr>
        <p:txBody>
          <a:bodyPr rtlCol="0">
            <a:normAutofit/>
          </a:bodyPr>
          <a:lstStyle/>
          <a:p>
            <a:pPr algn="l"/>
            <a:r>
              <a:rPr lang="es-MX" b="1" i="0" dirty="0">
                <a:solidFill>
                  <a:srgbClr val="4A4A4A"/>
                </a:solidFill>
                <a:effectLst/>
                <a:latin typeface="Lato" panose="020F0502020204030203" pitchFamily="34" charset="0"/>
              </a:rPr>
              <a:t>Ejemplos de Condicional Switch</a:t>
            </a:r>
          </a:p>
        </p:txBody>
      </p:sp>
      <p:sp>
        <p:nvSpPr>
          <p:cNvPr id="6" name="CuadroTexto 5">
            <a:extLst>
              <a:ext uri="{FF2B5EF4-FFF2-40B4-BE49-F238E27FC236}">
                <a16:creationId xmlns:a16="http://schemas.microsoft.com/office/drawing/2014/main" id="{32CCFF7D-8A71-C28B-3D2C-3CA5B84195C6}"/>
              </a:ext>
            </a:extLst>
          </p:cNvPr>
          <p:cNvSpPr txBox="1"/>
          <p:nvPr/>
        </p:nvSpPr>
        <p:spPr>
          <a:xfrm>
            <a:off x="1177666" y="1639358"/>
            <a:ext cx="4918334" cy="369332"/>
          </a:xfrm>
          <a:prstGeom prst="rect">
            <a:avLst/>
          </a:prstGeom>
          <a:noFill/>
          <a:ln>
            <a:solidFill>
              <a:schemeClr val="bg2"/>
            </a:solidFill>
          </a:ln>
        </p:spPr>
        <p:txBody>
          <a:bodyPr wrap="none" rtlCol="0">
            <a:spAutoFit/>
          </a:bodyPr>
          <a:lstStyle/>
          <a:p>
            <a:r>
              <a:rPr lang="es-MX" b="0" i="0" dirty="0">
                <a:solidFill>
                  <a:srgbClr val="5A5A5A"/>
                </a:solidFill>
                <a:effectLst/>
                <a:latin typeface="Lato" panose="020F0502020204030203" pitchFamily="34" charset="0"/>
              </a:rPr>
              <a:t>El código funcional completo sería el siguiente:</a:t>
            </a:r>
            <a:endParaRPr lang="es-MX" dirty="0"/>
          </a:p>
        </p:txBody>
      </p:sp>
      <p:pic>
        <p:nvPicPr>
          <p:cNvPr id="4" name="Imagen 3">
            <a:extLst>
              <a:ext uri="{FF2B5EF4-FFF2-40B4-BE49-F238E27FC236}">
                <a16:creationId xmlns:a16="http://schemas.microsoft.com/office/drawing/2014/main" id="{06C56662-A556-F6F6-243D-7379957CFEC1}"/>
              </a:ext>
            </a:extLst>
          </p:cNvPr>
          <p:cNvPicPr>
            <a:picLocks noChangeAspect="1"/>
          </p:cNvPicPr>
          <p:nvPr/>
        </p:nvPicPr>
        <p:blipFill>
          <a:blip r:embed="rId3"/>
          <a:stretch>
            <a:fillRect/>
          </a:stretch>
        </p:blipFill>
        <p:spPr>
          <a:xfrm>
            <a:off x="3554879" y="1937858"/>
            <a:ext cx="6268576" cy="4893222"/>
          </a:xfrm>
          <a:prstGeom prst="rect">
            <a:avLst/>
          </a:prstGeom>
        </p:spPr>
      </p:pic>
    </p:spTree>
    <p:extLst>
      <p:ext uri="{BB962C8B-B14F-4D97-AF65-F5344CB8AC3E}">
        <p14:creationId xmlns:p14="http://schemas.microsoft.com/office/powerpoint/2010/main" val="1753603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r>
              <a:rPr lang="es-MX" b="1" i="0" dirty="0">
                <a:solidFill>
                  <a:srgbClr val="4A4A4A"/>
                </a:solidFill>
                <a:effectLst/>
                <a:latin typeface="Lato" panose="020F0502020204030203" pitchFamily="34" charset="0"/>
              </a:rPr>
              <a:t>Los bucles o ciclos</a:t>
            </a:r>
            <a:endParaRPr lang="es-MX" dirty="0"/>
          </a:p>
        </p:txBody>
      </p:sp>
      <p:sp>
        <p:nvSpPr>
          <p:cNvPr id="2" name="Marcador de contenido 1"/>
          <p:cNvSpPr>
            <a:spLocks noGrp="1"/>
          </p:cNvSpPr>
          <p:nvPr>
            <p:ph idx="1"/>
          </p:nvPr>
        </p:nvSpPr>
        <p:spPr/>
        <p:txBody>
          <a:bodyPr rtlCol="0"/>
          <a:lstStyle/>
          <a:p>
            <a:pPr rtl="0"/>
            <a:r>
              <a:rPr lang="es-MX" b="0" i="0" dirty="0">
                <a:solidFill>
                  <a:srgbClr val="5A5A5A"/>
                </a:solidFill>
                <a:effectLst/>
                <a:latin typeface="Lato" panose="020F0502020204030203" pitchFamily="34" charset="0"/>
              </a:rPr>
              <a:t>Los ciclos o también conocidos como bucles, son una estructura de control esencial al momento de programar. Tanto C como C++ y la mayoría de los lenguajes utilizados actualmente, nos permiten hacer uso de estas estructuras. Un ciclo o bucle permite repetir una o varias instrucciones cuantas veces lo necesitemos, por ejemplo, si quisiéramos escribir los números del uno al cien no tendría sentido escribir cien líneas mostrando un numero en cada una, para esto y para muchísimas cosas más, es útil un ciclo, permitiéndonos hacer una misma tarea en una cantidad de líneas muy pequeña y de forma prácticamente automática.</a:t>
            </a:r>
            <a:endParaRPr lang="es-MX"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MX" b="1" i="0" dirty="0">
                <a:solidFill>
                  <a:srgbClr val="4A4A4A"/>
                </a:solidFill>
                <a:effectLst/>
                <a:latin typeface="Lato" panose="020F0502020204030203" pitchFamily="34" charset="0"/>
              </a:rPr>
              <a:t>Los bucles o ciclos</a:t>
            </a:r>
            <a:endParaRPr lang="es-MX" dirty="0"/>
          </a:p>
        </p:txBody>
      </p:sp>
      <p:sp>
        <p:nvSpPr>
          <p:cNvPr id="2" name="Marcador de contenido 1"/>
          <p:cNvSpPr>
            <a:spLocks noGrp="1"/>
          </p:cNvSpPr>
          <p:nvPr>
            <p:ph idx="1"/>
          </p:nvPr>
        </p:nvSpPr>
        <p:spPr/>
        <p:txBody>
          <a:bodyPr rtlCol="0"/>
          <a:lstStyle/>
          <a:p>
            <a:pPr algn="l"/>
            <a:r>
              <a:rPr lang="es-MX" b="0" i="0" dirty="0">
                <a:solidFill>
                  <a:srgbClr val="5A5A5A"/>
                </a:solidFill>
                <a:effectLst/>
                <a:latin typeface="Lato" panose="020F0502020204030203" pitchFamily="34" charset="0"/>
              </a:rPr>
              <a:t>Existen diferentes tipos de ciclos o bucles, cada uno tiene una utilidad para casos específicos y depende de nuestra habilidad y conocimientos poder determinar en qué momento es bueno usar alguno de ellos. Tenemos entonces a nuestra disposición los siguientes tipos de ciclos:</a:t>
            </a:r>
          </a:p>
          <a:p>
            <a:pPr algn="l">
              <a:buFont typeface="Arial" panose="020B0604020202020204" pitchFamily="34" charset="0"/>
              <a:buChar char="•"/>
            </a:pPr>
            <a:r>
              <a:rPr lang="es-MX" b="0" i="0" u="none" strike="noStrike" dirty="0">
                <a:solidFill>
                  <a:srgbClr val="00A6B5"/>
                </a:solidFill>
                <a:effectLst/>
                <a:latin typeface="Lato" panose="020F0502020204030203" pitchFamily="34" charset="0"/>
                <a:hlinkClick r:id="rId3" tooltip="Ciclo for en C++"/>
              </a:rPr>
              <a:t>Ciclo </a:t>
            </a:r>
            <a:r>
              <a:rPr lang="es-MX" b="0" i="0" u="none" strike="noStrike" dirty="0" err="1">
                <a:solidFill>
                  <a:srgbClr val="00A6B5"/>
                </a:solidFill>
                <a:effectLst/>
                <a:latin typeface="Lato" panose="020F0502020204030203" pitchFamily="34" charset="0"/>
                <a:hlinkClick r:id="rId3" tooltip="Ciclo for en C++"/>
              </a:rPr>
              <a:t>for</a:t>
            </a:r>
            <a:r>
              <a:rPr lang="es-MX" b="0" i="0" u="none" strike="noStrike" dirty="0">
                <a:solidFill>
                  <a:srgbClr val="00A6B5"/>
                </a:solidFill>
                <a:effectLst/>
                <a:latin typeface="Lato" panose="020F0502020204030203" pitchFamily="34" charset="0"/>
                <a:hlinkClick r:id="rId3" tooltip="Ciclo for en C++"/>
              </a:rPr>
              <a:t> </a:t>
            </a:r>
            <a:endParaRPr lang="es-MX" b="0" i="0" dirty="0">
              <a:solidFill>
                <a:srgbClr val="5A5A5A"/>
              </a:solidFill>
              <a:effectLst/>
              <a:latin typeface="Lato" panose="020F0502020204030203" pitchFamily="34" charset="0"/>
            </a:endParaRPr>
          </a:p>
          <a:p>
            <a:pPr algn="l">
              <a:buFont typeface="Arial" panose="020B0604020202020204" pitchFamily="34" charset="0"/>
              <a:buChar char="•"/>
            </a:pPr>
            <a:r>
              <a:rPr lang="es-MX" b="0" i="0" u="none" strike="noStrike" dirty="0">
                <a:solidFill>
                  <a:srgbClr val="00A6B5"/>
                </a:solidFill>
                <a:effectLst/>
                <a:latin typeface="Lato" panose="020F0502020204030203" pitchFamily="34" charset="0"/>
                <a:hlinkClick r:id="rId4" tooltip="Ciclo While en C++"/>
              </a:rPr>
              <a:t>Ciclo </a:t>
            </a:r>
            <a:r>
              <a:rPr lang="es-MX" b="0" i="0" u="none" strike="noStrike" dirty="0" err="1">
                <a:solidFill>
                  <a:srgbClr val="00A6B5"/>
                </a:solidFill>
                <a:effectLst/>
                <a:latin typeface="Lato" panose="020F0502020204030203" pitchFamily="34" charset="0"/>
                <a:hlinkClick r:id="rId4" tooltip="Ciclo While en C++"/>
              </a:rPr>
              <a:t>while</a:t>
            </a:r>
            <a:endParaRPr lang="es-MX" b="0" i="0" dirty="0">
              <a:solidFill>
                <a:srgbClr val="5A5A5A"/>
              </a:solidFill>
              <a:effectLst/>
              <a:latin typeface="Lato" panose="020F0502020204030203" pitchFamily="34" charset="0"/>
            </a:endParaRPr>
          </a:p>
          <a:p>
            <a:pPr algn="l">
              <a:buFont typeface="Arial" panose="020B0604020202020204" pitchFamily="34" charset="0"/>
              <a:buChar char="•"/>
            </a:pPr>
            <a:r>
              <a:rPr lang="es-MX" b="0" i="0" u="none" strike="noStrike" dirty="0">
                <a:solidFill>
                  <a:srgbClr val="00A6B5"/>
                </a:solidFill>
                <a:effectLst/>
                <a:latin typeface="Lato" panose="020F0502020204030203" pitchFamily="34" charset="0"/>
                <a:hlinkClick r:id="rId5" tooltip="Ciclo do while en C++"/>
              </a:rPr>
              <a:t>Ciclo do-</a:t>
            </a:r>
            <a:r>
              <a:rPr lang="es-MX" b="0" i="0" u="none" strike="noStrike" dirty="0" err="1">
                <a:solidFill>
                  <a:srgbClr val="00A6B5"/>
                </a:solidFill>
                <a:effectLst/>
                <a:latin typeface="Lato" panose="020F0502020204030203" pitchFamily="34" charset="0"/>
                <a:hlinkClick r:id="rId5" tooltip="Ciclo do while en C++"/>
              </a:rPr>
              <a:t>while</a:t>
            </a:r>
            <a:endParaRPr lang="es-MX" b="0" i="0" dirty="0">
              <a:solidFill>
                <a:srgbClr val="5A5A5A"/>
              </a:solidFill>
              <a:effectLst/>
              <a:latin typeface="Lato" panose="020F0502020204030203" pitchFamily="34" charset="0"/>
            </a:endParaRP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r>
              <a:rPr lang="es-MX" b="1" i="0" dirty="0">
                <a:solidFill>
                  <a:srgbClr val="4A4A4A"/>
                </a:solidFill>
                <a:effectLst/>
                <a:latin typeface="Lato" panose="020F0502020204030203" pitchFamily="34" charset="0"/>
              </a:rPr>
              <a:t>Sintaxis del Ciclo </a:t>
            </a:r>
            <a:r>
              <a:rPr lang="es-MX" b="1" i="0" dirty="0" err="1">
                <a:solidFill>
                  <a:srgbClr val="4A4A4A"/>
                </a:solidFill>
                <a:effectLst/>
                <a:latin typeface="Lato" panose="020F0502020204030203" pitchFamily="34" charset="0"/>
              </a:rPr>
              <a:t>For</a:t>
            </a:r>
            <a:r>
              <a:rPr lang="es-MX" b="1" i="0" dirty="0">
                <a:solidFill>
                  <a:srgbClr val="4A4A4A"/>
                </a:solidFill>
                <a:effectLst/>
                <a:latin typeface="Lato" panose="020F0502020204030203" pitchFamily="34" charset="0"/>
              </a:rPr>
              <a:t>:</a:t>
            </a:r>
            <a:endParaRPr lang="es-MX" dirty="0"/>
          </a:p>
        </p:txBody>
      </p:sp>
      <p:pic>
        <p:nvPicPr>
          <p:cNvPr id="7" name="Imagen 6">
            <a:extLst>
              <a:ext uri="{FF2B5EF4-FFF2-40B4-BE49-F238E27FC236}">
                <a16:creationId xmlns:a16="http://schemas.microsoft.com/office/drawing/2014/main" id="{1353913E-3A01-4CEB-2783-D73D6CBB5FC1}"/>
              </a:ext>
            </a:extLst>
          </p:cNvPr>
          <p:cNvPicPr>
            <a:picLocks noChangeAspect="1"/>
          </p:cNvPicPr>
          <p:nvPr/>
        </p:nvPicPr>
        <p:blipFill>
          <a:blip r:embed="rId3"/>
          <a:stretch>
            <a:fillRect/>
          </a:stretch>
        </p:blipFill>
        <p:spPr>
          <a:xfrm>
            <a:off x="2396980" y="2192323"/>
            <a:ext cx="8572500" cy="2590800"/>
          </a:xfrm>
          <a:prstGeom prst="rect">
            <a:avLst/>
          </a:prstGeom>
        </p:spPr>
      </p:pic>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normAutofit/>
          </a:bodyPr>
          <a:lstStyle/>
          <a:p>
            <a:pPr algn="l"/>
            <a:r>
              <a:rPr lang="es-MX" b="1" i="0" dirty="0">
                <a:solidFill>
                  <a:srgbClr val="4A4A4A"/>
                </a:solidFill>
                <a:effectLst/>
                <a:latin typeface="Lato" panose="020F0502020204030203" pitchFamily="34" charset="0"/>
              </a:rPr>
              <a:t>Ejemplos de Ciclo </a:t>
            </a:r>
            <a:r>
              <a:rPr lang="es-MX" b="1" i="0" dirty="0" err="1">
                <a:solidFill>
                  <a:srgbClr val="4A4A4A"/>
                </a:solidFill>
                <a:effectLst/>
                <a:latin typeface="Lato" panose="020F0502020204030203" pitchFamily="34" charset="0"/>
              </a:rPr>
              <a:t>For</a:t>
            </a:r>
            <a:endParaRPr lang="es-MX" b="1" i="0" dirty="0">
              <a:solidFill>
                <a:srgbClr val="4A4A4A"/>
              </a:solidFill>
              <a:effectLst/>
              <a:latin typeface="Lato" panose="020F0502020204030203" pitchFamily="34" charset="0"/>
            </a:endParaRPr>
          </a:p>
        </p:txBody>
      </p:sp>
      <p:sp>
        <p:nvSpPr>
          <p:cNvPr id="6" name="CuadroTexto 5">
            <a:extLst>
              <a:ext uri="{FF2B5EF4-FFF2-40B4-BE49-F238E27FC236}">
                <a16:creationId xmlns:a16="http://schemas.microsoft.com/office/drawing/2014/main" id="{32CCFF7D-8A71-C28B-3D2C-3CA5B84195C6}"/>
              </a:ext>
            </a:extLst>
          </p:cNvPr>
          <p:cNvSpPr txBox="1"/>
          <p:nvPr/>
        </p:nvSpPr>
        <p:spPr>
          <a:xfrm>
            <a:off x="1526796" y="2030136"/>
            <a:ext cx="5248553" cy="646331"/>
          </a:xfrm>
          <a:prstGeom prst="rect">
            <a:avLst/>
          </a:prstGeom>
          <a:noFill/>
          <a:ln>
            <a:solidFill>
              <a:schemeClr val="bg2"/>
            </a:solidFill>
          </a:ln>
        </p:spPr>
        <p:txBody>
          <a:bodyPr wrap="none" rtlCol="0">
            <a:spAutoFit/>
          </a:bodyPr>
          <a:lstStyle/>
          <a:p>
            <a:r>
              <a:rPr lang="es-MX" b="1" i="0" dirty="0">
                <a:solidFill>
                  <a:srgbClr val="5A5A5A"/>
                </a:solidFill>
                <a:effectLst/>
                <a:latin typeface="Lato" panose="020F0502020204030203" pitchFamily="34" charset="0"/>
              </a:rPr>
              <a:t>Ejemplo 1: Mostrar en pantalla los números pares</a:t>
            </a:r>
          </a:p>
          <a:p>
            <a:endParaRPr lang="es-MX" dirty="0" err="1"/>
          </a:p>
        </p:txBody>
      </p:sp>
      <p:pic>
        <p:nvPicPr>
          <p:cNvPr id="4" name="Imagen 3">
            <a:extLst>
              <a:ext uri="{FF2B5EF4-FFF2-40B4-BE49-F238E27FC236}">
                <a16:creationId xmlns:a16="http://schemas.microsoft.com/office/drawing/2014/main" id="{729D601B-43BB-6B27-B9F7-EC959F6D8B20}"/>
              </a:ext>
            </a:extLst>
          </p:cNvPr>
          <p:cNvPicPr>
            <a:picLocks noChangeAspect="1"/>
          </p:cNvPicPr>
          <p:nvPr/>
        </p:nvPicPr>
        <p:blipFill>
          <a:blip r:embed="rId3"/>
          <a:stretch>
            <a:fillRect/>
          </a:stretch>
        </p:blipFill>
        <p:spPr>
          <a:xfrm>
            <a:off x="1785937" y="2619375"/>
            <a:ext cx="8620125" cy="1619250"/>
          </a:xfrm>
          <a:prstGeom prst="rect">
            <a:avLst/>
          </a:prstGeom>
        </p:spPr>
      </p:pic>
    </p:spTree>
    <p:extLst>
      <p:ext uri="{BB962C8B-B14F-4D97-AF65-F5344CB8AC3E}">
        <p14:creationId xmlns:p14="http://schemas.microsoft.com/office/powerpoint/2010/main" val="1360023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ción de lluvia de idea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077_TF03460637.potx" id="{41BA791B-7976-46AD-AC72-11108CC1B308}" vid="{125877AE-B7BD-49D8-B8FC-2C6A298940B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lluvia de ideas de empresa</Template>
  <TotalTime>760</TotalTime>
  <Words>1028</Words>
  <Application>Microsoft Office PowerPoint</Application>
  <PresentationFormat>Panorámica</PresentationFormat>
  <Paragraphs>79</Paragraphs>
  <Slides>26</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Calibri</vt:lpstr>
      <vt:lpstr>Century Gothic</vt:lpstr>
      <vt:lpstr>Lato</vt:lpstr>
      <vt:lpstr>Palatino Linotype</vt:lpstr>
      <vt:lpstr>Wingdings 2</vt:lpstr>
      <vt:lpstr>Presentación de lluvia de ideas</vt:lpstr>
      <vt:lpstr>Programación 1</vt:lpstr>
      <vt:lpstr>Condicional switch</vt:lpstr>
      <vt:lpstr>Sintaxis del Condicional Switch </vt:lpstr>
      <vt:lpstr>Ejemplos de Condicional Switch</vt:lpstr>
      <vt:lpstr>Ejemplos de Condicional Switch</vt:lpstr>
      <vt:lpstr>Los bucles o ciclos</vt:lpstr>
      <vt:lpstr>Los bucles o ciclos</vt:lpstr>
      <vt:lpstr>Sintaxis del Ciclo For:</vt:lpstr>
      <vt:lpstr>Ejemplos de Ciclo For</vt:lpstr>
      <vt:lpstr>Ejemplos de Ciclo For</vt:lpstr>
      <vt:lpstr>Ciclo While</vt:lpstr>
      <vt:lpstr>Sintaxis del Ciclo While:</vt:lpstr>
      <vt:lpstr>Ejemplos de Ciclo While</vt:lpstr>
      <vt:lpstr>Ejemplos de Ciclo While</vt:lpstr>
      <vt:lpstr>Ciclo Do-While</vt:lpstr>
      <vt:lpstr>Sintaxis del Ciclo Do-While:</vt:lpstr>
      <vt:lpstr>Ejemplos de Ciclo Do-While</vt:lpstr>
      <vt:lpstr>Ejemplos de Ciclo Do-While</vt:lpstr>
      <vt:lpstr>Estructuras de datos</vt:lpstr>
      <vt:lpstr>Arrays, arreglos y vectores</vt:lpstr>
      <vt:lpstr>¿Cómo declarar un Array de una dimensión o Vector?</vt:lpstr>
      <vt:lpstr>¿Cómo inicializar un Array o Vector?</vt:lpstr>
      <vt:lpstr>Obtener el valor de una casilla específica en un array </vt:lpstr>
      <vt:lpstr>Recorrer un Array o Vector</vt:lpstr>
      <vt:lpstr>Ejemplos Array o Vectores</vt:lpstr>
      <vt:lpstr>Ejemplos Array o Vectores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1</dc:title>
  <dc:creator>Lenovo</dc:creator>
  <cp:lastModifiedBy>Lenovo</cp:lastModifiedBy>
  <cp:revision>4</cp:revision>
  <dcterms:created xsi:type="dcterms:W3CDTF">2023-06-28T04:02:28Z</dcterms:created>
  <dcterms:modified xsi:type="dcterms:W3CDTF">2023-06-28T16:43:15Z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