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60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75" r:id="rId10"/>
    <p:sldId id="265" r:id="rId11"/>
    <p:sldId id="264" r:id="rId12"/>
    <p:sldId id="272" r:id="rId13"/>
    <p:sldId id="266" r:id="rId14"/>
    <p:sldId id="267" r:id="rId15"/>
    <p:sldId id="268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5" autoAdjust="0"/>
    <p:restoredTop sz="99822" autoAdjust="0"/>
  </p:normalViewPr>
  <p:slideViewPr>
    <p:cSldViewPr>
      <p:cViewPr varScale="1">
        <p:scale>
          <a:sx n="74" d="100"/>
          <a:sy n="74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338347631919148"/>
          <c:y val="0.28777843946663695"/>
          <c:w val="0.73710714045359715"/>
          <c:h val="0.57999684136904095"/>
        </c:manualLayout>
      </c:layout>
      <c:barChart>
        <c:barDir val="col"/>
        <c:grouping val="clustered"/>
        <c:varyColors val="0"/>
        <c:ser>
          <c:idx val="0"/>
          <c:order val="0"/>
          <c:tx>
            <c:v>Kendall's Tau Coefficient</c:v>
          </c:tx>
          <c:invertIfNegative val="0"/>
          <c:cat>
            <c:strRef>
              <c:f>'Final Tables'!$B$4:$B$13</c:f>
              <c:strCache>
                <c:ptCount val="10"/>
                <c:pt idx="0">
                  <c:v>Azhar</c:v>
                </c:pt>
                <c:pt idx="1">
                  <c:v>StLaurent</c:v>
                </c:pt>
                <c:pt idx="2">
                  <c:v>ReyBenayas</c:v>
                </c:pt>
                <c:pt idx="3">
                  <c:v>Phalan</c:v>
                </c:pt>
                <c:pt idx="4">
                  <c:v>Santana</c:v>
                </c:pt>
                <c:pt idx="5">
                  <c:v>Chapman</c:v>
                </c:pt>
                <c:pt idx="6">
                  <c:v>Sheldon</c:v>
                </c:pt>
                <c:pt idx="7">
                  <c:v>Marsh</c:v>
                </c:pt>
                <c:pt idx="8">
                  <c:v>Proenca 1</c:v>
                </c:pt>
                <c:pt idx="9">
                  <c:v>Bartolommei 1</c:v>
                </c:pt>
              </c:strCache>
            </c:strRef>
          </c:cat>
          <c:val>
            <c:numRef>
              <c:f>'Final Tables'!$H$4:$H$13</c:f>
              <c:numCache>
                <c:formatCode>0.000</c:formatCode>
                <c:ptCount val="10"/>
                <c:pt idx="0">
                  <c:v>-7.3099999999999998E-2</c:v>
                </c:pt>
                <c:pt idx="1">
                  <c:v>-5.8299999999999998E-2</c:v>
                </c:pt>
                <c:pt idx="2">
                  <c:v>-4.8000000000000001E-2</c:v>
                </c:pt>
                <c:pt idx="3">
                  <c:v>8.48E-2</c:v>
                </c:pt>
                <c:pt idx="4">
                  <c:v>0.151</c:v>
                </c:pt>
                <c:pt idx="5">
                  <c:v>0.152</c:v>
                </c:pt>
                <c:pt idx="6">
                  <c:v>0.182</c:v>
                </c:pt>
                <c:pt idx="7">
                  <c:v>0.183</c:v>
                </c:pt>
                <c:pt idx="8">
                  <c:v>0.24399999999999999</c:v>
                </c:pt>
                <c:pt idx="9">
                  <c:v>0.60499999999999998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586048"/>
        <c:axId val="178839552"/>
      </c:barChart>
      <c:catAx>
        <c:axId val="15558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Study</a:t>
                </a:r>
              </a:p>
            </c:rich>
          </c:tx>
          <c:layout/>
          <c:overlay val="0"/>
        </c:title>
        <c:majorTickMark val="none"/>
        <c:minorTickMark val="none"/>
        <c:tickLblPos val="high"/>
        <c:txPr>
          <a:bodyPr rot="-1500000" vert="horz"/>
          <a:lstStyle/>
          <a:p>
            <a:pPr>
              <a:defRPr/>
            </a:pPr>
            <a:endParaRPr lang="en-US"/>
          </a:p>
        </c:txPr>
        <c:crossAx val="178839552"/>
        <c:crosses val="autoZero"/>
        <c:auto val="1"/>
        <c:lblAlgn val="ctr"/>
        <c:lblOffset val="100"/>
        <c:noMultiLvlLbl val="0"/>
      </c:catAx>
      <c:valAx>
        <c:axId val="1788395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 algn="ctr" rtl="0">
                  <a:defRPr/>
                </a:pPr>
                <a:r>
                  <a:rPr lang="en-US"/>
                  <a:t>Kendall's                                 tau                 coefficient </a:t>
                </a:r>
              </a:p>
              <a:p>
                <a:pPr algn="ctr" rtl="0"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9.8601480785051121E-4"/>
              <c:y val="0.50228119534636151"/>
            </c:manualLayout>
          </c:layout>
          <c:overlay val="0"/>
        </c:title>
        <c:numFmt formatCode="0.0" sourceLinked="0"/>
        <c:majorTickMark val="out"/>
        <c:minorTickMark val="none"/>
        <c:tickLblPos val="low"/>
        <c:crossAx val="155586048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  <a:ln w="25400" cap="flat" cmpd="sng" algn="ctr">
      <a:noFill/>
      <a:prstDash val="solid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112732295038329"/>
          <c:y val="0.32509282826189811"/>
          <c:w val="0.68998387389229443"/>
          <c:h val="0.5573489890118416"/>
        </c:manualLayout>
      </c:layout>
      <c:barChart>
        <c:barDir val="col"/>
        <c:grouping val="clustered"/>
        <c:varyColors val="0"/>
        <c:ser>
          <c:idx val="0"/>
          <c:order val="0"/>
          <c:tx>
            <c:v>Kendall's Tau Coefficient</c:v>
          </c:tx>
          <c:invertIfNegative val="0"/>
          <c:cat>
            <c:strRef>
              <c:f>'Final Tables'!$B$17:$B$23</c:f>
              <c:strCache>
                <c:ptCount val="7"/>
                <c:pt idx="0">
                  <c:v>Dallimer</c:v>
                </c:pt>
                <c:pt idx="1">
                  <c:v>MorenoMateos</c:v>
                </c:pt>
                <c:pt idx="2">
                  <c:v>Mallari</c:v>
                </c:pt>
                <c:pt idx="3">
                  <c:v>Neuschulz</c:v>
                </c:pt>
                <c:pt idx="4">
                  <c:v>Woinarski</c:v>
                </c:pt>
                <c:pt idx="5">
                  <c:v>Proenca 2</c:v>
                </c:pt>
                <c:pt idx="6">
                  <c:v>Bartolommei 2</c:v>
                </c:pt>
              </c:strCache>
            </c:strRef>
          </c:cat>
          <c:val>
            <c:numRef>
              <c:f>'Final Tables'!$H$17:$H$23</c:f>
              <c:numCache>
                <c:formatCode>0.000</c:formatCode>
                <c:ptCount val="7"/>
                <c:pt idx="0">
                  <c:v>-0.33800000000000002</c:v>
                </c:pt>
                <c:pt idx="1">
                  <c:v>-0.26500000000000001</c:v>
                </c:pt>
                <c:pt idx="2">
                  <c:v>-3.6499999999999998E-2</c:v>
                </c:pt>
                <c:pt idx="3">
                  <c:v>4.7800000000000002E-2</c:v>
                </c:pt>
                <c:pt idx="4">
                  <c:v>0.106</c:v>
                </c:pt>
                <c:pt idx="5">
                  <c:v>0.26400000000000001</c:v>
                </c:pt>
                <c:pt idx="6">
                  <c:v>0.60499999999999998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847680"/>
        <c:axId val="178842432"/>
      </c:barChart>
      <c:catAx>
        <c:axId val="15584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Study</a:t>
                </a:r>
              </a:p>
            </c:rich>
          </c:tx>
          <c:layout/>
          <c:overlay val="0"/>
        </c:title>
        <c:majorTickMark val="none"/>
        <c:minorTickMark val="none"/>
        <c:tickLblPos val="high"/>
        <c:txPr>
          <a:bodyPr rot="-1500000" vert="horz" anchor="t" anchorCtr="0"/>
          <a:lstStyle/>
          <a:p>
            <a:pPr>
              <a:defRPr/>
            </a:pPr>
            <a:endParaRPr lang="en-US"/>
          </a:p>
        </c:txPr>
        <c:crossAx val="178842432"/>
        <c:crosses val="autoZero"/>
        <c:auto val="1"/>
        <c:lblAlgn val="ctr"/>
        <c:lblOffset val="100"/>
        <c:noMultiLvlLbl val="0"/>
      </c:catAx>
      <c:valAx>
        <c:axId val="1788424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Kendall's  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         </a:t>
                </a:r>
                <a:r>
                  <a:rPr lang="en-US" dirty="0"/>
                  <a:t>tau</a:t>
                </a:r>
                <a:r>
                  <a:rPr lang="en-US" baseline="0" dirty="0"/>
                  <a:t>                 coefficient</a:t>
                </a:r>
                <a:r>
                  <a:rPr lang="en-US" dirty="0"/>
                  <a:t> </a:t>
                </a:r>
              </a:p>
            </c:rich>
          </c:tx>
          <c:layout>
            <c:manualLayout>
              <c:xMode val="edge"/>
              <c:yMode val="edge"/>
              <c:x val="2.0125121346133101E-2"/>
              <c:y val="0.48714849872345284"/>
            </c:manualLayout>
          </c:layout>
          <c:overlay val="0"/>
        </c:title>
        <c:numFmt formatCode="0.0" sourceLinked="0"/>
        <c:majorTickMark val="out"/>
        <c:minorTickMark val="none"/>
        <c:tickLblPos val="low"/>
        <c:crossAx val="155847680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D862E-CC7C-4785-B06F-104143132042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6D883-7F53-4E14-88DD-2B5F449D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a higher bird predation rate near the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of forest edges and having more plants near the edge due to more sunlight exposure (Murcia, 1995</a:t>
            </a:r>
          </a:p>
          <a:p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of that, due to the smaller mass of the populations inside fragmented habitats, do species tend go extinct faster due to lower gene exchange and a higher vulnerability for stochastic processes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Woodroffe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Ginsberg,  1998).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6D883-7F53-4E14-88DD-2B5F449D9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Taxonomic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6D883-7F53-4E14-88DD-2B5F449D9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48600" cy="990600"/>
          </a:xfrm>
        </p:spPr>
        <p:txBody>
          <a:bodyPr>
            <a:noAutofit/>
          </a:bodyPr>
          <a:lstStyle/>
          <a:p>
            <a:r>
              <a:rPr lang="en-GB" sz="2600" b="1" dirty="0" smtClean="0"/>
              <a:t>bird </a:t>
            </a:r>
            <a:r>
              <a:rPr lang="en-GB" sz="2600" b="1" dirty="0"/>
              <a:t>community body size </a:t>
            </a:r>
            <a:r>
              <a:rPr lang="en-GB" sz="2600" b="1" dirty="0" smtClean="0"/>
              <a:t>, habitat fragmentation and biodiversity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3886200" cy="1825625"/>
          </a:xfrm>
        </p:spPr>
        <p:txBody>
          <a:bodyPr>
            <a:normAutofit/>
          </a:bodyPr>
          <a:lstStyle/>
          <a:p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Final presentation </a:t>
            </a:r>
          </a:p>
          <a:p>
            <a:r>
              <a:rPr lang="nl-NL" dirty="0" smtClean="0"/>
              <a:t>Frank </a:t>
            </a:r>
            <a:r>
              <a:rPr lang="nl-NL" dirty="0"/>
              <a:t>Hopman 10192395</a:t>
            </a:r>
            <a:endParaRPr lang="nl-NL" dirty="0" smtClean="0"/>
          </a:p>
          <a:p>
            <a:r>
              <a:rPr lang="nl-NL" dirty="0" smtClean="0"/>
              <a:t>Supervisor: Daniel Kissling</a:t>
            </a:r>
            <a:endParaRPr 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1565"/>
            <a:ext cx="3048000" cy="11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Afbeeldingsresultaat voor habitat 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213"/>
            <a:ext cx="2556934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lor birds collection on white background — Stock Vector © Dr.PA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66708"/>
            <a:ext cx="2057400" cy="14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045476" y="4957214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709038" y="4968493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nl-NL" dirty="0"/>
              <a:t>Habitat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by from </a:t>
            </a:r>
            <a:r>
              <a:rPr lang="en-US" dirty="0" err="1" smtClean="0"/>
              <a:t>Kissling</a:t>
            </a:r>
            <a:r>
              <a:rPr lang="en-US" dirty="0" smtClean="0"/>
              <a:t> and colleagues</a:t>
            </a:r>
            <a:endParaRPr lang="nl-NL" dirty="0" smtClean="0"/>
          </a:p>
          <a:p>
            <a:r>
              <a:rPr lang="nl-NL" dirty="0" smtClean="0"/>
              <a:t>Used to measure habitat fragmentation per site </a:t>
            </a:r>
            <a:endParaRPr lang="en-US" dirty="0" smtClean="0"/>
          </a:p>
          <a:p>
            <a:r>
              <a:rPr lang="nl-NL" dirty="0" smtClean="0"/>
              <a:t>Core area </a:t>
            </a:r>
            <a:r>
              <a:rPr lang="nl-NL" dirty="0"/>
              <a:t>index </a:t>
            </a:r>
            <a:r>
              <a:rPr lang="nl-NL" dirty="0" smtClean="0"/>
              <a:t>used</a:t>
            </a:r>
            <a:r>
              <a:rPr lang="en-US" dirty="0" smtClean="0"/>
              <a:t> as a unit for habitat fragmentation</a:t>
            </a:r>
          </a:p>
          <a:p>
            <a:r>
              <a:rPr lang="nl-NL" dirty="0"/>
              <a:t>Intersect with sites from PREDICTS database </a:t>
            </a:r>
          </a:p>
          <a:p>
            <a:endParaRPr lang="en-US" b="1" dirty="0"/>
          </a:p>
          <a:p>
            <a:r>
              <a:rPr lang="nl-NL" b="1" dirty="0" smtClean="0"/>
              <a:t>Core area index </a:t>
            </a:r>
            <a:r>
              <a:rPr lang="nl-NL" dirty="0" smtClean="0"/>
              <a:t>= </a:t>
            </a:r>
            <a:r>
              <a:rPr lang="en-US" dirty="0"/>
              <a:t>Core area </a:t>
            </a:r>
            <a:r>
              <a:rPr lang="en-US" dirty="0" smtClean="0"/>
              <a:t>/ Edge area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59356"/>
            <a:ext cx="3071812" cy="238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7" y="4953000"/>
            <a:ext cx="4163918" cy="165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Distance to edge of high biodiversity habitat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sz="2600" dirty="0" smtClean="0"/>
              <a:t>Given by PREDICTS database</a:t>
            </a:r>
          </a:p>
          <a:p>
            <a:r>
              <a:rPr lang="nl-NL" sz="2600" dirty="0" smtClean="0"/>
              <a:t>Negative value inside</a:t>
            </a:r>
          </a:p>
          <a:p>
            <a:r>
              <a:rPr lang="nl-NL" sz="2600" dirty="0" smtClean="0"/>
              <a:t>Positive value outside</a:t>
            </a:r>
            <a:endParaRPr lang="en-US" sz="2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4808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3" y="4800600"/>
            <a:ext cx="3381778" cy="134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9" r="1635"/>
          <a:stretch/>
        </p:blipFill>
        <p:spPr bwMode="auto">
          <a:xfrm>
            <a:off x="276999" y="2514600"/>
            <a:ext cx="8867001" cy="353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410354"/>
            <a:ext cx="7162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nl-NL" sz="2000" dirty="0" smtClean="0"/>
              <a:t>Ten </a:t>
            </a:r>
            <a:r>
              <a:rPr lang="nl-NL" sz="2000" dirty="0"/>
              <a:t>sites for habitat fragmentation analyzis</a:t>
            </a:r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nl-NL" sz="2000" dirty="0"/>
              <a:t>Seven sites for biodiveristy </a:t>
            </a:r>
            <a:r>
              <a:rPr lang="nl-NL" sz="2000" dirty="0" smtClean="0"/>
              <a:t>analyzis</a:t>
            </a:r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 smtClean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 smtClean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 smtClean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 smtClean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/>
          </a:p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endParaRPr lang="nl-NL" sz="2000" dirty="0" smtClean="0"/>
          </a:p>
          <a:p>
            <a:pPr marL="68580">
              <a:spcBef>
                <a:spcPts val="700"/>
              </a:spcBef>
              <a:buClr>
                <a:schemeClr val="accent1"/>
              </a:buClr>
              <a:buSzPct val="85000"/>
            </a:pPr>
            <a:r>
              <a:rPr lang="nl-NL" sz="2000" dirty="0" smtClean="0"/>
              <a:t>                              </a:t>
            </a:r>
            <a:r>
              <a:rPr lang="nl-NL" sz="2000" dirty="0" smtClean="0">
                <a:solidFill>
                  <a:schemeClr val="bg1"/>
                </a:solidFill>
              </a:rPr>
              <a:t>Study locations and study names</a:t>
            </a:r>
            <a:endParaRPr lang="nl-NL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Results – Habitat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Three of ten studies negative correlation</a:t>
            </a:r>
          </a:p>
          <a:p>
            <a:r>
              <a:rPr lang="nl-NL" dirty="0" smtClean="0"/>
              <a:t>Three of ten studies significant correlation</a:t>
            </a:r>
          </a:p>
          <a:p>
            <a:r>
              <a:rPr lang="nl-NL" dirty="0" smtClean="0"/>
              <a:t>These latter three do not correspond with the first</a:t>
            </a:r>
          </a:p>
          <a:p>
            <a:r>
              <a:rPr lang="nl-NL" dirty="0" smtClean="0"/>
              <a:t>No consistent relation found </a:t>
            </a:r>
            <a:r>
              <a:rPr lang="nl-NL" dirty="0"/>
              <a:t>between </a:t>
            </a:r>
            <a:r>
              <a:rPr lang="nl-NL" dirty="0" smtClean="0"/>
              <a:t>core </a:t>
            </a:r>
            <a:r>
              <a:rPr lang="nl-NL" dirty="0"/>
              <a:t>area </a:t>
            </a:r>
            <a:r>
              <a:rPr lang="nl-NL" dirty="0" smtClean="0"/>
              <a:t>index and weighted mean community body mass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42119272"/>
              </p:ext>
            </p:extLst>
          </p:nvPr>
        </p:nvGraphicFramePr>
        <p:xfrm>
          <a:off x="3886200" y="4024648"/>
          <a:ext cx="5105400" cy="2656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38600"/>
            <a:ext cx="3505200" cy="26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Results – edge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smtClean="0"/>
              <a:t>of seven </a:t>
            </a:r>
            <a:r>
              <a:rPr lang="nl-NL" dirty="0"/>
              <a:t>studies negative correlation</a:t>
            </a:r>
          </a:p>
          <a:p>
            <a:r>
              <a:rPr lang="nl-NL" dirty="0" smtClean="0"/>
              <a:t>No study gave a significant </a:t>
            </a:r>
            <a:r>
              <a:rPr lang="nl-NL" dirty="0"/>
              <a:t>correlation</a:t>
            </a:r>
          </a:p>
          <a:p>
            <a:r>
              <a:rPr lang="nl-NL" dirty="0" smtClean="0"/>
              <a:t>No relation </a:t>
            </a:r>
            <a:r>
              <a:rPr lang="nl-NL" dirty="0"/>
              <a:t>found between </a:t>
            </a:r>
            <a:r>
              <a:rPr lang="nl-NL" dirty="0" smtClean="0"/>
              <a:t>distance to nearest edge of habitat supporting high </a:t>
            </a:r>
            <a:r>
              <a:rPr lang="nl-NL" dirty="0"/>
              <a:t>biodiversity and weighted mean community body mass 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5465603"/>
              </p:ext>
            </p:extLst>
          </p:nvPr>
        </p:nvGraphicFramePr>
        <p:xfrm>
          <a:off x="3886200" y="4038600"/>
          <a:ext cx="5105400" cy="2595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38600"/>
            <a:ext cx="351620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001000" cy="40385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"/>
            </a:pPr>
            <a:r>
              <a:rPr lang="nl-NL" sz="2200" dirty="0"/>
              <a:t>No relation found between habitat fragmentation and community body size</a:t>
            </a:r>
          </a:p>
          <a:p>
            <a:pPr>
              <a:buFont typeface="Wingdings" pitchFamily="2" charset="2"/>
              <a:buChar char=""/>
            </a:pPr>
            <a:r>
              <a:rPr lang="nl-NL" sz="2200" dirty="0"/>
              <a:t>No relation found between biodiverstiy and community body size</a:t>
            </a:r>
          </a:p>
          <a:p>
            <a:endParaRPr lang="nl-NL" sz="2200" dirty="0" smtClean="0"/>
          </a:p>
          <a:p>
            <a:r>
              <a:rPr lang="nl-NL" sz="2200" dirty="0" smtClean="0"/>
              <a:t>Different spiecies have different on edge effects</a:t>
            </a:r>
          </a:p>
          <a:p>
            <a:endParaRPr lang="nl-NL" sz="2200" dirty="0"/>
          </a:p>
          <a:p>
            <a:r>
              <a:rPr lang="nl-NL" sz="2200" dirty="0"/>
              <a:t>Limited amount of species in this study.</a:t>
            </a:r>
          </a:p>
          <a:p>
            <a:endParaRPr lang="nl-NL" sz="2200" dirty="0" smtClean="0"/>
          </a:p>
          <a:p>
            <a:r>
              <a:rPr lang="nl-NL" sz="2200" dirty="0" smtClean="0"/>
              <a:t>Different reaction on different type of edges</a:t>
            </a:r>
          </a:p>
          <a:p>
            <a:endParaRPr lang="nl-NL" sz="2200" dirty="0" smtClean="0"/>
          </a:p>
          <a:p>
            <a:r>
              <a:rPr lang="nl-NL" sz="2200" dirty="0" smtClean="0"/>
              <a:t>Vague variable:  distance to nearest edge of habitat supporting high biodiversity remains vague in PREDICTS database.  </a:t>
            </a:r>
          </a:p>
          <a:p>
            <a:endParaRPr lang="en-US" dirty="0"/>
          </a:p>
        </p:txBody>
      </p:sp>
      <p:pic>
        <p:nvPicPr>
          <p:cNvPr id="1026" name="Picture 2" descr="File:Forest Edge Habitat Kibale National Park.JPG - Wikipedia, th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95600"/>
            <a:ext cx="1778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r>
              <a:rPr lang="nl-NL" dirty="0"/>
              <a:t>Results are in contrast with </a:t>
            </a:r>
            <a:r>
              <a:rPr lang="nl-NL" dirty="0" smtClean="0"/>
              <a:t>hypotheses</a:t>
            </a:r>
            <a:endParaRPr lang="nl-NL" dirty="0"/>
          </a:p>
          <a:p>
            <a:pPr>
              <a:buFont typeface="Wingdings" pitchFamily="2" charset="2"/>
              <a:buChar char=""/>
            </a:pPr>
            <a:r>
              <a:rPr lang="nl-NL" dirty="0"/>
              <a:t>No relation found between habitat fragmentation and community body </a:t>
            </a:r>
            <a:r>
              <a:rPr lang="nl-NL" dirty="0" smtClean="0"/>
              <a:t>size of birds</a:t>
            </a:r>
            <a:endParaRPr lang="nl-NL" dirty="0"/>
          </a:p>
          <a:p>
            <a:pPr>
              <a:buFont typeface="Wingdings" pitchFamily="2" charset="2"/>
              <a:buChar char=""/>
            </a:pPr>
            <a:r>
              <a:rPr lang="nl-NL" dirty="0"/>
              <a:t>No relation found between biodiverstiy </a:t>
            </a:r>
            <a:r>
              <a:rPr lang="nl-NL" dirty="0" smtClean="0"/>
              <a:t>and community </a:t>
            </a:r>
            <a:r>
              <a:rPr lang="nl-NL" dirty="0"/>
              <a:t>body </a:t>
            </a:r>
            <a:r>
              <a:rPr lang="nl-NL" dirty="0" smtClean="0"/>
              <a:t>size birds</a:t>
            </a:r>
          </a:p>
          <a:p>
            <a:pPr>
              <a:buFont typeface="Wingdings" pitchFamily="2" charset="2"/>
              <a:buChar char=""/>
            </a:pPr>
            <a:endParaRPr lang="nl-NL" dirty="0"/>
          </a:p>
          <a:p>
            <a:r>
              <a:rPr lang="nl-NL" dirty="0" smtClean="0"/>
              <a:t>More inclusive research needed to verify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1565"/>
            <a:ext cx="3048000" cy="11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Afbeeldingsresultaat voor habitat 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213"/>
            <a:ext cx="2556934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or birds collection on white background — Stock Vector © Dr.PA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66708"/>
            <a:ext cx="2057400" cy="14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051438" y="4957214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715000" y="4968493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2283019" y="4894031"/>
            <a:ext cx="1219200" cy="103823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6019800" y="4905361"/>
            <a:ext cx="1219200" cy="103823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6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Habitat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86800" cy="4525963"/>
          </a:xfrm>
        </p:spPr>
        <p:txBody>
          <a:bodyPr>
            <a:normAutofit/>
          </a:bodyPr>
          <a:lstStyle/>
          <a:p>
            <a:r>
              <a:rPr lang="nl-NL" sz="2600" dirty="0" smtClean="0">
                <a:latin typeface="+mj-lt"/>
              </a:rPr>
              <a:t>Habitat fragmentation caused by habitat destruction</a:t>
            </a:r>
          </a:p>
          <a:p>
            <a:pPr marL="68580" indent="0">
              <a:buNone/>
            </a:pPr>
            <a:endParaRPr lang="nl-NL" sz="2600" dirty="0" smtClean="0">
              <a:latin typeface="+mj-lt"/>
            </a:endParaRPr>
          </a:p>
          <a:p>
            <a:pPr marL="68580" indent="0">
              <a:buNone/>
            </a:pPr>
            <a:r>
              <a:rPr lang="nl-NL" sz="2600" dirty="0" smtClean="0">
                <a:latin typeface="+mj-lt"/>
              </a:rPr>
              <a:t>Leads to: </a:t>
            </a:r>
          </a:p>
          <a:p>
            <a:r>
              <a:rPr lang="nl-NL" sz="2600" dirty="0" smtClean="0">
                <a:latin typeface="+mj-lt"/>
              </a:rPr>
              <a:t>Isolated patches</a:t>
            </a:r>
          </a:p>
          <a:p>
            <a:r>
              <a:rPr lang="nl-NL" sz="2600" dirty="0" smtClean="0">
                <a:latin typeface="+mj-lt"/>
              </a:rPr>
              <a:t>Smaller populations</a:t>
            </a:r>
          </a:p>
          <a:p>
            <a:pPr marL="457200" lvl="1" indent="-457200">
              <a:buFont typeface="Courier New" pitchFamily="49" charset="0"/>
              <a:buChar char="o"/>
            </a:pPr>
            <a:endParaRPr lang="en-US" sz="3200" dirty="0" smtClean="0"/>
          </a:p>
        </p:txBody>
      </p:sp>
      <p:pic>
        <p:nvPicPr>
          <p:cNvPr id="1026" name="Picture 2" descr="Afbeeldingsresultaat voor habitat 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4262436"/>
            <a:ext cx="4182533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bitat Fragment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3521868" cy="23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Effects habitat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458200" cy="3733800"/>
          </a:xfrm>
        </p:spPr>
        <p:txBody>
          <a:bodyPr>
            <a:noAutofit/>
          </a:bodyPr>
          <a:lstStyle/>
          <a:p>
            <a:r>
              <a:rPr lang="nl-NL" sz="2600" dirty="0" smtClean="0"/>
              <a:t>Decreases biodiversity </a:t>
            </a:r>
            <a:endParaRPr lang="fr-FR" sz="2600" dirty="0" smtClean="0"/>
          </a:p>
          <a:p>
            <a:r>
              <a:rPr lang="nl-NL" sz="2600" dirty="0" smtClean="0"/>
              <a:t>Changes overall </a:t>
            </a:r>
            <a:r>
              <a:rPr lang="nl-NL" sz="2600" dirty="0"/>
              <a:t>species composition </a:t>
            </a:r>
            <a:endParaRPr lang="nl-NL" sz="2600" dirty="0" smtClean="0"/>
          </a:p>
          <a:p>
            <a:r>
              <a:rPr lang="nl-NL" sz="2600" dirty="0" smtClean="0"/>
              <a:t>Different species, different habitat fragmentation sensitivity</a:t>
            </a:r>
          </a:p>
          <a:p>
            <a:pPr marL="857250" lvl="2" indent="-457200">
              <a:buFont typeface="Courier New" pitchFamily="49" charset="0"/>
              <a:buChar char="o"/>
            </a:pPr>
            <a:endParaRPr lang="nl-NL" sz="2000" dirty="0"/>
          </a:p>
          <a:p>
            <a:endParaRPr lang="en-US" dirty="0"/>
          </a:p>
        </p:txBody>
      </p:sp>
      <p:pic>
        <p:nvPicPr>
          <p:cNvPr id="1026" name="Picture 2" descr="Production casc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535129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body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Body size negative correlated with habitat fragmentation </a:t>
            </a:r>
          </a:p>
          <a:p>
            <a:r>
              <a:rPr lang="nl-NL" sz="2800" dirty="0" smtClean="0"/>
              <a:t>Body size negative correlated with species richness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18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600" dirty="0" smtClean="0"/>
              <a:t>Is there a relation between </a:t>
            </a:r>
            <a:r>
              <a:rPr lang="nl-NL" sz="2600" dirty="0"/>
              <a:t>habitat </a:t>
            </a:r>
            <a:r>
              <a:rPr lang="nl-NL" sz="2600" dirty="0" smtClean="0"/>
              <a:t>fragmentation and bird community body size?</a:t>
            </a:r>
          </a:p>
          <a:p>
            <a:r>
              <a:rPr lang="nl-NL" sz="2600" dirty="0" smtClean="0"/>
              <a:t>Is there a relation between biodiversity and bird community body size?</a:t>
            </a:r>
            <a:endParaRPr lang="en-US" sz="26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1565"/>
            <a:ext cx="3048000" cy="11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Afbeeldingsresultaat voor habitat 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213"/>
            <a:ext cx="2556934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lor birds collection on white background — Stock Vector © Dr.PA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66708"/>
            <a:ext cx="2057400" cy="14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2051438" y="4957214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715000" y="4968493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sz="2600" dirty="0" smtClean="0"/>
              <a:t>Habitat fragmentation has a negative relation with bird community body size  </a:t>
            </a:r>
          </a:p>
          <a:p>
            <a:r>
              <a:rPr lang="nl-NL" sz="2600" dirty="0" smtClean="0"/>
              <a:t>Biodiversity has a negative relation with bird community body size </a:t>
            </a:r>
            <a:endParaRPr lang="en-US" sz="26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1565"/>
            <a:ext cx="3048000" cy="11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Afbeeldingsresultaat voor habitat fra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213"/>
            <a:ext cx="2556934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lor birds collection on white background — Stock Vector © Dr.PA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66708"/>
            <a:ext cx="2057400" cy="14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2051438" y="4957214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715000" y="4968493"/>
            <a:ext cx="1682362" cy="93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22" y="-64394"/>
            <a:ext cx="7772400" cy="1143000"/>
          </a:xfrm>
        </p:spPr>
        <p:txBody>
          <a:bodyPr>
            <a:normAutofit/>
          </a:bodyPr>
          <a:lstStyle/>
          <a:p>
            <a:r>
              <a:rPr lang="nl-NL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915400" cy="4457700"/>
          </a:xfrm>
        </p:spPr>
        <p:txBody>
          <a:bodyPr>
            <a:noAutofit/>
          </a:bodyPr>
          <a:lstStyle/>
          <a:p>
            <a:r>
              <a:rPr lang="nl-NL" sz="2200" dirty="0"/>
              <a:t>Community body size</a:t>
            </a:r>
          </a:p>
          <a:p>
            <a:pPr marL="457200" indent="-457200">
              <a:buFont typeface="Wingdings" pitchFamily="2" charset="2"/>
              <a:buChar char=""/>
            </a:pPr>
            <a:r>
              <a:rPr lang="nl-NL" sz="2200" dirty="0"/>
              <a:t>Weighted mean community body mass</a:t>
            </a:r>
          </a:p>
          <a:p>
            <a:pPr marL="457200" indent="-457200">
              <a:buFont typeface="Wingdings" pitchFamily="2" charset="2"/>
              <a:buChar char=""/>
            </a:pPr>
            <a:r>
              <a:rPr lang="nl-NL" sz="2200" dirty="0"/>
              <a:t>Abundance: PREDICTS database </a:t>
            </a:r>
          </a:p>
          <a:p>
            <a:pPr marL="457200" indent="-457200">
              <a:buFont typeface="Wingdings" pitchFamily="2" charset="2"/>
              <a:buChar char=""/>
            </a:pPr>
            <a:r>
              <a:rPr lang="en-US" sz="2200" dirty="0"/>
              <a:t>Species mean </a:t>
            </a:r>
            <a:r>
              <a:rPr lang="en-US" sz="2200" dirty="0" smtClean="0"/>
              <a:t>body mass: </a:t>
            </a:r>
            <a:r>
              <a:rPr lang="nl-NL" sz="2200" dirty="0"/>
              <a:t>Received from </a:t>
            </a:r>
            <a:r>
              <a:rPr lang="en-US" sz="2200" dirty="0"/>
              <a:t>Dr. W. D. </a:t>
            </a:r>
            <a:r>
              <a:rPr lang="en-US" sz="2200" dirty="0" err="1"/>
              <a:t>Kissling</a:t>
            </a:r>
            <a:r>
              <a:rPr lang="en-US" sz="2200" dirty="0"/>
              <a:t> </a:t>
            </a:r>
          </a:p>
          <a:p>
            <a:endParaRPr lang="nl-NL" sz="2200" dirty="0"/>
          </a:p>
          <a:p>
            <a:r>
              <a:rPr lang="nl-NL" sz="2200" dirty="0" smtClean="0"/>
              <a:t>Habitat </a:t>
            </a:r>
            <a:r>
              <a:rPr lang="nl-NL" sz="2200" dirty="0"/>
              <a:t>fragmentation</a:t>
            </a:r>
          </a:p>
          <a:p>
            <a:pPr marL="457200" indent="-457200">
              <a:buFont typeface="Wingdings" pitchFamily="2" charset="2"/>
              <a:buChar char=""/>
            </a:pPr>
            <a:r>
              <a:rPr lang="nl-NL" sz="2200" dirty="0" smtClean="0"/>
              <a:t>Core area index</a:t>
            </a:r>
          </a:p>
          <a:p>
            <a:pPr marL="457200" indent="-457200">
              <a:buFont typeface="Wingdings" pitchFamily="2" charset="2"/>
              <a:buChar char=""/>
            </a:pPr>
            <a:r>
              <a:rPr lang="en-US" sz="2200" dirty="0"/>
              <a:t>Maps of forest cover change by Dr. W. D. </a:t>
            </a:r>
            <a:r>
              <a:rPr lang="en-US" sz="2200" dirty="0" err="1"/>
              <a:t>Kissling</a:t>
            </a:r>
            <a:r>
              <a:rPr lang="en-US" sz="2200" dirty="0"/>
              <a:t> </a:t>
            </a:r>
            <a:r>
              <a:rPr lang="en-US" sz="2200" dirty="0" smtClean="0"/>
              <a:t>and Colleagues</a:t>
            </a:r>
          </a:p>
          <a:p>
            <a:pPr marL="0" indent="0">
              <a:buNone/>
            </a:pPr>
            <a:endParaRPr lang="en-US" sz="2200" dirty="0"/>
          </a:p>
          <a:p>
            <a:pPr indent="-342900"/>
            <a:r>
              <a:rPr lang="nl-NL" sz="2200" dirty="0" smtClean="0"/>
              <a:t>Biodiversity</a:t>
            </a:r>
          </a:p>
          <a:p>
            <a:pPr marL="457200" indent="-457200">
              <a:buFont typeface="Wingdings" pitchFamily="2" charset="2"/>
              <a:buChar char=""/>
            </a:pPr>
            <a:r>
              <a:rPr lang="nl-NL" sz="2200" dirty="0"/>
              <a:t>Distance to edge of high biodiversity habitat: PREDICTS database</a:t>
            </a:r>
          </a:p>
          <a:p>
            <a:endParaRPr lang="nl-NL" sz="2200" dirty="0" smtClean="0"/>
          </a:p>
          <a:p>
            <a:pPr indent="-342900"/>
            <a:endParaRPr lang="nl-NL" sz="2600" dirty="0" smtClean="0"/>
          </a:p>
          <a:p>
            <a:pPr marL="68580" indent="0">
              <a:buNone/>
            </a:pPr>
            <a:endParaRPr lang="nl-NL" sz="2600" dirty="0" smtClean="0"/>
          </a:p>
          <a:p>
            <a:pPr marL="68580" indent="0">
              <a:buNone/>
            </a:pPr>
            <a:r>
              <a:rPr lang="en-US" sz="2600" dirty="0" smtClean="0"/>
              <a:t> </a:t>
            </a:r>
            <a:endParaRPr lang="nl-NL" sz="2600" dirty="0" smtClean="0"/>
          </a:p>
        </p:txBody>
      </p:sp>
      <p:pic>
        <p:nvPicPr>
          <p:cNvPr id="4" name="Picture 2" descr="Afbeeldingsresultaat voor habitat frag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7" y="3127624"/>
            <a:ext cx="1278467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lor birds collection on white background — Stock Vector © Dr.PA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16" y="5638800"/>
            <a:ext cx="1096433" cy="7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60" y="1282827"/>
            <a:ext cx="1537743" cy="5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4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Community Body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924800" cy="3733800"/>
          </a:xfrm>
        </p:spPr>
        <p:txBody>
          <a:bodyPr>
            <a:normAutofit/>
          </a:bodyPr>
          <a:lstStyle/>
          <a:p>
            <a:r>
              <a:rPr lang="nl-NL" sz="2600" dirty="0" smtClean="0"/>
              <a:t>Weighted mean community body mass</a:t>
            </a:r>
          </a:p>
          <a:p>
            <a:r>
              <a:rPr lang="nl-NL" sz="2600" dirty="0" smtClean="0"/>
              <a:t>PREDICTS database</a:t>
            </a:r>
          </a:p>
          <a:p>
            <a:r>
              <a:rPr lang="nl-NL" sz="2600" dirty="0" smtClean="0"/>
              <a:t>Database of 666 studies which looked into biodiversity</a:t>
            </a:r>
          </a:p>
          <a:p>
            <a:r>
              <a:rPr lang="nl-NL" sz="2600" dirty="0" smtClean="0"/>
              <a:t>Selected studies concerning bird species and abundance</a:t>
            </a:r>
          </a:p>
          <a:p>
            <a:pPr marL="342900" lvl="1"/>
            <a:r>
              <a:rPr lang="nl-NL" sz="2600" dirty="0" smtClean="0"/>
              <a:t>Sites </a:t>
            </a:r>
            <a:r>
              <a:rPr lang="nl-NL" sz="2600" dirty="0"/>
              <a:t>within study =&gt; </a:t>
            </a:r>
            <a:r>
              <a:rPr lang="nl-NL" sz="2600" dirty="0" smtClean="0"/>
              <a:t>10</a:t>
            </a:r>
          </a:p>
          <a:p>
            <a:pPr marL="342900" lvl="1"/>
            <a:r>
              <a:rPr lang="nl-NL" sz="2600" dirty="0" smtClean="0"/>
              <a:t>Minimal species counted per site =&gt; 3</a:t>
            </a:r>
          </a:p>
          <a:p>
            <a:pPr marL="342900" lvl="1"/>
            <a:endParaRPr lang="nl-NL" sz="2600" dirty="0" smtClean="0"/>
          </a:p>
          <a:p>
            <a:pPr marL="285750" lvl="1">
              <a:buFont typeface="Arial" pitchFamily="34" charset="0"/>
              <a:buChar char="•"/>
            </a:pPr>
            <a:endParaRPr lang="en-GB" sz="2800" dirty="0"/>
          </a:p>
          <a:p>
            <a:pPr marL="285750" lvl="1">
              <a:buFont typeface="Arial" pitchFamily="34" charset="0"/>
              <a:buChar char="•"/>
            </a:pPr>
            <a:endParaRPr lang="nl-NL" sz="2600" dirty="0" smtClean="0"/>
          </a:p>
          <a:p>
            <a:pPr lvl="1"/>
            <a:endParaRPr lang="en-US" sz="2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47" y="4648200"/>
            <a:ext cx="5006578" cy="198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997156"/>
            <a:ext cx="3276600" cy="121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00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Weighted mean community</a:t>
            </a:r>
            <a:br>
              <a:rPr lang="nl-NL" dirty="0" smtClean="0"/>
            </a:br>
            <a:r>
              <a:rPr lang="nl-NL" dirty="0" smtClean="0"/>
              <a:t> body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24" y="1524000"/>
            <a:ext cx="8187476" cy="3733800"/>
          </a:xfrm>
        </p:spPr>
        <p:txBody>
          <a:bodyPr>
            <a:noAutofit/>
          </a:bodyPr>
          <a:lstStyle/>
          <a:p>
            <a:pPr>
              <a:buFont typeface="Wingdings"/>
              <a:buChar char="à"/>
            </a:pPr>
            <a:r>
              <a:rPr lang="nl-NL" dirty="0" smtClean="0"/>
              <a:t>Abundance</a:t>
            </a:r>
            <a:r>
              <a:rPr lang="nl-NL" dirty="0"/>
              <a:t>: PREDICTS database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Species average body mass received </a:t>
            </a:r>
            <a:r>
              <a:rPr lang="en-US" dirty="0"/>
              <a:t>from Dr. W. D.  </a:t>
            </a:r>
            <a:r>
              <a:rPr lang="en-US" dirty="0" err="1" smtClean="0"/>
              <a:t>Kissling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l-NL" dirty="0"/>
              <a:t>Example:</a:t>
            </a:r>
          </a:p>
          <a:p>
            <a:pPr marL="0" indent="0">
              <a:buNone/>
            </a:pPr>
            <a:r>
              <a:rPr lang="nl-NL" dirty="0"/>
              <a:t>10 birds of species  A with average </a:t>
            </a:r>
            <a:r>
              <a:rPr lang="nl-NL" dirty="0" smtClean="0"/>
              <a:t>body-mass </a:t>
            </a:r>
            <a:r>
              <a:rPr lang="nl-NL" dirty="0" smtClean="0"/>
              <a:t>10 grams</a:t>
            </a:r>
          </a:p>
          <a:p>
            <a:pPr marL="0" indent="0">
              <a:buNone/>
            </a:pPr>
            <a:r>
              <a:rPr lang="nl-NL" dirty="0" smtClean="0"/>
              <a:t>5  </a:t>
            </a:r>
            <a:r>
              <a:rPr lang="nl-NL" dirty="0"/>
              <a:t>birds of species B with average </a:t>
            </a:r>
            <a:r>
              <a:rPr lang="nl-NL" dirty="0" smtClean="0"/>
              <a:t>body-mass </a:t>
            </a:r>
            <a:r>
              <a:rPr lang="nl-NL" dirty="0"/>
              <a:t>20 </a:t>
            </a:r>
            <a:r>
              <a:rPr lang="nl-NL" dirty="0" smtClean="0"/>
              <a:t>grams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WMCBM </a:t>
            </a:r>
            <a:r>
              <a:rPr lang="nl-NL" dirty="0"/>
              <a:t>= 10/15 * 10 + 5 /15 * 20 = 13.33 </a:t>
            </a:r>
            <a:r>
              <a:rPr lang="nl-NL" dirty="0" smtClean="0"/>
              <a:t>grams</a:t>
            </a:r>
            <a:endParaRPr lang="en-US" sz="5400" dirty="0"/>
          </a:p>
          <a:p>
            <a:pPr marL="68580" indent="0">
              <a:buNone/>
            </a:pPr>
            <a:endParaRPr lang="nl-NL" dirty="0" smtClean="0"/>
          </a:p>
          <a:p>
            <a:pPr marL="68580" indent="0">
              <a:buNone/>
            </a:pPr>
            <a:r>
              <a:rPr lang="en-US" sz="2600" dirty="0" smtClean="0"/>
              <a:t> </a:t>
            </a:r>
            <a:endParaRPr lang="nl-NL" sz="26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7" y="4953000"/>
            <a:ext cx="4163918" cy="165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588</Words>
  <Application>Microsoft Office PowerPoint</Application>
  <PresentationFormat>On-screen Show (4:3)</PresentationFormat>
  <Paragraphs>122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 Pop</vt:lpstr>
      <vt:lpstr>bird community body size , habitat fragmentation and biodiversity</vt:lpstr>
      <vt:lpstr>Habitat fragmentation</vt:lpstr>
      <vt:lpstr>Effects habitat fragmentation</vt:lpstr>
      <vt:lpstr>body size</vt:lpstr>
      <vt:lpstr>Research questions</vt:lpstr>
      <vt:lpstr>Hypotheses</vt:lpstr>
      <vt:lpstr>Methods</vt:lpstr>
      <vt:lpstr>Community Body size</vt:lpstr>
      <vt:lpstr>Weighted mean community  body mass</vt:lpstr>
      <vt:lpstr>Habitat fragmentation</vt:lpstr>
      <vt:lpstr>Distance to edge of high biodiversity habitat</vt:lpstr>
      <vt:lpstr>Results</vt:lpstr>
      <vt:lpstr>Results – Habitat fragmentation</vt:lpstr>
      <vt:lpstr>Results – edge distance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</dc:creator>
  <cp:lastModifiedBy>F</cp:lastModifiedBy>
  <cp:revision>84</cp:revision>
  <dcterms:created xsi:type="dcterms:W3CDTF">2006-08-16T00:00:00Z</dcterms:created>
  <dcterms:modified xsi:type="dcterms:W3CDTF">2017-06-30T10:45:31Z</dcterms:modified>
</cp:coreProperties>
</file>