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86" r:id="rId6"/>
    <p:sldId id="284" r:id="rId7"/>
    <p:sldId id="279" r:id="rId8"/>
    <p:sldId id="280" r:id="rId9"/>
    <p:sldId id="293" r:id="rId10"/>
    <p:sldId id="261" r:id="rId11"/>
    <p:sldId id="262" r:id="rId12"/>
    <p:sldId id="287" r:id="rId13"/>
    <p:sldId id="289" r:id="rId14"/>
    <p:sldId id="264" r:id="rId15"/>
    <p:sldId id="265" r:id="rId16"/>
    <p:sldId id="285" r:id="rId17"/>
    <p:sldId id="266" r:id="rId18"/>
    <p:sldId id="267" r:id="rId19"/>
    <p:sldId id="269" r:id="rId20"/>
    <p:sldId id="290" r:id="rId21"/>
    <p:sldId id="270" r:id="rId22"/>
    <p:sldId id="271" r:id="rId23"/>
    <p:sldId id="272" r:id="rId24"/>
    <p:sldId id="273" r:id="rId25"/>
    <p:sldId id="274" r:id="rId26"/>
    <p:sldId id="275" r:id="rId27"/>
    <p:sldId id="292" r:id="rId28"/>
    <p:sldId id="291" r:id="rId29"/>
    <p:sldId id="276" r:id="rId30"/>
    <p:sldId id="277" r:id="rId31"/>
  </p:sldIdLst>
  <p:sldSz cx="12192000" cy="6858000"/>
  <p:notesSz cx="7559675" cy="1069181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55"/>
    <p:restoredTop sz="94700"/>
  </p:normalViewPr>
  <p:slideViewPr>
    <p:cSldViewPr snapToGrid="0" snapToObjects="1">
      <p:cViewPr varScale="1">
        <p:scale>
          <a:sx n="64" d="100"/>
          <a:sy n="64" d="100"/>
        </p:scale>
        <p:origin x="168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0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0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5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5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1"/>
          <p:cNvGrpSpPr/>
          <p:nvPr/>
        </p:nvGrpSpPr>
        <p:grpSpPr>
          <a:xfrm>
            <a:off x="0" y="-8640"/>
            <a:ext cx="12189960" cy="6866640"/>
            <a:chOff x="0" y="-8640"/>
            <a:chExt cx="12189960" cy="6866640"/>
          </a:xfrm>
        </p:grpSpPr>
        <p:sp>
          <p:nvSpPr>
            <p:cNvPr id="25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5280" cy="68644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6240" cy="68644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7640" cy="380772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2280" cy="68644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8080" cy="68644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7760" cy="68644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5120" cy="326592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6400" cy="2842560"/>
            </a:xfrm>
            <a:prstGeom prst="triangle">
              <a:avLst>
                <a:gd name="adj" fmla="val 0"/>
              </a:avLst>
            </a:prstGeom>
            <a:solidFill>
              <a:srgbClr val="90C226">
                <a:alpha val="8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2160" y="-8640"/>
            <a:ext cx="12187800" cy="6866640"/>
            <a:chOff x="2160" y="-8640"/>
            <a:chExt cx="12187800" cy="6866640"/>
          </a:xfrm>
        </p:grpSpPr>
        <p:sp>
          <p:nvSpPr>
            <p:cNvPr id="1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9181440" y="-8640"/>
              <a:ext cx="3005280" cy="68644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9603360" y="-8640"/>
              <a:ext cx="2586240" cy="68644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8932320" y="3048120"/>
              <a:ext cx="3257640" cy="380772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9334440" y="-8640"/>
              <a:ext cx="2852280" cy="68644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10898640" y="-8640"/>
              <a:ext cx="1288080" cy="68644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938960" y="-8640"/>
              <a:ext cx="1247760" cy="68644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0371600" y="3589920"/>
              <a:ext cx="1815120" cy="326592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 rot="10800000">
              <a:off x="2160" y="2160"/>
              <a:ext cx="840600" cy="566388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it-IT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1"/>
          <p:cNvGrpSpPr/>
          <p:nvPr/>
        </p:nvGrpSpPr>
        <p:grpSpPr>
          <a:xfrm>
            <a:off x="0" y="-8640"/>
            <a:ext cx="12189960" cy="6866640"/>
            <a:chOff x="0" y="-8640"/>
            <a:chExt cx="12189960" cy="6866640"/>
          </a:xfrm>
        </p:grpSpPr>
        <p:sp>
          <p:nvSpPr>
            <p:cNvPr id="6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" name="CustomShape 4"/>
            <p:cNvSpPr/>
            <p:nvPr/>
          </p:nvSpPr>
          <p:spPr>
            <a:xfrm>
              <a:off x="9181440" y="-8640"/>
              <a:ext cx="3005280" cy="68644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" name="CustomShape 5"/>
            <p:cNvSpPr/>
            <p:nvPr/>
          </p:nvSpPr>
          <p:spPr>
            <a:xfrm>
              <a:off x="9603360" y="-8640"/>
              <a:ext cx="2586240" cy="68644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" name="CustomShape 6"/>
            <p:cNvSpPr/>
            <p:nvPr/>
          </p:nvSpPr>
          <p:spPr>
            <a:xfrm>
              <a:off x="8932320" y="3048120"/>
              <a:ext cx="3257640" cy="380772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" name="CustomShape 7"/>
            <p:cNvSpPr/>
            <p:nvPr/>
          </p:nvSpPr>
          <p:spPr>
            <a:xfrm>
              <a:off x="9334440" y="-8640"/>
              <a:ext cx="2852280" cy="68644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" name="CustomShape 8"/>
            <p:cNvSpPr/>
            <p:nvPr/>
          </p:nvSpPr>
          <p:spPr>
            <a:xfrm>
              <a:off x="10898640" y="-8640"/>
              <a:ext cx="1288080" cy="68644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" name="CustomShape 9"/>
            <p:cNvSpPr/>
            <p:nvPr/>
          </p:nvSpPr>
          <p:spPr>
            <a:xfrm>
              <a:off x="10938960" y="-8640"/>
              <a:ext cx="1247760" cy="68644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" name="CustomShape 10"/>
            <p:cNvSpPr/>
            <p:nvPr/>
          </p:nvSpPr>
          <p:spPr>
            <a:xfrm>
              <a:off x="10371600" y="3589920"/>
              <a:ext cx="1815120" cy="326592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" name="CustomShape 11"/>
            <p:cNvSpPr/>
            <p:nvPr/>
          </p:nvSpPr>
          <p:spPr>
            <a:xfrm>
              <a:off x="0" y="4013280"/>
              <a:ext cx="446400" cy="2842560"/>
            </a:xfrm>
            <a:prstGeom prst="triangle">
              <a:avLst>
                <a:gd name="adj" fmla="val 0"/>
              </a:avLst>
            </a:prstGeom>
            <a:solidFill>
              <a:srgbClr val="90C226">
                <a:alpha val="8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7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it-IT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"/>
          <p:cNvGrpSpPr/>
          <p:nvPr/>
        </p:nvGrpSpPr>
        <p:grpSpPr>
          <a:xfrm>
            <a:off x="0" y="-8640"/>
            <a:ext cx="12189960" cy="6866640"/>
            <a:chOff x="0" y="-8640"/>
            <a:chExt cx="12189960" cy="6866640"/>
          </a:xfrm>
        </p:grpSpPr>
        <p:sp>
          <p:nvSpPr>
            <p:cNvPr id="110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" name="CustomShape 4"/>
            <p:cNvSpPr/>
            <p:nvPr/>
          </p:nvSpPr>
          <p:spPr>
            <a:xfrm>
              <a:off x="9181440" y="-8640"/>
              <a:ext cx="3005280" cy="68644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" name="CustomShape 5"/>
            <p:cNvSpPr/>
            <p:nvPr/>
          </p:nvSpPr>
          <p:spPr>
            <a:xfrm>
              <a:off x="9603360" y="-8640"/>
              <a:ext cx="2586240" cy="68644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" name="CustomShape 6"/>
            <p:cNvSpPr/>
            <p:nvPr/>
          </p:nvSpPr>
          <p:spPr>
            <a:xfrm>
              <a:off x="8932320" y="3048120"/>
              <a:ext cx="3257640" cy="380772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" name="CustomShape 7"/>
            <p:cNvSpPr/>
            <p:nvPr/>
          </p:nvSpPr>
          <p:spPr>
            <a:xfrm>
              <a:off x="9334440" y="-8640"/>
              <a:ext cx="2852280" cy="68644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" name="CustomShape 8"/>
            <p:cNvSpPr/>
            <p:nvPr/>
          </p:nvSpPr>
          <p:spPr>
            <a:xfrm>
              <a:off x="10898640" y="-8640"/>
              <a:ext cx="1288080" cy="68644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" name="CustomShape 9"/>
            <p:cNvSpPr/>
            <p:nvPr/>
          </p:nvSpPr>
          <p:spPr>
            <a:xfrm>
              <a:off x="10938960" y="-8640"/>
              <a:ext cx="1247760" cy="68644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" name="CustomShape 10"/>
            <p:cNvSpPr/>
            <p:nvPr/>
          </p:nvSpPr>
          <p:spPr>
            <a:xfrm>
              <a:off x="10371600" y="3589920"/>
              <a:ext cx="1815120" cy="326592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" name="CustomShape 11"/>
            <p:cNvSpPr/>
            <p:nvPr/>
          </p:nvSpPr>
          <p:spPr>
            <a:xfrm>
              <a:off x="0" y="4013280"/>
              <a:ext cx="446400" cy="2842560"/>
            </a:xfrm>
            <a:prstGeom prst="triangle">
              <a:avLst>
                <a:gd name="adj" fmla="val 0"/>
              </a:avLst>
            </a:prstGeom>
            <a:solidFill>
              <a:srgbClr val="90C226">
                <a:alpha val="8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0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it-IT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21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2jt28GkLYO0&amp;t=4s" TargetMode="Externa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cfoundation.org/media-centre/cars-parked-23-hours-a-day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newswire.com/news-releases/ibm-global-commuter-pain-survey-traffic-congestion-down-pain-way-up-129446188.html" TargetMode="External"/><Relationship Id="rId2" Type="http://schemas.openxmlformats.org/officeDocument/2006/relationships/hyperlink" Target="https://inrix.com/press-releases/parking-pain-uk/" TargetMode="Externa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Picture 3"/>
          <p:cNvPicPr/>
          <p:nvPr/>
        </p:nvPicPr>
        <p:blipFill>
          <a:blip r:embed="rId2"/>
          <a:srcRect l="31128" r="10331"/>
          <a:stretch/>
        </p:blipFill>
        <p:spPr>
          <a:xfrm>
            <a:off x="5053320" y="0"/>
            <a:ext cx="7133400" cy="6855840"/>
          </a:xfrm>
          <a:prstGeom prst="rect">
            <a:avLst/>
          </a:prstGeom>
          <a:ln>
            <a:noFill/>
          </a:ln>
        </p:spPr>
      </p:pic>
      <p:sp>
        <p:nvSpPr>
          <p:cNvPr id="208" name="CustomShape 1"/>
          <p:cNvSpPr/>
          <p:nvPr/>
        </p:nvSpPr>
        <p:spPr>
          <a:xfrm>
            <a:off x="668880" y="1678680"/>
            <a:ext cx="5121360" cy="236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algn="r">
              <a:lnSpc>
                <a:spcPct val="100000"/>
              </a:lnSpc>
            </a:pPr>
            <a:r>
              <a:rPr lang="it-IT" sz="4800" b="0" strike="noStrike" spc="-1">
                <a:solidFill>
                  <a:srgbClr val="90C226"/>
                </a:solidFill>
                <a:latin typeface="Trebuchet MS"/>
                <a:ea typeface="DejaVu Sans"/>
              </a:rPr>
              <a:t>LIGHTS ON PARKING</a:t>
            </a:r>
            <a:endParaRPr lang="it-IT" sz="4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4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385589-63C4-D3A7-0D29-7354B4B5C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The </a:t>
            </a:r>
            <a:r>
              <a:rPr lang="it-IT" dirty="0" err="1">
                <a:solidFill>
                  <a:schemeClr val="bg1"/>
                </a:solidFill>
              </a:rPr>
              <a:t>prototype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5" name="Immagine 4" descr="Immagine che contiene esterni, automobile&#10;&#10;Descrizione generata automaticamente">
            <a:extLst>
              <a:ext uri="{FF2B5EF4-FFF2-40B4-BE49-F238E27FC236}">
                <a16:creationId xmlns:a16="http://schemas.microsoft.com/office/drawing/2014/main" id="{89E705B6-DECF-FDD5-E1C3-3E1EC7527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62" y="1327760"/>
            <a:ext cx="3344449" cy="196658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1C5C274-686C-58B0-88B6-A9A2539B63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033" y="4070959"/>
            <a:ext cx="3732756" cy="2406042"/>
          </a:xfrm>
          <a:prstGeom prst="rect">
            <a:avLst/>
          </a:prstGeom>
        </p:spPr>
      </p:pic>
      <p:pic>
        <p:nvPicPr>
          <p:cNvPr id="9" name="Immagine 8" descr="Immagine che contiene testo, interni, parete, stanza&#10;&#10;Descrizione generata automaticamente">
            <a:extLst>
              <a:ext uri="{FF2B5EF4-FFF2-40B4-BE49-F238E27FC236}">
                <a16:creationId xmlns:a16="http://schemas.microsoft.com/office/drawing/2014/main" id="{99E2C659-BCC2-26D0-754B-4405C7A0AA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700" y="1327760"/>
            <a:ext cx="3344450" cy="196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976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Immagine che contiene testo, elettronico, circuito&#10;&#10;Descrizione generata automaticamente">
            <a:extLst>
              <a:ext uri="{FF2B5EF4-FFF2-40B4-BE49-F238E27FC236}">
                <a16:creationId xmlns:a16="http://schemas.microsoft.com/office/drawing/2014/main" id="{454F3D61-A7AC-7CEF-5B9B-8A0EBDA7B0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00" y="546100"/>
            <a:ext cx="3769540" cy="2882900"/>
          </a:xfrm>
          <a:prstGeom prst="rect">
            <a:avLst/>
          </a:prstGeom>
        </p:spPr>
      </p:pic>
      <p:sp>
        <p:nvSpPr>
          <p:cNvPr id="8" name="CustomShape 1">
            <a:extLst>
              <a:ext uri="{FF2B5EF4-FFF2-40B4-BE49-F238E27FC236}">
                <a16:creationId xmlns:a16="http://schemas.microsoft.com/office/drawing/2014/main" id="{6E25BFAC-4A2D-AB8A-4A56-1998C9193E4E}"/>
              </a:ext>
            </a:extLst>
          </p:cNvPr>
          <p:cNvSpPr/>
          <p:nvPr/>
        </p:nvSpPr>
        <p:spPr>
          <a:xfrm>
            <a:off x="5055920" y="1388112"/>
            <a:ext cx="4969460" cy="1198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dirty="0">
                <a:solidFill>
                  <a:schemeClr val="bg1"/>
                </a:solidFill>
                <a:latin typeface="+mj-lt"/>
              </a:rPr>
              <a:t>STMICROELETRONICS B-L072Z-LRWAN1 STM32 </a:t>
            </a:r>
            <a:r>
              <a:rPr lang="it-IT" dirty="0" err="1">
                <a:solidFill>
                  <a:schemeClr val="bg1"/>
                </a:solidFill>
                <a:latin typeface="+mj-lt"/>
              </a:rPr>
              <a:t>LoRaWAN</a:t>
            </a:r>
            <a:r>
              <a:rPr lang="it-IT" dirty="0">
                <a:solidFill>
                  <a:schemeClr val="bg1"/>
                </a:solidFill>
                <a:latin typeface="+mj-lt"/>
              </a:rPr>
              <a:t> DISCOVERY BOARD</a:t>
            </a:r>
            <a:r>
              <a:rPr lang="it-IT" dirty="0">
                <a:solidFill>
                  <a:schemeClr val="bg1"/>
                </a:solidFill>
                <a:latin typeface="Trebuchet MS" panose="020B0703020202090204" pitchFamily="34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it-IT" dirty="0" err="1">
                <a:solidFill>
                  <a:schemeClr val="bg1"/>
                </a:solidFill>
                <a:latin typeface="Trebuchet MS" panose="020B0703020202090204" pitchFamily="34" charset="0"/>
              </a:rPr>
              <a:t>is</a:t>
            </a:r>
            <a:r>
              <a:rPr lang="it-IT" dirty="0">
                <a:solidFill>
                  <a:schemeClr val="bg1"/>
                </a:solidFill>
                <a:latin typeface="Trebuchet MS" panose="020B0703020202090204" pitchFamily="34" charset="0"/>
              </a:rPr>
              <a:t> a </a:t>
            </a:r>
            <a:r>
              <a:rPr lang="it-IT" dirty="0" err="1">
                <a:solidFill>
                  <a:schemeClr val="bg1"/>
                </a:solidFill>
                <a:latin typeface="Trebuchet MS" panose="020B0703020202090204" pitchFamily="34" charset="0"/>
              </a:rPr>
              <a:t>development</a:t>
            </a:r>
            <a:r>
              <a:rPr lang="it-IT" dirty="0">
                <a:solidFill>
                  <a:schemeClr val="bg1"/>
                </a:solidFill>
                <a:latin typeface="Trebuchet MS" panose="020B0703020202090204" pitchFamily="34" charset="0"/>
              </a:rPr>
              <a:t> tool to </a:t>
            </a:r>
            <a:r>
              <a:rPr lang="it-IT" dirty="0" err="1">
                <a:solidFill>
                  <a:schemeClr val="bg1"/>
                </a:solidFill>
                <a:latin typeface="Trebuchet MS" panose="020B0703020202090204" pitchFamily="34" charset="0"/>
              </a:rPr>
              <a:t>learn</a:t>
            </a:r>
            <a:r>
              <a:rPr lang="it-IT" dirty="0">
                <a:solidFill>
                  <a:schemeClr val="bg1"/>
                </a:solidFill>
                <a:latin typeface="Trebuchet MS" panose="020B0703020202090204" pitchFamily="34" charset="0"/>
              </a:rPr>
              <a:t> and </a:t>
            </a:r>
            <a:r>
              <a:rPr lang="it-IT" dirty="0" err="1">
                <a:solidFill>
                  <a:schemeClr val="bg1"/>
                </a:solidFill>
                <a:latin typeface="Trebuchet MS" panose="020B0703020202090204" pitchFamily="34" charset="0"/>
              </a:rPr>
              <a:t>develop</a:t>
            </a:r>
            <a:r>
              <a:rPr lang="it-IT" dirty="0">
                <a:solidFill>
                  <a:schemeClr val="bg1"/>
                </a:solidFill>
                <a:latin typeface="Trebuchet MS" panose="020B0703020202090204" pitchFamily="3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Trebuchet MS" panose="020B0703020202090204" pitchFamily="34" charset="0"/>
              </a:rPr>
              <a:t>solutions</a:t>
            </a:r>
            <a:r>
              <a:rPr lang="it-IT" dirty="0">
                <a:solidFill>
                  <a:schemeClr val="bg1"/>
                </a:solidFill>
                <a:latin typeface="Trebuchet MS" panose="020B0703020202090204" pitchFamily="3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Trebuchet MS" panose="020B0703020202090204" pitchFamily="34" charset="0"/>
              </a:rPr>
              <a:t>based</a:t>
            </a:r>
            <a:r>
              <a:rPr lang="it-IT" dirty="0">
                <a:solidFill>
                  <a:schemeClr val="bg1"/>
                </a:solidFill>
                <a:latin typeface="Trebuchet MS" panose="020B0703020202090204" pitchFamily="34" charset="0"/>
              </a:rPr>
              <a:t> on </a:t>
            </a:r>
            <a:r>
              <a:rPr lang="it-IT" dirty="0" err="1">
                <a:solidFill>
                  <a:schemeClr val="bg1"/>
                </a:solidFill>
                <a:latin typeface="Trebuchet MS" panose="020B0703020202090204" pitchFamily="34" charset="0"/>
              </a:rPr>
              <a:t>LoRa</a:t>
            </a:r>
            <a:r>
              <a:rPr lang="it-IT" dirty="0">
                <a:solidFill>
                  <a:schemeClr val="bg1"/>
                </a:solidFill>
                <a:latin typeface="Trebuchet MS" panose="020B0703020202090204" pitchFamily="34" charset="0"/>
              </a:rPr>
              <a:t>.</a:t>
            </a:r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5AE8EF65-D6BD-F3BF-DE76-301F11DFCCB4}"/>
              </a:ext>
            </a:extLst>
          </p:cNvPr>
          <p:cNvSpPr/>
          <p:nvPr/>
        </p:nvSpPr>
        <p:spPr>
          <a:xfrm>
            <a:off x="5429474" y="4500875"/>
            <a:ext cx="2868120" cy="173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HC-SR04: 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an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ultrasonic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sensor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uses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sonar to determine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distance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to an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object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.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800" b="0" strike="noStrike" spc="-1" dirty="0">
              <a:latin typeface="Arial"/>
            </a:endParaRPr>
          </a:p>
        </p:txBody>
      </p:sp>
      <p:pic>
        <p:nvPicPr>
          <p:cNvPr id="3" name="Immagine 6" descr="Immagine che contiene elettronico, altoparlante&#10;&#10;Descrizione generata automaticamente">
            <a:extLst>
              <a:ext uri="{FF2B5EF4-FFF2-40B4-BE49-F238E27FC236}">
                <a16:creationId xmlns:a16="http://schemas.microsoft.com/office/drawing/2014/main" id="{F2213502-5D2A-7A2B-0857-DB0016538404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609000" y="4104313"/>
            <a:ext cx="3769540" cy="20444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0891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1" name="CustomShape 2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2" name="Line 3"/>
          <p:cNvSpPr/>
          <p:nvPr/>
        </p:nvSpPr>
        <p:spPr>
          <a:xfrm>
            <a:off x="5111280" y="0"/>
            <a:ext cx="1218960" cy="6858000"/>
          </a:xfrm>
          <a:prstGeom prst="line">
            <a:avLst/>
          </a:prstGeom>
          <a:ln w="9360" cap="rnd">
            <a:solidFill>
              <a:srgbClr val="6C91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3" name="Line 4"/>
          <p:cNvSpPr/>
          <p:nvPr/>
        </p:nvSpPr>
        <p:spPr>
          <a:xfrm flipH="1">
            <a:off x="3290760" y="3681360"/>
            <a:ext cx="4763520" cy="3176640"/>
          </a:xfrm>
          <a:prstGeom prst="line">
            <a:avLst/>
          </a:prstGeom>
          <a:ln w="936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" name="CustomShape 5"/>
          <p:cNvSpPr/>
          <p:nvPr/>
        </p:nvSpPr>
        <p:spPr>
          <a:xfrm>
            <a:off x="4482720" y="-8640"/>
            <a:ext cx="3005280" cy="686448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" name="CustomShape 6"/>
          <p:cNvSpPr/>
          <p:nvPr/>
        </p:nvSpPr>
        <p:spPr>
          <a:xfrm>
            <a:off x="4904640" y="-8640"/>
            <a:ext cx="2586240" cy="686448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" name="CustomShape 7"/>
          <p:cNvSpPr/>
          <p:nvPr/>
        </p:nvSpPr>
        <p:spPr>
          <a:xfrm>
            <a:off x="4233600" y="3048120"/>
            <a:ext cx="3257640" cy="380772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" name="CustomShape 8"/>
          <p:cNvSpPr/>
          <p:nvPr/>
        </p:nvSpPr>
        <p:spPr>
          <a:xfrm>
            <a:off x="4635720" y="-8640"/>
            <a:ext cx="2852280" cy="686448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7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8" name="CustomShape 9"/>
          <p:cNvSpPr/>
          <p:nvPr/>
        </p:nvSpPr>
        <p:spPr>
          <a:xfrm>
            <a:off x="5672880" y="3589920"/>
            <a:ext cx="1815120" cy="326592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9" name="CustomShape 10"/>
          <p:cNvSpPr/>
          <p:nvPr/>
        </p:nvSpPr>
        <p:spPr>
          <a:xfrm>
            <a:off x="6239720" y="0"/>
            <a:ext cx="5992200" cy="6864480"/>
          </a:xfrm>
          <a:custGeom>
            <a:avLst/>
            <a:gdLst/>
            <a:ahLst/>
            <a:cxnLst/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rgbClr val="90C226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0" name="CustomShape 11"/>
          <p:cNvSpPr/>
          <p:nvPr/>
        </p:nvSpPr>
        <p:spPr>
          <a:xfrm>
            <a:off x="7181640" y="2234160"/>
            <a:ext cx="4510800" cy="103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en-US" sz="36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Hardware Schema</a:t>
            </a:r>
            <a:endParaRPr lang="it-IT" sz="3600" b="0" strike="noStrike" spc="-1">
              <a:latin typeface="Arial"/>
            </a:endParaRPr>
          </a:p>
        </p:txBody>
      </p:sp>
      <p:sp>
        <p:nvSpPr>
          <p:cNvPr id="282" name="CustomShape 12"/>
          <p:cNvSpPr/>
          <p:nvPr/>
        </p:nvSpPr>
        <p:spPr>
          <a:xfrm>
            <a:off x="7181640" y="3188520"/>
            <a:ext cx="4510800" cy="331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680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The project is built in a</a:t>
            </a:r>
            <a:r>
              <a:rPr lang="it-IT" dirty="0">
                <a:solidFill>
                  <a:schemeClr val="bg1"/>
                </a:solidFill>
              </a:rPr>
              <a:t> STM32 </a:t>
            </a:r>
            <a:r>
              <a:rPr lang="it-IT" dirty="0" err="1">
                <a:solidFill>
                  <a:schemeClr val="bg1"/>
                </a:solidFill>
              </a:rPr>
              <a:t>LoRaWAN</a:t>
            </a:r>
            <a:r>
              <a:rPr lang="it-IT" dirty="0">
                <a:solidFill>
                  <a:schemeClr val="bg1"/>
                </a:solidFill>
              </a:rPr>
              <a:t> Discovery board</a:t>
            </a:r>
            <a:r>
              <a:rPr lang="en-US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, in which we implemented an ultrasonic proximity sensor which is used to determine when a car is parked in a certain parking space.</a:t>
            </a:r>
            <a:endParaRPr lang="it-IT" sz="1800" b="0" strike="noStrike" spc="-1" dirty="0">
              <a:latin typeface="Arial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E533FD2-562C-4772-B1C8-36FAC433B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0" y="1232090"/>
            <a:ext cx="4584700" cy="44831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roup 1"/>
          <p:cNvGrpSpPr/>
          <p:nvPr/>
        </p:nvGrpSpPr>
        <p:grpSpPr>
          <a:xfrm>
            <a:off x="2160" y="-8640"/>
            <a:ext cx="12187800" cy="6866640"/>
            <a:chOff x="2160" y="-8640"/>
            <a:chExt cx="12187800" cy="6866640"/>
          </a:xfrm>
        </p:grpSpPr>
        <p:sp>
          <p:nvSpPr>
            <p:cNvPr id="284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5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" name="CustomShape 4"/>
            <p:cNvSpPr/>
            <p:nvPr/>
          </p:nvSpPr>
          <p:spPr>
            <a:xfrm>
              <a:off x="9181440" y="-8640"/>
              <a:ext cx="3005280" cy="68644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" name="CustomShape 5"/>
            <p:cNvSpPr/>
            <p:nvPr/>
          </p:nvSpPr>
          <p:spPr>
            <a:xfrm>
              <a:off x="9603360" y="-8640"/>
              <a:ext cx="2586240" cy="68644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" name="CustomShape 6"/>
            <p:cNvSpPr/>
            <p:nvPr/>
          </p:nvSpPr>
          <p:spPr>
            <a:xfrm>
              <a:off x="8932320" y="3048120"/>
              <a:ext cx="3257640" cy="380772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" name="CustomShape 7"/>
            <p:cNvSpPr/>
            <p:nvPr/>
          </p:nvSpPr>
          <p:spPr>
            <a:xfrm>
              <a:off x="9334440" y="-8640"/>
              <a:ext cx="2852280" cy="68644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" name="CustomShape 8"/>
            <p:cNvSpPr/>
            <p:nvPr/>
          </p:nvSpPr>
          <p:spPr>
            <a:xfrm>
              <a:off x="10898640" y="-8640"/>
              <a:ext cx="1288080" cy="68644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" name="CustomShape 9"/>
            <p:cNvSpPr/>
            <p:nvPr/>
          </p:nvSpPr>
          <p:spPr>
            <a:xfrm>
              <a:off x="10938960" y="-8640"/>
              <a:ext cx="1247760" cy="68644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" name="CustomShape 10"/>
            <p:cNvSpPr/>
            <p:nvPr/>
          </p:nvSpPr>
          <p:spPr>
            <a:xfrm>
              <a:off x="10371600" y="3589920"/>
              <a:ext cx="1815120" cy="326592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" name="CustomShape 11"/>
            <p:cNvSpPr/>
            <p:nvPr/>
          </p:nvSpPr>
          <p:spPr>
            <a:xfrm rot="10800000">
              <a:off x="2160" y="2160"/>
              <a:ext cx="840600" cy="566388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94" name="CustomShape 12"/>
          <p:cNvSpPr/>
          <p:nvPr/>
        </p:nvSpPr>
        <p:spPr>
          <a:xfrm>
            <a:off x="1049400" y="378720"/>
            <a:ext cx="7671600" cy="108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 b="0" strike="noStrike" spc="-1">
                <a:solidFill>
                  <a:srgbClr val="90C226"/>
                </a:solidFill>
                <a:latin typeface="Trebuchet MS"/>
                <a:ea typeface="DejaVu Sans"/>
              </a:rPr>
              <a:t>Software Schema</a:t>
            </a:r>
            <a:endParaRPr lang="it-IT" sz="4800" b="0" strike="noStrike" spc="-1">
              <a:latin typeface="Arial"/>
            </a:endParaRPr>
          </a:p>
        </p:txBody>
      </p:sp>
      <p:pic>
        <p:nvPicPr>
          <p:cNvPr id="295" name="Immagine 4"/>
          <p:cNvPicPr/>
          <p:nvPr/>
        </p:nvPicPr>
        <p:blipFill>
          <a:blip r:embed="rId2"/>
          <a:srcRect t="9390" b="10865"/>
          <a:stretch/>
        </p:blipFill>
        <p:spPr>
          <a:xfrm>
            <a:off x="842760" y="1669320"/>
            <a:ext cx="8181360" cy="4362120"/>
          </a:xfrm>
          <a:prstGeom prst="rect">
            <a:avLst/>
          </a:prstGeom>
          <a:ln>
            <a:noFill/>
          </a:ln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F3585E42-38E7-51B7-2F46-38098B6FF8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340" y="3509850"/>
            <a:ext cx="381000" cy="3430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5B3AF3-D4AC-F8B7-482A-6CF378DBE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600" dirty="0">
                <a:solidFill>
                  <a:schemeClr val="bg1"/>
                </a:solidFill>
                <a:latin typeface="Trebuchet MS" panose="020B0703020202090204" pitchFamily="34" charset="0"/>
              </a:rPr>
              <a:t>Web Page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CBAC3D1-7746-37BE-19D5-04776B011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80" y="1418400"/>
            <a:ext cx="7646990" cy="490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198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0" y="-10800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" name="CustomShape 2"/>
          <p:cNvSpPr/>
          <p:nvPr/>
        </p:nvSpPr>
        <p:spPr>
          <a:xfrm>
            <a:off x="21060" y="68252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" name="Line 3"/>
          <p:cNvSpPr/>
          <p:nvPr/>
        </p:nvSpPr>
        <p:spPr>
          <a:xfrm>
            <a:off x="3953160" y="0"/>
            <a:ext cx="1219320" cy="6858000"/>
          </a:xfrm>
          <a:prstGeom prst="line">
            <a:avLst/>
          </a:prstGeom>
          <a:ln w="9360" cap="rnd">
            <a:solidFill>
              <a:srgbClr val="6C91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9" name="Line 4"/>
          <p:cNvSpPr/>
          <p:nvPr/>
        </p:nvSpPr>
        <p:spPr>
          <a:xfrm flipH="1">
            <a:off x="2133000" y="3681360"/>
            <a:ext cx="4763520" cy="3176640"/>
          </a:xfrm>
          <a:prstGeom prst="line">
            <a:avLst/>
          </a:prstGeom>
          <a:ln w="936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3324600" y="-8640"/>
            <a:ext cx="3005280" cy="686448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3746520" y="-8640"/>
            <a:ext cx="2586240" cy="686448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2" name="CustomShape 7"/>
          <p:cNvSpPr/>
          <p:nvPr/>
        </p:nvSpPr>
        <p:spPr>
          <a:xfrm>
            <a:off x="3075480" y="3048120"/>
            <a:ext cx="3257640" cy="380772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3" name="CustomShape 8"/>
          <p:cNvSpPr/>
          <p:nvPr/>
        </p:nvSpPr>
        <p:spPr>
          <a:xfrm>
            <a:off x="3477600" y="-8640"/>
            <a:ext cx="2852280" cy="686448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7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4" name="CustomShape 9"/>
          <p:cNvSpPr/>
          <p:nvPr/>
        </p:nvSpPr>
        <p:spPr>
          <a:xfrm>
            <a:off x="4514760" y="3589920"/>
            <a:ext cx="1815120" cy="326592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5" name="CustomShape 10"/>
          <p:cNvSpPr/>
          <p:nvPr/>
        </p:nvSpPr>
        <p:spPr>
          <a:xfrm>
            <a:off x="5082120" y="12960"/>
            <a:ext cx="7107840" cy="6864480"/>
          </a:xfrm>
          <a:custGeom>
            <a:avLst/>
            <a:gdLst/>
            <a:ahLst/>
            <a:cxnLst/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rgbClr val="54A021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6" name="CustomShape 11"/>
          <p:cNvSpPr/>
          <p:nvPr/>
        </p:nvSpPr>
        <p:spPr>
          <a:xfrm>
            <a:off x="677160" y="609480"/>
            <a:ext cx="3841200" cy="55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36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The code</a:t>
            </a:r>
            <a:endParaRPr lang="it-IT" sz="3600" b="0" strike="noStrike" spc="-1" dirty="0">
              <a:latin typeface="Arial"/>
            </a:endParaRPr>
          </a:p>
        </p:txBody>
      </p:sp>
      <p:sp>
        <p:nvSpPr>
          <p:cNvPr id="307" name="CustomShape 12"/>
          <p:cNvSpPr/>
          <p:nvPr/>
        </p:nvSpPr>
        <p:spPr>
          <a:xfrm>
            <a:off x="6116040" y="609480"/>
            <a:ext cx="5509080" cy="55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pc="-1" dirty="0">
                <a:solidFill>
                  <a:srgbClr val="FFFFFF"/>
                </a:solidFill>
                <a:latin typeface="Trebuchet MS"/>
                <a:ea typeface="DejaVu Sans"/>
              </a:rPr>
              <a:t>The device</a:t>
            </a:r>
            <a:r>
              <a:rPr lang="en-US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measures by means of the ultrasonic sensor the distance from the car and there are two cases:</a:t>
            </a:r>
            <a:endParaRPr lang="it-IT" sz="1800" b="0" strike="noStrike" spc="-1" dirty="0">
              <a:latin typeface="Arial"/>
            </a:endParaRPr>
          </a:p>
          <a:p>
            <a:pPr marL="800280" lvl="1" indent="-340920">
              <a:spcBef>
                <a:spcPts val="1134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There is a car → the parking lot is occupied.</a:t>
            </a:r>
            <a:endParaRPr lang="it-IT" b="0" strike="noStrike" spc="-1" dirty="0">
              <a:latin typeface="Arial"/>
            </a:endParaRPr>
          </a:p>
          <a:p>
            <a:pPr marL="800280" lvl="1" indent="-340920">
              <a:spcBef>
                <a:spcPts val="1134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There is nothing → the parking lot is free.</a:t>
            </a:r>
            <a:endParaRPr lang="it-IT" b="0" strike="noStrike" spc="-1" dirty="0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417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The update of the data in the cloud is done only when there is a change of the state.</a:t>
            </a:r>
            <a:endParaRPr lang="it-IT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9" name="CustomShape 2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0" name="Line 3"/>
          <p:cNvSpPr/>
          <p:nvPr/>
        </p:nvSpPr>
        <p:spPr>
          <a:xfrm>
            <a:off x="3953160" y="0"/>
            <a:ext cx="1219320" cy="6858000"/>
          </a:xfrm>
          <a:prstGeom prst="line">
            <a:avLst/>
          </a:prstGeom>
          <a:ln w="9360" cap="rnd">
            <a:solidFill>
              <a:srgbClr val="6C91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1" name="Line 4"/>
          <p:cNvSpPr/>
          <p:nvPr/>
        </p:nvSpPr>
        <p:spPr>
          <a:xfrm flipH="1">
            <a:off x="2133000" y="3681360"/>
            <a:ext cx="4763520" cy="3176640"/>
          </a:xfrm>
          <a:prstGeom prst="line">
            <a:avLst/>
          </a:prstGeom>
          <a:ln w="936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3324600" y="-8640"/>
            <a:ext cx="3005280" cy="686448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3" name="CustomShape 6"/>
          <p:cNvSpPr/>
          <p:nvPr/>
        </p:nvSpPr>
        <p:spPr>
          <a:xfrm>
            <a:off x="3746520" y="-8640"/>
            <a:ext cx="2586240" cy="686448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4" name="CustomShape 7"/>
          <p:cNvSpPr/>
          <p:nvPr/>
        </p:nvSpPr>
        <p:spPr>
          <a:xfrm>
            <a:off x="3075480" y="3048120"/>
            <a:ext cx="3257640" cy="380772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5" name="CustomShape 8"/>
          <p:cNvSpPr/>
          <p:nvPr/>
        </p:nvSpPr>
        <p:spPr>
          <a:xfrm>
            <a:off x="3477600" y="372360"/>
            <a:ext cx="2852280" cy="686448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7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6" name="CustomShape 9"/>
          <p:cNvSpPr/>
          <p:nvPr/>
        </p:nvSpPr>
        <p:spPr>
          <a:xfrm>
            <a:off x="4514760" y="3589920"/>
            <a:ext cx="1815120" cy="326592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7" name="CustomShape 10"/>
          <p:cNvSpPr/>
          <p:nvPr/>
        </p:nvSpPr>
        <p:spPr>
          <a:xfrm>
            <a:off x="5082120" y="-8640"/>
            <a:ext cx="7107840" cy="6864480"/>
          </a:xfrm>
          <a:custGeom>
            <a:avLst/>
            <a:gdLst/>
            <a:ahLst/>
            <a:cxnLst/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rgbClr val="54A021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8" name="CustomShape 11"/>
          <p:cNvSpPr/>
          <p:nvPr/>
        </p:nvSpPr>
        <p:spPr>
          <a:xfrm>
            <a:off x="677160" y="609480"/>
            <a:ext cx="3841200" cy="55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36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The demo</a:t>
            </a:r>
            <a:endParaRPr lang="it-IT" sz="3600" b="0" strike="noStrike" spc="-1">
              <a:latin typeface="Arial"/>
            </a:endParaRPr>
          </a:p>
        </p:txBody>
      </p:sp>
      <p:sp>
        <p:nvSpPr>
          <p:cNvPr id="319" name="CustomShape 12"/>
          <p:cNvSpPr/>
          <p:nvPr/>
        </p:nvSpPr>
        <p:spPr>
          <a:xfrm>
            <a:off x="6116040" y="609480"/>
            <a:ext cx="5509080" cy="55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The demo is available here: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 dirty="0">
                <a:solidFill>
                  <a:schemeClr val="bg1"/>
                </a:solidFill>
                <a:latin typeface="Trebuchet MS"/>
                <a:ea typeface="DejaVu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800" b="0" strike="noStrike" spc="-1" dirty="0" err="1">
                <a:solidFill>
                  <a:schemeClr val="bg1"/>
                </a:solidFill>
                <a:latin typeface="Trebuchet MS"/>
                <a:ea typeface="DejaVu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www.youtube.com</a:t>
            </a:r>
            <a:r>
              <a:rPr lang="en-US" sz="1800" b="0" strike="noStrike" spc="-1" dirty="0">
                <a:solidFill>
                  <a:schemeClr val="bg1"/>
                </a:solidFill>
                <a:latin typeface="Trebuchet MS"/>
                <a:ea typeface="DejaVu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1800" b="0" strike="noStrike" spc="-1" dirty="0" err="1">
                <a:solidFill>
                  <a:schemeClr val="bg1"/>
                </a:solidFill>
                <a:latin typeface="Trebuchet MS"/>
                <a:ea typeface="DejaVu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watch?v</a:t>
            </a:r>
            <a:r>
              <a:rPr lang="en-US" sz="1800" b="0" strike="noStrike" spc="-1" dirty="0">
                <a:solidFill>
                  <a:schemeClr val="bg1"/>
                </a:solidFill>
                <a:latin typeface="Trebuchet MS"/>
                <a:ea typeface="DejaVu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=2jt28GkLYO0&amp;t=4s</a:t>
            </a:r>
            <a:endParaRPr lang="it-IT" sz="18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roup 1"/>
          <p:cNvGrpSpPr/>
          <p:nvPr/>
        </p:nvGrpSpPr>
        <p:grpSpPr>
          <a:xfrm>
            <a:off x="2160" y="-8640"/>
            <a:ext cx="12187800" cy="6866640"/>
            <a:chOff x="2160" y="-8640"/>
            <a:chExt cx="12187800" cy="6866640"/>
          </a:xfrm>
        </p:grpSpPr>
        <p:sp>
          <p:nvSpPr>
            <p:cNvPr id="333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4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5" name="CustomShape 4"/>
            <p:cNvSpPr/>
            <p:nvPr/>
          </p:nvSpPr>
          <p:spPr>
            <a:xfrm>
              <a:off x="9181440" y="-8640"/>
              <a:ext cx="3005280" cy="68644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6" name="CustomShape 5"/>
            <p:cNvSpPr/>
            <p:nvPr/>
          </p:nvSpPr>
          <p:spPr>
            <a:xfrm>
              <a:off x="9603360" y="-8640"/>
              <a:ext cx="2586240" cy="68644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7" name="CustomShape 6"/>
            <p:cNvSpPr/>
            <p:nvPr/>
          </p:nvSpPr>
          <p:spPr>
            <a:xfrm>
              <a:off x="8932320" y="3048120"/>
              <a:ext cx="3257640" cy="380772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8" name="CustomShape 7"/>
            <p:cNvSpPr/>
            <p:nvPr/>
          </p:nvSpPr>
          <p:spPr>
            <a:xfrm>
              <a:off x="9334440" y="-8640"/>
              <a:ext cx="2852280" cy="68644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9" name="CustomShape 8"/>
            <p:cNvSpPr/>
            <p:nvPr/>
          </p:nvSpPr>
          <p:spPr>
            <a:xfrm>
              <a:off x="10898640" y="-8640"/>
              <a:ext cx="1288080" cy="68644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0" name="CustomShape 9"/>
            <p:cNvSpPr/>
            <p:nvPr/>
          </p:nvSpPr>
          <p:spPr>
            <a:xfrm>
              <a:off x="10938960" y="-8640"/>
              <a:ext cx="1247760" cy="68644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1" name="CustomShape 10"/>
            <p:cNvSpPr/>
            <p:nvPr/>
          </p:nvSpPr>
          <p:spPr>
            <a:xfrm>
              <a:off x="10371600" y="3589920"/>
              <a:ext cx="1815120" cy="326592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2" name="CustomShape 11"/>
            <p:cNvSpPr/>
            <p:nvPr/>
          </p:nvSpPr>
          <p:spPr>
            <a:xfrm rot="10800000">
              <a:off x="2160" y="2160"/>
              <a:ext cx="840600" cy="566388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43" name="CustomShape 12"/>
          <p:cNvSpPr/>
          <p:nvPr/>
        </p:nvSpPr>
        <p:spPr>
          <a:xfrm>
            <a:off x="-3240" y="-81020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44" name="Group 13"/>
          <p:cNvGrpSpPr/>
          <p:nvPr/>
        </p:nvGrpSpPr>
        <p:grpSpPr>
          <a:xfrm>
            <a:off x="4267080" y="-8640"/>
            <a:ext cx="4763520" cy="6866280"/>
            <a:chOff x="4267080" y="-8640"/>
            <a:chExt cx="4763520" cy="6866280"/>
          </a:xfrm>
        </p:grpSpPr>
        <p:sp>
          <p:nvSpPr>
            <p:cNvPr id="345" name="Line 14"/>
            <p:cNvSpPr/>
            <p:nvPr/>
          </p:nvSpPr>
          <p:spPr>
            <a:xfrm>
              <a:off x="5720040" y="0"/>
              <a:ext cx="1218960" cy="6855840"/>
            </a:xfrm>
            <a:prstGeom prst="line">
              <a:avLst/>
            </a:prstGeom>
            <a:ln w="9360" cap="rnd">
              <a:solidFill>
                <a:srgbClr val="6C911C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6" name="Line 15"/>
            <p:cNvSpPr/>
            <p:nvPr/>
          </p:nvSpPr>
          <p:spPr>
            <a:xfrm flipH="1">
              <a:off x="4267080" y="3681360"/>
              <a:ext cx="4763520" cy="3176280"/>
            </a:xfrm>
            <a:prstGeom prst="line">
              <a:avLst/>
            </a:prstGeom>
            <a:ln w="9360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7" name="CustomShape 16"/>
            <p:cNvSpPr/>
            <p:nvPr/>
          </p:nvSpPr>
          <p:spPr>
            <a:xfrm>
              <a:off x="5458680" y="-8640"/>
              <a:ext cx="3005280" cy="68644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8" name="CustomShape 17"/>
            <p:cNvSpPr/>
            <p:nvPr/>
          </p:nvSpPr>
          <p:spPr>
            <a:xfrm>
              <a:off x="5880960" y="-8640"/>
              <a:ext cx="2586240" cy="68644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9" name="CustomShape 18"/>
            <p:cNvSpPr/>
            <p:nvPr/>
          </p:nvSpPr>
          <p:spPr>
            <a:xfrm>
              <a:off x="5209560" y="3048120"/>
              <a:ext cx="3257640" cy="380772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0" name="CustomShape 19"/>
            <p:cNvSpPr/>
            <p:nvPr/>
          </p:nvSpPr>
          <p:spPr>
            <a:xfrm>
              <a:off x="5611680" y="-8640"/>
              <a:ext cx="2852280" cy="68644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4A021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1" name="CustomShape 20"/>
            <p:cNvSpPr/>
            <p:nvPr/>
          </p:nvSpPr>
          <p:spPr>
            <a:xfrm>
              <a:off x="6648840" y="3589920"/>
              <a:ext cx="1815120" cy="326592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52" name="CustomShape 21"/>
          <p:cNvSpPr/>
          <p:nvPr/>
        </p:nvSpPr>
        <p:spPr>
          <a:xfrm>
            <a:off x="677160" y="1282680"/>
            <a:ext cx="5094000" cy="430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r>
              <a:rPr lang="en-US" sz="5400" b="0" strike="noStrike" spc="-1" dirty="0">
                <a:solidFill>
                  <a:schemeClr val="accent3"/>
                </a:solidFill>
                <a:latin typeface="Trebuchet MS"/>
                <a:ea typeface="DejaVu Sans"/>
              </a:rPr>
              <a:t>EVALUATION</a:t>
            </a:r>
            <a:br>
              <a:rPr dirty="0"/>
            </a:br>
            <a:endParaRPr lang="it-IT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353" name="CustomShape 22"/>
          <p:cNvSpPr/>
          <p:nvPr/>
        </p:nvSpPr>
        <p:spPr>
          <a:xfrm>
            <a:off x="7136640" y="-8640"/>
            <a:ext cx="5072760" cy="6864480"/>
          </a:xfrm>
          <a:custGeom>
            <a:avLst/>
            <a:gdLst/>
            <a:ahLst/>
            <a:cxnLst/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rgbClr val="90C226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D5069E-A358-6CE8-6EEE-3E2B8690C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411763"/>
            <a:ext cx="10972440" cy="1144800"/>
          </a:xfrm>
        </p:spPr>
        <p:txBody>
          <a:bodyPr/>
          <a:lstStyle/>
          <a:p>
            <a:r>
              <a:rPr lang="it-IT" dirty="0" err="1">
                <a:solidFill>
                  <a:schemeClr val="bg1"/>
                </a:solidFill>
              </a:rPr>
              <a:t>Our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assumptions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5" name="Immagine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1F5862B2-795A-3212-B941-42581F7EA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80" y="1944493"/>
            <a:ext cx="4801764" cy="3929344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9D849403-1B88-41DF-1C15-3F51F3D63DD9}"/>
              </a:ext>
            </a:extLst>
          </p:cNvPr>
          <p:cNvSpPr txBox="1"/>
          <p:nvPr/>
        </p:nvSpPr>
        <p:spPr>
          <a:xfrm>
            <a:off x="5849655" y="3244334"/>
            <a:ext cx="3995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Website link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252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Picture 27" descr="Car park lanes with skid marks on the road"/>
          <p:cNvPicPr/>
          <p:nvPr/>
        </p:nvPicPr>
        <p:blipFill>
          <a:blip r:embed="rId2"/>
          <a:srcRect l="10006" r="12887" b="-3"/>
          <a:stretch/>
        </p:blipFill>
        <p:spPr>
          <a:xfrm>
            <a:off x="4269960" y="-18360"/>
            <a:ext cx="7920000" cy="6855840"/>
          </a:xfrm>
          <a:prstGeom prst="rect">
            <a:avLst/>
          </a:prstGeom>
          <a:ln>
            <a:noFill/>
          </a:ln>
        </p:spPr>
      </p:pic>
      <p:sp>
        <p:nvSpPr>
          <p:cNvPr id="355" name="CustomShape 1"/>
          <p:cNvSpPr/>
          <p:nvPr/>
        </p:nvSpPr>
        <p:spPr>
          <a:xfrm>
            <a:off x="677160" y="304920"/>
            <a:ext cx="3849120" cy="131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3600" b="0" strike="noStrike" spc="-1">
                <a:solidFill>
                  <a:srgbClr val="90C226"/>
                </a:solidFill>
                <a:latin typeface="Trebuchet MS"/>
                <a:ea typeface="DejaVu Sans"/>
              </a:rPr>
              <a:t>Energy consumption</a:t>
            </a:r>
            <a:endParaRPr lang="it-IT" sz="3600" b="0" strike="noStrike" spc="-1">
              <a:latin typeface="Arial"/>
            </a:endParaRPr>
          </a:p>
        </p:txBody>
      </p:sp>
      <p:sp>
        <p:nvSpPr>
          <p:cNvPr id="356" name="CustomShape 2"/>
          <p:cNvSpPr/>
          <p:nvPr/>
        </p:nvSpPr>
        <p:spPr>
          <a:xfrm>
            <a:off x="549000" y="1842940"/>
            <a:ext cx="3849120" cy="387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680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it-IT" sz="20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We</a:t>
            </a:r>
            <a:r>
              <a:rPr lang="it-IT" sz="20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have</a:t>
            </a:r>
            <a:r>
              <a:rPr lang="it-IT" sz="20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analyzed</a:t>
            </a:r>
            <a:r>
              <a:rPr lang="it-IT" sz="20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energy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consumption</a:t>
            </a:r>
            <a:r>
              <a:rPr lang="it-IT" sz="20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trying</a:t>
            </a:r>
            <a:r>
              <a:rPr lang="it-IT" sz="20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to reduce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it</a:t>
            </a:r>
            <a:r>
              <a:rPr lang="it-IT" sz="20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efficently</a:t>
            </a:r>
            <a:r>
              <a:rPr lang="it-IT" sz="20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.</a:t>
            </a:r>
            <a:endParaRPr lang="it-IT" sz="2000" b="0" strike="noStrike" spc="-1" dirty="0">
              <a:latin typeface="Arial"/>
            </a:endParaRPr>
          </a:p>
          <a:p>
            <a:pPr marL="228600" indent="-22680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it-IT" sz="20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Our</a:t>
            </a:r>
            <a:r>
              <a:rPr lang="it-IT" sz="20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measurements</a:t>
            </a:r>
            <a:r>
              <a:rPr lang="it-IT" sz="20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change</a:t>
            </a:r>
            <a:r>
              <a:rPr lang="it-IT" sz="20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according</a:t>
            </a:r>
            <a:r>
              <a:rPr lang="it-IT" sz="20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to the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states</a:t>
            </a:r>
            <a:r>
              <a:rPr lang="it-IT" sz="20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of parking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spaces</a:t>
            </a:r>
            <a:r>
              <a:rPr lang="it-IT" sz="20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.</a:t>
            </a:r>
            <a:endParaRPr lang="it-IT" sz="2000" b="0" strike="noStrike" spc="-1" dirty="0">
              <a:latin typeface="Arial"/>
            </a:endParaRPr>
          </a:p>
          <a:p>
            <a:pPr marL="228600" indent="-22680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it-IT" sz="20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The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states</a:t>
            </a:r>
            <a:r>
              <a:rPr lang="it-IT" sz="20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are:</a:t>
            </a:r>
            <a:endParaRPr lang="it-IT" sz="2000" b="0" strike="noStrike" spc="-1" dirty="0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 charset="2"/>
              <a:buChar char=""/>
              <a:tabLst>
                <a:tab pos="0" algn="l"/>
              </a:tabLst>
            </a:pPr>
            <a:r>
              <a:rPr lang="it-IT" sz="2000" u="sng" spc="-1" dirty="0">
                <a:solidFill>
                  <a:srgbClr val="FFFFFF"/>
                </a:solidFill>
                <a:latin typeface="Trebuchet MS"/>
                <a:ea typeface="DejaVu Sans"/>
              </a:rPr>
              <a:t>F</a:t>
            </a:r>
            <a:r>
              <a:rPr lang="it-IT" sz="2000" b="0" u="sng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ree</a:t>
            </a:r>
            <a:r>
              <a:rPr lang="it-IT" sz="2000" spc="-1" dirty="0">
                <a:solidFill>
                  <a:srgbClr val="FFFFFF"/>
                </a:solidFill>
                <a:latin typeface="Trebuchet MS"/>
                <a:ea typeface="DejaVu Sans"/>
              </a:rPr>
              <a:t>:</a:t>
            </a:r>
            <a:r>
              <a:rPr lang="it-IT" sz="20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data </a:t>
            </a:r>
            <a:r>
              <a:rPr lang="it-IT" sz="2000" spc="-1" dirty="0" err="1">
                <a:solidFill>
                  <a:srgbClr val="FFFFFF"/>
                </a:solidFill>
                <a:latin typeface="Trebuchet MS"/>
                <a:ea typeface="DejaVu Sans"/>
              </a:rPr>
              <a:t>measure</a:t>
            </a:r>
            <a:r>
              <a:rPr lang="it-IT" sz="2000" spc="-1" dirty="0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every</a:t>
            </a:r>
            <a:r>
              <a:rPr lang="it-IT" sz="20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r>
              <a:rPr lang="it-IT" sz="2000" spc="-1" dirty="0">
                <a:solidFill>
                  <a:srgbClr val="FFFFFF"/>
                </a:solidFill>
                <a:latin typeface="Trebuchet MS"/>
                <a:ea typeface="DejaVu Sans"/>
              </a:rPr>
              <a:t>30 seconds</a:t>
            </a:r>
            <a:r>
              <a:rPr lang="it-IT" sz="20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;</a:t>
            </a:r>
            <a:endParaRPr lang="it-IT" sz="2000" b="0" strike="noStrike" spc="-1" dirty="0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 charset="2"/>
              <a:buChar char=""/>
              <a:tabLst>
                <a:tab pos="0" algn="l"/>
              </a:tabLst>
            </a:pPr>
            <a:r>
              <a:rPr lang="it-IT" sz="2000" u="sng" spc="-1" dirty="0" err="1">
                <a:solidFill>
                  <a:srgbClr val="FFFFFF"/>
                </a:solidFill>
                <a:latin typeface="Trebuchet MS"/>
                <a:ea typeface="DejaVu Sans"/>
              </a:rPr>
              <a:t>O</a:t>
            </a:r>
            <a:r>
              <a:rPr lang="it-IT" sz="2000" b="0" u="sng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ccupied</a:t>
            </a:r>
            <a:r>
              <a:rPr lang="it-IT" sz="2000" spc="-1" dirty="0">
                <a:solidFill>
                  <a:srgbClr val="FFFFFF"/>
                </a:solidFill>
                <a:latin typeface="Trebuchet MS"/>
                <a:ea typeface="DejaVu Sans"/>
              </a:rPr>
              <a:t>:</a:t>
            </a:r>
            <a:r>
              <a:rPr lang="it-IT" sz="20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data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measure</a:t>
            </a:r>
            <a:r>
              <a:rPr lang="it-IT" sz="20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every</a:t>
            </a:r>
            <a:r>
              <a:rPr lang="it-IT" sz="20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10 minutes.  </a:t>
            </a:r>
            <a:endParaRPr lang="it-IT" sz="2000" b="0" strike="noStrike" spc="-1" dirty="0">
              <a:latin typeface="Arial"/>
            </a:endParaRPr>
          </a:p>
        </p:txBody>
      </p:sp>
      <p:sp>
        <p:nvSpPr>
          <p:cNvPr id="357" name="Line 3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 cap="rnd">
            <a:solidFill>
              <a:srgbClr val="4040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8" name="Line 4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 cap="rnd">
            <a:solidFill>
              <a:srgbClr val="4040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9" name="CustomShape 5"/>
          <p:cNvSpPr/>
          <p:nvPr/>
        </p:nvSpPr>
        <p:spPr>
          <a:xfrm>
            <a:off x="9181440" y="-8640"/>
            <a:ext cx="3005280" cy="686448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0" name="CustomShape 6"/>
          <p:cNvSpPr/>
          <p:nvPr/>
        </p:nvSpPr>
        <p:spPr>
          <a:xfrm>
            <a:off x="9603360" y="-8640"/>
            <a:ext cx="2586240" cy="686448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1" name="CustomShape 7"/>
          <p:cNvSpPr/>
          <p:nvPr/>
        </p:nvSpPr>
        <p:spPr>
          <a:xfrm>
            <a:off x="8932320" y="3048120"/>
            <a:ext cx="3257640" cy="380772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2" name="CustomShape 8"/>
          <p:cNvSpPr/>
          <p:nvPr/>
        </p:nvSpPr>
        <p:spPr>
          <a:xfrm>
            <a:off x="9334440" y="-8640"/>
            <a:ext cx="2852280" cy="686448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47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3" name="CustomShape 9"/>
          <p:cNvSpPr/>
          <p:nvPr/>
        </p:nvSpPr>
        <p:spPr>
          <a:xfrm>
            <a:off x="10898640" y="-8640"/>
            <a:ext cx="1288080" cy="6864480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rgbClr val="C0E474">
              <a:alpha val="7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4" name="CustomShape 10"/>
          <p:cNvSpPr/>
          <p:nvPr/>
        </p:nvSpPr>
        <p:spPr>
          <a:xfrm>
            <a:off x="10938960" y="-8640"/>
            <a:ext cx="1247760" cy="686448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65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5" name="CustomShape 11"/>
          <p:cNvSpPr/>
          <p:nvPr/>
        </p:nvSpPr>
        <p:spPr>
          <a:xfrm>
            <a:off x="10371600" y="3589920"/>
            <a:ext cx="1815120" cy="326592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CustomShape 2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Line 3"/>
          <p:cNvSpPr/>
          <p:nvPr/>
        </p:nvSpPr>
        <p:spPr>
          <a:xfrm>
            <a:off x="3953160" y="0"/>
            <a:ext cx="1219320" cy="6858000"/>
          </a:xfrm>
          <a:prstGeom prst="line">
            <a:avLst/>
          </a:prstGeom>
          <a:ln w="9360" cap="rnd">
            <a:solidFill>
              <a:srgbClr val="6C91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Line 4"/>
          <p:cNvSpPr/>
          <p:nvPr/>
        </p:nvSpPr>
        <p:spPr>
          <a:xfrm flipH="1">
            <a:off x="2133000" y="3681360"/>
            <a:ext cx="4763520" cy="3176640"/>
          </a:xfrm>
          <a:prstGeom prst="line">
            <a:avLst/>
          </a:prstGeom>
          <a:ln w="936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" name="CustomShape 5"/>
          <p:cNvSpPr/>
          <p:nvPr/>
        </p:nvSpPr>
        <p:spPr>
          <a:xfrm>
            <a:off x="3324600" y="-8640"/>
            <a:ext cx="3005280" cy="686448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" name="CustomShape 6"/>
          <p:cNvSpPr/>
          <p:nvPr/>
        </p:nvSpPr>
        <p:spPr>
          <a:xfrm>
            <a:off x="3746520" y="-8640"/>
            <a:ext cx="2586240" cy="686448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" name="CustomShape 7"/>
          <p:cNvSpPr/>
          <p:nvPr/>
        </p:nvSpPr>
        <p:spPr>
          <a:xfrm>
            <a:off x="3075480" y="3048120"/>
            <a:ext cx="3257640" cy="380772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" name="CustomShape 8"/>
          <p:cNvSpPr/>
          <p:nvPr/>
        </p:nvSpPr>
        <p:spPr>
          <a:xfrm>
            <a:off x="3477600" y="-8640"/>
            <a:ext cx="2852280" cy="686448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7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" name="CustomShape 9"/>
          <p:cNvSpPr/>
          <p:nvPr/>
        </p:nvSpPr>
        <p:spPr>
          <a:xfrm>
            <a:off x="4514760" y="3589920"/>
            <a:ext cx="1815120" cy="326592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" name="CustomShape 10"/>
          <p:cNvSpPr/>
          <p:nvPr/>
        </p:nvSpPr>
        <p:spPr>
          <a:xfrm>
            <a:off x="5092400" y="0"/>
            <a:ext cx="7107840" cy="6864480"/>
          </a:xfrm>
          <a:custGeom>
            <a:avLst/>
            <a:gdLst/>
            <a:ahLst/>
            <a:cxnLst/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rgbClr val="54A021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" name="CustomShape 11"/>
          <p:cNvSpPr/>
          <p:nvPr/>
        </p:nvSpPr>
        <p:spPr>
          <a:xfrm>
            <a:off x="677160" y="609480"/>
            <a:ext cx="3841200" cy="55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3600" b="0" strike="noStrike" spc="-1" dirty="0">
                <a:solidFill>
                  <a:srgbClr val="FFFFFF"/>
                </a:solidFill>
                <a:latin typeface="Trebuchet MS"/>
              </a:rPr>
              <a:t>The </a:t>
            </a:r>
            <a:r>
              <a:rPr lang="it-IT" sz="3600" spc="-1" dirty="0" err="1">
                <a:solidFill>
                  <a:srgbClr val="FFFFFF"/>
                </a:solidFill>
                <a:latin typeface="Trebuchet MS"/>
              </a:rPr>
              <a:t>Problem</a:t>
            </a:r>
            <a:endParaRPr lang="it-IT" sz="3600" b="0" strike="noStrike" spc="-1" dirty="0">
              <a:latin typeface="Arial"/>
            </a:endParaRPr>
          </a:p>
        </p:txBody>
      </p:sp>
      <p:sp>
        <p:nvSpPr>
          <p:cNvPr id="220" name="CustomShape 12"/>
          <p:cNvSpPr/>
          <p:nvPr/>
        </p:nvSpPr>
        <p:spPr>
          <a:xfrm>
            <a:off x="6095880" y="908640"/>
            <a:ext cx="5509080" cy="55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216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</a:pPr>
            <a:br>
              <a:rPr dirty="0"/>
            </a:br>
            <a:r>
              <a:rPr lang="en-US" sz="24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endParaRPr lang="it-IT" sz="2400" b="0" strike="noStrike" spc="-1" dirty="0">
              <a:latin typeface="Arial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E24D200-80B3-1F45-53B3-9ED35EF5E347}"/>
              </a:ext>
            </a:extLst>
          </p:cNvPr>
          <p:cNvSpPr txBox="1"/>
          <p:nvPr/>
        </p:nvSpPr>
        <p:spPr>
          <a:xfrm>
            <a:off x="5642425" y="1474277"/>
            <a:ext cx="664711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  <a:latin typeface="Trebuchet MS" panose="020B0703020202090204" pitchFamily="34" charset="0"/>
              </a:rPr>
              <a:t>In </a:t>
            </a:r>
            <a:r>
              <a:rPr lang="it-IT" sz="2800" dirty="0" err="1">
                <a:solidFill>
                  <a:schemeClr val="bg1"/>
                </a:solidFill>
                <a:latin typeface="Trebuchet MS" panose="020B0703020202090204" pitchFamily="34" charset="0"/>
              </a:rPr>
              <a:t>huge</a:t>
            </a:r>
            <a:r>
              <a:rPr lang="it-IT" sz="2800" dirty="0">
                <a:solidFill>
                  <a:schemeClr val="bg1"/>
                </a:solidFill>
                <a:latin typeface="Trebuchet MS" panose="020B0703020202090204" pitchFamily="34" charset="0"/>
              </a:rPr>
              <a:t> city </a:t>
            </a:r>
            <a:r>
              <a:rPr lang="it-IT" sz="2800" dirty="0" err="1">
                <a:solidFill>
                  <a:schemeClr val="bg1"/>
                </a:solidFill>
                <a:latin typeface="Trebuchet MS" panose="020B0703020202090204" pitchFamily="34" charset="0"/>
              </a:rPr>
              <a:t>is</a:t>
            </a:r>
            <a:r>
              <a:rPr lang="it-IT" sz="2800" dirty="0">
                <a:solidFill>
                  <a:schemeClr val="bg1"/>
                </a:solidFill>
                <a:latin typeface="Trebuchet MS" panose="020B0703020202090204" pitchFamily="34" charset="0"/>
              </a:rPr>
              <a:t> </a:t>
            </a:r>
            <a:r>
              <a:rPr lang="it-IT" sz="2800" dirty="0" err="1">
                <a:solidFill>
                  <a:schemeClr val="bg1"/>
                </a:solidFill>
                <a:latin typeface="Trebuchet MS" panose="020B0703020202090204" pitchFamily="34" charset="0"/>
              </a:rPr>
              <a:t>very</a:t>
            </a:r>
            <a:r>
              <a:rPr lang="it-IT" sz="2800" dirty="0">
                <a:solidFill>
                  <a:schemeClr val="bg1"/>
                </a:solidFill>
                <a:latin typeface="Trebuchet MS" panose="020B0703020202090204" pitchFamily="34" charset="0"/>
              </a:rPr>
              <a:t> </a:t>
            </a:r>
            <a:r>
              <a:rPr lang="it-IT" sz="2800" dirty="0" err="1">
                <a:solidFill>
                  <a:schemeClr val="bg1"/>
                </a:solidFill>
                <a:latin typeface="Trebuchet MS" panose="020B0703020202090204" pitchFamily="34" charset="0"/>
              </a:rPr>
              <a:t>difficult</a:t>
            </a:r>
            <a:r>
              <a:rPr lang="it-IT" sz="2800" dirty="0">
                <a:solidFill>
                  <a:schemeClr val="bg1"/>
                </a:solidFill>
                <a:latin typeface="Trebuchet MS" panose="020B0703020202090204" pitchFamily="34" charset="0"/>
              </a:rPr>
              <a:t>  </a:t>
            </a:r>
            <a:r>
              <a:rPr lang="it-IT" sz="2800" dirty="0" err="1">
                <a:solidFill>
                  <a:schemeClr val="bg1"/>
                </a:solidFill>
                <a:latin typeface="Trebuchet MS" panose="020B0703020202090204" pitchFamily="34" charset="0"/>
              </a:rPr>
              <a:t>looking</a:t>
            </a:r>
            <a:r>
              <a:rPr lang="it-IT" sz="2800" dirty="0">
                <a:solidFill>
                  <a:schemeClr val="bg1"/>
                </a:solidFill>
                <a:latin typeface="Trebuchet MS" panose="020B0703020202090204" pitchFamily="34" charset="0"/>
              </a:rPr>
              <a:t> for a parking </a:t>
            </a:r>
            <a:r>
              <a:rPr lang="it-IT" sz="2800" dirty="0" err="1">
                <a:solidFill>
                  <a:schemeClr val="bg1"/>
                </a:solidFill>
                <a:latin typeface="Trebuchet MS" panose="020B0703020202090204" pitchFamily="34" charset="0"/>
              </a:rPr>
              <a:t>space</a:t>
            </a:r>
            <a:r>
              <a:rPr lang="it-IT" sz="2800" dirty="0">
                <a:solidFill>
                  <a:schemeClr val="bg1"/>
                </a:solidFill>
                <a:latin typeface="Trebuchet MS" panose="020B0703020202090204" pitchFamily="34" charset="0"/>
              </a:rPr>
              <a:t> </a:t>
            </a:r>
            <a:r>
              <a:rPr lang="it-IT" sz="2800" dirty="0" err="1">
                <a:solidFill>
                  <a:schemeClr val="bg1"/>
                </a:solidFill>
                <a:latin typeface="Trebuchet MS" panose="020B0703020202090204" pitchFamily="34" charset="0"/>
              </a:rPr>
              <a:t>near</a:t>
            </a:r>
            <a:r>
              <a:rPr lang="it-IT" sz="2800" dirty="0">
                <a:solidFill>
                  <a:schemeClr val="bg1"/>
                </a:solidFill>
                <a:latin typeface="Trebuchet MS" panose="020B0703020202090204" pitchFamily="34" charset="0"/>
              </a:rPr>
              <a:t> </a:t>
            </a:r>
            <a:r>
              <a:rPr lang="it-IT" sz="2800" dirty="0" err="1">
                <a:solidFill>
                  <a:schemeClr val="bg1"/>
                </a:solidFill>
                <a:latin typeface="Trebuchet MS" panose="020B0703020202090204" pitchFamily="34" charset="0"/>
              </a:rPr>
              <a:t>your</a:t>
            </a:r>
            <a:r>
              <a:rPr lang="it-IT" sz="2800" dirty="0">
                <a:solidFill>
                  <a:schemeClr val="bg1"/>
                </a:solidFill>
                <a:latin typeface="Trebuchet MS" panose="020B0703020202090204" pitchFamily="34" charset="0"/>
              </a:rPr>
              <a:t> home, </a:t>
            </a:r>
            <a:r>
              <a:rPr lang="it-IT" sz="2800" dirty="0" err="1">
                <a:solidFill>
                  <a:schemeClr val="bg1"/>
                </a:solidFill>
                <a:latin typeface="Trebuchet MS" panose="020B0703020202090204" pitchFamily="34" charset="0"/>
              </a:rPr>
              <a:t>your</a:t>
            </a:r>
            <a:r>
              <a:rPr lang="it-IT" sz="2800" dirty="0">
                <a:solidFill>
                  <a:schemeClr val="bg1"/>
                </a:solidFill>
                <a:latin typeface="Trebuchet MS" panose="020B0703020202090204" pitchFamily="34" charset="0"/>
              </a:rPr>
              <a:t> work place o </a:t>
            </a:r>
            <a:r>
              <a:rPr lang="it-IT" sz="2800" dirty="0" err="1">
                <a:solidFill>
                  <a:schemeClr val="bg1"/>
                </a:solidFill>
                <a:latin typeface="Trebuchet MS" panose="020B0703020202090204" pitchFamily="34" charset="0"/>
              </a:rPr>
              <a:t>wherever</a:t>
            </a:r>
            <a:r>
              <a:rPr lang="it-IT" sz="2800" dirty="0">
                <a:solidFill>
                  <a:schemeClr val="bg1"/>
                </a:solidFill>
                <a:latin typeface="Trebuchet MS" panose="020B0703020202090204" pitchFamily="34" charset="0"/>
              </a:rPr>
              <a:t> </a:t>
            </a:r>
            <a:r>
              <a:rPr lang="it-IT" sz="2800" dirty="0" err="1">
                <a:solidFill>
                  <a:schemeClr val="bg1"/>
                </a:solidFill>
                <a:latin typeface="Trebuchet MS" panose="020B0703020202090204" pitchFamily="34" charset="0"/>
              </a:rPr>
              <a:t>you</a:t>
            </a:r>
            <a:r>
              <a:rPr lang="it-IT" sz="2800" dirty="0">
                <a:solidFill>
                  <a:schemeClr val="bg1"/>
                </a:solidFill>
                <a:latin typeface="Trebuchet MS" panose="020B0703020202090204" pitchFamily="34" charset="0"/>
              </a:rPr>
              <a:t> </a:t>
            </a:r>
            <a:r>
              <a:rPr lang="it-IT" sz="2800" dirty="0" err="1">
                <a:solidFill>
                  <a:schemeClr val="bg1"/>
                </a:solidFill>
                <a:latin typeface="Trebuchet MS" panose="020B0703020202090204" pitchFamily="34" charset="0"/>
              </a:rPr>
              <a:t>prefer</a:t>
            </a:r>
            <a:r>
              <a:rPr lang="it-IT" sz="2800" dirty="0">
                <a:solidFill>
                  <a:schemeClr val="bg1"/>
                </a:solidFill>
                <a:latin typeface="Trebuchet MS" panose="020B0703020202090204" pitchFamily="34" charset="0"/>
              </a:rPr>
              <a:t> to go.</a:t>
            </a:r>
          </a:p>
          <a:p>
            <a:r>
              <a:rPr lang="it-IT" sz="2800" dirty="0" err="1">
                <a:solidFill>
                  <a:schemeClr val="bg1"/>
                </a:solidFill>
                <a:latin typeface="Trebuchet MS" panose="020B0703020202090204" pitchFamily="34" charset="0"/>
              </a:rPr>
              <a:t>Citizens</a:t>
            </a:r>
            <a:r>
              <a:rPr lang="it-IT" sz="2800" dirty="0">
                <a:solidFill>
                  <a:schemeClr val="bg1"/>
                </a:solidFill>
                <a:latin typeface="Trebuchet MS" panose="020B0703020202090204" pitchFamily="34" charset="0"/>
              </a:rPr>
              <a:t> </a:t>
            </a:r>
            <a:r>
              <a:rPr lang="it-IT" sz="2800" dirty="0" err="1">
                <a:solidFill>
                  <a:schemeClr val="bg1"/>
                </a:solidFill>
                <a:latin typeface="Trebuchet MS" panose="020B0703020202090204" pitchFamily="34" charset="0"/>
              </a:rPr>
              <a:t>search</a:t>
            </a:r>
            <a:r>
              <a:rPr lang="it-IT" sz="2800" dirty="0">
                <a:solidFill>
                  <a:schemeClr val="bg1"/>
                </a:solidFill>
                <a:latin typeface="Trebuchet MS" panose="020B0703020202090204" pitchFamily="34" charset="0"/>
              </a:rPr>
              <a:t> for </a:t>
            </a:r>
            <a:r>
              <a:rPr lang="it-IT" sz="2800" dirty="0" err="1">
                <a:solidFill>
                  <a:schemeClr val="bg1"/>
                </a:solidFill>
                <a:latin typeface="Trebuchet MS" panose="020B0703020202090204" pitchFamily="34" charset="0"/>
              </a:rPr>
              <a:t>much</a:t>
            </a:r>
            <a:r>
              <a:rPr lang="it-IT" sz="2800" dirty="0">
                <a:solidFill>
                  <a:schemeClr val="bg1"/>
                </a:solidFill>
                <a:latin typeface="Trebuchet MS" panose="020B0703020202090204" pitchFamily="34" charset="0"/>
              </a:rPr>
              <a:t> time a parking </a:t>
            </a:r>
            <a:r>
              <a:rPr lang="it-IT" sz="2800" dirty="0" err="1">
                <a:solidFill>
                  <a:schemeClr val="bg1"/>
                </a:solidFill>
                <a:latin typeface="Trebuchet MS" panose="020B0703020202090204" pitchFamily="34" charset="0"/>
              </a:rPr>
              <a:t>lot</a:t>
            </a:r>
            <a:r>
              <a:rPr lang="it-IT" sz="2800" dirty="0">
                <a:solidFill>
                  <a:schemeClr val="bg1"/>
                </a:solidFill>
                <a:latin typeface="Trebuchet MS" panose="020B0703020202090204" pitchFamily="34" charset="0"/>
              </a:rPr>
              <a:t> and so </a:t>
            </a:r>
            <a:r>
              <a:rPr lang="it-IT" sz="2800" dirty="0" err="1">
                <a:solidFill>
                  <a:schemeClr val="bg1"/>
                </a:solidFill>
                <a:latin typeface="Trebuchet MS" panose="020B0703020202090204" pitchFamily="34" charset="0"/>
              </a:rPr>
              <a:t>they</a:t>
            </a:r>
            <a:r>
              <a:rPr lang="it-IT" sz="2800" dirty="0">
                <a:solidFill>
                  <a:schemeClr val="bg1"/>
                </a:solidFill>
                <a:latin typeface="Trebuchet MS" panose="020B0703020202090204" pitchFamily="34" charset="0"/>
              </a:rPr>
              <a:t> are </a:t>
            </a:r>
            <a:r>
              <a:rPr lang="it-IT" sz="2800" dirty="0" err="1">
                <a:solidFill>
                  <a:schemeClr val="bg1"/>
                </a:solidFill>
                <a:latin typeface="Trebuchet MS" panose="020B0703020202090204" pitchFamily="34" charset="0"/>
              </a:rPr>
              <a:t>stressed</a:t>
            </a:r>
            <a:r>
              <a:rPr lang="it-IT" sz="2800" dirty="0">
                <a:solidFill>
                  <a:schemeClr val="bg1"/>
                </a:solidFill>
                <a:latin typeface="Trebuchet MS" panose="020B0703020202090204" pitchFamily="34" charset="0"/>
              </a:rPr>
              <a:t> and </a:t>
            </a:r>
            <a:r>
              <a:rPr lang="it-IT" sz="2800" dirty="0" err="1">
                <a:solidFill>
                  <a:schemeClr val="bg1"/>
                </a:solidFill>
                <a:latin typeface="Trebuchet MS" panose="020B0703020202090204" pitchFamily="34" charset="0"/>
              </a:rPr>
              <a:t>tired</a:t>
            </a:r>
            <a:r>
              <a:rPr lang="it-IT" sz="2800" dirty="0">
                <a:solidFill>
                  <a:schemeClr val="bg1"/>
                </a:solidFill>
                <a:latin typeface="Trebuchet MS" panose="020B0703020202090204" pitchFamily="34" charset="0"/>
              </a:rPr>
              <a:t>.</a:t>
            </a:r>
          </a:p>
          <a:p>
            <a:endParaRPr lang="it-IT" sz="2800" dirty="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r>
              <a:rPr lang="it-IT" sz="2800" dirty="0" err="1">
                <a:solidFill>
                  <a:schemeClr val="bg1"/>
                </a:solidFill>
                <a:latin typeface="Trebuchet MS" panose="020B0703020202090204" pitchFamily="34" charset="0"/>
              </a:rPr>
              <a:t>Researches</a:t>
            </a:r>
            <a:r>
              <a:rPr lang="it-IT" sz="2800" dirty="0">
                <a:solidFill>
                  <a:schemeClr val="bg1"/>
                </a:solidFill>
                <a:latin typeface="Trebuchet MS" panose="020B0703020202090204" pitchFamily="34" charset="0"/>
              </a:rPr>
              <a:t>: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2800" b="0" i="0" u="none" strike="noStrike" dirty="0">
                <a:solidFill>
                  <a:schemeClr val="bg1"/>
                </a:solidFill>
                <a:effectLst/>
                <a:latin typeface="-apple-system"/>
              </a:rPr>
              <a:t>INRIX </a:t>
            </a:r>
            <a:r>
              <a:rPr lang="it-IT" sz="2800" b="0" i="0" u="none" strike="noStrike" dirty="0" err="1">
                <a:solidFill>
                  <a:schemeClr val="bg1"/>
                </a:solidFill>
                <a:effectLst/>
                <a:latin typeface="-apple-system"/>
              </a:rPr>
              <a:t>research</a:t>
            </a:r>
            <a:r>
              <a:rPr lang="it-IT" sz="2800" b="0" i="0" u="none" strike="noStrike" dirty="0">
                <a:solidFill>
                  <a:schemeClr val="bg1"/>
                </a:solidFill>
                <a:effectLst/>
                <a:latin typeface="-apple-system"/>
              </a:rPr>
              <a:t> (</a:t>
            </a:r>
            <a:r>
              <a:rPr lang="it-IT" sz="28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it-IT" sz="2800" dirty="0">
                <a:solidFill>
                  <a:schemeClr val="bg1"/>
                </a:solidFill>
                <a:latin typeface="-apple-system"/>
              </a:rPr>
              <a:t>)</a:t>
            </a:r>
            <a:endParaRPr lang="it-IT" sz="2800" b="0" i="0" u="none" strike="noStrike" dirty="0">
              <a:solidFill>
                <a:schemeClr val="bg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2800" b="0" i="0" u="none" strike="noStrike" dirty="0">
                <a:solidFill>
                  <a:schemeClr val="bg1"/>
                </a:solidFill>
                <a:effectLst/>
                <a:latin typeface="-apple-system"/>
              </a:rPr>
              <a:t>IBM </a:t>
            </a:r>
            <a:r>
              <a:rPr lang="it-IT" sz="2800" b="0" i="0" u="none" strike="noStrike" dirty="0" err="1">
                <a:solidFill>
                  <a:schemeClr val="bg1"/>
                </a:solidFill>
                <a:effectLst/>
                <a:latin typeface="-apple-system"/>
              </a:rPr>
              <a:t>research</a:t>
            </a:r>
            <a:r>
              <a:rPr lang="it-IT" sz="2800" b="0" i="0" u="none" strike="noStrike" dirty="0">
                <a:solidFill>
                  <a:schemeClr val="bg1"/>
                </a:solidFill>
                <a:effectLst/>
                <a:latin typeface="-apple-system"/>
              </a:rPr>
              <a:t> (</a:t>
            </a:r>
            <a:r>
              <a:rPr lang="it-IT" sz="28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it-IT" sz="2800" b="0" i="0" u="none" strike="noStrike" dirty="0">
                <a:solidFill>
                  <a:schemeClr val="bg1"/>
                </a:solidFill>
                <a:effectLst/>
                <a:latin typeface="-apple-system"/>
              </a:rPr>
              <a:t>)</a:t>
            </a:r>
          </a:p>
          <a:p>
            <a:r>
              <a:rPr lang="it-IT" sz="2800" dirty="0">
                <a:solidFill>
                  <a:schemeClr val="bg1"/>
                </a:solidFill>
                <a:latin typeface="Trebuchet MS" panose="020B070302020209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CustomShape 1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7" name="CustomShape 2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8" name="Line 3"/>
          <p:cNvSpPr/>
          <p:nvPr/>
        </p:nvSpPr>
        <p:spPr>
          <a:xfrm>
            <a:off x="3953160" y="0"/>
            <a:ext cx="1219320" cy="6858000"/>
          </a:xfrm>
          <a:prstGeom prst="line">
            <a:avLst/>
          </a:prstGeom>
          <a:ln w="9360" cap="rnd">
            <a:solidFill>
              <a:srgbClr val="6C91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9" name="Line 4"/>
          <p:cNvSpPr/>
          <p:nvPr/>
        </p:nvSpPr>
        <p:spPr>
          <a:xfrm flipH="1">
            <a:off x="2133000" y="3681360"/>
            <a:ext cx="4763520" cy="3176640"/>
          </a:xfrm>
          <a:prstGeom prst="line">
            <a:avLst/>
          </a:prstGeom>
          <a:ln w="936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0" name="CustomShape 5"/>
          <p:cNvSpPr/>
          <p:nvPr/>
        </p:nvSpPr>
        <p:spPr>
          <a:xfrm>
            <a:off x="3324600" y="-8640"/>
            <a:ext cx="3005280" cy="686448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1" name="CustomShape 6"/>
          <p:cNvSpPr/>
          <p:nvPr/>
        </p:nvSpPr>
        <p:spPr>
          <a:xfrm>
            <a:off x="3746520" y="-8640"/>
            <a:ext cx="2586240" cy="686448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2" name="CustomShape 7"/>
          <p:cNvSpPr/>
          <p:nvPr/>
        </p:nvSpPr>
        <p:spPr>
          <a:xfrm>
            <a:off x="3075480" y="3048120"/>
            <a:ext cx="3257640" cy="380772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3" name="CustomShape 8"/>
          <p:cNvSpPr/>
          <p:nvPr/>
        </p:nvSpPr>
        <p:spPr>
          <a:xfrm>
            <a:off x="3477600" y="-8640"/>
            <a:ext cx="2852280" cy="686448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7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4" name="CustomShape 9"/>
          <p:cNvSpPr/>
          <p:nvPr/>
        </p:nvSpPr>
        <p:spPr>
          <a:xfrm>
            <a:off x="4514760" y="3589920"/>
            <a:ext cx="1815120" cy="326592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5" name="CustomShape 10"/>
          <p:cNvSpPr/>
          <p:nvPr/>
        </p:nvSpPr>
        <p:spPr>
          <a:xfrm>
            <a:off x="5082120" y="-8640"/>
            <a:ext cx="7107840" cy="6864480"/>
          </a:xfrm>
          <a:custGeom>
            <a:avLst/>
            <a:gdLst/>
            <a:ahLst/>
            <a:cxnLst/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rgbClr val="54A021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6" name="CustomShape 11"/>
          <p:cNvSpPr/>
          <p:nvPr/>
        </p:nvSpPr>
        <p:spPr>
          <a:xfrm>
            <a:off x="677160" y="609480"/>
            <a:ext cx="3841200" cy="55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36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Device Consumptions</a:t>
            </a:r>
            <a:endParaRPr lang="it-IT" sz="3600" b="0" strike="noStrike" spc="-1">
              <a:latin typeface="Arial"/>
            </a:endParaRPr>
          </a:p>
        </p:txBody>
      </p:sp>
      <p:sp>
        <p:nvSpPr>
          <p:cNvPr id="377" name="CustomShape 12"/>
          <p:cNvSpPr/>
          <p:nvPr/>
        </p:nvSpPr>
        <p:spPr>
          <a:xfrm>
            <a:off x="6095880" y="1607040"/>
            <a:ext cx="5509080" cy="414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Battery: 14000mAh power bank</a:t>
            </a:r>
            <a:endParaRPr lang="it-IT" sz="1800" b="0" strike="noStrike" spc="-1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Ultrasonic sensor consumes 15mAh </a:t>
            </a:r>
            <a:endParaRPr lang="it-IT" sz="1800" b="0" strike="noStrike" spc="-1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Board STM32 consumes:</a:t>
            </a:r>
            <a:endParaRPr lang="it-IT" sz="1800" b="0" strike="noStrike" spc="-1">
              <a:latin typeface="Arial"/>
            </a:endParaRPr>
          </a:p>
          <a:p>
            <a:pPr marL="743040" lvl="1" indent="-28368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6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12.7mAh in run mode</a:t>
            </a:r>
            <a:endParaRPr lang="it-IT" sz="1600" b="0" strike="noStrike" spc="-1">
              <a:latin typeface="Arial"/>
            </a:endParaRPr>
          </a:p>
          <a:p>
            <a:pPr marL="743040" lvl="1" indent="-28368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6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0.82mAh in sleep mode</a:t>
            </a: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it-IT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" name="Group 1"/>
          <p:cNvGrpSpPr/>
          <p:nvPr/>
        </p:nvGrpSpPr>
        <p:grpSpPr>
          <a:xfrm>
            <a:off x="2160" y="-8640"/>
            <a:ext cx="12187800" cy="6866640"/>
            <a:chOff x="2160" y="-8640"/>
            <a:chExt cx="12187800" cy="6866640"/>
          </a:xfrm>
        </p:grpSpPr>
        <p:sp>
          <p:nvSpPr>
            <p:cNvPr id="379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0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1" name="CustomShape 4"/>
            <p:cNvSpPr/>
            <p:nvPr/>
          </p:nvSpPr>
          <p:spPr>
            <a:xfrm>
              <a:off x="9181440" y="-8640"/>
              <a:ext cx="3005280" cy="68644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2" name="CustomShape 5"/>
            <p:cNvSpPr/>
            <p:nvPr/>
          </p:nvSpPr>
          <p:spPr>
            <a:xfrm>
              <a:off x="9603360" y="-8640"/>
              <a:ext cx="2586240" cy="68644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3" name="CustomShape 6"/>
            <p:cNvSpPr/>
            <p:nvPr/>
          </p:nvSpPr>
          <p:spPr>
            <a:xfrm>
              <a:off x="8932320" y="3048120"/>
              <a:ext cx="3257640" cy="380772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4" name="CustomShape 7"/>
            <p:cNvSpPr/>
            <p:nvPr/>
          </p:nvSpPr>
          <p:spPr>
            <a:xfrm>
              <a:off x="9334440" y="-8640"/>
              <a:ext cx="2852280" cy="68644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5" name="CustomShape 8"/>
            <p:cNvSpPr/>
            <p:nvPr/>
          </p:nvSpPr>
          <p:spPr>
            <a:xfrm>
              <a:off x="10898640" y="-8640"/>
              <a:ext cx="1288080" cy="68644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6" name="CustomShape 9"/>
            <p:cNvSpPr/>
            <p:nvPr/>
          </p:nvSpPr>
          <p:spPr>
            <a:xfrm>
              <a:off x="10938960" y="-8640"/>
              <a:ext cx="1247760" cy="68644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7" name="CustomShape 10"/>
            <p:cNvSpPr/>
            <p:nvPr/>
          </p:nvSpPr>
          <p:spPr>
            <a:xfrm>
              <a:off x="10371600" y="3589920"/>
              <a:ext cx="1815120" cy="326592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8" name="CustomShape 11"/>
            <p:cNvSpPr/>
            <p:nvPr/>
          </p:nvSpPr>
          <p:spPr>
            <a:xfrm rot="10800000">
              <a:off x="2160" y="2160"/>
              <a:ext cx="840600" cy="566388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89" name="CustomShape 12"/>
          <p:cNvSpPr/>
          <p:nvPr/>
        </p:nvSpPr>
        <p:spPr>
          <a:xfrm>
            <a:off x="4974480" y="1265400"/>
            <a:ext cx="4297680" cy="324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b="0" strike="noStrike" spc="-1">
                <a:solidFill>
                  <a:srgbClr val="90C226"/>
                </a:solidFill>
                <a:latin typeface="Trebuchet MS"/>
                <a:ea typeface="DejaVu Sans"/>
              </a:rPr>
              <a:t>Three specific evaluation cases</a:t>
            </a:r>
            <a:endParaRPr lang="it-IT" sz="5400" b="0" strike="noStrike" spc="-1">
              <a:latin typeface="Arial"/>
            </a:endParaRPr>
          </a:p>
        </p:txBody>
      </p:sp>
      <p:sp>
        <p:nvSpPr>
          <p:cNvPr id="390" name="CustomShape 13"/>
          <p:cNvSpPr/>
          <p:nvPr/>
        </p:nvSpPr>
        <p:spPr>
          <a:xfrm rot="10800000">
            <a:off x="5040" y="15120"/>
            <a:ext cx="840600" cy="5663880"/>
          </a:xfrm>
          <a:prstGeom prst="triangle">
            <a:avLst>
              <a:gd name="adj" fmla="val 100000"/>
            </a:avLst>
          </a:prstGeom>
          <a:solidFill>
            <a:srgbClr val="90C226">
              <a:alpha val="85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91" name="Graphic 6" descr="Questionario"/>
          <p:cNvPicPr/>
          <p:nvPr/>
        </p:nvPicPr>
        <p:blipFill>
          <a:blip r:embed="rId2"/>
          <a:stretch/>
        </p:blipFill>
        <p:spPr>
          <a:xfrm>
            <a:off x="888480" y="1550160"/>
            <a:ext cx="3763440" cy="3763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CustomShape 1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3" name="CustomShape 2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4" name="Line 3"/>
          <p:cNvSpPr/>
          <p:nvPr/>
        </p:nvSpPr>
        <p:spPr>
          <a:xfrm>
            <a:off x="3953160" y="0"/>
            <a:ext cx="1219320" cy="6858000"/>
          </a:xfrm>
          <a:prstGeom prst="line">
            <a:avLst/>
          </a:prstGeom>
          <a:ln w="9360" cap="rnd">
            <a:solidFill>
              <a:srgbClr val="6C91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5" name="Line 4"/>
          <p:cNvSpPr/>
          <p:nvPr/>
        </p:nvSpPr>
        <p:spPr>
          <a:xfrm flipH="1">
            <a:off x="2133000" y="3681360"/>
            <a:ext cx="4763520" cy="3176640"/>
          </a:xfrm>
          <a:prstGeom prst="line">
            <a:avLst/>
          </a:prstGeom>
          <a:ln w="936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6" name="CustomShape 5"/>
          <p:cNvSpPr/>
          <p:nvPr/>
        </p:nvSpPr>
        <p:spPr>
          <a:xfrm>
            <a:off x="3324600" y="-8640"/>
            <a:ext cx="3005280" cy="686448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7" name="CustomShape 6"/>
          <p:cNvSpPr/>
          <p:nvPr/>
        </p:nvSpPr>
        <p:spPr>
          <a:xfrm>
            <a:off x="3746520" y="-8640"/>
            <a:ext cx="2586240" cy="686448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8" name="CustomShape 7"/>
          <p:cNvSpPr/>
          <p:nvPr/>
        </p:nvSpPr>
        <p:spPr>
          <a:xfrm>
            <a:off x="3075480" y="3048120"/>
            <a:ext cx="3257640" cy="380772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9" name="CustomShape 8"/>
          <p:cNvSpPr/>
          <p:nvPr/>
        </p:nvSpPr>
        <p:spPr>
          <a:xfrm>
            <a:off x="3477600" y="-8640"/>
            <a:ext cx="2852280" cy="686448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7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0" name="CustomShape 9"/>
          <p:cNvSpPr/>
          <p:nvPr/>
        </p:nvSpPr>
        <p:spPr>
          <a:xfrm>
            <a:off x="4514760" y="3589920"/>
            <a:ext cx="1815120" cy="326592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1" name="CustomShape 10"/>
          <p:cNvSpPr/>
          <p:nvPr/>
        </p:nvSpPr>
        <p:spPr>
          <a:xfrm>
            <a:off x="5082120" y="-8640"/>
            <a:ext cx="7107840" cy="6864480"/>
          </a:xfrm>
          <a:custGeom>
            <a:avLst/>
            <a:gdLst/>
            <a:ahLst/>
            <a:cxnLst/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rgbClr val="54A021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2" name="CustomShape 11"/>
          <p:cNvSpPr/>
          <p:nvPr/>
        </p:nvSpPr>
        <p:spPr>
          <a:xfrm>
            <a:off x="436320" y="591840"/>
            <a:ext cx="3841200" cy="55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36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Constantly connected device</a:t>
            </a:r>
            <a:endParaRPr lang="it-IT" sz="3600" b="0" strike="noStrike" spc="-1">
              <a:latin typeface="Arial"/>
            </a:endParaRPr>
          </a:p>
        </p:txBody>
      </p:sp>
      <p:sp>
        <p:nvSpPr>
          <p:cNvPr id="403" name="CustomShape 12"/>
          <p:cNvSpPr/>
          <p:nvPr/>
        </p:nvSpPr>
        <p:spPr>
          <a:xfrm>
            <a:off x="6095880" y="1978920"/>
            <a:ext cx="5509080" cy="340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In 1 hour it consumes (15 + 12.7) mA = 27.7mAh</a:t>
            </a:r>
            <a:endParaRPr lang="it-IT" sz="1800" b="0" strike="noStrike" spc="-1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In one day it consumes 664.8mAh</a:t>
            </a:r>
            <a:endParaRPr lang="it-IT" sz="1800" b="0" strike="noStrike" spc="-1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The device discharges after approximately 21 days.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CustomShape 1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5" name="CustomShape 2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6" name="Line 3"/>
          <p:cNvSpPr/>
          <p:nvPr/>
        </p:nvSpPr>
        <p:spPr>
          <a:xfrm>
            <a:off x="3953160" y="0"/>
            <a:ext cx="1219320" cy="6858000"/>
          </a:xfrm>
          <a:prstGeom prst="line">
            <a:avLst/>
          </a:prstGeom>
          <a:ln w="9360" cap="rnd">
            <a:solidFill>
              <a:srgbClr val="6C91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7" name="Line 4"/>
          <p:cNvSpPr/>
          <p:nvPr/>
        </p:nvSpPr>
        <p:spPr>
          <a:xfrm flipH="1">
            <a:off x="2133000" y="3681360"/>
            <a:ext cx="4763520" cy="3176640"/>
          </a:xfrm>
          <a:prstGeom prst="line">
            <a:avLst/>
          </a:prstGeom>
          <a:ln w="936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8" name="CustomShape 5"/>
          <p:cNvSpPr/>
          <p:nvPr/>
        </p:nvSpPr>
        <p:spPr>
          <a:xfrm>
            <a:off x="3324600" y="-8640"/>
            <a:ext cx="3005280" cy="686448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9" name="CustomShape 6"/>
          <p:cNvSpPr/>
          <p:nvPr/>
        </p:nvSpPr>
        <p:spPr>
          <a:xfrm>
            <a:off x="3746520" y="-8640"/>
            <a:ext cx="2586240" cy="686448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0" name="CustomShape 7"/>
          <p:cNvSpPr/>
          <p:nvPr/>
        </p:nvSpPr>
        <p:spPr>
          <a:xfrm>
            <a:off x="3075480" y="3048120"/>
            <a:ext cx="3257640" cy="380772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1" name="CustomShape 8"/>
          <p:cNvSpPr/>
          <p:nvPr/>
        </p:nvSpPr>
        <p:spPr>
          <a:xfrm>
            <a:off x="3477600" y="-8640"/>
            <a:ext cx="2852280" cy="686448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7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2" name="CustomShape 9"/>
          <p:cNvSpPr/>
          <p:nvPr/>
        </p:nvSpPr>
        <p:spPr>
          <a:xfrm>
            <a:off x="4514760" y="3589920"/>
            <a:ext cx="1815120" cy="326592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3" name="CustomShape 10"/>
          <p:cNvSpPr/>
          <p:nvPr/>
        </p:nvSpPr>
        <p:spPr>
          <a:xfrm>
            <a:off x="5082120" y="-8640"/>
            <a:ext cx="7107840" cy="6864480"/>
          </a:xfrm>
          <a:custGeom>
            <a:avLst/>
            <a:gdLst/>
            <a:ahLst/>
            <a:cxnLst/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rgbClr val="54A021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4" name="CustomShape 11"/>
          <p:cNvSpPr/>
          <p:nvPr/>
        </p:nvSpPr>
        <p:spPr>
          <a:xfrm>
            <a:off x="165240" y="609480"/>
            <a:ext cx="4353480" cy="55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36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Device with always free parking </a:t>
            </a:r>
            <a:br/>
            <a:r>
              <a:rPr lang="it-IT" sz="36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(worst case)</a:t>
            </a:r>
            <a:endParaRPr lang="it-IT" sz="3600" b="0" strike="noStrike" spc="-1">
              <a:latin typeface="Arial"/>
            </a:endParaRPr>
          </a:p>
        </p:txBody>
      </p:sp>
      <p:sp>
        <p:nvSpPr>
          <p:cNvPr id="415" name="CustomShape 12"/>
          <p:cNvSpPr/>
          <p:nvPr/>
        </p:nvSpPr>
        <p:spPr>
          <a:xfrm>
            <a:off x="6332040" y="1314360"/>
            <a:ext cx="5509080" cy="421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We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check parking situation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every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r>
              <a:rPr lang="it-IT" spc="-1" dirty="0">
                <a:solidFill>
                  <a:srgbClr val="FFFFFF"/>
                </a:solidFill>
                <a:latin typeface="Trebuchet MS"/>
                <a:ea typeface="DejaVu Sans"/>
              </a:rPr>
              <a:t>30 seconds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.</a:t>
            </a:r>
            <a:endParaRPr lang="it-IT" sz="1800" b="0" strike="noStrike" spc="-1" dirty="0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58s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sleep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mode. -&gt; 3480s of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sleep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mode -&gt;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consumes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0.79mA in one hour.</a:t>
            </a:r>
            <a:endParaRPr lang="it-IT" sz="1800" b="0" strike="noStrike" spc="-1" dirty="0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pc="-1" dirty="0">
                <a:solidFill>
                  <a:srgbClr val="FFFFFF"/>
                </a:solidFill>
                <a:latin typeface="Trebuchet MS"/>
                <a:ea typeface="DejaVu Sans"/>
              </a:rPr>
              <a:t>2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s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run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mode. -&gt; </a:t>
            </a:r>
            <a:r>
              <a:rPr lang="it-IT" spc="-1" dirty="0">
                <a:solidFill>
                  <a:srgbClr val="FFFFFF"/>
                </a:solidFill>
                <a:latin typeface="Trebuchet MS"/>
                <a:ea typeface="DejaVu Sans"/>
              </a:rPr>
              <a:t>120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s of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run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mode -&gt;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consumes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0.42mA in one hour</a:t>
            </a:r>
            <a:endParaRPr lang="it-IT" sz="1800" b="0" strike="noStrike" spc="-1" dirty="0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Overall in 1 hour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it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consumes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(0.79 + 0.42)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mA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= 1.21mA.</a:t>
            </a:r>
            <a:endParaRPr lang="it-IT" sz="1800" b="0" strike="noStrike" spc="-1" dirty="0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In one day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it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consumes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r>
              <a:rPr lang="it-IT" spc="-1" dirty="0">
                <a:solidFill>
                  <a:srgbClr val="FFFFFF"/>
                </a:solidFill>
                <a:latin typeface="Trebuchet MS"/>
                <a:ea typeface="DejaVu Sans"/>
              </a:rPr>
              <a:t>29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.04mA.</a:t>
            </a:r>
            <a:endParaRPr lang="it-IT" sz="1800" b="0" strike="noStrike" spc="-1" dirty="0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The device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discharges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after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approximately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482 days.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it-IT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CustomShape 1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7" name="CustomShape 2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8" name="Line 3"/>
          <p:cNvSpPr/>
          <p:nvPr/>
        </p:nvSpPr>
        <p:spPr>
          <a:xfrm>
            <a:off x="3953160" y="0"/>
            <a:ext cx="1219320" cy="6858000"/>
          </a:xfrm>
          <a:prstGeom prst="line">
            <a:avLst/>
          </a:prstGeom>
          <a:ln w="9360" cap="rnd">
            <a:solidFill>
              <a:srgbClr val="6C91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9" name="Line 4"/>
          <p:cNvSpPr/>
          <p:nvPr/>
        </p:nvSpPr>
        <p:spPr>
          <a:xfrm flipH="1">
            <a:off x="2133000" y="3681360"/>
            <a:ext cx="4763520" cy="3176640"/>
          </a:xfrm>
          <a:prstGeom prst="line">
            <a:avLst/>
          </a:prstGeom>
          <a:ln w="936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0" name="CustomShape 5"/>
          <p:cNvSpPr/>
          <p:nvPr/>
        </p:nvSpPr>
        <p:spPr>
          <a:xfrm>
            <a:off x="3324600" y="-8640"/>
            <a:ext cx="3005280" cy="686448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1" name="CustomShape 6"/>
          <p:cNvSpPr/>
          <p:nvPr/>
        </p:nvSpPr>
        <p:spPr>
          <a:xfrm>
            <a:off x="3746520" y="-8640"/>
            <a:ext cx="2586240" cy="686448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2" name="CustomShape 7"/>
          <p:cNvSpPr/>
          <p:nvPr/>
        </p:nvSpPr>
        <p:spPr>
          <a:xfrm>
            <a:off x="3075480" y="3048120"/>
            <a:ext cx="3257640" cy="380772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3" name="CustomShape 8"/>
          <p:cNvSpPr/>
          <p:nvPr/>
        </p:nvSpPr>
        <p:spPr>
          <a:xfrm>
            <a:off x="3477600" y="-8640"/>
            <a:ext cx="2852280" cy="686448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7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4" name="CustomShape 9"/>
          <p:cNvSpPr/>
          <p:nvPr/>
        </p:nvSpPr>
        <p:spPr>
          <a:xfrm>
            <a:off x="4514760" y="3589920"/>
            <a:ext cx="1815120" cy="326592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5" name="CustomShape 10"/>
          <p:cNvSpPr/>
          <p:nvPr/>
        </p:nvSpPr>
        <p:spPr>
          <a:xfrm>
            <a:off x="5082120" y="-8640"/>
            <a:ext cx="7107840" cy="6864480"/>
          </a:xfrm>
          <a:custGeom>
            <a:avLst/>
            <a:gdLst/>
            <a:ahLst/>
            <a:cxnLst/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rgbClr val="54A021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6" name="CustomShape 11"/>
          <p:cNvSpPr/>
          <p:nvPr/>
        </p:nvSpPr>
        <p:spPr>
          <a:xfrm>
            <a:off x="188640" y="651960"/>
            <a:ext cx="4136400" cy="55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36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Device with always occupied parking (best case)</a:t>
            </a:r>
            <a:endParaRPr lang="it-IT" sz="3600" b="0" strike="noStrike" spc="-1">
              <a:latin typeface="Arial"/>
            </a:endParaRPr>
          </a:p>
        </p:txBody>
      </p:sp>
      <p:sp>
        <p:nvSpPr>
          <p:cNvPr id="427" name="CustomShape 12"/>
          <p:cNvSpPr/>
          <p:nvPr/>
        </p:nvSpPr>
        <p:spPr>
          <a:xfrm>
            <a:off x="6095880" y="908640"/>
            <a:ext cx="5509080" cy="55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We check parking situation every 10 minutes.</a:t>
            </a:r>
            <a:endParaRPr lang="it-IT" sz="1800" b="0" strike="noStrike" spc="-1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3594s of sleep mode in 1 hour -&gt; consumes 0.818mA in one hour</a:t>
            </a:r>
            <a:endParaRPr lang="it-IT" sz="1800" b="0" strike="noStrike" spc="-1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6s of run mode in 1 hour -&gt; consumes 0.046mA in one hour</a:t>
            </a:r>
            <a:endParaRPr lang="it-IT" sz="1800" b="0" strike="noStrike" spc="-1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Overall in 1 hour it consumes (0.818 + 0.046) mA = 0.864mA</a:t>
            </a:r>
            <a:endParaRPr lang="it-IT" sz="1800" b="0" strike="noStrike" spc="-1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In one day it consumes 20.736mA.</a:t>
            </a:r>
            <a:endParaRPr lang="it-IT" sz="1800" b="0" strike="noStrike" spc="-1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The device discharges after approximately 675 days.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5CB839-E362-7DED-39CE-6EF580F17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Radio </a:t>
            </a:r>
            <a:r>
              <a:rPr lang="it-IT" dirty="0" err="1">
                <a:solidFill>
                  <a:schemeClr val="bg1"/>
                </a:solidFill>
              </a:rPr>
              <a:t>usage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308AB81-5039-DAA6-5D6E-AEA07AD66F66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09480" y="1942723"/>
            <a:ext cx="10972440" cy="3977280"/>
          </a:xfrm>
        </p:spPr>
        <p:txBody>
          <a:bodyPr/>
          <a:lstStyle/>
          <a:p>
            <a:pPr marL="0" indent="0">
              <a:buNone/>
            </a:pPr>
            <a:r>
              <a:rPr lang="it-IT" sz="2400" dirty="0">
                <a:solidFill>
                  <a:schemeClr val="bg1"/>
                </a:solidFill>
                <a:latin typeface="Trebuchet MS" panose="020B0703020202090204" pitchFamily="34" charset="0"/>
              </a:rPr>
              <a:t>   </a:t>
            </a:r>
            <a:r>
              <a:rPr lang="it-IT" sz="2400" dirty="0" err="1">
                <a:solidFill>
                  <a:schemeClr val="bg1"/>
                </a:solidFill>
                <a:latin typeface="Trebuchet MS" panose="020B0703020202090204" pitchFamily="34" charset="0"/>
              </a:rPr>
              <a:t>Sending</a:t>
            </a:r>
            <a:r>
              <a:rPr lang="it-IT" sz="2400" dirty="0">
                <a:solidFill>
                  <a:schemeClr val="bg1"/>
                </a:solidFill>
                <a:latin typeface="Trebuchet MS" panose="020B0703020202090204" pitchFamily="34" charset="0"/>
              </a:rPr>
              <a:t> data </a:t>
            </a:r>
            <a:r>
              <a:rPr lang="it-IT" sz="2400" dirty="0" err="1">
                <a:solidFill>
                  <a:schemeClr val="bg1"/>
                </a:solidFill>
                <a:latin typeface="Trebuchet MS" panose="020B0703020202090204" pitchFamily="34" charset="0"/>
              </a:rPr>
              <a:t>only</a:t>
            </a:r>
            <a:r>
              <a:rPr lang="it-IT" sz="2400" dirty="0">
                <a:solidFill>
                  <a:schemeClr val="bg1"/>
                </a:solidFill>
                <a:latin typeface="Trebuchet MS" panose="020B0703020202090204" pitchFamily="34" charset="0"/>
              </a:rPr>
              <a:t>:</a:t>
            </a:r>
          </a:p>
          <a:p>
            <a:pPr marL="0" indent="0">
              <a:buNone/>
            </a:pPr>
            <a:endParaRPr lang="it-IT" sz="2400" dirty="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2400" b="0" i="0" u="none" strike="noStrike" dirty="0" err="1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Empty</a:t>
            </a:r>
            <a:r>
              <a:rPr lang="it-IT" sz="2400" b="0" i="0" u="none" strike="noStrike" dirty="0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 parking </a:t>
            </a:r>
            <a:r>
              <a:rPr lang="it-IT" sz="2400" b="0" i="0" u="none" strike="noStrike" dirty="0" err="1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space</a:t>
            </a:r>
            <a:r>
              <a:rPr lang="it-IT" sz="2400" b="0" i="0" u="none" strike="noStrike" dirty="0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 -&gt; </a:t>
            </a:r>
            <a:r>
              <a:rPr lang="it-IT" sz="2400" b="0" i="0" u="none" strike="noStrike" dirty="0" err="1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Occupied</a:t>
            </a:r>
            <a:r>
              <a:rPr lang="it-IT" sz="2400" b="0" i="0" u="none" strike="noStrike" dirty="0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 parking </a:t>
            </a:r>
            <a:r>
              <a:rPr lang="it-IT" sz="2400" b="0" i="0" u="none" strike="noStrike" dirty="0" err="1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space</a:t>
            </a:r>
            <a:r>
              <a:rPr lang="it-IT" sz="2400" b="0" i="0" u="none" strike="noStrike" dirty="0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2400" b="0" i="0" u="none" strike="noStrike" dirty="0" err="1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Occupied</a:t>
            </a:r>
            <a:r>
              <a:rPr lang="it-IT" sz="2400" b="0" i="0" u="none" strike="noStrike" dirty="0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 parking </a:t>
            </a:r>
            <a:r>
              <a:rPr lang="it-IT" sz="2400" b="0" i="0" u="none" strike="noStrike" dirty="0" err="1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space</a:t>
            </a:r>
            <a:r>
              <a:rPr lang="it-IT" sz="2400" b="0" i="0" u="none" strike="noStrike" dirty="0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 -&gt; </a:t>
            </a:r>
            <a:r>
              <a:rPr lang="it-IT" sz="2400" b="0" i="0" u="none" strike="noStrike" dirty="0" err="1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Empty</a:t>
            </a:r>
            <a:r>
              <a:rPr lang="it-IT" sz="2400" b="0" i="0" u="none" strike="noStrike" dirty="0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 parking </a:t>
            </a:r>
            <a:r>
              <a:rPr lang="it-IT" sz="2400" b="0" i="0" u="none" strike="noStrike" dirty="0" err="1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space</a:t>
            </a:r>
            <a:r>
              <a:rPr lang="it-IT" sz="2400" b="0" i="0" u="none" strike="noStrike" dirty="0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.</a:t>
            </a:r>
          </a:p>
          <a:p>
            <a:pPr marL="0" indent="0">
              <a:buNone/>
            </a:pPr>
            <a:endParaRPr lang="it-IT" sz="2400" dirty="0">
              <a:solidFill>
                <a:schemeClr val="bg1"/>
              </a:solidFill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4175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508D20-9734-9325-4FE2-E5DE846A6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348756"/>
            <a:ext cx="10972440" cy="1144800"/>
          </a:xfrm>
        </p:spPr>
        <p:txBody>
          <a:bodyPr/>
          <a:lstStyle/>
          <a:p>
            <a:r>
              <a:rPr lang="it-IT" dirty="0" err="1">
                <a:solidFill>
                  <a:schemeClr val="bg1"/>
                </a:solidFill>
              </a:rPr>
              <a:t>Latency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E9FFC2D-6D0E-1940-193B-C5520EA603C6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64088" y="3670791"/>
            <a:ext cx="8133687" cy="1144801"/>
          </a:xfrm>
        </p:spPr>
        <p:txBody>
          <a:bodyPr/>
          <a:lstStyle/>
          <a:p>
            <a:pPr marL="0" indent="0">
              <a:buNone/>
            </a:pPr>
            <a:r>
              <a:rPr lang="it-IT" b="0" i="0" u="none" strike="noStrike" dirty="0" err="1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T</a:t>
            </a:r>
            <a:r>
              <a:rPr lang="it-IT" b="0" i="0" u="none" strike="noStrike" baseline="-25000" dirty="0" err="1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Ultrasonic</a:t>
            </a:r>
            <a:r>
              <a:rPr lang="it-IT" b="0" i="0" u="none" strike="noStrike" dirty="0" err="1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+T</a:t>
            </a:r>
            <a:r>
              <a:rPr lang="it-IT" b="0" i="0" u="none" strike="noStrike" baseline="-25000" dirty="0" err="1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Message</a:t>
            </a:r>
            <a:r>
              <a:rPr lang="it-IT" b="0" i="0" u="none" strike="noStrike" dirty="0" err="1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+T</a:t>
            </a:r>
            <a:r>
              <a:rPr lang="it-IT" b="0" i="0" u="none" strike="noStrike" baseline="-25000" dirty="0" err="1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Air</a:t>
            </a:r>
            <a:r>
              <a:rPr lang="it-IT" b="0" i="0" u="none" strike="noStrike" dirty="0" err="1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+T</a:t>
            </a:r>
            <a:r>
              <a:rPr lang="it-IT" b="0" i="0" u="none" strike="noStrike" baseline="-25000" dirty="0" err="1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Cloud</a:t>
            </a:r>
            <a:r>
              <a:rPr lang="it-IT" b="0" i="0" u="none" strike="noStrike" dirty="0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 = 1s+0.05s+0.08s+2s≃3s</a:t>
            </a:r>
            <a:endParaRPr lang="it-IT" dirty="0">
              <a:solidFill>
                <a:schemeClr val="bg1"/>
              </a:solidFill>
              <a:latin typeface="Trebuchet MS" panose="020B070302020209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111C0E0-C057-E033-19F8-D93017E1CE14}"/>
              </a:ext>
            </a:extLst>
          </p:cNvPr>
          <p:cNvSpPr txBox="1"/>
          <p:nvPr/>
        </p:nvSpPr>
        <p:spPr>
          <a:xfrm>
            <a:off x="764088" y="1493556"/>
            <a:ext cx="757824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0" i="0" u="none" strike="noStrike" dirty="0" err="1">
                <a:solidFill>
                  <a:schemeClr val="bg1"/>
                </a:solidFill>
                <a:effectLst/>
                <a:latin typeface="-apple-system"/>
              </a:rPr>
              <a:t>T</a:t>
            </a:r>
            <a:r>
              <a:rPr lang="it-IT" sz="2800" b="0" i="0" u="none" strike="noStrike" baseline="-25000" dirty="0" err="1">
                <a:solidFill>
                  <a:schemeClr val="bg1"/>
                </a:solidFill>
                <a:effectLst/>
                <a:latin typeface="-apple-system"/>
              </a:rPr>
              <a:t>Ultrasonic</a:t>
            </a:r>
            <a:r>
              <a:rPr lang="it-IT" sz="2800" b="0" i="0" u="none" strike="noStrike" dirty="0">
                <a:solidFill>
                  <a:schemeClr val="bg1"/>
                </a:solidFill>
                <a:effectLst/>
                <a:latin typeface="-apple-system"/>
              </a:rPr>
              <a:t> = 1s</a:t>
            </a:r>
          </a:p>
          <a:p>
            <a:r>
              <a:rPr lang="it-IT" sz="2800" b="0" i="0" u="none" strike="noStrike" dirty="0" err="1">
                <a:solidFill>
                  <a:schemeClr val="bg1"/>
                </a:solidFill>
                <a:effectLst/>
                <a:latin typeface="-apple-system"/>
              </a:rPr>
              <a:t>T</a:t>
            </a:r>
            <a:r>
              <a:rPr lang="it-IT" sz="2800" b="0" i="0" u="none" strike="noStrike" baseline="-25000" dirty="0" err="1">
                <a:solidFill>
                  <a:schemeClr val="bg1"/>
                </a:solidFill>
                <a:effectLst/>
                <a:latin typeface="-apple-system"/>
              </a:rPr>
              <a:t>Air</a:t>
            </a:r>
            <a:r>
              <a:rPr lang="it-IT" sz="2800" b="0" i="0" u="none" strike="noStrike" dirty="0">
                <a:solidFill>
                  <a:schemeClr val="bg1"/>
                </a:solidFill>
                <a:effectLst/>
                <a:latin typeface="-apple-system"/>
              </a:rPr>
              <a:t> = 0.05s</a:t>
            </a:r>
          </a:p>
          <a:p>
            <a:r>
              <a:rPr lang="it-IT" sz="2800" b="0" i="0" u="none" strike="noStrike" dirty="0" err="1">
                <a:solidFill>
                  <a:schemeClr val="bg1"/>
                </a:solidFill>
                <a:effectLst/>
                <a:latin typeface="-apple-system"/>
              </a:rPr>
              <a:t>T</a:t>
            </a:r>
            <a:r>
              <a:rPr lang="it-IT" sz="2800" b="0" i="0" u="none" strike="noStrike" baseline="-25000" dirty="0" err="1">
                <a:solidFill>
                  <a:schemeClr val="bg1"/>
                </a:solidFill>
                <a:effectLst/>
                <a:latin typeface="-apple-system"/>
              </a:rPr>
              <a:t>Air</a:t>
            </a:r>
            <a:r>
              <a:rPr lang="it-IT" sz="2800" b="0" i="0" u="none" strike="noStrike" dirty="0">
                <a:solidFill>
                  <a:schemeClr val="bg1"/>
                </a:solidFill>
                <a:effectLst/>
                <a:latin typeface="-apple-system"/>
              </a:rPr>
              <a:t> = 0.07s - 0.08s.</a:t>
            </a:r>
          </a:p>
          <a:p>
            <a:r>
              <a:rPr lang="it-IT" sz="2800" b="0" i="0" u="none" strike="noStrike" dirty="0" err="1">
                <a:solidFill>
                  <a:schemeClr val="bg1"/>
                </a:solidFill>
                <a:effectLst/>
                <a:latin typeface="-apple-system"/>
              </a:rPr>
              <a:t>T</a:t>
            </a:r>
            <a:r>
              <a:rPr lang="it-IT" sz="2800" b="0" i="0" u="none" strike="noStrike" baseline="-25000" dirty="0" err="1">
                <a:solidFill>
                  <a:schemeClr val="bg1"/>
                </a:solidFill>
                <a:effectLst/>
                <a:latin typeface="-apple-system"/>
              </a:rPr>
              <a:t>Cloud</a:t>
            </a:r>
            <a:r>
              <a:rPr lang="it-IT" sz="2800" b="0" i="0" u="none" strike="noStrike" dirty="0">
                <a:solidFill>
                  <a:schemeClr val="bg1"/>
                </a:solidFill>
                <a:effectLst/>
                <a:latin typeface="-apple-system"/>
              </a:rPr>
              <a:t> = 2s</a:t>
            </a:r>
            <a:endParaRPr lang="it-IT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6755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CustomShape 1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9" name="CustomShape 2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0" name="Line 3"/>
          <p:cNvSpPr/>
          <p:nvPr/>
        </p:nvSpPr>
        <p:spPr>
          <a:xfrm>
            <a:off x="3953160" y="0"/>
            <a:ext cx="1219320" cy="6858000"/>
          </a:xfrm>
          <a:prstGeom prst="line">
            <a:avLst/>
          </a:prstGeom>
          <a:ln w="9360" cap="rnd">
            <a:solidFill>
              <a:srgbClr val="6C91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1" name="Line 4"/>
          <p:cNvSpPr/>
          <p:nvPr/>
        </p:nvSpPr>
        <p:spPr>
          <a:xfrm flipH="1">
            <a:off x="2133000" y="3681360"/>
            <a:ext cx="4763520" cy="3176640"/>
          </a:xfrm>
          <a:prstGeom prst="line">
            <a:avLst/>
          </a:prstGeom>
          <a:ln w="936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2" name="CustomShape 5"/>
          <p:cNvSpPr/>
          <p:nvPr/>
        </p:nvSpPr>
        <p:spPr>
          <a:xfrm>
            <a:off x="3324600" y="-8640"/>
            <a:ext cx="3005280" cy="686448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3" name="CustomShape 6"/>
          <p:cNvSpPr/>
          <p:nvPr/>
        </p:nvSpPr>
        <p:spPr>
          <a:xfrm>
            <a:off x="3746520" y="-8640"/>
            <a:ext cx="2586240" cy="686448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4" name="CustomShape 7"/>
          <p:cNvSpPr/>
          <p:nvPr/>
        </p:nvSpPr>
        <p:spPr>
          <a:xfrm>
            <a:off x="3075480" y="3048120"/>
            <a:ext cx="3257640" cy="380772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5" name="CustomShape 8"/>
          <p:cNvSpPr/>
          <p:nvPr/>
        </p:nvSpPr>
        <p:spPr>
          <a:xfrm>
            <a:off x="3477600" y="-8640"/>
            <a:ext cx="2852280" cy="686448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7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6" name="CustomShape 9"/>
          <p:cNvSpPr/>
          <p:nvPr/>
        </p:nvSpPr>
        <p:spPr>
          <a:xfrm>
            <a:off x="4514760" y="3589920"/>
            <a:ext cx="1815120" cy="326592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7" name="CustomShape 10"/>
          <p:cNvSpPr/>
          <p:nvPr/>
        </p:nvSpPr>
        <p:spPr>
          <a:xfrm>
            <a:off x="5064347" y="0"/>
            <a:ext cx="7107840" cy="6868800"/>
          </a:xfrm>
          <a:custGeom>
            <a:avLst/>
            <a:gdLst/>
            <a:ahLst/>
            <a:cxnLst/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rgbClr val="54A021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8" name="CustomShape 11"/>
          <p:cNvSpPr/>
          <p:nvPr/>
        </p:nvSpPr>
        <p:spPr>
          <a:xfrm>
            <a:off x="677160" y="609480"/>
            <a:ext cx="3841200" cy="55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36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Future plans</a:t>
            </a:r>
            <a:endParaRPr lang="it-IT" sz="3600" b="0" strike="noStrike" spc="-1">
              <a:latin typeface="Arial"/>
            </a:endParaRPr>
          </a:p>
        </p:txBody>
      </p:sp>
      <p:sp>
        <p:nvSpPr>
          <p:cNvPr id="439" name="CustomShape 12"/>
          <p:cNvSpPr/>
          <p:nvPr/>
        </p:nvSpPr>
        <p:spPr>
          <a:xfrm>
            <a:off x="6332040" y="1756080"/>
            <a:ext cx="5509080" cy="451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216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tabLst>
                <a:tab pos="0" algn="l"/>
              </a:tabLst>
            </a:pPr>
            <a:endParaRPr lang="it-I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it-I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it-I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it-IT" sz="1800" b="0" strike="noStrike" spc="-1" dirty="0">
              <a:latin typeface="Arial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41D743A1-10AA-64A5-3172-D9D22EC04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400" y="1643972"/>
            <a:ext cx="3093720" cy="2547620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F00545BD-6E9C-791F-19A7-333773F487A0}"/>
              </a:ext>
            </a:extLst>
          </p:cNvPr>
          <p:cNvSpPr txBox="1"/>
          <p:nvPr/>
        </p:nvSpPr>
        <p:spPr>
          <a:xfrm>
            <a:off x="6691410" y="1169372"/>
            <a:ext cx="4571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  <a:latin typeface="Trebuchet MS" panose="020B0703020202090204" pitchFamily="34" charset="0"/>
              </a:rPr>
              <a:t>-</a:t>
            </a:r>
            <a:r>
              <a:rPr lang="it-IT" sz="2400" dirty="0" err="1">
                <a:solidFill>
                  <a:schemeClr val="bg1"/>
                </a:solidFill>
                <a:latin typeface="Trebuchet MS" panose="020B0703020202090204" pitchFamily="34" charset="0"/>
              </a:rPr>
              <a:t>Electromagnetic</a:t>
            </a:r>
            <a:r>
              <a:rPr lang="it-IT" sz="2400" dirty="0">
                <a:solidFill>
                  <a:schemeClr val="bg1"/>
                </a:solidFill>
                <a:latin typeface="Trebuchet MS" panose="020B0703020202090204" pitchFamily="34" charset="0"/>
              </a:rPr>
              <a:t> </a:t>
            </a:r>
            <a:r>
              <a:rPr lang="it-IT" sz="2400" dirty="0" err="1">
                <a:solidFill>
                  <a:schemeClr val="bg1"/>
                </a:solidFill>
                <a:latin typeface="Trebuchet MS" panose="020B0703020202090204" pitchFamily="34" charset="0"/>
              </a:rPr>
              <a:t>sensor</a:t>
            </a:r>
            <a:endParaRPr lang="it-IT" sz="2400" dirty="0">
              <a:solidFill>
                <a:schemeClr val="bg1"/>
              </a:solidFill>
              <a:latin typeface="Trebuchet MS" panose="020B070302020209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D4C0BE9-C9A2-D72F-EA88-DD6478D60847}"/>
              </a:ext>
            </a:extLst>
          </p:cNvPr>
          <p:cNvSpPr txBox="1"/>
          <p:nvPr/>
        </p:nvSpPr>
        <p:spPr>
          <a:xfrm>
            <a:off x="6691410" y="4802091"/>
            <a:ext cx="4571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  <a:latin typeface="Trebuchet MS" panose="020B0703020202090204" pitchFamily="34" charset="0"/>
              </a:rPr>
              <a:t>-Edge computing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" name="Group 1"/>
          <p:cNvGrpSpPr/>
          <p:nvPr/>
        </p:nvGrpSpPr>
        <p:grpSpPr>
          <a:xfrm>
            <a:off x="2160" y="-8640"/>
            <a:ext cx="12187800" cy="6866640"/>
            <a:chOff x="2160" y="-8640"/>
            <a:chExt cx="12187800" cy="6866640"/>
          </a:xfrm>
        </p:grpSpPr>
        <p:sp>
          <p:nvSpPr>
            <p:cNvPr id="44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3" name="CustomShape 4"/>
            <p:cNvSpPr/>
            <p:nvPr/>
          </p:nvSpPr>
          <p:spPr>
            <a:xfrm>
              <a:off x="9181440" y="-8640"/>
              <a:ext cx="3005280" cy="68644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4" name="CustomShape 5"/>
            <p:cNvSpPr/>
            <p:nvPr/>
          </p:nvSpPr>
          <p:spPr>
            <a:xfrm>
              <a:off x="9603360" y="-8640"/>
              <a:ext cx="2586240" cy="68644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5" name="CustomShape 6"/>
            <p:cNvSpPr/>
            <p:nvPr/>
          </p:nvSpPr>
          <p:spPr>
            <a:xfrm>
              <a:off x="8932320" y="3048120"/>
              <a:ext cx="3257640" cy="380772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6" name="CustomShape 7"/>
            <p:cNvSpPr/>
            <p:nvPr/>
          </p:nvSpPr>
          <p:spPr>
            <a:xfrm>
              <a:off x="9334440" y="-8640"/>
              <a:ext cx="2852280" cy="68644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7" name="CustomShape 8"/>
            <p:cNvSpPr/>
            <p:nvPr/>
          </p:nvSpPr>
          <p:spPr>
            <a:xfrm>
              <a:off x="10898640" y="-8640"/>
              <a:ext cx="1288080" cy="68644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8" name="CustomShape 9"/>
            <p:cNvSpPr/>
            <p:nvPr/>
          </p:nvSpPr>
          <p:spPr>
            <a:xfrm>
              <a:off x="10938960" y="-8640"/>
              <a:ext cx="1247760" cy="68644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9" name="CustomShape 10"/>
            <p:cNvSpPr/>
            <p:nvPr/>
          </p:nvSpPr>
          <p:spPr>
            <a:xfrm>
              <a:off x="10371600" y="3589920"/>
              <a:ext cx="1815120" cy="326592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0" name="CustomShape 11"/>
            <p:cNvSpPr/>
            <p:nvPr/>
          </p:nvSpPr>
          <p:spPr>
            <a:xfrm rot="10800000">
              <a:off x="2160" y="2160"/>
              <a:ext cx="840600" cy="566388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51" name="CustomShape 12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52" name="Group 13"/>
          <p:cNvGrpSpPr/>
          <p:nvPr/>
        </p:nvGrpSpPr>
        <p:grpSpPr>
          <a:xfrm>
            <a:off x="2160" y="-8640"/>
            <a:ext cx="12187800" cy="6866640"/>
            <a:chOff x="2160" y="-8640"/>
            <a:chExt cx="12187800" cy="6866640"/>
          </a:xfrm>
        </p:grpSpPr>
        <p:sp>
          <p:nvSpPr>
            <p:cNvPr id="453" name="Line 14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4" name="Line 15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5" name="CustomShape 16"/>
            <p:cNvSpPr/>
            <p:nvPr/>
          </p:nvSpPr>
          <p:spPr>
            <a:xfrm>
              <a:off x="9181440" y="-8640"/>
              <a:ext cx="3005280" cy="68644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6" name="CustomShape 17"/>
            <p:cNvSpPr/>
            <p:nvPr/>
          </p:nvSpPr>
          <p:spPr>
            <a:xfrm>
              <a:off x="9603360" y="-8640"/>
              <a:ext cx="2586240" cy="68644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7" name="CustomShape 18"/>
            <p:cNvSpPr/>
            <p:nvPr/>
          </p:nvSpPr>
          <p:spPr>
            <a:xfrm>
              <a:off x="8932320" y="3048120"/>
              <a:ext cx="3257640" cy="380772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8" name="CustomShape 19"/>
            <p:cNvSpPr/>
            <p:nvPr/>
          </p:nvSpPr>
          <p:spPr>
            <a:xfrm>
              <a:off x="9334440" y="-8640"/>
              <a:ext cx="2852280" cy="68644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9" name="CustomShape 20"/>
            <p:cNvSpPr/>
            <p:nvPr/>
          </p:nvSpPr>
          <p:spPr>
            <a:xfrm>
              <a:off x="10938960" y="-8640"/>
              <a:ext cx="1247760" cy="68644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0" name="CustomShape 21"/>
            <p:cNvSpPr/>
            <p:nvPr/>
          </p:nvSpPr>
          <p:spPr>
            <a:xfrm>
              <a:off x="10371600" y="3589920"/>
              <a:ext cx="1815120" cy="326592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1" name="CustomShape 22"/>
            <p:cNvSpPr/>
            <p:nvPr/>
          </p:nvSpPr>
          <p:spPr>
            <a:xfrm rot="10800000">
              <a:off x="2160" y="2160"/>
              <a:ext cx="840600" cy="566388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62" name="CustomShape 23"/>
          <p:cNvSpPr/>
          <p:nvPr/>
        </p:nvSpPr>
        <p:spPr>
          <a:xfrm>
            <a:off x="1506960" y="2404440"/>
            <a:ext cx="7764840" cy="164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4000"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90C226"/>
                </a:solidFill>
                <a:latin typeface="Trebuchet MS"/>
                <a:ea typeface="DejaVu Sans"/>
              </a:rPr>
              <a:t>THANKS FOR WATCHING!</a:t>
            </a:r>
            <a:endParaRPr lang="it-IT" sz="5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BF0CA7-AD83-A1F3-159D-A6DCE84AD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chemeClr val="bg1"/>
                </a:solidFill>
              </a:rPr>
              <a:t>What</a:t>
            </a:r>
            <a:r>
              <a:rPr lang="it-IT" dirty="0">
                <a:solidFill>
                  <a:schemeClr val="bg1"/>
                </a:solidFill>
              </a:rPr>
              <a:t> are the </a:t>
            </a:r>
            <a:r>
              <a:rPr lang="it-IT" dirty="0" err="1">
                <a:solidFill>
                  <a:schemeClr val="bg1"/>
                </a:solidFill>
              </a:rPr>
              <a:t>problems</a:t>
            </a:r>
            <a:r>
              <a:rPr lang="it-IT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4EA248D-A765-0420-8B65-59153AD7BCF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96746" y="1769165"/>
            <a:ext cx="10972440" cy="3516819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  <a:latin typeface="Trebuchet MS" panose="020B0703020202090204" pitchFamily="34" charset="0"/>
              </a:rPr>
              <a:t>Human stress</a:t>
            </a:r>
          </a:p>
          <a:p>
            <a:r>
              <a:rPr lang="it-IT" dirty="0" err="1">
                <a:solidFill>
                  <a:schemeClr val="bg1"/>
                </a:solidFill>
                <a:latin typeface="Trebuchet MS" panose="020B0703020202090204" pitchFamily="34" charset="0"/>
              </a:rPr>
              <a:t>Ambiental</a:t>
            </a:r>
            <a:r>
              <a:rPr lang="it-IT" dirty="0">
                <a:solidFill>
                  <a:schemeClr val="bg1"/>
                </a:solidFill>
                <a:latin typeface="Trebuchet MS" panose="020B0703020202090204" pitchFamily="3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Trebuchet MS" panose="020B0703020202090204" pitchFamily="34" charset="0"/>
              </a:rPr>
              <a:t>pollution</a:t>
            </a:r>
            <a:endParaRPr lang="it-IT" dirty="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r>
              <a:rPr lang="it-IT" dirty="0">
                <a:solidFill>
                  <a:schemeClr val="bg1"/>
                </a:solidFill>
                <a:latin typeface="Trebuchet MS" panose="020B0703020202090204" pitchFamily="34" charset="0"/>
              </a:rPr>
              <a:t>Traffic</a:t>
            </a:r>
          </a:p>
          <a:p>
            <a:r>
              <a:rPr lang="it-IT" b="0" i="0" u="none" strike="noStrike" dirty="0" err="1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Useless</a:t>
            </a:r>
            <a:r>
              <a:rPr lang="it-IT" b="0" i="0" u="none" strike="noStrike" dirty="0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 </a:t>
            </a:r>
            <a:r>
              <a:rPr lang="it-IT" b="0" i="0" u="none" strike="noStrike" dirty="0" err="1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expense</a:t>
            </a:r>
            <a:endParaRPr lang="it-IT" b="0" i="0" u="none" strike="noStrike" dirty="0">
              <a:solidFill>
                <a:schemeClr val="bg1"/>
              </a:solidFill>
              <a:effectLst/>
              <a:latin typeface="Trebuchet MS" panose="020B0703020202090204" pitchFamily="34" charset="0"/>
            </a:endParaRPr>
          </a:p>
          <a:p>
            <a:endParaRPr lang="it-IT" dirty="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endParaRPr lang="it-IT" dirty="0">
              <a:solidFill>
                <a:schemeClr val="bg1"/>
              </a:solidFill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405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CustomShape 2"/>
          <p:cNvSpPr/>
          <p:nvPr/>
        </p:nvSpPr>
        <p:spPr>
          <a:xfrm>
            <a:off x="0" y="337578"/>
            <a:ext cx="12189960" cy="6520422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Line 3"/>
          <p:cNvSpPr/>
          <p:nvPr/>
        </p:nvSpPr>
        <p:spPr>
          <a:xfrm>
            <a:off x="3953160" y="0"/>
            <a:ext cx="1219320" cy="6858000"/>
          </a:xfrm>
          <a:prstGeom prst="line">
            <a:avLst/>
          </a:prstGeom>
          <a:ln w="9360" cap="rnd">
            <a:solidFill>
              <a:srgbClr val="6C91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Line 4"/>
          <p:cNvSpPr/>
          <p:nvPr/>
        </p:nvSpPr>
        <p:spPr>
          <a:xfrm flipH="1">
            <a:off x="2133000" y="3681360"/>
            <a:ext cx="4763520" cy="3176640"/>
          </a:xfrm>
          <a:prstGeom prst="line">
            <a:avLst/>
          </a:prstGeom>
          <a:ln w="936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" name="CustomShape 5"/>
          <p:cNvSpPr/>
          <p:nvPr/>
        </p:nvSpPr>
        <p:spPr>
          <a:xfrm>
            <a:off x="3324600" y="-8640"/>
            <a:ext cx="3005280" cy="686448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" name="CustomShape 6"/>
          <p:cNvSpPr/>
          <p:nvPr/>
        </p:nvSpPr>
        <p:spPr>
          <a:xfrm>
            <a:off x="3746520" y="-8640"/>
            <a:ext cx="2586240" cy="686448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" name="CustomShape 7"/>
          <p:cNvSpPr/>
          <p:nvPr/>
        </p:nvSpPr>
        <p:spPr>
          <a:xfrm>
            <a:off x="3075480" y="3048120"/>
            <a:ext cx="3257640" cy="380772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" name="CustomShape 8"/>
          <p:cNvSpPr/>
          <p:nvPr/>
        </p:nvSpPr>
        <p:spPr>
          <a:xfrm>
            <a:off x="3477600" y="-8640"/>
            <a:ext cx="2852280" cy="686448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7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" name="CustomShape 9"/>
          <p:cNvSpPr/>
          <p:nvPr/>
        </p:nvSpPr>
        <p:spPr>
          <a:xfrm>
            <a:off x="4514760" y="3589920"/>
            <a:ext cx="1815120" cy="326592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" name="CustomShape 10"/>
          <p:cNvSpPr/>
          <p:nvPr/>
        </p:nvSpPr>
        <p:spPr>
          <a:xfrm>
            <a:off x="5082120" y="0"/>
            <a:ext cx="7107840" cy="6864480"/>
          </a:xfrm>
          <a:custGeom>
            <a:avLst/>
            <a:gdLst/>
            <a:ahLst/>
            <a:cxnLst/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rgbClr val="54A021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" name="CustomShape 11"/>
          <p:cNvSpPr/>
          <p:nvPr/>
        </p:nvSpPr>
        <p:spPr>
          <a:xfrm>
            <a:off x="238680" y="609480"/>
            <a:ext cx="3691080" cy="55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it-IT" sz="3600" spc="-1" dirty="0">
                <a:solidFill>
                  <a:srgbClr val="FFFFFF"/>
                </a:solidFill>
                <a:latin typeface="Trebuchet MS"/>
              </a:rPr>
              <a:t>Rome parking situation</a:t>
            </a:r>
            <a:endParaRPr lang="it-IT" sz="3600" b="0" strike="noStrike" spc="-1" dirty="0">
              <a:latin typeface="Arial"/>
            </a:endParaRPr>
          </a:p>
        </p:txBody>
      </p:sp>
      <p:sp>
        <p:nvSpPr>
          <p:cNvPr id="220" name="CustomShape 12"/>
          <p:cNvSpPr/>
          <p:nvPr/>
        </p:nvSpPr>
        <p:spPr>
          <a:xfrm>
            <a:off x="6095880" y="908640"/>
            <a:ext cx="5509080" cy="55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216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</a:pPr>
            <a:br>
              <a:rPr dirty="0"/>
            </a:br>
            <a:r>
              <a:rPr lang="en-US" sz="24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endParaRPr lang="it-IT" sz="2400" b="0" strike="noStrike" spc="-1" dirty="0">
              <a:latin typeface="Arial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0A91EDB-5973-6060-2A53-CFCDB76ACAFB}"/>
              </a:ext>
            </a:extLst>
          </p:cNvPr>
          <p:cNvSpPr txBox="1"/>
          <p:nvPr/>
        </p:nvSpPr>
        <p:spPr>
          <a:xfrm>
            <a:off x="6026760" y="2146709"/>
            <a:ext cx="6121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  <a:latin typeface="Trebuchet MS" panose="020B0703020202090204" pitchFamily="34" charset="0"/>
              </a:rPr>
              <a:t>From the </a:t>
            </a:r>
            <a:r>
              <a:rPr lang="it-IT" sz="2400" dirty="0" err="1">
                <a:solidFill>
                  <a:schemeClr val="bg1"/>
                </a:solidFill>
                <a:latin typeface="Trebuchet MS" panose="020B0703020202090204" pitchFamily="34" charset="0"/>
              </a:rPr>
              <a:t>research</a:t>
            </a:r>
            <a:r>
              <a:rPr lang="it-IT" sz="2400" dirty="0">
                <a:solidFill>
                  <a:schemeClr val="bg1"/>
                </a:solidFill>
                <a:latin typeface="Trebuchet MS" panose="020B0703020202090204" pitchFamily="34" charset="0"/>
              </a:rPr>
              <a:t> of </a:t>
            </a:r>
            <a:r>
              <a:rPr lang="it-IT" sz="2400" dirty="0" err="1">
                <a:solidFill>
                  <a:schemeClr val="bg1"/>
                </a:solidFill>
                <a:latin typeface="Trebuchet MS" panose="020B0703020202090204" pitchFamily="34" charset="0"/>
              </a:rPr>
              <a:t>Parkclick.it</a:t>
            </a:r>
            <a:r>
              <a:rPr lang="it-IT" sz="2400" dirty="0">
                <a:solidFill>
                  <a:schemeClr val="bg1"/>
                </a:solidFill>
                <a:latin typeface="Trebuchet MS" panose="020B0703020202090204" pitchFamily="34" charset="0"/>
              </a:rPr>
              <a:t> </a:t>
            </a:r>
            <a:r>
              <a:rPr lang="it-IT" sz="2400" dirty="0" err="1">
                <a:solidFill>
                  <a:schemeClr val="bg1"/>
                </a:solidFill>
                <a:latin typeface="Trebuchet MS" panose="020B0703020202090204" pitchFamily="34" charset="0"/>
              </a:rPr>
              <a:t>we</a:t>
            </a:r>
            <a:r>
              <a:rPr lang="it-IT" sz="2400" dirty="0">
                <a:solidFill>
                  <a:schemeClr val="bg1"/>
                </a:solidFill>
                <a:latin typeface="Trebuchet MS" panose="020B0703020202090204" pitchFamily="34" charset="0"/>
              </a:rPr>
              <a:t> </a:t>
            </a:r>
            <a:r>
              <a:rPr lang="it-IT" sz="2400" dirty="0" err="1">
                <a:solidFill>
                  <a:schemeClr val="bg1"/>
                </a:solidFill>
                <a:latin typeface="Trebuchet MS" panose="020B0703020202090204" pitchFamily="34" charset="0"/>
              </a:rPr>
              <a:t>found</a:t>
            </a:r>
            <a:r>
              <a:rPr lang="it-IT" sz="2400" dirty="0">
                <a:solidFill>
                  <a:schemeClr val="bg1"/>
                </a:solidFill>
                <a:latin typeface="Trebuchet MS" panose="020B0703020202090204" pitchFamily="34" charset="0"/>
              </a:rPr>
              <a:t> the following data:</a:t>
            </a:r>
          </a:p>
          <a:p>
            <a:endParaRPr lang="it-IT" sz="2400" dirty="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pPr marL="342900" indent="-342900">
              <a:buClr>
                <a:schemeClr val="bg1"/>
              </a:buClr>
              <a:buFont typeface="Wingdings" pitchFamily="2" charset="2"/>
              <a:buChar char="Ø"/>
            </a:pPr>
            <a:r>
              <a:rPr lang="it-IT" sz="2400" dirty="0">
                <a:solidFill>
                  <a:schemeClr val="bg1"/>
                </a:solidFill>
                <a:latin typeface="Trebuchet MS" panose="020B0703020202090204" pitchFamily="34" charset="0"/>
              </a:rPr>
              <a:t>35-45 minutes a day (4 hours a week);</a:t>
            </a:r>
          </a:p>
          <a:p>
            <a:pPr marL="342900" indent="-342900">
              <a:buClr>
                <a:schemeClr val="bg1"/>
              </a:buClr>
              <a:buFont typeface="Wingdings" pitchFamily="2" charset="2"/>
              <a:buChar char="Ø"/>
            </a:pPr>
            <a:r>
              <a:rPr lang="it-IT" sz="2400" dirty="0">
                <a:solidFill>
                  <a:schemeClr val="bg1"/>
                </a:solidFill>
                <a:latin typeface="Trebuchet MS" panose="020B0703020202090204" pitchFamily="34" charset="0"/>
              </a:rPr>
              <a:t>7/10 Romans use the car to go to work;</a:t>
            </a:r>
          </a:p>
          <a:p>
            <a:pPr marL="800100" lvl="1" indent="-342900">
              <a:buClr>
                <a:schemeClr val="bg1"/>
              </a:buClr>
              <a:buFont typeface="Wingdings" pitchFamily="2" charset="2"/>
              <a:buChar char="Ø"/>
            </a:pPr>
            <a:r>
              <a:rPr lang="it-IT" sz="2400" dirty="0">
                <a:solidFill>
                  <a:schemeClr val="bg1"/>
                </a:solidFill>
                <a:latin typeface="Trebuchet MS" panose="020B0703020202090204" pitchFamily="34" charset="0"/>
              </a:rPr>
              <a:t>2/3 park on the street;</a:t>
            </a:r>
          </a:p>
          <a:p>
            <a:pPr marL="342900" indent="-342900">
              <a:buClr>
                <a:schemeClr val="bg1"/>
              </a:buClr>
              <a:buFont typeface="Wingdings" pitchFamily="2" charset="2"/>
              <a:buChar char="Ø"/>
            </a:pPr>
            <a:r>
              <a:rPr lang="it-IT" sz="2400" dirty="0">
                <a:solidFill>
                  <a:schemeClr val="bg1"/>
                </a:solidFill>
                <a:latin typeface="Trebuchet MS" panose="020B0703020202090204" pitchFamily="34" charset="0"/>
              </a:rPr>
              <a:t>629 cars for </a:t>
            </a:r>
            <a:r>
              <a:rPr lang="it-IT" sz="2400" dirty="0" err="1">
                <a:solidFill>
                  <a:schemeClr val="bg1"/>
                </a:solidFill>
                <a:latin typeface="Trebuchet MS" panose="020B0703020202090204" pitchFamily="34" charset="0"/>
              </a:rPr>
              <a:t>every</a:t>
            </a:r>
            <a:r>
              <a:rPr lang="it-IT" sz="2400" dirty="0">
                <a:solidFill>
                  <a:schemeClr val="bg1"/>
                </a:solidFill>
                <a:latin typeface="Trebuchet MS" panose="020B0703020202090204" pitchFamily="34" charset="0"/>
              </a:rPr>
              <a:t> 1000 </a:t>
            </a:r>
            <a:r>
              <a:rPr lang="it-IT" sz="2400" dirty="0" err="1">
                <a:solidFill>
                  <a:schemeClr val="bg1"/>
                </a:solidFill>
                <a:latin typeface="Trebuchet MS" panose="020B0703020202090204" pitchFamily="34" charset="0"/>
              </a:rPr>
              <a:t>citizens</a:t>
            </a:r>
            <a:r>
              <a:rPr lang="it-IT" sz="2400" dirty="0">
                <a:solidFill>
                  <a:schemeClr val="bg1"/>
                </a:solidFill>
                <a:latin typeface="Trebuchet MS" panose="020B0703020202090204" pitchFamily="34" charset="0"/>
              </a:rPr>
              <a:t>;</a:t>
            </a:r>
          </a:p>
          <a:p>
            <a:pPr marL="342900" indent="-342900">
              <a:buClr>
                <a:schemeClr val="bg1"/>
              </a:buClr>
              <a:buFont typeface="Wingdings" pitchFamily="2" charset="2"/>
              <a:buChar char="Ø"/>
            </a:pPr>
            <a:r>
              <a:rPr lang="it-IT" sz="2400" dirty="0">
                <a:solidFill>
                  <a:schemeClr val="bg1"/>
                </a:solidFill>
                <a:latin typeface="Trebuchet MS" panose="020B0703020202090204" pitchFamily="34" charset="0"/>
              </a:rPr>
              <a:t>107 hours a </a:t>
            </a:r>
            <a:r>
              <a:rPr lang="it-IT" sz="2400" dirty="0" err="1">
                <a:solidFill>
                  <a:schemeClr val="bg1"/>
                </a:solidFill>
                <a:latin typeface="Trebuchet MS" panose="020B0703020202090204" pitchFamily="34" charset="0"/>
              </a:rPr>
              <a:t>year</a:t>
            </a:r>
            <a:r>
              <a:rPr lang="it-IT" sz="2400" dirty="0">
                <a:solidFill>
                  <a:schemeClr val="bg1"/>
                </a:solidFill>
                <a:latin typeface="Trebuchet MS" panose="020B0703020202090204" pitchFamily="34" charset="0"/>
              </a:rPr>
              <a:t> in the </a:t>
            </a:r>
            <a:r>
              <a:rPr lang="it-IT" sz="2400" dirty="0" err="1">
                <a:solidFill>
                  <a:schemeClr val="bg1"/>
                </a:solidFill>
                <a:latin typeface="Trebuchet MS" panose="020B0703020202090204" pitchFamily="34" charset="0"/>
              </a:rPr>
              <a:t>traffic</a:t>
            </a:r>
            <a:r>
              <a:rPr lang="it-IT" sz="2400" dirty="0">
                <a:solidFill>
                  <a:schemeClr val="bg1"/>
                </a:solidFill>
                <a:latin typeface="Trebuchet MS" panose="020B0703020202090204" pitchFamily="34" charset="0"/>
              </a:rPr>
              <a:t>.</a:t>
            </a:r>
          </a:p>
          <a:p>
            <a:pPr lvl="1">
              <a:buClr>
                <a:schemeClr val="bg1"/>
              </a:buClr>
            </a:pPr>
            <a:endParaRPr lang="it-IT" sz="2400" dirty="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pPr lvl="1">
              <a:buClr>
                <a:schemeClr val="bg1"/>
              </a:buClr>
            </a:pPr>
            <a:endParaRPr lang="it-IT" sz="2400" dirty="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pPr lvl="1">
              <a:buClr>
                <a:schemeClr val="bg1"/>
              </a:buClr>
            </a:pPr>
            <a:endParaRPr lang="it-IT" sz="2400" dirty="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pPr marL="342900" indent="-342900">
              <a:buClr>
                <a:schemeClr val="bg1"/>
              </a:buClr>
              <a:buFont typeface="Wingdings" pitchFamily="2" charset="2"/>
              <a:buChar char="Ø"/>
            </a:pPr>
            <a:endParaRPr lang="it-IT" sz="2400" dirty="0">
              <a:solidFill>
                <a:schemeClr val="bg1"/>
              </a:solidFill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409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F530B6-CBDA-8157-2DD0-8F574B3AD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chemeClr val="bg1"/>
                </a:solidFill>
              </a:rPr>
              <a:t>Our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solution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B4697D-C0D4-96FA-8E7D-61470B78D4EC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307638" y="2076450"/>
            <a:ext cx="9060613" cy="2705099"/>
          </a:xfrm>
        </p:spPr>
        <p:txBody>
          <a:bodyPr/>
          <a:lstStyle/>
          <a:p>
            <a:pPr marL="0" indent="0">
              <a:buNone/>
            </a:pPr>
            <a:r>
              <a:rPr lang="it-IT" sz="3200" dirty="0" err="1">
                <a:solidFill>
                  <a:schemeClr val="bg1"/>
                </a:solidFill>
                <a:latin typeface="Trebuchet MS" panose="020B0703020202090204" pitchFamily="34" charset="0"/>
              </a:rPr>
              <a:t>Lights</a:t>
            </a:r>
            <a:r>
              <a:rPr lang="it-IT" sz="3200" dirty="0">
                <a:solidFill>
                  <a:schemeClr val="bg1"/>
                </a:solidFill>
                <a:latin typeface="Trebuchet MS" panose="020B0703020202090204" pitchFamily="34" charset="0"/>
              </a:rPr>
              <a:t> on Parking </a:t>
            </a:r>
            <a:r>
              <a:rPr lang="it-IT" sz="3200" dirty="0" err="1">
                <a:solidFill>
                  <a:schemeClr val="bg1"/>
                </a:solidFill>
                <a:latin typeface="Trebuchet MS" panose="020B0703020202090204" pitchFamily="34" charset="0"/>
              </a:rPr>
              <a:t>is</a:t>
            </a:r>
            <a:r>
              <a:rPr lang="it-IT" sz="3200" dirty="0">
                <a:solidFill>
                  <a:schemeClr val="bg1"/>
                </a:solidFill>
                <a:latin typeface="Trebuchet MS" panose="020B0703020202090204" pitchFamily="34" charset="0"/>
              </a:rPr>
              <a:t> a project </a:t>
            </a:r>
            <a:r>
              <a:rPr lang="it-IT" sz="3200" dirty="0" err="1">
                <a:solidFill>
                  <a:schemeClr val="bg1"/>
                </a:solidFill>
                <a:latin typeface="Trebuchet MS" panose="020B0703020202090204" pitchFamily="34" charset="0"/>
              </a:rPr>
              <a:t>created</a:t>
            </a:r>
            <a:r>
              <a:rPr lang="it-IT" sz="3200" dirty="0">
                <a:solidFill>
                  <a:schemeClr val="bg1"/>
                </a:solidFill>
                <a:latin typeface="Trebuchet MS" panose="020B0703020202090204" pitchFamily="34" charset="0"/>
              </a:rPr>
              <a:t> to monitor the </a:t>
            </a:r>
            <a:r>
              <a:rPr lang="it-IT" sz="3200" dirty="0" err="1">
                <a:solidFill>
                  <a:schemeClr val="bg1"/>
                </a:solidFill>
                <a:latin typeface="Trebuchet MS" panose="020B0703020202090204" pitchFamily="34" charset="0"/>
              </a:rPr>
              <a:t>availability</a:t>
            </a:r>
            <a:r>
              <a:rPr lang="it-IT" sz="3200" dirty="0">
                <a:solidFill>
                  <a:schemeClr val="bg1"/>
                </a:solidFill>
                <a:latin typeface="Trebuchet MS" panose="020B0703020202090204" pitchFamily="34" charset="0"/>
              </a:rPr>
              <a:t> of parking </a:t>
            </a:r>
            <a:r>
              <a:rPr lang="it-IT" sz="3200" dirty="0" err="1">
                <a:solidFill>
                  <a:schemeClr val="bg1"/>
                </a:solidFill>
                <a:latin typeface="Trebuchet MS" panose="020B0703020202090204" pitchFamily="34" charset="0"/>
              </a:rPr>
              <a:t>spaces</a:t>
            </a:r>
            <a:r>
              <a:rPr lang="it-IT" sz="3200" dirty="0">
                <a:solidFill>
                  <a:schemeClr val="bg1"/>
                </a:solidFill>
                <a:latin typeface="Trebuchet MS" panose="020B0703020202090204" pitchFamily="34" charset="0"/>
              </a:rPr>
              <a:t> and </a:t>
            </a:r>
            <a:r>
              <a:rPr lang="it-IT" sz="3200" dirty="0" err="1">
                <a:solidFill>
                  <a:schemeClr val="bg1"/>
                </a:solidFill>
                <a:latin typeface="Trebuchet MS" panose="020B0703020202090204" pitchFamily="34" charset="0"/>
              </a:rPr>
              <a:t>consequently</a:t>
            </a:r>
            <a:r>
              <a:rPr lang="it-IT" sz="3200" dirty="0">
                <a:solidFill>
                  <a:schemeClr val="bg1"/>
                </a:solidFill>
                <a:latin typeface="Trebuchet MS" panose="020B0703020202090204" pitchFamily="34" charset="0"/>
              </a:rPr>
              <a:t>, </a:t>
            </a:r>
            <a:r>
              <a:rPr lang="it-IT" sz="3200" dirty="0" err="1">
                <a:solidFill>
                  <a:schemeClr val="bg1"/>
                </a:solidFill>
                <a:latin typeface="Trebuchet MS" panose="020B0703020202090204" pitchFamily="34" charset="0"/>
              </a:rPr>
              <a:t>if</a:t>
            </a:r>
            <a:r>
              <a:rPr lang="it-IT" sz="3200" dirty="0">
                <a:solidFill>
                  <a:schemeClr val="bg1"/>
                </a:solidFill>
                <a:latin typeface="Trebuchet MS" panose="020B0703020202090204" pitchFamily="34" charset="0"/>
              </a:rPr>
              <a:t> </a:t>
            </a:r>
            <a:r>
              <a:rPr lang="it-IT" sz="3200" dirty="0" err="1">
                <a:solidFill>
                  <a:schemeClr val="bg1"/>
                </a:solidFill>
                <a:latin typeface="Trebuchet MS" panose="020B0703020202090204" pitchFamily="34" charset="0"/>
              </a:rPr>
              <a:t>they</a:t>
            </a:r>
            <a:r>
              <a:rPr lang="it-IT" sz="3200" dirty="0">
                <a:solidFill>
                  <a:schemeClr val="bg1"/>
                </a:solidFill>
                <a:latin typeface="Trebuchet MS" panose="020B0703020202090204" pitchFamily="34" charset="0"/>
              </a:rPr>
              <a:t> are free, indicate </a:t>
            </a:r>
            <a:r>
              <a:rPr lang="it-IT" sz="3200" dirty="0" err="1">
                <a:solidFill>
                  <a:schemeClr val="bg1"/>
                </a:solidFill>
                <a:latin typeface="Trebuchet MS" panose="020B0703020202090204" pitchFamily="34" charset="0"/>
              </a:rPr>
              <a:t>them</a:t>
            </a:r>
            <a:r>
              <a:rPr lang="it-IT" sz="3200" dirty="0">
                <a:solidFill>
                  <a:schemeClr val="bg1"/>
                </a:solidFill>
                <a:latin typeface="Trebuchet MS" panose="020B0703020202090204" pitchFamily="34" charset="0"/>
              </a:rPr>
              <a:t> to the </a:t>
            </a:r>
            <a:r>
              <a:rPr lang="it-IT" sz="3200" dirty="0" err="1">
                <a:solidFill>
                  <a:schemeClr val="bg1"/>
                </a:solidFill>
                <a:latin typeface="Trebuchet MS" panose="020B0703020202090204" pitchFamily="34" charset="0"/>
              </a:rPr>
              <a:t>citizen</a:t>
            </a:r>
            <a:r>
              <a:rPr lang="it-IT" sz="3200" dirty="0">
                <a:solidFill>
                  <a:schemeClr val="bg1"/>
                </a:solidFill>
                <a:latin typeface="Trebuchet MS" panose="020B0703020202090204" pitchFamily="34" charset="0"/>
              </a:rPr>
              <a:t> </a:t>
            </a:r>
            <a:r>
              <a:rPr lang="it-IT" sz="3200" dirty="0" err="1">
                <a:solidFill>
                  <a:schemeClr val="bg1"/>
                </a:solidFill>
                <a:latin typeface="Trebuchet MS" panose="020B0703020202090204" pitchFamily="34" charset="0"/>
              </a:rPr>
              <a:t>through</a:t>
            </a:r>
            <a:r>
              <a:rPr lang="it-IT" sz="3200" dirty="0">
                <a:solidFill>
                  <a:schemeClr val="bg1"/>
                </a:solidFill>
                <a:latin typeface="Trebuchet MS" panose="020B0703020202090204" pitchFamily="34" charset="0"/>
              </a:rPr>
              <a:t> an app / web page, </a:t>
            </a:r>
            <a:r>
              <a:rPr lang="it-IT" sz="3200" dirty="0" err="1">
                <a:solidFill>
                  <a:schemeClr val="bg1"/>
                </a:solidFill>
                <a:latin typeface="Trebuchet MS" panose="020B0703020202090204" pitchFamily="34" charset="0"/>
              </a:rPr>
              <a:t>optimizing</a:t>
            </a:r>
            <a:r>
              <a:rPr lang="it-IT" sz="3200" dirty="0">
                <a:solidFill>
                  <a:schemeClr val="bg1"/>
                </a:solidFill>
                <a:latin typeface="Trebuchet MS" panose="020B0703020202090204" pitchFamily="34" charset="0"/>
              </a:rPr>
              <a:t> the </a:t>
            </a:r>
            <a:r>
              <a:rPr lang="it-IT" sz="3200" dirty="0" err="1">
                <a:solidFill>
                  <a:schemeClr val="bg1"/>
                </a:solidFill>
                <a:latin typeface="Trebuchet MS" panose="020B0703020202090204" pitchFamily="34" charset="0"/>
              </a:rPr>
              <a:t>traffic</a:t>
            </a:r>
            <a:r>
              <a:rPr lang="it-IT" sz="3200" dirty="0">
                <a:solidFill>
                  <a:schemeClr val="bg1"/>
                </a:solidFill>
                <a:latin typeface="Trebuchet MS" panose="020B0703020202090204" pitchFamily="34" charset="0"/>
              </a:rPr>
              <a:t> of </a:t>
            </a:r>
            <a:r>
              <a:rPr lang="it-IT" sz="3200" dirty="0" err="1">
                <a:solidFill>
                  <a:schemeClr val="bg1"/>
                </a:solidFill>
                <a:latin typeface="Trebuchet MS" panose="020B0703020202090204" pitchFamily="34" charset="0"/>
              </a:rPr>
              <a:t>those</a:t>
            </a:r>
            <a:r>
              <a:rPr lang="it-IT" sz="3200" dirty="0">
                <a:solidFill>
                  <a:schemeClr val="bg1"/>
                </a:solidFill>
                <a:latin typeface="Trebuchet MS" panose="020B0703020202090204" pitchFamily="34" charset="0"/>
              </a:rPr>
              <a:t> </a:t>
            </a:r>
            <a:r>
              <a:rPr lang="it-IT" sz="3200" dirty="0" err="1">
                <a:solidFill>
                  <a:schemeClr val="bg1"/>
                </a:solidFill>
                <a:latin typeface="Trebuchet MS" panose="020B0703020202090204" pitchFamily="34" charset="0"/>
              </a:rPr>
              <a:t>looking</a:t>
            </a:r>
            <a:r>
              <a:rPr lang="it-IT" sz="3200" dirty="0">
                <a:solidFill>
                  <a:schemeClr val="bg1"/>
                </a:solidFill>
                <a:latin typeface="Trebuchet MS" panose="020B0703020202090204" pitchFamily="34" charset="0"/>
              </a:rPr>
              <a:t> for a </a:t>
            </a:r>
            <a:r>
              <a:rPr lang="it-IT" sz="3200" dirty="0" err="1">
                <a:solidFill>
                  <a:schemeClr val="bg1"/>
                </a:solidFill>
                <a:latin typeface="Trebuchet MS" panose="020B0703020202090204" pitchFamily="34" charset="0"/>
              </a:rPr>
              <a:t>lot</a:t>
            </a:r>
            <a:r>
              <a:rPr lang="it-IT" sz="3200" dirty="0">
                <a:solidFill>
                  <a:schemeClr val="bg1"/>
                </a:solidFill>
                <a:latin typeface="Trebuchet MS" panose="020B070302020209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3139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E802C8-CB9B-4A1A-BCBE-CEA8650A8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0" y="286300"/>
            <a:ext cx="10972440" cy="1144800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  <a:latin typeface="Trebuchet MS" panose="020B0703020202090204" pitchFamily="34" charset="0"/>
              </a:rPr>
              <a:t>Goals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0FC3264-07D4-0A36-3A83-6FB8F27DD4C0}"/>
              </a:ext>
            </a:extLst>
          </p:cNvPr>
          <p:cNvSpPr txBox="1"/>
          <p:nvPr/>
        </p:nvSpPr>
        <p:spPr>
          <a:xfrm>
            <a:off x="317500" y="1730230"/>
            <a:ext cx="90805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en-US" sz="2400" spc="-1" dirty="0">
                <a:solidFill>
                  <a:srgbClr val="FFFFFF"/>
                </a:solidFill>
                <a:latin typeface="Trebuchet MS"/>
              </a:rPr>
              <a:t>A smart way to find a parking space efficiently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endParaRPr lang="it-IT" sz="2400" spc="-1" dirty="0"/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it-IT" sz="2400" spc="-1" dirty="0" err="1">
                <a:solidFill>
                  <a:schemeClr val="bg1"/>
                </a:solidFill>
                <a:latin typeface="Trebuchet MS" panose="020B0703020202090204" pitchFamily="34" charset="0"/>
              </a:rPr>
              <a:t>Less</a:t>
            </a:r>
            <a:r>
              <a:rPr lang="it-IT" sz="2400" spc="-1" dirty="0">
                <a:solidFill>
                  <a:schemeClr val="bg1"/>
                </a:solidFill>
                <a:latin typeface="Trebuchet MS" panose="020B0703020202090204" pitchFamily="34" charset="0"/>
              </a:rPr>
              <a:t> time </a:t>
            </a:r>
            <a:r>
              <a:rPr lang="it-IT" sz="2400" spc="-1" dirty="0" err="1">
                <a:solidFill>
                  <a:schemeClr val="bg1"/>
                </a:solidFill>
                <a:latin typeface="Trebuchet MS" panose="020B0703020202090204" pitchFamily="34" charset="0"/>
              </a:rPr>
              <a:t>spent</a:t>
            </a:r>
            <a:r>
              <a:rPr lang="it-IT" sz="2400" spc="-1" dirty="0">
                <a:solidFill>
                  <a:schemeClr val="bg1"/>
                </a:solidFill>
                <a:latin typeface="Trebuchet MS" panose="020B0703020202090204" pitchFamily="34" charset="0"/>
              </a:rPr>
              <a:t> in the car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endParaRPr lang="it-IT" sz="2400" spc="-1" dirty="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en-US" sz="2400" spc="-1" dirty="0">
                <a:solidFill>
                  <a:srgbClr val="FFFFFF"/>
                </a:solidFill>
                <a:latin typeface="Trebuchet MS"/>
              </a:rPr>
              <a:t>Less stress for the drivers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endParaRPr lang="en-US" sz="2400" spc="-1" dirty="0">
              <a:solidFill>
                <a:srgbClr val="FFFFFF"/>
              </a:solidFill>
              <a:latin typeface="Trebuchet MS"/>
            </a:endParaRP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it-IT" sz="2400" spc="-1" dirty="0" err="1">
                <a:solidFill>
                  <a:srgbClr val="FFFFFF"/>
                </a:solidFill>
                <a:latin typeface="Trebuchet MS"/>
              </a:rPr>
              <a:t>Reduction</a:t>
            </a:r>
            <a:r>
              <a:rPr lang="it-IT" sz="2400" spc="-1" dirty="0">
                <a:solidFill>
                  <a:srgbClr val="FFFFFF"/>
                </a:solidFill>
                <a:latin typeface="Trebuchet MS"/>
              </a:rPr>
              <a:t> of </a:t>
            </a:r>
            <a:r>
              <a:rPr lang="it-IT" sz="2400" spc="-1" dirty="0" err="1">
                <a:solidFill>
                  <a:srgbClr val="FFFFFF"/>
                </a:solidFill>
                <a:latin typeface="Trebuchet MS"/>
              </a:rPr>
              <a:t>traffic</a:t>
            </a:r>
            <a:r>
              <a:rPr lang="it-IT" sz="2400" spc="-1" dirty="0">
                <a:solidFill>
                  <a:srgbClr val="FFFFFF"/>
                </a:solidFill>
                <a:latin typeface="Trebuchet MS"/>
              </a:rPr>
              <a:t> due to the </a:t>
            </a:r>
            <a:r>
              <a:rPr lang="it-IT" sz="2400" spc="-1" dirty="0" err="1">
                <a:solidFill>
                  <a:srgbClr val="FFFFFF"/>
                </a:solidFill>
                <a:latin typeface="Trebuchet MS"/>
              </a:rPr>
              <a:t>search</a:t>
            </a:r>
            <a:r>
              <a:rPr lang="it-IT" sz="2400" spc="-1" dirty="0">
                <a:solidFill>
                  <a:srgbClr val="FFFFFF"/>
                </a:solidFill>
                <a:latin typeface="Trebuchet MS"/>
              </a:rPr>
              <a:t> for a parking </a:t>
            </a:r>
            <a:r>
              <a:rPr lang="it-IT" sz="2400" spc="-1" dirty="0" err="1">
                <a:solidFill>
                  <a:srgbClr val="FFFFFF"/>
                </a:solidFill>
                <a:latin typeface="Trebuchet MS"/>
              </a:rPr>
              <a:t>space</a:t>
            </a:r>
            <a:endParaRPr lang="it-IT" sz="2400" spc="-1" dirty="0">
              <a:solidFill>
                <a:srgbClr val="FFFFFF"/>
              </a:solidFill>
              <a:latin typeface="Trebuchet MS"/>
            </a:endParaRP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endParaRPr lang="it-IT" sz="2400" spc="-1" dirty="0">
              <a:solidFill>
                <a:srgbClr val="FFFFFF"/>
              </a:solidFill>
              <a:latin typeface="Trebuchet MS"/>
            </a:endParaRP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it-IT" sz="2400" spc="-1" dirty="0" err="1">
                <a:solidFill>
                  <a:srgbClr val="FFFFFF"/>
                </a:solidFill>
                <a:latin typeface="Trebuchet MS"/>
              </a:rPr>
              <a:t>Reduction</a:t>
            </a:r>
            <a:r>
              <a:rPr lang="it-IT" sz="2400" spc="-1" dirty="0">
                <a:solidFill>
                  <a:srgbClr val="FFFFFF"/>
                </a:solidFill>
                <a:latin typeface="Trebuchet MS"/>
              </a:rPr>
              <a:t> of </a:t>
            </a:r>
            <a:r>
              <a:rPr lang="it-IT" sz="2400" spc="-1" dirty="0" err="1">
                <a:solidFill>
                  <a:srgbClr val="FFFFFF"/>
                </a:solidFill>
                <a:latin typeface="Trebuchet MS"/>
              </a:rPr>
              <a:t>fuel</a:t>
            </a:r>
            <a:r>
              <a:rPr lang="it-IT" sz="2400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it-IT" sz="2400" spc="-1" dirty="0" err="1">
                <a:solidFill>
                  <a:srgbClr val="FFFFFF"/>
                </a:solidFill>
                <a:latin typeface="Trebuchet MS"/>
              </a:rPr>
              <a:t>consumption</a:t>
            </a:r>
            <a:r>
              <a:rPr lang="it-IT" sz="2400" spc="-1" dirty="0">
                <a:solidFill>
                  <a:srgbClr val="FFFFFF"/>
                </a:solidFill>
                <a:latin typeface="Trebuchet MS"/>
              </a:rPr>
              <a:t>(</a:t>
            </a:r>
            <a:r>
              <a:rPr lang="it-IT" sz="2400" spc="-1" dirty="0" err="1">
                <a:solidFill>
                  <a:srgbClr val="FFFFFF"/>
                </a:solidFill>
                <a:latin typeface="Trebuchet MS"/>
              </a:rPr>
              <a:t>economic</a:t>
            </a:r>
            <a:r>
              <a:rPr lang="it-IT" sz="2400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it-IT" sz="2400" spc="-1" dirty="0" err="1">
                <a:solidFill>
                  <a:srgbClr val="FFFFFF"/>
                </a:solidFill>
                <a:latin typeface="Trebuchet MS"/>
              </a:rPr>
              <a:t>aspect</a:t>
            </a:r>
            <a:r>
              <a:rPr lang="it-IT" sz="2400" spc="-1" dirty="0">
                <a:solidFill>
                  <a:srgbClr val="FFFFFF"/>
                </a:solidFill>
                <a:latin typeface="Trebuchet MS"/>
              </a:rPr>
              <a:t>)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endParaRPr lang="it-IT" sz="2400" spc="-1" dirty="0">
              <a:solidFill>
                <a:srgbClr val="FFFFFF"/>
              </a:solidFill>
              <a:latin typeface="Trebuchet MS"/>
            </a:endParaRP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it-IT" sz="2400" spc="-1" dirty="0" err="1">
                <a:solidFill>
                  <a:srgbClr val="FFFFFF"/>
                </a:solidFill>
                <a:latin typeface="Trebuchet MS"/>
              </a:rPr>
              <a:t>Reduction</a:t>
            </a:r>
            <a:r>
              <a:rPr lang="it-IT" sz="2400" spc="-1" dirty="0">
                <a:solidFill>
                  <a:srgbClr val="FFFFFF"/>
                </a:solidFill>
                <a:latin typeface="Trebuchet MS"/>
              </a:rPr>
              <a:t> of </a:t>
            </a:r>
            <a:r>
              <a:rPr lang="it-IT" sz="2400" spc="-1" dirty="0" err="1">
                <a:solidFill>
                  <a:srgbClr val="FFFFFF"/>
                </a:solidFill>
                <a:latin typeface="Trebuchet MS"/>
              </a:rPr>
              <a:t>fuel</a:t>
            </a:r>
            <a:r>
              <a:rPr lang="it-IT" sz="2400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it-IT" sz="2400" spc="-1" dirty="0" err="1">
                <a:solidFill>
                  <a:srgbClr val="FFFFFF"/>
                </a:solidFill>
                <a:latin typeface="Trebuchet MS"/>
              </a:rPr>
              <a:t>emission</a:t>
            </a:r>
            <a:r>
              <a:rPr lang="it-IT" sz="2400" spc="-1" dirty="0">
                <a:solidFill>
                  <a:srgbClr val="FFFFFF"/>
                </a:solidFill>
                <a:latin typeface="Trebuchet MS"/>
              </a:rPr>
              <a:t> (</a:t>
            </a:r>
            <a:r>
              <a:rPr lang="it-IT" sz="2400" spc="-1" dirty="0" err="1">
                <a:solidFill>
                  <a:srgbClr val="FFFFFF"/>
                </a:solidFill>
                <a:latin typeface="Trebuchet MS"/>
              </a:rPr>
              <a:t>ambiental</a:t>
            </a:r>
            <a:r>
              <a:rPr lang="it-IT" sz="2400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it-IT" sz="2400" spc="-1" dirty="0" err="1">
                <a:solidFill>
                  <a:srgbClr val="FFFFFF"/>
                </a:solidFill>
                <a:latin typeface="Trebuchet MS"/>
              </a:rPr>
              <a:t>aspect</a:t>
            </a:r>
            <a:r>
              <a:rPr lang="it-IT" sz="2400" spc="-1">
                <a:solidFill>
                  <a:srgbClr val="FFFFFF"/>
                </a:solidFill>
                <a:latin typeface="Trebuchet MS"/>
              </a:rPr>
              <a:t>)</a:t>
            </a:r>
            <a:endParaRPr lang="it-IT" sz="2400" spc="-1" dirty="0">
              <a:solidFill>
                <a:srgbClr val="FFFFFF"/>
              </a:solidFill>
              <a:latin typeface="Trebuchet MS"/>
            </a:endParaRP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endParaRPr lang="it-IT" sz="2400" spc="-1" dirty="0">
              <a:solidFill>
                <a:srgbClr val="FFFFFF"/>
              </a:solidFill>
              <a:latin typeface="Trebuchet MS"/>
            </a:endParaRPr>
          </a:p>
          <a:p>
            <a:pPr>
              <a:buClr>
                <a:schemeClr val="bg1"/>
              </a:buClr>
            </a:pPr>
            <a:endParaRPr lang="it-IT" sz="2400" spc="-1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it-IT" spc="-1" dirty="0">
              <a:solidFill>
                <a:srgbClr val="FFFFFF"/>
              </a:solidFill>
              <a:latin typeface="Trebuchet MS"/>
            </a:endParaRP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endParaRPr lang="it-IT" spc="-1" dirty="0">
              <a:solidFill>
                <a:srgbClr val="FFFFFF"/>
              </a:solidFill>
              <a:latin typeface="Trebuchet MS"/>
            </a:endParaRP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endParaRPr lang="it-IT" spc="-1" dirty="0"/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endParaRPr lang="it-IT" spc="-1" dirty="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10561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51693D-EB85-266F-984E-CA90CA905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chemeClr val="bg1"/>
                </a:solidFill>
              </a:rPr>
              <a:t>Requirements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ED801DE-1A53-BF6B-CD69-4A6FEF1F48E8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09480" y="2066794"/>
            <a:ext cx="10972440" cy="3176803"/>
          </a:xfrm>
        </p:spPr>
        <p:txBody>
          <a:bodyPr/>
          <a:lstStyle/>
          <a:p>
            <a:pPr marL="0" indent="0">
              <a:buNone/>
            </a:pPr>
            <a:r>
              <a:rPr lang="it-IT" sz="2400" dirty="0">
                <a:solidFill>
                  <a:schemeClr val="bg1"/>
                </a:solidFill>
                <a:latin typeface="Trebuchet MS" panose="020B0703020202090204" pitchFamily="34" charset="0"/>
              </a:rPr>
              <a:t>1.Space: </a:t>
            </a:r>
            <a:r>
              <a:rPr lang="it-IT" sz="2400" dirty="0" err="1">
                <a:solidFill>
                  <a:schemeClr val="bg1"/>
                </a:solidFill>
                <a:latin typeface="Trebuchet MS" panose="020B0703020202090204" pitchFamily="34" charset="0"/>
              </a:rPr>
              <a:t>any</a:t>
            </a:r>
            <a:r>
              <a:rPr lang="it-IT" sz="2400" dirty="0">
                <a:solidFill>
                  <a:schemeClr val="bg1"/>
                </a:solidFill>
                <a:latin typeface="Trebuchet MS" panose="020B0703020202090204" pitchFamily="34" charset="0"/>
              </a:rPr>
              <a:t> parking </a:t>
            </a:r>
            <a:r>
              <a:rPr lang="it-IT" sz="2400" dirty="0" err="1">
                <a:solidFill>
                  <a:schemeClr val="bg1"/>
                </a:solidFill>
                <a:latin typeface="Trebuchet MS" panose="020B0703020202090204" pitchFamily="34" charset="0"/>
              </a:rPr>
              <a:t>lots</a:t>
            </a:r>
            <a:endParaRPr lang="it-IT" sz="2400" dirty="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pPr marL="0" indent="0">
              <a:buNone/>
            </a:pPr>
            <a:endParaRPr lang="it-IT" sz="2400" dirty="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pPr marL="0" indent="0">
              <a:buNone/>
            </a:pPr>
            <a:r>
              <a:rPr lang="it-IT" sz="2400" dirty="0">
                <a:solidFill>
                  <a:schemeClr val="bg1"/>
                </a:solidFill>
                <a:latin typeface="Trebuchet MS" panose="020B0703020202090204" pitchFamily="34" charset="0"/>
              </a:rPr>
              <a:t>2.Information: </a:t>
            </a:r>
            <a:r>
              <a:rPr lang="it-IT" sz="2400" dirty="0" err="1">
                <a:solidFill>
                  <a:schemeClr val="bg1"/>
                </a:solidFill>
                <a:latin typeface="Trebuchet MS" panose="020B0703020202090204" pitchFamily="34" charset="0"/>
              </a:rPr>
              <a:t>availability</a:t>
            </a:r>
            <a:r>
              <a:rPr lang="it-IT" sz="2400" dirty="0">
                <a:solidFill>
                  <a:schemeClr val="bg1"/>
                </a:solidFill>
                <a:latin typeface="Trebuchet MS" panose="020B0703020202090204" pitchFamily="34" charset="0"/>
              </a:rPr>
              <a:t> or </a:t>
            </a:r>
            <a:r>
              <a:rPr lang="it-IT" sz="2400" dirty="0" err="1">
                <a:solidFill>
                  <a:schemeClr val="bg1"/>
                </a:solidFill>
                <a:latin typeface="Trebuchet MS" panose="020B0703020202090204" pitchFamily="34" charset="0"/>
              </a:rPr>
              <a:t>occupancy</a:t>
            </a:r>
            <a:endParaRPr lang="it-IT" sz="2400" dirty="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pPr marL="0" indent="0">
              <a:buNone/>
            </a:pPr>
            <a:endParaRPr lang="it-IT" sz="2400" dirty="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pPr marL="0" indent="0">
              <a:buNone/>
            </a:pPr>
            <a:r>
              <a:rPr lang="it-IT" sz="2400" dirty="0">
                <a:solidFill>
                  <a:schemeClr val="bg1"/>
                </a:solidFill>
                <a:latin typeface="Trebuchet MS" panose="020B0703020202090204" pitchFamily="34" charset="0"/>
              </a:rPr>
              <a:t>3.Individual: </a:t>
            </a:r>
            <a:r>
              <a:rPr lang="it-IT" sz="2400" dirty="0" err="1">
                <a:solidFill>
                  <a:schemeClr val="bg1"/>
                </a:solidFill>
                <a:latin typeface="Trebuchet MS" panose="020B0703020202090204" pitchFamily="34" charset="0"/>
              </a:rPr>
              <a:t>citiziens</a:t>
            </a:r>
            <a:endParaRPr lang="it-IT" sz="2400" dirty="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pPr marL="0" indent="0">
              <a:buNone/>
            </a:pPr>
            <a:endParaRPr lang="it-IT" sz="2400" dirty="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pPr marL="0" indent="0">
              <a:buNone/>
            </a:pPr>
            <a:r>
              <a:rPr lang="it-IT" sz="2400" dirty="0">
                <a:solidFill>
                  <a:schemeClr val="bg1"/>
                </a:solidFill>
                <a:latin typeface="Trebuchet MS" panose="020B0703020202090204" pitchFamily="34" charset="0"/>
              </a:rPr>
              <a:t>4.Time: </a:t>
            </a:r>
            <a:r>
              <a:rPr lang="it-IT" sz="2400" dirty="0" err="1">
                <a:solidFill>
                  <a:schemeClr val="bg1"/>
                </a:solidFill>
                <a:latin typeface="Trebuchet MS" panose="020B0703020202090204" pitchFamily="34" charset="0"/>
              </a:rPr>
              <a:t>real</a:t>
            </a:r>
            <a:r>
              <a:rPr lang="it-IT" sz="2400" dirty="0">
                <a:solidFill>
                  <a:schemeClr val="bg1"/>
                </a:solidFill>
                <a:latin typeface="Trebuchet MS" panose="020B0703020202090204" pitchFamily="34" charset="0"/>
              </a:rPr>
              <a:t> time</a:t>
            </a:r>
          </a:p>
          <a:p>
            <a:pPr marL="0" indent="0">
              <a:buNone/>
            </a:pPr>
            <a:endParaRPr lang="it-IT" sz="2400" dirty="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pPr marL="0" indent="0">
              <a:buNone/>
            </a:pPr>
            <a:r>
              <a:rPr lang="it-IT" sz="2400" dirty="0">
                <a:solidFill>
                  <a:schemeClr val="bg1"/>
                </a:solidFill>
                <a:latin typeface="Trebuchet MS" panose="020B0703020202090204" pitchFamily="34" charset="0"/>
              </a:rPr>
              <a:t>5.Energy </a:t>
            </a:r>
            <a:r>
              <a:rPr lang="it-IT" sz="2400" dirty="0" err="1">
                <a:solidFill>
                  <a:schemeClr val="bg1"/>
                </a:solidFill>
                <a:latin typeface="Trebuchet MS" panose="020B0703020202090204" pitchFamily="34" charset="0"/>
              </a:rPr>
              <a:t>consumptions</a:t>
            </a:r>
            <a:r>
              <a:rPr lang="it-IT" sz="2400" dirty="0">
                <a:solidFill>
                  <a:schemeClr val="bg1"/>
                </a:solidFill>
                <a:latin typeface="Trebuchet MS" panose="020B0703020202090204" pitchFamily="34" charset="0"/>
              </a:rPr>
              <a:t>: </a:t>
            </a:r>
            <a:r>
              <a:rPr lang="it-IT" sz="2400" dirty="0" err="1">
                <a:solidFill>
                  <a:schemeClr val="bg1"/>
                </a:solidFill>
                <a:latin typeface="Trebuchet MS" panose="020B0703020202090204" pitchFamily="34" charset="0"/>
              </a:rPr>
              <a:t>lower</a:t>
            </a:r>
            <a:r>
              <a:rPr lang="it-IT" sz="2400" dirty="0">
                <a:solidFill>
                  <a:schemeClr val="bg1"/>
                </a:solidFill>
                <a:latin typeface="Trebuchet MS" panose="020B0703020202090204" pitchFamily="34" charset="0"/>
              </a:rPr>
              <a:t> </a:t>
            </a:r>
            <a:r>
              <a:rPr lang="it-IT" sz="2400" dirty="0" err="1">
                <a:solidFill>
                  <a:schemeClr val="bg1"/>
                </a:solidFill>
                <a:latin typeface="Trebuchet MS" panose="020B0703020202090204" pitchFamily="34" charset="0"/>
              </a:rPr>
              <a:t>possible</a:t>
            </a:r>
            <a:endParaRPr lang="it-IT" sz="2400" dirty="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pPr marL="0" indent="0">
              <a:buNone/>
            </a:pPr>
            <a:endParaRPr lang="it-IT" sz="2400" dirty="0">
              <a:solidFill>
                <a:schemeClr val="bg1"/>
              </a:solidFill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575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roup 1"/>
          <p:cNvGrpSpPr/>
          <p:nvPr/>
        </p:nvGrpSpPr>
        <p:grpSpPr>
          <a:xfrm>
            <a:off x="2160" y="-8640"/>
            <a:ext cx="12187800" cy="6866640"/>
            <a:chOff x="2160" y="-8640"/>
            <a:chExt cx="12187800" cy="6866640"/>
          </a:xfrm>
        </p:grpSpPr>
        <p:sp>
          <p:nvSpPr>
            <p:cNvPr id="240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" name="CustomShape 4"/>
            <p:cNvSpPr/>
            <p:nvPr/>
          </p:nvSpPr>
          <p:spPr>
            <a:xfrm>
              <a:off x="9181440" y="-8640"/>
              <a:ext cx="3005280" cy="68644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" name="CustomShape 5"/>
            <p:cNvSpPr/>
            <p:nvPr/>
          </p:nvSpPr>
          <p:spPr>
            <a:xfrm>
              <a:off x="9603360" y="-8640"/>
              <a:ext cx="2586240" cy="68644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" name="CustomShape 6"/>
            <p:cNvSpPr/>
            <p:nvPr/>
          </p:nvSpPr>
          <p:spPr>
            <a:xfrm>
              <a:off x="8932320" y="3048120"/>
              <a:ext cx="3257640" cy="380772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" name="CustomShape 7"/>
            <p:cNvSpPr/>
            <p:nvPr/>
          </p:nvSpPr>
          <p:spPr>
            <a:xfrm>
              <a:off x="9334440" y="-8640"/>
              <a:ext cx="2852280" cy="68644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" name="CustomShape 8"/>
            <p:cNvSpPr/>
            <p:nvPr/>
          </p:nvSpPr>
          <p:spPr>
            <a:xfrm>
              <a:off x="10898640" y="-8640"/>
              <a:ext cx="1288080" cy="68644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" name="CustomShape 9"/>
            <p:cNvSpPr/>
            <p:nvPr/>
          </p:nvSpPr>
          <p:spPr>
            <a:xfrm>
              <a:off x="10938960" y="-8640"/>
              <a:ext cx="1247760" cy="68644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8" name="CustomShape 10"/>
            <p:cNvSpPr/>
            <p:nvPr/>
          </p:nvSpPr>
          <p:spPr>
            <a:xfrm>
              <a:off x="10371600" y="3589920"/>
              <a:ext cx="1815120" cy="326592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9" name="CustomShape 11"/>
            <p:cNvSpPr/>
            <p:nvPr/>
          </p:nvSpPr>
          <p:spPr>
            <a:xfrm rot="10800000">
              <a:off x="2160" y="2160"/>
              <a:ext cx="840600" cy="566388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250" name="Picture 4" descr="Electronic circuit board"/>
          <p:cNvPicPr/>
          <p:nvPr/>
        </p:nvPicPr>
        <p:blipFill>
          <a:blip r:embed="rId2"/>
          <a:srcRect l="22893" r="-2" b="-3"/>
          <a:stretch/>
        </p:blipFill>
        <p:spPr>
          <a:xfrm>
            <a:off x="4269960" y="0"/>
            <a:ext cx="7920000" cy="6855840"/>
          </a:xfrm>
          <a:prstGeom prst="rect">
            <a:avLst/>
          </a:prstGeom>
          <a:ln>
            <a:noFill/>
          </a:ln>
        </p:spPr>
      </p:pic>
      <p:sp>
        <p:nvSpPr>
          <p:cNvPr id="251" name="CustomShape 12"/>
          <p:cNvSpPr/>
          <p:nvPr/>
        </p:nvSpPr>
        <p:spPr>
          <a:xfrm>
            <a:off x="47880" y="1648800"/>
            <a:ext cx="4086000" cy="236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algn="r">
              <a:lnSpc>
                <a:spcPct val="100000"/>
              </a:lnSpc>
            </a:pPr>
            <a:r>
              <a:rPr lang="en-US" sz="4800" b="0" strike="noStrike" spc="-1">
                <a:solidFill>
                  <a:srgbClr val="90C226"/>
                </a:solidFill>
                <a:latin typeface="Trebuchet MS"/>
                <a:ea typeface="DejaVu Sans"/>
              </a:rPr>
              <a:t>THE DEVICE</a:t>
            </a:r>
            <a:endParaRPr lang="it-IT" sz="4800" b="0" strike="noStrike" spc="-1">
              <a:latin typeface="Arial"/>
            </a:endParaRPr>
          </a:p>
        </p:txBody>
      </p:sp>
      <p:sp>
        <p:nvSpPr>
          <p:cNvPr id="252" name="Line 13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 cap="rnd">
            <a:solidFill>
              <a:srgbClr val="4040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3" name="Line 14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 cap="rnd">
            <a:solidFill>
              <a:srgbClr val="4040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4" name="CustomShape 15"/>
          <p:cNvSpPr/>
          <p:nvPr/>
        </p:nvSpPr>
        <p:spPr>
          <a:xfrm>
            <a:off x="9181440" y="-8640"/>
            <a:ext cx="3005280" cy="686448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" name="CustomShape 16"/>
          <p:cNvSpPr/>
          <p:nvPr/>
        </p:nvSpPr>
        <p:spPr>
          <a:xfrm>
            <a:off x="9603360" y="-8640"/>
            <a:ext cx="2586240" cy="686448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" name="CustomShape 17"/>
          <p:cNvSpPr/>
          <p:nvPr/>
        </p:nvSpPr>
        <p:spPr>
          <a:xfrm>
            <a:off x="8932320" y="3048120"/>
            <a:ext cx="3257640" cy="380772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" name="CustomShape 18"/>
          <p:cNvSpPr/>
          <p:nvPr/>
        </p:nvSpPr>
        <p:spPr>
          <a:xfrm>
            <a:off x="9334440" y="-8640"/>
            <a:ext cx="2852280" cy="686448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47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19"/>
          <p:cNvSpPr/>
          <p:nvPr/>
        </p:nvSpPr>
        <p:spPr>
          <a:xfrm>
            <a:off x="10898640" y="-8640"/>
            <a:ext cx="1288080" cy="6864480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rgbClr val="C0E474">
              <a:alpha val="7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" name="CustomShape 20"/>
          <p:cNvSpPr/>
          <p:nvPr/>
        </p:nvSpPr>
        <p:spPr>
          <a:xfrm>
            <a:off x="10938960" y="-8640"/>
            <a:ext cx="1247760" cy="686448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65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" name="CustomShape 21"/>
          <p:cNvSpPr/>
          <p:nvPr/>
        </p:nvSpPr>
        <p:spPr>
          <a:xfrm>
            <a:off x="10371600" y="3589920"/>
            <a:ext cx="1815120" cy="326592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285840" y="193110"/>
            <a:ext cx="8971560" cy="9131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it-IT" sz="3600" spc="-1" dirty="0" err="1">
                <a:solidFill>
                  <a:srgbClr val="FFFFFF"/>
                </a:solidFill>
                <a:latin typeface="Trebuchet MS"/>
              </a:rPr>
              <a:t>Pros</a:t>
            </a:r>
            <a:r>
              <a:rPr lang="it-IT" sz="3600" spc="-1" dirty="0">
                <a:solidFill>
                  <a:srgbClr val="FFFFFF"/>
                </a:solidFill>
                <a:latin typeface="Trebuchet MS"/>
              </a:rPr>
              <a:t> and cons</a:t>
            </a:r>
            <a:endParaRPr lang="it-IT" sz="3600" b="0" strike="noStrike" spc="-1" dirty="0"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444960" y="5751720"/>
            <a:ext cx="865332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We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have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analyzed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the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requirements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and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we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have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choosen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for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our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project the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sensor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r>
              <a:rPr lang="it-IT" spc="-1" dirty="0">
                <a:solidFill>
                  <a:srgbClr val="FFFFFF"/>
                </a:solidFill>
                <a:latin typeface="Trebuchet MS"/>
                <a:ea typeface="DejaVu Sans"/>
              </a:rPr>
              <a:t>over the </a:t>
            </a:r>
            <a:r>
              <a:rPr lang="it-IT" spc="-1" dirty="0" err="1">
                <a:solidFill>
                  <a:srgbClr val="FFFFFF"/>
                </a:solidFill>
                <a:latin typeface="Trebuchet MS"/>
                <a:ea typeface="DejaVu Sans"/>
              </a:rPr>
              <a:t>asphalt</a:t>
            </a:r>
            <a:r>
              <a:rPr lang="it-IT" spc="-1" dirty="0">
                <a:solidFill>
                  <a:srgbClr val="FFFFFF"/>
                </a:solidFill>
                <a:latin typeface="Trebuchet MS"/>
                <a:ea typeface="DejaVu Sans"/>
              </a:rPr>
              <a:t> with coverage.</a:t>
            </a:r>
            <a:endParaRPr lang="it-IT" sz="1800" b="0" strike="noStrike" spc="-1" dirty="0">
              <a:latin typeface="Arial"/>
            </a:endParaRPr>
          </a:p>
        </p:txBody>
      </p:sp>
      <p:pic>
        <p:nvPicPr>
          <p:cNvPr id="3" name="Immagine 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A894AFA6-8107-B41D-A56C-16EF36419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40" y="1276350"/>
            <a:ext cx="6210300" cy="43053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2774</TotalTime>
  <Words>775</Words>
  <Application>Microsoft Macintosh PowerPoint</Application>
  <PresentationFormat>Widescreen</PresentationFormat>
  <Paragraphs>126</Paragraphs>
  <Slides>28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28</vt:i4>
      </vt:variant>
    </vt:vector>
  </HeadingPairs>
  <TitlesOfParts>
    <vt:vector size="37" baseType="lpstr">
      <vt:lpstr>-apple-system</vt:lpstr>
      <vt:lpstr>Arial</vt:lpstr>
      <vt:lpstr>Symbol</vt:lpstr>
      <vt:lpstr>Trebuchet MS</vt:lpstr>
      <vt:lpstr>Wingdings</vt:lpstr>
      <vt:lpstr>Wingdings 3</vt:lpstr>
      <vt:lpstr>Office Theme</vt:lpstr>
      <vt:lpstr>Office Theme</vt:lpstr>
      <vt:lpstr>Office Theme</vt:lpstr>
      <vt:lpstr>Presentazione standard di PowerPoint</vt:lpstr>
      <vt:lpstr>Presentazione standard di PowerPoint</vt:lpstr>
      <vt:lpstr>What are the problems?</vt:lpstr>
      <vt:lpstr>Presentazione standard di PowerPoint</vt:lpstr>
      <vt:lpstr>Our solution</vt:lpstr>
      <vt:lpstr>Goals</vt:lpstr>
      <vt:lpstr>Requirements</vt:lpstr>
      <vt:lpstr>Presentazione standard di PowerPoint</vt:lpstr>
      <vt:lpstr>Presentazione standard di PowerPoint</vt:lpstr>
      <vt:lpstr>The prototype</vt:lpstr>
      <vt:lpstr>Presentazione standard di PowerPoint</vt:lpstr>
      <vt:lpstr>Presentazione standard di PowerPoint</vt:lpstr>
      <vt:lpstr>Presentazione standard di PowerPoint</vt:lpstr>
      <vt:lpstr>Web Page</vt:lpstr>
      <vt:lpstr>Presentazione standard di PowerPoint</vt:lpstr>
      <vt:lpstr>Presentazione standard di PowerPoint</vt:lpstr>
      <vt:lpstr>Presentazione standard di PowerPoint</vt:lpstr>
      <vt:lpstr>Our assumptions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Radio usage</vt:lpstr>
      <vt:lpstr>Latency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LIGHTS ON PARKING</dc:title>
  <dc:subject/>
  <dc:creator>Alessia Santamaria</dc:creator>
  <dc:description/>
  <cp:lastModifiedBy>Alessia Santamaria</cp:lastModifiedBy>
  <cp:revision>45</cp:revision>
  <dcterms:created xsi:type="dcterms:W3CDTF">2022-04-28T09:19:33Z</dcterms:created>
  <dcterms:modified xsi:type="dcterms:W3CDTF">2023-02-15T15:26:34Z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20</vt:i4>
  </property>
</Properties>
</file>