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73" r:id="rId6"/>
    <p:sldId id="274" r:id="rId7"/>
    <p:sldId id="259" r:id="rId8"/>
    <p:sldId id="27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2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Straight Connector 31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it-IT" sz="5400" b="0" strike="noStrike" spc="-1">
                <a:solidFill>
                  <a:srgbClr val="90C226"/>
                </a:solidFill>
                <a:latin typeface="Trebuchet MS"/>
              </a:rPr>
              <a:t>Fare clic per modificare lo stile del titolo dello schema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9DF03FB-32FB-40E3-9DCE-E75B252DAB04}" type="datetime">
              <a:rPr lang="it-IT" sz="900" b="0" strike="noStrike" spc="-1">
                <a:solidFill>
                  <a:srgbClr val="FFFFFF"/>
                </a:solidFill>
                <a:latin typeface="Trebuchet MS"/>
              </a:rPr>
              <a:t>02/05/22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9398725-E42B-4644-8C03-57C21A7DBE51}" type="slidenum">
              <a:rPr lang="it-IT" sz="900" b="0" strike="noStrike" spc="-1">
                <a:solidFill>
                  <a:srgbClr val="90C226"/>
                </a:solidFill>
                <a:latin typeface="Trebuchet MS"/>
              </a:rPr>
              <a:t>‹N›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FFFFFF"/>
                </a:solidFill>
                <a:latin typeface="Trebuchet M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FFFFFF"/>
                </a:solidFill>
                <a:latin typeface="Trebuchet M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rebuchet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Isosceles Triangle 28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</a:rPr>
              <a:t>Fare clic per modificare lo stile del titolo dello schema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Fare clic per modificare gli stili del testo dello schema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864000" lvl="1" indent="-324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Secondo livello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1296000" lvl="2" indent="-288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FFFFFF"/>
                </a:solidFill>
                <a:latin typeface="Trebuchet MS"/>
              </a:rPr>
              <a:t>Terzo livello</a:t>
            </a:r>
            <a:endParaRPr lang="en-US" sz="1400" b="0" strike="noStrike" spc="-1">
              <a:solidFill>
                <a:srgbClr val="FFFFFF"/>
              </a:solidFill>
              <a:latin typeface="Trebuchet MS"/>
            </a:endParaRPr>
          </a:p>
          <a:p>
            <a:pPr marL="1728000" lvl="3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it-IT" sz="1200" b="0" strike="noStrike" spc="-1">
                <a:solidFill>
                  <a:srgbClr val="FFFFFF"/>
                </a:solidFill>
                <a:latin typeface="Trebuchet MS"/>
              </a:rPr>
              <a:t>Quarto livello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  <a:p>
            <a:pPr marL="2160000" lvl="4" indent="-2160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200" b="0" strike="noStrike" spc="-1">
                <a:solidFill>
                  <a:srgbClr val="FFFFFF"/>
                </a:solidFill>
                <a:latin typeface="Trebuchet MS"/>
              </a:rPr>
              <a:t>Quinto livello</a:t>
            </a:r>
            <a:endParaRPr lang="en-US" sz="12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76CEC53-AD57-4AF3-A834-2818C4324E25}" type="datetime">
              <a:rPr lang="it-IT" sz="900" b="0" strike="noStrike" spc="-1">
                <a:solidFill>
                  <a:srgbClr val="FFFFFF"/>
                </a:solidFill>
                <a:latin typeface="Trebuchet MS"/>
              </a:rPr>
              <a:t>02/05/22</a:t>
            </a:fld>
            <a:endParaRPr lang="it-IT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152774B-9842-48E4-B707-BD834FF7AFC8}" type="slidenum">
              <a:rPr lang="it-IT" sz="900" b="0" strike="noStrike" spc="-1">
                <a:solidFill>
                  <a:srgbClr val="90C226"/>
                </a:solidFill>
                <a:latin typeface="Trebuchet MS"/>
              </a:rPr>
              <a:t>‹N›</a:t>
            </a:fld>
            <a:endParaRPr lang="it-IT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KO33bAF0u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/>
          <p:cNvPicPr/>
          <p:nvPr/>
        </p:nvPicPr>
        <p:blipFill>
          <a:blip r:embed="rId2"/>
          <a:srcRect l="31148" r="10331"/>
          <a:stretch/>
        </p:blipFill>
        <p:spPr>
          <a:xfrm>
            <a:off x="5053320" y="0"/>
            <a:ext cx="7135200" cy="685764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68880" y="1678680"/>
            <a:ext cx="5123160" cy="2368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it-IT" sz="4800" b="0" strike="noStrike" spc="-1">
                <a:solidFill>
                  <a:srgbClr val="90C226"/>
                </a:solidFill>
                <a:latin typeface="Trebuchet MS"/>
              </a:rPr>
              <a:t>LIGHTS ON PARKING</a:t>
            </a:r>
            <a:endParaRPr lang="en-US" sz="4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24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81" name="Straight Connector 25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Straight Connector 26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Isosceles Triangle 29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Isosceles Triangle 33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Isosceles Triangle 34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49400" y="378720"/>
            <a:ext cx="7673400" cy="1087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90C226"/>
                </a:solidFill>
                <a:latin typeface="Trebuchet MS"/>
              </a:rPr>
              <a:t>Software Schema</a:t>
            </a:r>
            <a:endParaRPr lang="en-US" sz="4800" b="0" strike="noStrike" spc="-1">
              <a:solidFill>
                <a:srgbClr val="FFFFFF"/>
              </a:solidFill>
              <a:latin typeface="Trebuchet MS"/>
            </a:endParaRPr>
          </a:p>
        </p:txBody>
      </p:sp>
      <p:pic>
        <p:nvPicPr>
          <p:cNvPr id="192" name="Immagine 4"/>
          <p:cNvPicPr/>
          <p:nvPr/>
        </p:nvPicPr>
        <p:blipFill>
          <a:blip r:embed="rId2"/>
          <a:srcRect t="9390" b="10865"/>
          <a:stretch/>
        </p:blipFill>
        <p:spPr>
          <a:xfrm>
            <a:off x="842760" y="1669320"/>
            <a:ext cx="8183160" cy="4363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The code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116040" y="60948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device is is positioned under the asphalt.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code works in the following way:</a:t>
            </a:r>
            <a:br/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It measure thanks the ultrasonic sensor the distance from the car and there are two cases:</a:t>
            </a:r>
          </a:p>
          <a:p>
            <a:pPr marL="343080" indent="-3427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There is a car → the parking lot is occupied.</a:t>
            </a:r>
          </a:p>
          <a:p>
            <a:pPr marL="343080" indent="-3427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There is nothing → the parking lot is free.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update of the date on the table in the cloud is done only when there is a change of the state (from free to occupied or from occupied to free).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206" name="Straight Connector 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Straight Connector 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Isosceles Triangle 1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Isosceles Triangle 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Isosceles Triangle 17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6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7" name="Group 21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218" name="Straight Connector 22"/>
            <p:cNvSpPr/>
            <p:nvPr/>
          </p:nvSpPr>
          <p:spPr>
            <a:xfrm>
              <a:off x="5720040" y="0"/>
              <a:ext cx="1218960" cy="6857640"/>
            </a:xfrm>
            <a:prstGeom prst="line">
              <a:avLst/>
            </a:prstGeom>
            <a:ln w="9360" cap="rnd">
              <a:solidFill>
                <a:srgbClr val="6C911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Straight Connector 23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w="9360" cap="rnd">
              <a:solidFill>
                <a:srgbClr val="FFFFFF">
                  <a:alpha val="8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Rectangle 23"/>
            <p:cNvSpPr/>
            <p:nvPr/>
          </p:nvSpPr>
          <p:spPr>
            <a:xfrm>
              <a:off x="545868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Rectangle 25"/>
            <p:cNvSpPr/>
            <p:nvPr/>
          </p:nvSpPr>
          <p:spPr>
            <a:xfrm>
              <a:off x="58809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Isosceles Triangle 26"/>
            <p:cNvSpPr/>
            <p:nvPr/>
          </p:nvSpPr>
          <p:spPr>
            <a:xfrm>
              <a:off x="520956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Rectangle 27"/>
            <p:cNvSpPr/>
            <p:nvPr/>
          </p:nvSpPr>
          <p:spPr>
            <a:xfrm>
              <a:off x="561168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Isosceles Triangle 28"/>
            <p:cNvSpPr/>
            <p:nvPr/>
          </p:nvSpPr>
          <p:spPr>
            <a:xfrm>
              <a:off x="664884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77160" y="1282680"/>
            <a:ext cx="5095800" cy="43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90C226"/>
                </a:solidFill>
                <a:latin typeface="Trebuchet MS"/>
              </a:rPr>
              <a:t>EVALUATION</a:t>
            </a:r>
            <a:br>
              <a:rPr lang="en-US" sz="1200" b="0" strike="noStrike" spc="-1" dirty="0">
                <a:solidFill>
                  <a:srgbClr val="90C226"/>
                </a:solidFill>
                <a:latin typeface="Trebuchet MS"/>
              </a:rPr>
            </a:br>
            <a:r>
              <a:rPr lang="en-US" sz="2000" b="0" strike="noStrike" spc="-1" dirty="0">
                <a:solidFill>
                  <a:schemeClr val="bg1"/>
                </a:solidFill>
                <a:latin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https://youtu.be/5KO33bAF0us</a:t>
            </a:r>
            <a:endParaRPr lang="en-US" sz="2000" b="0" strike="noStrike" spc="-1" dirty="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226" name="Freeform: Shape 30"/>
          <p:cNvSpPr/>
          <p:nvPr/>
        </p:nvSpPr>
        <p:spPr>
          <a:xfrm>
            <a:off x="7136640" y="-8640"/>
            <a:ext cx="5074560" cy="6866280"/>
          </a:xfrm>
          <a:custGeom>
            <a:avLst/>
            <a:gdLst/>
            <a:ahLst/>
            <a:cxn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7" descr="Car park lanes with skid marks on the road"/>
          <p:cNvPicPr/>
          <p:nvPr/>
        </p:nvPicPr>
        <p:blipFill>
          <a:blip r:embed="rId2"/>
          <a:srcRect l="10006" r="12887" b="-3"/>
          <a:stretch/>
        </p:blipFill>
        <p:spPr>
          <a:xfrm>
            <a:off x="4269960" y="-18360"/>
            <a:ext cx="7921800" cy="685764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77160" y="304920"/>
            <a:ext cx="38509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90C226"/>
                </a:solidFill>
                <a:latin typeface="Trebuchet MS"/>
              </a:rPr>
              <a:t>Energy consumption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77160" y="1830240"/>
            <a:ext cx="38509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We have analyzed energy consumption trying to reduce it efficently.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Our measurements change according to the states of parking spaces.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The states are: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if the parking space is free, our idea is to measure the data every minute;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2000" b="0" strike="noStrike" spc="-1">
                <a:solidFill>
                  <a:srgbClr val="FFFFFF"/>
                </a:solidFill>
                <a:latin typeface="Trebuchet MS"/>
              </a:rPr>
              <a:t>if the parking space is occupied, the idea is to measure the data every 10 minutes.  </a:t>
            </a:r>
            <a:endParaRPr lang="en-US" sz="20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30" name="Straight Connector 3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Straight Connector 3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Rectangle 2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Rectangle 2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Isosceles Triangle 24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Rectangle 2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Rectangle 2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Rectangle 2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" name="Isosceles Triangle 2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 dirty="0">
                <a:solidFill>
                  <a:srgbClr val="FFFFFF"/>
                </a:solidFill>
                <a:latin typeface="Trebuchet MS"/>
              </a:rPr>
              <a:t>Device </a:t>
            </a:r>
            <a:r>
              <a:rPr lang="it-IT" sz="3600" b="0" strike="noStrike" spc="-1" dirty="0" err="1">
                <a:solidFill>
                  <a:srgbClr val="FFFFFF"/>
                </a:solidFill>
                <a:latin typeface="Trebuchet MS"/>
              </a:rPr>
              <a:t>Consumptions</a:t>
            </a:r>
            <a:endParaRPr lang="en-US" sz="36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5880" y="1607040"/>
            <a:ext cx="5510880" cy="41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Battery: 14000mAh power bank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Ultrasonic sensor consumes 15mAh 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Board STM32 consumes: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12.7mAh in run mode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 marL="743040" lvl="1" indent="-2854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600" b="0" strike="noStrike" spc="-1">
                <a:solidFill>
                  <a:srgbClr val="FFFFFF"/>
                </a:solidFill>
                <a:latin typeface="Trebuchet MS"/>
              </a:rPr>
              <a:t>0.82mAh in sleep mode</a:t>
            </a: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9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252" name="Straight Connector 10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Straight Connector 11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Isosceles Triangle 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Isosceles Triangle 18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Isosceles Triangle 19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974480" y="1265400"/>
            <a:ext cx="4299480" cy="3248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Three specific evaluation cases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63" name="Isosceles Triangle 21"/>
          <p:cNvSpPr/>
          <p:nvPr/>
        </p:nvSpPr>
        <p:spPr>
          <a:xfrm rot="10800000">
            <a:off x="3240" y="13320"/>
            <a:ext cx="842400" cy="56656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4" name="Graphic 6" descr="Questionario"/>
          <p:cNvPicPr/>
          <p:nvPr/>
        </p:nvPicPr>
        <p:blipFill>
          <a:blip r:embed="rId2"/>
          <a:stretch/>
        </p:blipFill>
        <p:spPr>
          <a:xfrm>
            <a:off x="888480" y="1550160"/>
            <a:ext cx="3765240" cy="37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36320" y="59184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Constantly connected device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5880" y="1978920"/>
            <a:ext cx="5510880" cy="340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1 hour it consumes (15 + 12.7) mAh = 27.7mAh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664.8mAh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21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Straight Connector 5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Straight Connector 55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Isosceles Triangle 61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Isosceles Triangle 65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" name="Freeform: Shape 67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65240" y="609480"/>
            <a:ext cx="43552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Device with always free parking </a:t>
            </a:r>
            <a:br/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(worst case)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332040" y="1314360"/>
            <a:ext cx="5510880" cy="42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 check parking situation every minute.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59s sleep mode. -&gt; 3540s of sleep mode -&gt; consumes 0.80mA in one hour.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1s run mode. -&gt; 60s of run mode -&gt; consumes 0.46mA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Overall in 1 hour it consumes (0.80 + 0.46) mA = 1.26mA.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30.42mA.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460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4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Rectangle 5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Straight Connector 5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Straight Connector 55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Isosceles Triangle 61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Isosceles Triangle 65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Freeform: Shape 67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88640" y="651960"/>
            <a:ext cx="41382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Device with always occupied parking (best case)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5880" y="90864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 check parking situation every 10 minutes.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3594s of sleep mode in 1 hour -&gt; consumes 0.818mA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6s of run mode in 1 hour -&gt; consumes 0.046mA in one hour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Overall in 1 hour it consumes (0.818 + 0.046) mA = 0.864mA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In one day it consumes 20.736mA.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The device discharges after approximately 675 days.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3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5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7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9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Future plans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332040" y="1756080"/>
            <a:ext cx="5510880" cy="4513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This is the list of our future plans for the project: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Evaluation of battery consumption for the sending of data;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Precise evaluation of data by analyzing with IoT-Lab / INA;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Connecting devices with Lora and edge computing;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pos="0" algn="l"/>
              </a:tabLst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Web Application.</a:t>
            </a: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6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Straight Connector 67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Straight Connector 69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Isosceles Triangle 75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Rectangle 27"/>
          <p:cNvSpPr/>
          <p:nvPr/>
        </p:nvSpPr>
        <p:spPr>
          <a:xfrm>
            <a:off x="347760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Isosceles Triangle 79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Freeform: Shape 81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Brief description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5880" y="908640"/>
            <a:ext cx="551088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Lights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on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is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project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born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from the desire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give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solution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to the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problem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of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finding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, in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all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circumstances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when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you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go to work,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university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or go out for a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little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fun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Thanks to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our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device, no one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will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have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any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more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problems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finding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 a free parking </a:t>
            </a:r>
            <a:r>
              <a:rPr lang="it-IT" sz="2400" b="0" strike="noStrike" spc="-1" dirty="0" err="1">
                <a:solidFill>
                  <a:srgbClr val="FFFFFF"/>
                </a:solidFill>
                <a:latin typeface="Trebuchet MS"/>
              </a:rPr>
              <a:t>space</a:t>
            </a:r>
            <a:r>
              <a:rPr lang="it-IT" sz="24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br>
              <a:rPr dirty="0"/>
            </a:br>
            <a:endParaRPr lang="en-US" sz="24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roup 7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314" name="Straight Connector 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5" name="Straight Connector 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6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7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8" name="Isosceles Triangle 12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9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0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2" name="Isosceles Triangle 16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3" name="Isosceles Triangle 17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4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25" name="Group 21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326" name="Straight Connector 2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Straight Connector 2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000000">
                  <a:alpha val="8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Isosceles Triangle 2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Isosceles Triangle 29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4" name="Isosceles Triangle 30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90C226"/>
                </a:solidFill>
                <a:latin typeface="Trebuchet MS"/>
              </a:rPr>
              <a:t>THANKS FOR WATCHING!</a:t>
            </a:r>
            <a:endParaRPr lang="en-US" sz="5400" b="0" strike="noStrike" spc="-1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Rectangle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Straight Connector 11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Straight Connector 13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Rectangle 23"/>
          <p:cNvSpPr/>
          <p:nvPr/>
        </p:nvSpPr>
        <p:spPr>
          <a:xfrm>
            <a:off x="332460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ectangle 25"/>
          <p:cNvSpPr/>
          <p:nvPr/>
        </p:nvSpPr>
        <p:spPr>
          <a:xfrm>
            <a:off x="374652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Isosceles Triangle 19"/>
          <p:cNvSpPr/>
          <p:nvPr/>
        </p:nvSpPr>
        <p:spPr>
          <a:xfrm>
            <a:off x="307548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Rectangle 27"/>
          <p:cNvSpPr/>
          <p:nvPr/>
        </p:nvSpPr>
        <p:spPr>
          <a:xfrm>
            <a:off x="3477600" y="43016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Isosceles Triangle 23"/>
          <p:cNvSpPr/>
          <p:nvPr/>
        </p:nvSpPr>
        <p:spPr>
          <a:xfrm>
            <a:off x="451476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Freeform: Shape 25"/>
          <p:cNvSpPr/>
          <p:nvPr/>
        </p:nvSpPr>
        <p:spPr>
          <a:xfrm>
            <a:off x="5082120" y="-8640"/>
            <a:ext cx="7109640" cy="6866280"/>
          </a:xfrm>
          <a:custGeom>
            <a:avLst/>
            <a:gdLst/>
            <a:ahLst/>
            <a:cxn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3843000" cy="554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3600" b="0" strike="noStrike" spc="-1">
                <a:solidFill>
                  <a:srgbClr val="FFFFFF"/>
                </a:solidFill>
                <a:latin typeface="Trebuchet MS"/>
              </a:rPr>
              <a:t>Requirements</a:t>
            </a:r>
            <a:endParaRPr lang="en-US" sz="3600" b="0" strike="noStrike" spc="-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274080" y="431800"/>
            <a:ext cx="5510880" cy="58293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it-IT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200" b="0" strike="noStrike" spc="-1" dirty="0" err="1">
                <a:solidFill>
                  <a:srgbClr val="FFFFFF"/>
                </a:solidFill>
                <a:latin typeface="Trebuchet MS"/>
              </a:rPr>
              <a:t>We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collected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the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requirements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,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interviewing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people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who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use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their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cars in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different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areas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: a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little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city, a big city or a </a:t>
            </a:r>
            <a:r>
              <a:rPr lang="it-IT" sz="2200" b="0" strike="noStrike" spc="-1" dirty="0" err="1">
                <a:solidFill>
                  <a:schemeClr val="bg1"/>
                </a:solidFill>
                <a:latin typeface="Trebuchet MS"/>
              </a:rPr>
              <a:t>suburban</a:t>
            </a:r>
            <a:r>
              <a:rPr lang="it-IT" sz="2200" b="0" strike="noStrike" spc="-1" dirty="0">
                <a:solidFill>
                  <a:schemeClr val="bg1"/>
                </a:solidFill>
                <a:latin typeface="Trebuchet MS"/>
              </a:rPr>
              <a:t> area </a:t>
            </a:r>
            <a:r>
              <a:rPr lang="it-IT" sz="2200" b="0" strike="noStrike" spc="-1" dirty="0">
                <a:solidFill>
                  <a:srgbClr val="FFFFFF"/>
                </a:solidFill>
                <a:latin typeface="Trebuchet MS"/>
              </a:rPr>
              <a:t>of a city.</a:t>
            </a: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it-IT" sz="2200" spc="-1" dirty="0">
              <a:solidFill>
                <a:srgbClr val="FFFFFF"/>
              </a:solidFill>
              <a:latin typeface="Trebuchet MS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 marL="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dirty="0"/>
            </a:br>
            <a:br>
              <a:rPr dirty="0"/>
            </a:b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solidFill>
                <a:srgbClr val="FFFFFF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87C240D8-8115-A1AF-E5A8-DC68637CE7B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77160" y="355600"/>
            <a:ext cx="11006840" cy="6350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rebuchet MS" panose="020B0703020202090204" pitchFamily="34" charset="0"/>
              </a:rPr>
              <a:t>A smart way to find a parking space efficiently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rebuchet MS" panose="020B0703020202090204" pitchFamily="34" charset="0"/>
              </a:rPr>
              <a:t>Less time spent in the car;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Trebuchet MS" panose="020B0703020202090204" pitchFamily="34" charset="0"/>
              </a:rPr>
              <a:t>Less stress for the drivers;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BC7A72-57FA-89CC-A8F7-3850C1F9F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355600"/>
            <a:ext cx="3782786" cy="181972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DD553F2-980F-E822-9FB9-1BC3D965D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8" y="2495550"/>
            <a:ext cx="3782787" cy="194763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DBC3429-46A2-2E2A-014F-F3E4B1217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98" y="4763407"/>
            <a:ext cx="3782787" cy="18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1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04E6227-6060-EB17-F6AA-F324A369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28195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Reduction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traffic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due to the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search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for a parking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space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;</a:t>
            </a:r>
          </a:p>
          <a:p>
            <a:pPr marL="342900" indent="-342900">
              <a:buFont typeface="+mj-lt"/>
              <a:buAutoNum type="arabicPeriod" startAt="4"/>
            </a:pPr>
            <a:endParaRPr lang="it-IT" sz="18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Reduction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fuel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emission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(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economic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aspect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);</a:t>
            </a:r>
          </a:p>
          <a:p>
            <a:pPr marL="342900" indent="-342900">
              <a:buFont typeface="+mj-lt"/>
              <a:buAutoNum type="arabicPeriod" startAt="4"/>
            </a:pPr>
            <a:endParaRPr lang="it-IT" sz="18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Reduction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of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fuel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consumption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(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ambiental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 </a:t>
            </a:r>
            <a:r>
              <a:rPr lang="it-IT" sz="1800" dirty="0" err="1">
                <a:solidFill>
                  <a:srgbClr val="FFFFFF"/>
                </a:solidFill>
                <a:latin typeface="Trebuchet MS" panose="020B0703020202090204" pitchFamily="34" charset="0"/>
              </a:rPr>
              <a:t>aspect</a:t>
            </a:r>
            <a:r>
              <a:rPr lang="it-IT" sz="1800" dirty="0">
                <a:solidFill>
                  <a:srgbClr val="FFFFFF"/>
                </a:solidFill>
                <a:latin typeface="Trebuchet MS" panose="020B0703020202090204" pitchFamily="34" charset="0"/>
              </a:rPr>
              <a:t>).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A482B8-FE04-03BF-8E88-3A43E5943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0" y="3250669"/>
            <a:ext cx="5139655" cy="28195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657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8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42" name="Straight Connector 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Straight Connector 1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262626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Rectangle 23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Rectangle 2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" name="Isosceles Triangle 1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" name="Rectangle 2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Rectangle 2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9" name="Rectangle 2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Isosceles Triangle 1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Isosceles Triangle 18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52" name="Picture 4" descr="Electronic circuit board"/>
          <p:cNvPicPr/>
          <p:nvPr/>
        </p:nvPicPr>
        <p:blipFill>
          <a:blip r:embed="rId2"/>
          <a:srcRect l="22893" r="-2" b="-3"/>
          <a:stretch/>
        </p:blipFill>
        <p:spPr>
          <a:xfrm>
            <a:off x="4269960" y="0"/>
            <a:ext cx="7921800" cy="68576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7700" y="1648800"/>
            <a:ext cx="4087800" cy="2368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90C226"/>
                </a:solidFill>
                <a:latin typeface="Trebuchet MS"/>
              </a:rPr>
              <a:t>THE DEVICE</a:t>
            </a:r>
            <a:endParaRPr lang="en-US" sz="4800" b="0" strike="noStrike" spc="-1" dirty="0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54" name="Straight Connector 20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Straight Connector 2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 cap="rnd">
            <a:solidFill>
              <a:srgbClr val="40404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Rectangle 2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Rectangle 2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Isosceles Triangle 24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Rectangle 2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Rectangle 2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Rectangle 2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Isosceles Triangle 2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F19E53C7-AF25-C37C-7C58-CCE5DBB427D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85750" y="468086"/>
            <a:ext cx="8973336" cy="1084943"/>
          </a:xfrm>
        </p:spPr>
        <p:txBody>
          <a:bodyPr/>
          <a:lstStyle/>
          <a:p>
            <a:pPr marL="0" indent="0">
              <a:buNone/>
            </a:pPr>
            <a:r>
              <a:rPr lang="it-IT">
                <a:solidFill>
                  <a:schemeClr val="bg1"/>
                </a:solidFill>
                <a:latin typeface="Trebuchet MS" panose="020B0703020202090204" pitchFamily="34" charset="0"/>
              </a:rPr>
              <a:t>Devices Requirements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59BA6AB-30A9-146F-7915-4971CFF8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4" y="1636486"/>
            <a:ext cx="5645150" cy="358502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809C6B-FC23-516F-E0F2-271784C5336B}"/>
              </a:ext>
            </a:extLst>
          </p:cNvPr>
          <p:cNvSpPr txBox="1"/>
          <p:nvPr/>
        </p:nvSpPr>
        <p:spPr>
          <a:xfrm>
            <a:off x="406400" y="5486400"/>
            <a:ext cx="8655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1"/>
                </a:solidFill>
                <a:latin typeface="Trebuchet MS" panose="020B0703020202090204" pitchFamily="34" charset="0"/>
              </a:rPr>
              <a:t>We have analyzed the requirements and we have choosen for our project sensor under the asphalt.</a:t>
            </a:r>
            <a:endParaRPr lang="it-IT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147BF0-E88B-C3EC-0CCE-405D43955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0" y="1645557"/>
            <a:ext cx="4921250" cy="228781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C59EC4-F405-3CE1-E15D-8CBDADA6EAAC}"/>
              </a:ext>
            </a:extLst>
          </p:cNvPr>
          <p:cNvSpPr txBox="1"/>
          <p:nvPr/>
        </p:nvSpPr>
        <p:spPr>
          <a:xfrm>
            <a:off x="6508750" y="4232730"/>
            <a:ext cx="42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People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preferred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the </a:t>
            </a:r>
            <a:r>
              <a:rPr lang="it-IT" dirty="0" err="1">
                <a:solidFill>
                  <a:schemeClr val="bg1"/>
                </a:solidFill>
                <a:latin typeface="Trebuchet MS" panose="020B0703020202090204" pitchFamily="34" charset="0"/>
              </a:rPr>
              <a:t>invisible</a:t>
            </a:r>
            <a:r>
              <a:rPr lang="it-IT" dirty="0">
                <a:solidFill>
                  <a:schemeClr val="bg1"/>
                </a:solidFill>
                <a:latin typeface="Trebuchet MS" panose="020B0703020202090204" pitchFamily="34" charset="0"/>
              </a:rPr>
              <a:t> device </a:t>
            </a:r>
          </a:p>
        </p:txBody>
      </p:sp>
    </p:spTree>
    <p:extLst>
      <p:ext uri="{BB962C8B-B14F-4D97-AF65-F5344CB8AC3E}">
        <p14:creationId xmlns:p14="http://schemas.microsoft.com/office/powerpoint/2010/main" val="99713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magine 4" descr="Immagine che contiene testo, interni, articoli&#10;&#10;Descrizione generata automaticamente"/>
          <p:cNvPicPr/>
          <p:nvPr/>
        </p:nvPicPr>
        <p:blipFill>
          <a:blip r:embed="rId2"/>
          <a:stretch/>
        </p:blipFill>
        <p:spPr>
          <a:xfrm>
            <a:off x="1081440" y="598680"/>
            <a:ext cx="3286800" cy="3147480"/>
          </a:xfrm>
          <a:prstGeom prst="rect">
            <a:avLst/>
          </a:prstGeom>
          <a:ln w="0">
            <a:noFill/>
          </a:ln>
        </p:spPr>
      </p:pic>
      <p:pic>
        <p:nvPicPr>
          <p:cNvPr id="164" name="Immagine 6" descr="Immagine che contiene elettronico, altoparlante&#10;&#10;Descrizione generata automaticamente"/>
          <p:cNvPicPr/>
          <p:nvPr/>
        </p:nvPicPr>
        <p:blipFill>
          <a:blip r:embed="rId3"/>
          <a:stretch/>
        </p:blipFill>
        <p:spPr>
          <a:xfrm>
            <a:off x="1081440" y="4470480"/>
            <a:ext cx="3286800" cy="2046240"/>
          </a:xfrm>
          <a:prstGeom prst="rect">
            <a:avLst/>
          </a:prstGeom>
          <a:ln w="0">
            <a:noFill/>
          </a:ln>
        </p:spPr>
      </p:pic>
      <p:sp>
        <p:nvSpPr>
          <p:cNvPr id="165" name="CasellaDiTesto 7"/>
          <p:cNvSpPr/>
          <p:nvPr/>
        </p:nvSpPr>
        <p:spPr>
          <a:xfrm>
            <a:off x="5457240" y="1433880"/>
            <a:ext cx="368640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STM32 NUCLEO-64 F401RE: </a:t>
            </a:r>
            <a:endParaRPr lang="it-IT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a versatile board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used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 to build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prototypes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,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combining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performaces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 and low power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Trebuchet MS"/>
              </a:rPr>
              <a:t>consumes</a:t>
            </a:r>
            <a:r>
              <a:rPr lang="it-IT" sz="1800" b="0" strike="noStrike" spc="-1" dirty="0">
                <a:solidFill>
                  <a:srgbClr val="FFFFFF"/>
                </a:solidFill>
                <a:latin typeface="Trebuchet MS"/>
              </a:rPr>
              <a:t>.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66" name="CasellaDiTesto 9"/>
          <p:cNvSpPr/>
          <p:nvPr/>
        </p:nvSpPr>
        <p:spPr>
          <a:xfrm>
            <a:off x="5457240" y="4754880"/>
            <a:ext cx="2869920" cy="146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HC-SR04: 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Trebuchet MS"/>
              </a:rPr>
              <a:t>an ultrasonic sensor uses sonar to determine distance to an object.</a:t>
            </a:r>
            <a:endParaRPr lang="it-IT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C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Rectangle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Straight Connector 21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w="9360" cap="rnd">
            <a:solidFill>
              <a:srgbClr val="6C91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Straight Connector 23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w="9360" cap="rnd">
            <a:solidFill>
              <a:srgbClr val="FFFFFF">
                <a:alpha val="80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Rectangle 23"/>
          <p:cNvSpPr/>
          <p:nvPr/>
        </p:nvSpPr>
        <p:spPr>
          <a:xfrm>
            <a:off x="4482720" y="-8640"/>
            <a:ext cx="3007080" cy="686628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Rectangle 25"/>
          <p:cNvSpPr/>
          <p:nvPr/>
        </p:nvSpPr>
        <p:spPr>
          <a:xfrm>
            <a:off x="4904640" y="-8640"/>
            <a:ext cx="2588040" cy="686628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Isosceles Triangle 29"/>
          <p:cNvSpPr/>
          <p:nvPr/>
        </p:nvSpPr>
        <p:spPr>
          <a:xfrm>
            <a:off x="423360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Rectangle 27"/>
          <p:cNvSpPr/>
          <p:nvPr/>
        </p:nvSpPr>
        <p:spPr>
          <a:xfrm>
            <a:off x="4635720" y="-8640"/>
            <a:ext cx="2854080" cy="686628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Isosceles Triangle 33"/>
          <p:cNvSpPr/>
          <p:nvPr/>
        </p:nvSpPr>
        <p:spPr>
          <a:xfrm>
            <a:off x="567288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st="2556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Freeform: Shape 35"/>
          <p:cNvSpPr/>
          <p:nvPr/>
        </p:nvSpPr>
        <p:spPr>
          <a:xfrm>
            <a:off x="6197760" y="-8640"/>
            <a:ext cx="5994000" cy="6866280"/>
          </a:xfrm>
          <a:custGeom>
            <a:avLst/>
            <a:gdLst/>
            <a:ahLst/>
            <a:cxn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asellaDiTesto 10"/>
          <p:cNvSpPr/>
          <p:nvPr/>
        </p:nvSpPr>
        <p:spPr>
          <a:xfrm>
            <a:off x="7181640" y="2234160"/>
            <a:ext cx="4512600" cy="103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</a:pPr>
            <a:r>
              <a:rPr lang="en-US" sz="3600" b="0" strike="noStrike" spc="-1">
                <a:solidFill>
                  <a:srgbClr val="FFFFFF"/>
                </a:solidFill>
                <a:latin typeface="Trebuchet MS"/>
              </a:rPr>
              <a:t>Hardware Schema</a:t>
            </a:r>
            <a:endParaRPr lang="it-IT" sz="3600" b="0" strike="noStrike" spc="-1">
              <a:latin typeface="Arial"/>
            </a:endParaRPr>
          </a:p>
        </p:txBody>
      </p:sp>
      <p:pic>
        <p:nvPicPr>
          <p:cNvPr id="178" name="Segnaposto contenuto 8"/>
          <p:cNvPicPr/>
          <p:nvPr/>
        </p:nvPicPr>
        <p:blipFill>
          <a:blip r:embed="rId2"/>
          <a:stretch/>
        </p:blipFill>
        <p:spPr>
          <a:xfrm>
            <a:off x="541440" y="1371960"/>
            <a:ext cx="4143600" cy="410544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7181640" y="3188520"/>
            <a:ext cx="4512600" cy="331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rebuchet MS"/>
              </a:rPr>
              <a:t>The project is built in a STM32 Nucleo-64 board, in which we implemented an ultrasonic proximity sensor which is used to determine when a car is parked in a certain parking space.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668</Words>
  <Application>Microsoft Macintosh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Symbol</vt:lpstr>
      <vt:lpstr>Times New Roman</vt:lpstr>
      <vt:lpstr>Trebuchet MS</vt:lpstr>
      <vt:lpstr>Wingdings</vt:lpstr>
      <vt:lpstr>Wingdings 3</vt:lpstr>
      <vt:lpstr>Office Theme</vt:lpstr>
      <vt:lpstr>Office Theme</vt:lpstr>
      <vt:lpstr>LIGHTS ON PARKING</vt:lpstr>
      <vt:lpstr>Brief description</vt:lpstr>
      <vt:lpstr>Requirements</vt:lpstr>
      <vt:lpstr>Presentazione standard di PowerPoint</vt:lpstr>
      <vt:lpstr> Reduction of traffic due to the search for a parking space;  Reduction of fuel emission (economic aspect);  Reduction of fuel consumption (ambiental aspect).</vt:lpstr>
      <vt:lpstr>THE DEVICE</vt:lpstr>
      <vt:lpstr>Presentazione standard di PowerPoint</vt:lpstr>
      <vt:lpstr>Presentazione standard di PowerPoint</vt:lpstr>
      <vt:lpstr>Presentazione standard di PowerPoint</vt:lpstr>
      <vt:lpstr>Software Schema</vt:lpstr>
      <vt:lpstr>The code</vt:lpstr>
      <vt:lpstr>EVALUATION https://youtu.be/5KO33bAF0us</vt:lpstr>
      <vt:lpstr>Energy consumption</vt:lpstr>
      <vt:lpstr>Device Consumptions</vt:lpstr>
      <vt:lpstr>Three specific evaluation cases</vt:lpstr>
      <vt:lpstr>Constantly connected device</vt:lpstr>
      <vt:lpstr>Device with always free parking  (worst case)</vt:lpstr>
      <vt:lpstr>Device with always occupied parking (best case)</vt:lpstr>
      <vt:lpstr>Future plans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 ON PARKING</dc:title>
  <dc:subject/>
  <dc:creator>Alessia Santamaria</dc:creator>
  <dc:description/>
  <cp:lastModifiedBy>Alessia Santamaria</cp:lastModifiedBy>
  <cp:revision>11</cp:revision>
  <dcterms:created xsi:type="dcterms:W3CDTF">2022-04-28T09:19:33Z</dcterms:created>
  <dcterms:modified xsi:type="dcterms:W3CDTF">2022-05-02T15:22:00Z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17</vt:r8>
  </property>
</Properties>
</file>