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86" r:id="rId6"/>
    <p:sldId id="284" r:id="rId7"/>
    <p:sldId id="278" r:id="rId8"/>
    <p:sldId id="279" r:id="rId9"/>
    <p:sldId id="280" r:id="rId10"/>
    <p:sldId id="293" r:id="rId11"/>
    <p:sldId id="261" r:id="rId12"/>
    <p:sldId id="262" r:id="rId13"/>
    <p:sldId id="287" r:id="rId14"/>
    <p:sldId id="289" r:id="rId15"/>
    <p:sldId id="264" r:id="rId16"/>
    <p:sldId id="265" r:id="rId17"/>
    <p:sldId id="285" r:id="rId18"/>
    <p:sldId id="266" r:id="rId19"/>
    <p:sldId id="267" r:id="rId20"/>
    <p:sldId id="269" r:id="rId21"/>
    <p:sldId id="290" r:id="rId22"/>
    <p:sldId id="270" r:id="rId23"/>
    <p:sldId id="271" r:id="rId24"/>
    <p:sldId id="272" r:id="rId25"/>
    <p:sldId id="273" r:id="rId26"/>
    <p:sldId id="274" r:id="rId27"/>
    <p:sldId id="275" r:id="rId28"/>
    <p:sldId id="292" r:id="rId29"/>
    <p:sldId id="291" r:id="rId30"/>
    <p:sldId id="276" r:id="rId31"/>
    <p:sldId id="277" r:id="rId32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709"/>
  </p:normalViewPr>
  <p:slideViewPr>
    <p:cSldViewPr snapToGrid="0" snapToObjects="1">
      <p:cViewPr varScale="1">
        <p:scale>
          <a:sx n="102" d="100"/>
          <a:sy n="102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jt28GkLYO0&amp;t=4s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BGX2uoIYrQ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cfoundation.org/media-centre/cars-parked-23-hours-a-day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arkwise.mobi/" TargetMode="External"/><Relationship Id="rId2" Type="http://schemas.openxmlformats.org/officeDocument/2006/relationships/hyperlink" Target="http://paybysky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tanley-robotic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3"/>
          <p:cNvPicPr/>
          <p:nvPr/>
        </p:nvPicPr>
        <p:blipFill>
          <a:blip r:embed="rId2"/>
          <a:srcRect l="31128" r="10331"/>
          <a:stretch/>
        </p:blipFill>
        <p:spPr>
          <a:xfrm>
            <a:off x="5053320" y="0"/>
            <a:ext cx="7133400" cy="68558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668880" y="1678680"/>
            <a:ext cx="512136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it-IT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LIGHTS ON PARKING</a:t>
            </a:r>
            <a:endParaRPr lang="it-IT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5840" y="193110"/>
            <a:ext cx="8971560" cy="913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3600" spc="-1" dirty="0" err="1">
                <a:solidFill>
                  <a:srgbClr val="FFFFFF"/>
                </a:solidFill>
                <a:latin typeface="Trebuchet MS"/>
              </a:rPr>
              <a:t>Pros</a:t>
            </a:r>
            <a:r>
              <a:rPr lang="it-IT" sz="3600" spc="-1" dirty="0">
                <a:solidFill>
                  <a:srgbClr val="FFFFFF"/>
                </a:solidFill>
                <a:latin typeface="Trebuchet MS"/>
              </a:rPr>
              <a:t> and cons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44960" y="5751720"/>
            <a:ext cx="8653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analyzed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requirements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and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choosen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for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our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project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sensor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over the </a:t>
            </a:r>
            <a:r>
              <a:rPr lang="it-IT" spc="-1" dirty="0" err="1">
                <a:solidFill>
                  <a:srgbClr val="FFFFFF"/>
                </a:solidFill>
                <a:latin typeface="Trebuchet MS"/>
                <a:ea typeface="DejaVu Sans"/>
              </a:rPr>
              <a:t>asphalt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 with coverage.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94AFA6-8107-B41D-A56C-16EF36419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0" y="1276350"/>
            <a:ext cx="62103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85589-63C4-D3A7-0D29-7354B4B5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prototype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esterni, automobile&#10;&#10;Descrizione generata automaticamente">
            <a:extLst>
              <a:ext uri="{FF2B5EF4-FFF2-40B4-BE49-F238E27FC236}">
                <a16:creationId xmlns:a16="http://schemas.microsoft.com/office/drawing/2014/main" id="{89E705B6-DECF-FDD5-E1C3-3E1EC752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2" y="1327760"/>
            <a:ext cx="3344449" cy="19665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C5C274-686C-58B0-88B6-A9A2539B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33" y="4070959"/>
            <a:ext cx="3732756" cy="2406042"/>
          </a:xfrm>
          <a:prstGeom prst="rect">
            <a:avLst/>
          </a:prstGeom>
        </p:spPr>
      </p:pic>
      <p:pic>
        <p:nvPicPr>
          <p:cNvPr id="9" name="Immagine 8" descr="Immagine che contiene testo, interni, parete, stanza&#10;&#10;Descrizione generata automaticamente">
            <a:extLst>
              <a:ext uri="{FF2B5EF4-FFF2-40B4-BE49-F238E27FC236}">
                <a16:creationId xmlns:a16="http://schemas.microsoft.com/office/drawing/2014/main" id="{99E2C659-BCC2-26D0-754B-4405C7A0A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1327760"/>
            <a:ext cx="3344450" cy="19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454F3D61-A7AC-7CEF-5B9B-8A0EBDA7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0" y="546100"/>
            <a:ext cx="3769540" cy="2882900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6E25BFAC-4A2D-AB8A-4A56-1998C9193E4E}"/>
              </a:ext>
            </a:extLst>
          </p:cNvPr>
          <p:cNvSpPr/>
          <p:nvPr/>
        </p:nvSpPr>
        <p:spPr>
          <a:xfrm>
            <a:off x="5055920" y="1388112"/>
            <a:ext cx="496946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solidFill>
                  <a:schemeClr val="bg1"/>
                </a:solidFill>
                <a:latin typeface="+mj-lt"/>
              </a:rPr>
              <a:t>STMICROELETRONICS B-L072Z-LRWAN1 STM32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LoRaWAN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DISCOVERY BOARD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development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tool to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learn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develop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solutions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based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on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LoRa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5AE8EF65-D6BD-F3BF-DE76-301F11DFCCB4}"/>
              </a:ext>
            </a:extLst>
          </p:cNvPr>
          <p:cNvSpPr/>
          <p:nvPr/>
        </p:nvSpPr>
        <p:spPr>
          <a:xfrm>
            <a:off x="5429474" y="4500875"/>
            <a:ext cx="28681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HC-SR04: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an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ultrasonic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sensor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uses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sonar to determine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distance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an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object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6" descr="Immagine che contiene elettronico, altoparlante&#10;&#10;Descrizione generata automaticamente">
            <a:extLst>
              <a:ext uri="{FF2B5EF4-FFF2-40B4-BE49-F238E27FC236}">
                <a16:creationId xmlns:a16="http://schemas.microsoft.com/office/drawing/2014/main" id="{F2213502-5D2A-7A2B-0857-DB001653840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9000" y="4104313"/>
            <a:ext cx="3769540" cy="204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89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3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5"/>
          <p:cNvSpPr/>
          <p:nvPr/>
        </p:nvSpPr>
        <p:spPr>
          <a:xfrm>
            <a:off x="448272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490464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423360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8"/>
          <p:cNvSpPr/>
          <p:nvPr/>
        </p:nvSpPr>
        <p:spPr>
          <a:xfrm>
            <a:off x="463572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9"/>
          <p:cNvSpPr/>
          <p:nvPr/>
        </p:nvSpPr>
        <p:spPr>
          <a:xfrm>
            <a:off x="567288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0"/>
          <p:cNvSpPr/>
          <p:nvPr/>
        </p:nvSpPr>
        <p:spPr>
          <a:xfrm>
            <a:off x="6239720" y="0"/>
            <a:ext cx="5992200" cy="6864480"/>
          </a:xfrm>
          <a:custGeom>
            <a:avLst/>
            <a:gdLst/>
            <a:ahLst/>
            <a:cxn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1"/>
          <p:cNvSpPr/>
          <p:nvPr/>
        </p:nvSpPr>
        <p:spPr>
          <a:xfrm>
            <a:off x="7181640" y="2234160"/>
            <a:ext cx="4510800" cy="103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Hardware Schema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7181640" y="3188520"/>
            <a:ext cx="4510800" cy="331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project is built in a</a:t>
            </a:r>
            <a:r>
              <a:rPr lang="it-IT" dirty="0">
                <a:solidFill>
                  <a:schemeClr val="bg1"/>
                </a:solidFill>
              </a:rPr>
              <a:t> STM32 </a:t>
            </a:r>
            <a:r>
              <a:rPr lang="it-IT" dirty="0" err="1">
                <a:solidFill>
                  <a:schemeClr val="bg1"/>
                </a:solidFill>
              </a:rPr>
              <a:t>LoRaWAN</a:t>
            </a:r>
            <a:r>
              <a:rPr lang="it-IT" dirty="0">
                <a:solidFill>
                  <a:schemeClr val="bg1"/>
                </a:solidFill>
              </a:rPr>
              <a:t> Discovery board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, in which we implemented an ultrasonic proximity sensor which is used to determine when a car is parked in a certain parking space.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33FD2-562C-4772-B1C8-36FAC433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" y="1232090"/>
            <a:ext cx="4584700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8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4" name="CustomShape 12"/>
          <p:cNvSpPr/>
          <p:nvPr/>
        </p:nvSpPr>
        <p:spPr>
          <a:xfrm>
            <a:off x="1049400" y="378720"/>
            <a:ext cx="7671600" cy="10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Software Schema</a:t>
            </a:r>
            <a:endParaRPr lang="it-IT" sz="4800" b="0" strike="noStrike" spc="-1">
              <a:latin typeface="Arial"/>
            </a:endParaRPr>
          </a:p>
        </p:txBody>
      </p:sp>
      <p:pic>
        <p:nvPicPr>
          <p:cNvPr id="295" name="Immagine 4"/>
          <p:cNvPicPr/>
          <p:nvPr/>
        </p:nvPicPr>
        <p:blipFill>
          <a:blip r:embed="rId2"/>
          <a:srcRect t="9390" b="10865"/>
          <a:stretch/>
        </p:blipFill>
        <p:spPr>
          <a:xfrm>
            <a:off x="842760" y="1669320"/>
            <a:ext cx="8181360" cy="4362120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3585E42-38E7-51B7-2F46-38098B6FF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40" y="3509850"/>
            <a:ext cx="381000" cy="343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B3AF3-D4AC-F8B7-482A-6CF378DB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>
                <a:solidFill>
                  <a:schemeClr val="bg1"/>
                </a:solidFill>
                <a:latin typeface="Trebuchet MS" panose="020B0703020202090204" pitchFamily="34" charset="0"/>
              </a:rPr>
              <a:t>Web Page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BAC3D1-7746-37BE-19D5-04776B01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7646990" cy="49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-1080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21060" y="68252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0"/>
          <p:cNvSpPr/>
          <p:nvPr/>
        </p:nvSpPr>
        <p:spPr>
          <a:xfrm>
            <a:off x="5082120" y="1296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code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Trebuchet MS"/>
                <a:ea typeface="DejaVu Sans"/>
              </a:rPr>
              <a:t>The device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measures by means of the ultrasonic sensor the distance from the car and there are two cases:</a:t>
            </a:r>
            <a:endParaRPr lang="it-IT" sz="1800" b="0" strike="noStrike" spc="-1" dirty="0">
              <a:latin typeface="Arial"/>
            </a:endParaRPr>
          </a:p>
          <a:p>
            <a:pPr marL="800280" lvl="1" indent="-34092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There is a car → the parking lot is occupied.</a:t>
            </a:r>
            <a:endParaRPr lang="it-IT" b="0" strike="noStrike" spc="-1" dirty="0">
              <a:latin typeface="Arial"/>
            </a:endParaRPr>
          </a:p>
          <a:p>
            <a:pPr marL="800280" lvl="1" indent="-34092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There is nothing → the parking lot is free.</a:t>
            </a:r>
            <a:endParaRPr lang="it-IT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update of the data in the cloud is done only when there is a change of the state.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"/>
          <p:cNvSpPr/>
          <p:nvPr/>
        </p:nvSpPr>
        <p:spPr>
          <a:xfrm>
            <a:off x="3477600" y="37236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demo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demo is available here: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watch?v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=2jt28GkLYO0&amp;t=4s</a:t>
            </a:r>
            <a:endParaRPr lang="it-I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3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3" name="CustomShape 12"/>
          <p:cNvSpPr/>
          <p:nvPr/>
        </p:nvSpPr>
        <p:spPr>
          <a:xfrm>
            <a:off x="-3240" y="-8102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4" name="Group 13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345" name="Line 14"/>
            <p:cNvSpPr/>
            <p:nvPr/>
          </p:nvSpPr>
          <p:spPr>
            <a:xfrm>
              <a:off x="5720040" y="0"/>
              <a:ext cx="1218960" cy="6855840"/>
            </a:xfrm>
            <a:prstGeom prst="line">
              <a:avLst/>
            </a:prstGeom>
            <a:ln w="9360" cap="rnd">
              <a:solidFill>
                <a:srgbClr val="6C911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5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45868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58809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0956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561168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664884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21"/>
          <p:cNvSpPr/>
          <p:nvPr/>
        </p:nvSpPr>
        <p:spPr>
          <a:xfrm>
            <a:off x="677160" y="1282680"/>
            <a:ext cx="5094000" cy="43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5400" b="0" strike="noStrike" spc="-1" dirty="0">
                <a:solidFill>
                  <a:schemeClr val="accent3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EVALUATION</a:t>
            </a:r>
            <a:br>
              <a:rPr dirty="0"/>
            </a:br>
            <a:endParaRPr lang="it-IT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53" name="CustomShape 22"/>
          <p:cNvSpPr/>
          <p:nvPr/>
        </p:nvSpPr>
        <p:spPr>
          <a:xfrm>
            <a:off x="7136640" y="-8640"/>
            <a:ext cx="5072760" cy="6864480"/>
          </a:xfrm>
          <a:custGeom>
            <a:avLst/>
            <a:gdLst/>
            <a:ahLst/>
            <a:cxn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5069E-A358-6CE8-6EEE-3E2B8690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11763"/>
            <a:ext cx="10972440" cy="11448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assumptions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F5862B2-795A-3212-B941-42581F7E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944493"/>
            <a:ext cx="4801764" cy="39293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49403-1B88-41DF-1C15-3F51F3D63DD9}"/>
              </a:ext>
            </a:extLst>
          </p:cNvPr>
          <p:cNvSpPr txBox="1"/>
          <p:nvPr/>
        </p:nvSpPr>
        <p:spPr>
          <a:xfrm>
            <a:off x="5849655" y="3244334"/>
            <a:ext cx="39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link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5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92400" y="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</a:rPr>
              <a:t>The </a:t>
            </a:r>
            <a:r>
              <a:rPr lang="it-IT" sz="3600" spc="-1" dirty="0" err="1">
                <a:solidFill>
                  <a:srgbClr val="FFFFFF"/>
                </a:solidFill>
                <a:latin typeface="Trebuchet MS"/>
              </a:rPr>
              <a:t>Problem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</a:pP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24D200-80B3-1F45-53B3-9ED35EF5E347}"/>
              </a:ext>
            </a:extLst>
          </p:cNvPr>
          <p:cNvSpPr txBox="1"/>
          <p:nvPr/>
        </p:nvSpPr>
        <p:spPr>
          <a:xfrm>
            <a:off x="5846690" y="1989258"/>
            <a:ext cx="6261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In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huge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city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very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difficult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looking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for a parking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space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near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home,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work place o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wherever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prefer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to go.</a:t>
            </a:r>
          </a:p>
          <a:p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search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for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much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time a parking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and so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are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stressed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tired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.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7" descr="Car park lanes with skid marks on the road"/>
          <p:cNvPicPr/>
          <p:nvPr/>
        </p:nvPicPr>
        <p:blipFill>
          <a:blip r:embed="rId2"/>
          <a:srcRect l="10006" r="12887" b="-3"/>
          <a:stretch/>
        </p:blipFill>
        <p:spPr>
          <a:xfrm>
            <a:off x="4269960" y="-1836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355" name="CustomShape 1"/>
          <p:cNvSpPr/>
          <p:nvPr/>
        </p:nvSpPr>
        <p:spPr>
          <a:xfrm>
            <a:off x="677160" y="304920"/>
            <a:ext cx="3849120" cy="13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Energy consumption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49000" y="1842940"/>
            <a:ext cx="3849120" cy="38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analyzed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energy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consumption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trying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reduce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efficently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measurements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change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according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states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of parking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spaces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states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are:</a:t>
            </a:r>
            <a:endParaRPr lang="it-IT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u="sng" spc="-1" dirty="0">
                <a:solidFill>
                  <a:srgbClr val="FFFFFF"/>
                </a:solidFill>
                <a:latin typeface="Trebuchet MS"/>
                <a:ea typeface="DejaVu Sans"/>
              </a:rPr>
              <a:t>F</a:t>
            </a:r>
            <a:r>
              <a:rPr lang="it-IT" sz="2000" b="0" u="sng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ree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data </a:t>
            </a:r>
            <a:r>
              <a:rPr lang="it-IT" sz="2000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30 seconds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;</a:t>
            </a:r>
            <a:endParaRPr lang="it-IT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u="sng" spc="-1" dirty="0" err="1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lang="it-IT" sz="2000" b="0" u="sng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ccupied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data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10 minutes.  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357" name="Line 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Consumptions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6095880" y="1607040"/>
            <a:ext cx="5509080" cy="41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Battery: 14000mAh power bank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Ultrasonic sensor consumes 15mAh 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Board STM32 consumes:</a:t>
            </a:r>
            <a:endParaRPr lang="it-IT" sz="18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12.7mAh in run mode</a:t>
            </a:r>
            <a:endParaRPr lang="it-IT" sz="16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0.82mAh in sleep mode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9" name="CustomShape 12"/>
          <p:cNvSpPr/>
          <p:nvPr/>
        </p:nvSpPr>
        <p:spPr>
          <a:xfrm>
            <a:off x="4974480" y="1265400"/>
            <a:ext cx="4297680" cy="32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Three specific evaluation cases</a:t>
            </a:r>
            <a:endParaRPr lang="it-IT" sz="5400" b="0" strike="noStrike" spc="-1"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 rot="10800000">
            <a:off x="5040" y="15120"/>
            <a:ext cx="840600" cy="56638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Graphic 6" descr="Questionario"/>
          <p:cNvPicPr/>
          <p:nvPr/>
        </p:nvPicPr>
        <p:blipFill>
          <a:blip r:embed="rId2"/>
          <a:stretch/>
        </p:blipFill>
        <p:spPr>
          <a:xfrm>
            <a:off x="888480" y="1550160"/>
            <a:ext cx="3763440" cy="37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11"/>
          <p:cNvSpPr/>
          <p:nvPr/>
        </p:nvSpPr>
        <p:spPr>
          <a:xfrm>
            <a:off x="436320" y="59184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Constantly connected device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6095880" y="1978920"/>
            <a:ext cx="5509080" cy="34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1 hour it consumes (15 + 12.7) mA = 27.7mAh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664.8mAh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21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1"/>
          <p:cNvSpPr/>
          <p:nvPr/>
        </p:nvSpPr>
        <p:spPr>
          <a:xfrm>
            <a:off x="165240" y="609480"/>
            <a:ext cx="43534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free parking </a:t>
            </a:r>
            <a:br/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(worst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6332040" y="1314360"/>
            <a:ext cx="5509080" cy="42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check parking situation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30 seconds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58s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sleep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mode. -&gt; 3480s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sleep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 -&gt;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0.79mA in one hour.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2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s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run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mode. -&gt;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120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s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run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 -&gt;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0.42mA in one hour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Overall in 1 hour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(0.79 + 0.42)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mA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= 1.21mA.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In one day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29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.04mA.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device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discharges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after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approximately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482 days.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188640" y="651960"/>
            <a:ext cx="41364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occupied parking (best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check parking situation every 10 minutes.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3594s of sleep mode in 1 hour -&gt; consumes 0.818mA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6s of run mode in 1 hour -&gt; consumes 0.046mA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Overall in 1 hour it consumes (0.818 + 0.046) mA = 0.864mA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20.736mA.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675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CB839-E362-7DED-39CE-6EF580F1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Radio </a:t>
            </a:r>
            <a:r>
              <a:rPr lang="it-IT" dirty="0" err="1">
                <a:solidFill>
                  <a:schemeClr val="bg1"/>
                </a:solidFill>
              </a:rPr>
              <a:t>usage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08AB81-5039-DAA6-5D6E-AEA07AD66F6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942723"/>
            <a:ext cx="10972440" cy="397728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 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Sending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data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only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Empty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-&gt;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Occupied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Occupied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-&gt;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Empty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08D20-9734-9325-4FE2-E5DE846A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348756"/>
            <a:ext cx="10972440" cy="11448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Latency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9FFC2D-6D0E-1940-193B-C5520EA603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4088" y="3670791"/>
            <a:ext cx="8133687" cy="1144801"/>
          </a:xfrm>
        </p:spPr>
        <p:txBody>
          <a:bodyPr/>
          <a:lstStyle/>
          <a:p>
            <a:pPr marL="0" indent="0">
              <a:buNone/>
            </a:pP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Ultrasonic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Message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Air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Cloud</a:t>
            </a:r>
            <a:r>
              <a:rPr lang="it-IT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 = 1s+0.05s+0.08s+2s≃3s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11C0E0-C057-E033-19F8-D93017E1CE14}"/>
              </a:ext>
            </a:extLst>
          </p:cNvPr>
          <p:cNvSpPr txBox="1"/>
          <p:nvPr/>
        </p:nvSpPr>
        <p:spPr>
          <a:xfrm>
            <a:off x="764088" y="1493556"/>
            <a:ext cx="757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Ultrasonic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1s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Air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0.05s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Air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0.07s - 0.08s.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Cloud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2s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75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0"/>
          <p:cNvSpPr/>
          <p:nvPr/>
        </p:nvSpPr>
        <p:spPr>
          <a:xfrm>
            <a:off x="5064347" y="0"/>
            <a:ext cx="7107840" cy="686880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Future plans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39" name="CustomShape 12"/>
          <p:cNvSpPr/>
          <p:nvPr/>
        </p:nvSpPr>
        <p:spPr>
          <a:xfrm>
            <a:off x="6332040" y="1756080"/>
            <a:ext cx="5509080" cy="45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D743A1-10AA-64A5-3172-D9D22EC0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00" y="1643972"/>
            <a:ext cx="3093720" cy="25476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00545BD-6E9C-791F-19A7-333773F487A0}"/>
              </a:ext>
            </a:extLst>
          </p:cNvPr>
          <p:cNvSpPr txBox="1"/>
          <p:nvPr/>
        </p:nvSpPr>
        <p:spPr>
          <a:xfrm>
            <a:off x="6691410" y="1169372"/>
            <a:ext cx="45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-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Electromagnetic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sensor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4C0BE9-C9A2-D72F-EA88-DD6478D60847}"/>
              </a:ext>
            </a:extLst>
          </p:cNvPr>
          <p:cNvSpPr txBox="1"/>
          <p:nvPr/>
        </p:nvSpPr>
        <p:spPr>
          <a:xfrm>
            <a:off x="6691410" y="4802091"/>
            <a:ext cx="45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-Edge computing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1" name="CustomShape 1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2" name="Group 13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5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6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7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18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19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2" name="CustomShape 23"/>
          <p:cNvSpPr/>
          <p:nvPr/>
        </p:nvSpPr>
        <p:spPr>
          <a:xfrm>
            <a:off x="1506960" y="240444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THANKS FOR WATCHING!</a:t>
            </a:r>
            <a:endParaRPr lang="it-IT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F0CA7-AD83-A1F3-159D-A6DCE84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What</a:t>
            </a:r>
            <a:r>
              <a:rPr lang="it-IT" dirty="0">
                <a:solidFill>
                  <a:schemeClr val="bg1"/>
                </a:solidFill>
              </a:rPr>
              <a:t> are the </a:t>
            </a:r>
            <a:r>
              <a:rPr lang="it-IT" dirty="0" err="1">
                <a:solidFill>
                  <a:schemeClr val="bg1"/>
                </a:solidFill>
              </a:rPr>
              <a:t>problems</a:t>
            </a:r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A248D-A765-0420-8B65-59153AD7BC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6746" y="2193244"/>
            <a:ext cx="10972440" cy="309274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Human’s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stress</a:t>
            </a:r>
          </a:p>
          <a:p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Ambiental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pollution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</a:p>
          <a:p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Useless</a:t>
            </a:r>
            <a:r>
              <a:rPr lang="it-IT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expense</a:t>
            </a:r>
            <a:endParaRPr lang="it-IT" b="0" i="0" u="none" strike="noStrike" dirty="0">
              <a:solidFill>
                <a:schemeClr val="bg1"/>
              </a:solidFill>
              <a:effectLst/>
              <a:latin typeface="Trebuchet MS" panose="020B0703020202090204" pitchFamily="34" charset="0"/>
            </a:endParaRPr>
          </a:p>
          <a:p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0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337578"/>
            <a:ext cx="12189960" cy="6520422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82120" y="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238680" y="609480"/>
            <a:ext cx="3691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600" spc="-1" dirty="0">
                <a:solidFill>
                  <a:srgbClr val="FFFFFF"/>
                </a:solidFill>
                <a:latin typeface="Trebuchet MS"/>
              </a:rPr>
              <a:t>Rome parking situation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</a:pP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A91EDB-5973-6060-2A53-CFCDB76ACAFB}"/>
              </a:ext>
            </a:extLst>
          </p:cNvPr>
          <p:cNvSpPr txBox="1"/>
          <p:nvPr/>
        </p:nvSpPr>
        <p:spPr>
          <a:xfrm>
            <a:off x="6026760" y="2146709"/>
            <a:ext cx="612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From the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research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of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Parkclick.it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found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the following data:</a:t>
            </a:r>
          </a:p>
          <a:p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35-45 minutes a day (4 hours a week);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7/10 Romans use the car to go to work;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2/3 park on the street;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629 cars for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every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1000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citizens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107 hours a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year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in the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A5460-1F28-AAFE-0EE2-00BB4D8B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Existing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approaches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79B18A-545B-94E2-6F4C-F3C7CF55FD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144910"/>
            <a:ext cx="8659780" cy="5057556"/>
          </a:xfrm>
        </p:spPr>
        <p:txBody>
          <a:bodyPr/>
          <a:lstStyle/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it-IT" sz="2000" dirty="0">
                <a:solidFill>
                  <a:schemeClr val="bg1"/>
                </a:solidFill>
              </a:rPr>
              <a:t>PAYBYSKY – PARKING BY SATELLITE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sz="2000" b="1" dirty="0">
                <a:solidFill>
                  <a:schemeClr val="bg1"/>
                </a:solidFill>
              </a:rPr>
              <a:t>     </a:t>
            </a:r>
            <a:r>
              <a:rPr lang="it-IT" sz="2000" dirty="0">
                <a:solidFill>
                  <a:schemeClr val="bg1"/>
                </a:solidFill>
              </a:rPr>
              <a:t>(</a:t>
            </a:r>
            <a:r>
              <a:rPr lang="it-IT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http://paybysky.com/</a:t>
            </a:r>
            <a:r>
              <a:rPr lang="it-IT" sz="2000" dirty="0">
                <a:solidFill>
                  <a:schemeClr val="bg1"/>
                </a:solidFill>
              </a:rPr>
              <a:t>);</a:t>
            </a:r>
            <a:endParaRPr lang="it-IT" sz="2000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it-IT" sz="2000" dirty="0">
                <a:solidFill>
                  <a:schemeClr val="bg1"/>
                </a:solidFill>
              </a:rPr>
              <a:t>PARKWISE – REAL-TIME PARKING GUIDANCE SOFTWARE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sz="2000" dirty="0">
                <a:solidFill>
                  <a:schemeClr val="bg1"/>
                </a:solidFill>
              </a:rPr>
              <a:t>     (</a:t>
            </a:r>
            <a:r>
              <a:rPr lang="it-IT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http://parkwise.mobi/</a:t>
            </a:r>
            <a:r>
              <a:rPr lang="it-IT" sz="2000" dirty="0">
                <a:solidFill>
                  <a:schemeClr val="bg1"/>
                </a:solidFill>
              </a:rPr>
              <a:t>);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it-IT" sz="2000" dirty="0">
                <a:solidFill>
                  <a:schemeClr val="bg1"/>
                </a:solidFill>
              </a:rPr>
              <a:t>STANLEY ROBOTICS – AUTOMATED VALET PARKING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r>
              <a:rPr lang="it-IT" sz="2000" dirty="0">
                <a:solidFill>
                  <a:schemeClr val="bg1"/>
                </a:solidFill>
              </a:rPr>
              <a:t>     (</a:t>
            </a:r>
            <a:r>
              <a:rPr lang="it-IT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https://stanley-robotics.com/</a:t>
            </a:r>
            <a:r>
              <a:rPr lang="it-IT" sz="2000" dirty="0">
                <a:solidFill>
                  <a:schemeClr val="bg1"/>
                </a:solidFill>
              </a:rPr>
              <a:t>).</a:t>
            </a: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it-IT" sz="2000" dirty="0">
              <a:solidFill>
                <a:schemeClr val="bg1"/>
              </a:solidFill>
            </a:endParaRPr>
          </a:p>
          <a:p>
            <a:pPr>
              <a:buClr>
                <a:schemeClr val="accent3">
                  <a:lumMod val="75000"/>
                </a:schemeClr>
              </a:buClr>
            </a:pPr>
            <a:endParaRPr lang="it-IT" sz="2000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530B6-CBDA-8157-2DD0-8F574B3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solution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B4697D-C0D4-96FA-8E7D-61470B78D4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7638" y="2076450"/>
            <a:ext cx="9060613" cy="2705099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Lights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on Parking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 project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created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to monitor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availability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of parking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spaces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consequently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,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if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are free, indicate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them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to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through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an app / web page,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optimizing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of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those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looking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for a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13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802C8-CB9B-4A1A-BCBE-CEA8650A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6300"/>
            <a:ext cx="10972440" cy="11448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Goals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FC3264-07D4-0A36-3A83-6FB8F27DD4C0}"/>
              </a:ext>
            </a:extLst>
          </p:cNvPr>
          <p:cNvSpPr txBox="1"/>
          <p:nvPr/>
        </p:nvSpPr>
        <p:spPr>
          <a:xfrm>
            <a:off x="317500" y="1730230"/>
            <a:ext cx="90805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latin typeface="Trebuchet MS"/>
              </a:rPr>
              <a:t>A smart way to find a parking space efficiently;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Less</a:t>
            </a:r>
            <a:r>
              <a:rPr lang="it-IT" sz="2400" spc="-1" dirty="0">
                <a:solidFill>
                  <a:schemeClr val="bg1"/>
                </a:solidFill>
                <a:latin typeface="Trebuchet MS" panose="020B0703020202090204" pitchFamily="34" charset="0"/>
              </a:rPr>
              <a:t> time </a:t>
            </a:r>
            <a:r>
              <a:rPr lang="it-IT" sz="2400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spent</a:t>
            </a:r>
            <a:r>
              <a:rPr lang="it-IT" sz="2400" spc="-1" dirty="0">
                <a:solidFill>
                  <a:schemeClr val="bg1"/>
                </a:solidFill>
                <a:latin typeface="Trebuchet MS" panose="020B0703020202090204" pitchFamily="34" charset="0"/>
              </a:rPr>
              <a:t> in the car;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latin typeface="Trebuchet MS"/>
              </a:rPr>
              <a:t>Less stress for the drivers;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traffic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due to the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search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for a parking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consumption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economic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);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emission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ambiental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);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>
              <a:buClr>
                <a:schemeClr val="bg1"/>
              </a:buClr>
            </a:pPr>
            <a:endParaRPr lang="it-IT" sz="2400" spc="-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it-IT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56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1693D-EB85-266F-984E-CA90CA90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Requirements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D801DE-1A53-BF6B-CD69-4A6FEF1F48E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066794"/>
            <a:ext cx="10972440" cy="3176803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1.Space: public parking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lots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2.Information: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availability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or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occupancy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3.Individual: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citiziens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4.Time: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real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time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5.Energy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consumptions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lower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possible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7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4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0" name="Picture 4" descr="Electronic circuit board"/>
          <p:cNvPicPr/>
          <p:nvPr/>
        </p:nvPicPr>
        <p:blipFill>
          <a:blip r:embed="rId2"/>
          <a:srcRect l="22893" r="-2" b="-3"/>
          <a:stretch/>
        </p:blipFill>
        <p:spPr>
          <a:xfrm>
            <a:off x="4269960" y="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251" name="CustomShape 12"/>
          <p:cNvSpPr/>
          <p:nvPr/>
        </p:nvSpPr>
        <p:spPr>
          <a:xfrm>
            <a:off x="47880" y="1648800"/>
            <a:ext cx="408600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THE DEVICE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Words>809</Words>
  <Application>Microsoft Macintosh PowerPoint</Application>
  <PresentationFormat>Widescreen</PresentationFormat>
  <Paragraphs>132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Office Theme</vt:lpstr>
      <vt:lpstr>Presentazione standard di PowerPoint</vt:lpstr>
      <vt:lpstr>Presentazione standard di PowerPoint</vt:lpstr>
      <vt:lpstr>What are the problems?</vt:lpstr>
      <vt:lpstr>Presentazione standard di PowerPoint</vt:lpstr>
      <vt:lpstr>Existing approaches</vt:lpstr>
      <vt:lpstr>Our solution</vt:lpstr>
      <vt:lpstr>Goals</vt:lpstr>
      <vt:lpstr>Requirements</vt:lpstr>
      <vt:lpstr>Presentazione standard di PowerPoint</vt:lpstr>
      <vt:lpstr>Presentazione standard di PowerPoint</vt:lpstr>
      <vt:lpstr>The prototype</vt:lpstr>
      <vt:lpstr>Presentazione standard di PowerPoint</vt:lpstr>
      <vt:lpstr>Presentazione standard di PowerPoint</vt:lpstr>
      <vt:lpstr>Presentazione standard di PowerPoint</vt:lpstr>
      <vt:lpstr>Web Page</vt:lpstr>
      <vt:lpstr>Presentazione standard di PowerPoint</vt:lpstr>
      <vt:lpstr>Presentazione standard di PowerPoint</vt:lpstr>
      <vt:lpstr>Presentazione standard di PowerPoint</vt:lpstr>
      <vt:lpstr>Our assumptions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Radio usage</vt:lpstr>
      <vt:lpstr>Latency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ON PARKING</dc:title>
  <dc:subject/>
  <dc:creator>Alessia Santamaria</dc:creator>
  <dc:description/>
  <cp:lastModifiedBy>Alessia Santamaria</cp:lastModifiedBy>
  <cp:revision>40</cp:revision>
  <dcterms:created xsi:type="dcterms:W3CDTF">2022-04-28T09:19:33Z</dcterms:created>
  <dcterms:modified xsi:type="dcterms:W3CDTF">2023-02-14T17:19:30Z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