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t28GkLYO0&amp;t=4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BGX2uoIYrQ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l="31128" r="10331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lang="it-IT" sz="4800" b="0" strike="noStrike" spc="-1">
              <a:latin typeface="Arial"/>
            </a:endParaRPr>
          </a:p>
        </p:txBody>
      </p:sp>
      <p:pic>
        <p:nvPicPr>
          <p:cNvPr id="295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is is positioned under the asphalt.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code works in the following way: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it measure by means of the ultrasonic sensor the distance from the car and there are two cases: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update of the date on the table in the cloud is done only when there is a change of the state (from free to occupied or from occupied to free).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37236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=2jt28GkLYO0&amp;t=4s</a:t>
            </a:r>
            <a:endParaRPr lang="it-I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is is positioned under the asphalt.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code works in the following way: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It measure by means of the ultrasonic sensor the distance from the car and there are two cases: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update of the date on the table in the cloud is done only when there is a change of the state (from free to occupied or from occupied to free).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-3240" y="-8102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5400" b="0" strike="noStrike" spc="-1" dirty="0">
                <a:solidFill>
                  <a:schemeClr val="accent3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br>
              <a:rPr dirty="0"/>
            </a:br>
            <a:endParaRPr lang="it-IT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77160" y="18302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have analyzed energy consumption trying to reduce it efficently.</a:t>
            </a:r>
            <a:endParaRPr lang="it-IT" sz="20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Our measurements change according to the states of parking spaces.</a:t>
            </a:r>
            <a:endParaRPr lang="it-IT" sz="20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states are:</a:t>
            </a:r>
            <a:endParaRPr lang="it-IT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if the parking space is free, our idea is to measure the data every minute;</a:t>
            </a:r>
            <a:endParaRPr lang="it-IT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if the parking space is occupied, the idea is to measure the data every 10 minutes.  </a:t>
            </a:r>
            <a:endParaRPr lang="it-IT" sz="2000" b="0" strike="noStrike" spc="-1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lang="it-IT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lang="it-IT" sz="16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lang="it-IT" sz="5400" b="0" strike="noStrike" spc="-1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minute.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59s sleep mode. -&gt; 3540s of sleep mode -&gt; consumes 0.80mA in one hour.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1s run mode. -&gt; 60s of run mode -&gt; consumes 0.46mA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(0.80 + 0.46) mA = 1.26mA.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30.42mA.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460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Brief description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Lights on Parking is a project born from the desire to give a solution to the problem of finding a parking space, in all circumstances, when you go to work, to university or go out for a little fun.</a:t>
            </a:r>
            <a:endParaRPr lang="it-IT" sz="24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Thanks to our device, no one will have any more problems finding a free parking space.</a:t>
            </a:r>
            <a:br/>
            <a:r>
              <a:rPr lang="en-US" sz="24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This is the list of our future plans for the project: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Evaluation of battery consumption for the sending of data;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Precise evaluation of data by analyzing with IoT-Lab / INA;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Connecting devices with Lora and edge computing;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Web Application.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lang="it-IT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8"/>
          <p:cNvSpPr/>
          <p:nvPr/>
        </p:nvSpPr>
        <p:spPr>
          <a:xfrm>
            <a:off x="3477600" y="43020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>
            <a:off x="6274080" y="431640"/>
            <a:ext cx="5509080" cy="58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collected the requirements, interviewing people who use their cars in different areas: a little city, a big city or a suburban area of a city.</a:t>
            </a: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br/>
            <a:br/>
            <a:endParaRPr lang="it-IT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355680"/>
            <a:ext cx="11005200" cy="63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 smart way to find a parking space efficiently;</a:t>
            </a:r>
            <a:endParaRPr lang="it-IT" spc="-1" dirty="0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endParaRPr lang="it-IT" sz="1800" b="0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endParaRPr lang="it-IT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eriod" startAt="2"/>
            </a:pPr>
            <a:r>
              <a:rPr lang="it-IT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Less</a:t>
            </a:r>
            <a:r>
              <a:rPr lang="it-IT" spc="-1" dirty="0">
                <a:solidFill>
                  <a:schemeClr val="bg1"/>
                </a:solidFill>
                <a:latin typeface="Trebuchet MS" panose="020B0703020202090204" pitchFamily="34" charset="0"/>
              </a:rPr>
              <a:t> time </a:t>
            </a:r>
            <a:r>
              <a:rPr lang="it-IT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spent</a:t>
            </a:r>
            <a:r>
              <a:rPr lang="it-IT" spc="-1" dirty="0">
                <a:solidFill>
                  <a:schemeClr val="bg1"/>
                </a:solidFill>
                <a:latin typeface="Trebuchet MS" panose="020B0703020202090204" pitchFamily="34" charset="0"/>
              </a:rPr>
              <a:t> in the car;</a:t>
            </a:r>
            <a:endParaRPr lang="it-IT" sz="1800" b="0" strike="noStrike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  <a:p>
            <a:pPr marL="18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</a:pPr>
            <a:endParaRPr lang="it-IT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+mj-lt"/>
              <a:buAutoNum type="arabicPeriod" startAt="3"/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Trebuchet MS"/>
              </a:rPr>
              <a:t>Less stress for the drivers;</a:t>
            </a:r>
            <a:endParaRPr lang="it-IT" spc="-1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234" name="Immagine 4"/>
          <p:cNvPicPr/>
          <p:nvPr/>
        </p:nvPicPr>
        <p:blipFill>
          <a:blip r:embed="rId2"/>
          <a:stretch/>
        </p:blipFill>
        <p:spPr>
          <a:xfrm>
            <a:off x="6438960" y="355680"/>
            <a:ext cx="3781080" cy="1818000"/>
          </a:xfrm>
          <a:prstGeom prst="rect">
            <a:avLst/>
          </a:prstGeom>
          <a:ln>
            <a:noFill/>
          </a:ln>
        </p:spPr>
      </p:pic>
      <p:pic>
        <p:nvPicPr>
          <p:cNvPr id="235" name="Immagine 6"/>
          <p:cNvPicPr/>
          <p:nvPr/>
        </p:nvPicPr>
        <p:blipFill>
          <a:blip r:embed="rId3"/>
          <a:stretch/>
        </p:blipFill>
        <p:spPr>
          <a:xfrm>
            <a:off x="6438960" y="2495520"/>
            <a:ext cx="3781080" cy="1945800"/>
          </a:xfrm>
          <a:prstGeom prst="rect">
            <a:avLst/>
          </a:prstGeom>
          <a:ln>
            <a:noFill/>
          </a:ln>
        </p:spPr>
      </p:pic>
      <p:pic>
        <p:nvPicPr>
          <p:cNvPr id="236" name="Immagine 10"/>
          <p:cNvPicPr/>
          <p:nvPr/>
        </p:nvPicPr>
        <p:blipFill>
          <a:blip r:embed="rId4"/>
          <a:stretch/>
        </p:blipFill>
        <p:spPr>
          <a:xfrm>
            <a:off x="6438960" y="4763520"/>
            <a:ext cx="3781080" cy="181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4640" cy="28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Reduction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traffic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due to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search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for a parking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space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;</a:t>
            </a:r>
          </a:p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endParaRPr lang="it-IT" spc="-1" dirty="0">
              <a:solidFill>
                <a:srgbClr val="FFFFFF"/>
              </a:solidFill>
              <a:latin typeface="Trebuchet MS"/>
              <a:ea typeface="DejaVu Sans"/>
            </a:endParaRPr>
          </a:p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Reduction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fuel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consumption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(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economic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aspect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);</a:t>
            </a:r>
          </a:p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endParaRPr lang="it-IT" spc="-1" dirty="0">
              <a:solidFill>
                <a:srgbClr val="FFFFFF"/>
              </a:solidFill>
              <a:latin typeface="Trebuchet MS"/>
              <a:ea typeface="DejaVu Sans"/>
            </a:endParaRPr>
          </a:p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Reduction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fuel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 err="1">
                <a:solidFill>
                  <a:srgbClr val="FFFFFF"/>
                </a:solidFill>
                <a:latin typeface="Trebuchet MS"/>
                <a:ea typeface="DejaVu Sans"/>
              </a:rPr>
              <a:t>e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mission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(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ambiental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aspect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).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238" name="Immagine 4"/>
          <p:cNvPicPr/>
          <p:nvPr/>
        </p:nvPicPr>
        <p:blipFill>
          <a:blip r:embed="rId2"/>
          <a:stretch/>
        </p:blipFill>
        <p:spPr>
          <a:xfrm>
            <a:off x="677160" y="3250800"/>
            <a:ext cx="5137920" cy="281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468000"/>
            <a:ext cx="8971560" cy="108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Devices Requirements</a:t>
            </a:r>
            <a:endParaRPr lang="it-IT" sz="2800" b="0" strike="noStrike" spc="-1">
              <a:latin typeface="Arial"/>
            </a:endParaRPr>
          </a:p>
        </p:txBody>
      </p:sp>
      <p:pic>
        <p:nvPicPr>
          <p:cNvPr id="262" name="Immagine 4" descr="Immagine che contiene tavolo&#10;&#10;Descrizione generata automaticamente"/>
          <p:cNvPicPr/>
          <p:nvPr/>
        </p:nvPicPr>
        <p:blipFill>
          <a:blip r:embed="rId2"/>
          <a:stretch/>
        </p:blipFill>
        <p:spPr>
          <a:xfrm>
            <a:off x="453960" y="1636560"/>
            <a:ext cx="5643360" cy="35830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406440" y="5486400"/>
            <a:ext cx="8653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have analyzed the requirements and we have choosen for our project sensor under the asphalt.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264" name="Immagine 3"/>
          <p:cNvPicPr/>
          <p:nvPr/>
        </p:nvPicPr>
        <p:blipFill>
          <a:blip r:embed="rId3"/>
          <a:stretch/>
        </p:blipFill>
        <p:spPr>
          <a:xfrm>
            <a:off x="6508800" y="1645560"/>
            <a:ext cx="4919400" cy="2286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6508800" y="4232880"/>
            <a:ext cx="427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People preferred the invisible device 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magine 4" descr="Immagine che contiene testo, interni, articoli&#10;&#10;Descrizione generata automaticamente"/>
          <p:cNvPicPr/>
          <p:nvPr/>
        </p:nvPicPr>
        <p:blipFill>
          <a:blip r:embed="rId2"/>
          <a:stretch/>
        </p:blipFill>
        <p:spPr>
          <a:xfrm>
            <a:off x="1081440" y="598680"/>
            <a:ext cx="3285000" cy="3145680"/>
          </a:xfrm>
          <a:prstGeom prst="rect">
            <a:avLst/>
          </a:prstGeom>
          <a:ln>
            <a:noFill/>
          </a:ln>
        </p:spPr>
      </p:pic>
      <p:pic>
        <p:nvPicPr>
          <p:cNvPr id="267" name="Immagine 6" descr="Immagine che contiene elettronico, altoparlante&#10;&#10;Descrizione generata automaticamente"/>
          <p:cNvPicPr/>
          <p:nvPr/>
        </p:nvPicPr>
        <p:blipFill>
          <a:blip r:embed="rId3"/>
          <a:stretch/>
        </p:blipFill>
        <p:spPr>
          <a:xfrm>
            <a:off x="1081440" y="4470480"/>
            <a:ext cx="3285000" cy="204444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5457240" y="1433880"/>
            <a:ext cx="36846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STM32 NUCLEO-64 F401RE: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 versatile board used to build prototypes, combining performaces and low power consumes.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57240" y="4754880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an ultrasonic sensor uses sonar to determine distance to an object.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6197760" y="-8640"/>
            <a:ext cx="5992200" cy="68644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281" name="Segnaposto contenuto 8"/>
          <p:cNvPicPr/>
          <p:nvPr/>
        </p:nvPicPr>
        <p:blipFill>
          <a:blip r:embed="rId2"/>
          <a:stretch/>
        </p:blipFill>
        <p:spPr>
          <a:xfrm>
            <a:off x="541440" y="1371960"/>
            <a:ext cx="4141800" cy="4103640"/>
          </a:xfrm>
          <a:prstGeom prst="rect">
            <a:avLst/>
          </a:prstGeom>
          <a:ln>
            <a:noFill/>
          </a:ln>
        </p:spPr>
      </p:pic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project is built in a STM32 Nucleo-64 board, in which we implemented an ultrasonic proximity sensor which is used to determine when a car is parked in a certain parking space.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783</Words>
  <Application>Microsoft Macintosh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22</vt:i4>
      </vt:variant>
    </vt:vector>
  </HeadingPairs>
  <TitlesOfParts>
    <vt:vector size="31" baseType="lpstr"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27</cp:revision>
  <dcterms:created xsi:type="dcterms:W3CDTF">2022-04-28T09:19:33Z</dcterms:created>
  <dcterms:modified xsi:type="dcterms:W3CDTF">2022-05-02T21:40:02Z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