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3.jpeg" ContentType="image/jpeg"/>
  <Override PartName="/ppt/media/image6.jpeg" ContentType="image/jpeg"/>
  <Override PartName="/ppt/media/image8.png" ContentType="image/png"/>
  <Override PartName="/ppt/media/image9.jpeg" ContentType="image/jpeg"/>
  <Override PartName="/ppt/media/image11.jpeg" ContentType="image/jpeg"/>
  <Override PartName="/ppt/media/image7.png" ContentType="image/png"/>
  <Override PartName="/ppt/media/image12.png" ContentType="image/png"/>
  <Override PartName="/ppt/media/image10.jpeg" ContentType="image/jpeg"/>
  <Override PartName="/ppt/media/image5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" name="Group 12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12" name="Line 13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Line 14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CustomShape 15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CustomShape 16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CustomShape 17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CustomShape 18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CustomShape 19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6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72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1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0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21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"/>
          <p:cNvGrpSpPr/>
          <p:nvPr/>
        </p:nvGrpSpPr>
        <p:grpSpPr>
          <a:xfrm>
            <a:off x="0" y="-8640"/>
            <a:ext cx="12189960" cy="6866640"/>
            <a:chOff x="0" y="-8640"/>
            <a:chExt cx="12189960" cy="6866640"/>
          </a:xfrm>
        </p:grpSpPr>
        <p:sp>
          <p:nvSpPr>
            <p:cNvPr id="15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CustomShape 11"/>
            <p:cNvSpPr/>
            <p:nvPr/>
          </p:nvSpPr>
          <p:spPr>
            <a:xfrm>
              <a:off x="0" y="4013280"/>
              <a:ext cx="446400" cy="284256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9" name="PlaceHolder 1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latin typeface="Arial"/>
              </a:rPr>
              <a:t>Click to edit the title text format</a:t>
            </a:r>
            <a:endParaRPr b="0" lang="it-IT" sz="4400" spc="-1" strike="noStrike">
              <a:latin typeface="Arial"/>
            </a:endParaRPr>
          </a:p>
        </p:txBody>
      </p:sp>
      <p:sp>
        <p:nvSpPr>
          <p:cNvPr id="170" name="PlaceHolder 1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latin typeface="Arial"/>
              </a:rPr>
              <a:t>Click to edit the outline text format</a:t>
            </a:r>
            <a:endParaRPr b="0" lang="it-I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latin typeface="Arial"/>
              </a:rPr>
              <a:t>Second Outline Level</a:t>
            </a:r>
            <a:endParaRPr b="0" lang="it-I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latin typeface="Arial"/>
              </a:rPr>
              <a:t>Third Outline Level</a:t>
            </a:r>
            <a:endParaRPr b="0" lang="it-I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latin typeface="Arial"/>
              </a:rPr>
              <a:t>Fourth Outline Level</a:t>
            </a:r>
            <a:endParaRPr b="0" lang="it-I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Fifth Outline Level</a:t>
            </a:r>
            <a:endParaRPr b="0" lang="it-I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Sixth Outline Level</a:t>
            </a:r>
            <a:endParaRPr b="0" lang="it-I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latin typeface="Arial"/>
              </a:rPr>
              <a:t>Seventh Outline Level</a:t>
            </a:r>
            <a:endParaRPr b="0" lang="it-I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youtu.be/5KO33bAF0us" TargetMode="External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3" descr=""/>
          <p:cNvPicPr/>
          <p:nvPr/>
        </p:nvPicPr>
        <p:blipFill>
          <a:blip r:embed="rId1"/>
          <a:srcRect l="31128" t="0" r="10331" b="0"/>
          <a:stretch/>
        </p:blipFill>
        <p:spPr>
          <a:xfrm>
            <a:off x="5053320" y="0"/>
            <a:ext cx="7133400" cy="6855840"/>
          </a:xfrm>
          <a:prstGeom prst="rect">
            <a:avLst/>
          </a:prstGeom>
          <a:ln>
            <a:noFill/>
          </a:ln>
        </p:spPr>
      </p:pic>
      <p:sp>
        <p:nvSpPr>
          <p:cNvPr id="208" name="CustomShape 1"/>
          <p:cNvSpPr/>
          <p:nvPr/>
        </p:nvSpPr>
        <p:spPr>
          <a:xfrm>
            <a:off x="668880" y="1678680"/>
            <a:ext cx="5121360" cy="23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algn="r">
              <a:lnSpc>
                <a:spcPct val="100000"/>
              </a:lnSpc>
            </a:pPr>
            <a:r>
              <a:rPr b="0" lang="it-IT" sz="4800" spc="-1" strike="noStrike">
                <a:solidFill>
                  <a:srgbClr val="90c226"/>
                </a:solidFill>
                <a:latin typeface="Trebuchet MS"/>
                <a:ea typeface="DejaVu Sans"/>
              </a:rPr>
              <a:t>LIGHTS ON PARKING</a:t>
            </a:r>
            <a:endParaRPr b="0" lang="it-IT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4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84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94" name="CustomShape 12"/>
          <p:cNvSpPr/>
          <p:nvPr/>
        </p:nvSpPr>
        <p:spPr>
          <a:xfrm>
            <a:off x="1049400" y="378720"/>
            <a:ext cx="7671600" cy="108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4800" spc="-1" strike="noStrike">
                <a:solidFill>
                  <a:srgbClr val="90c226"/>
                </a:solidFill>
                <a:latin typeface="Trebuchet MS"/>
                <a:ea typeface="DejaVu Sans"/>
              </a:rPr>
              <a:t>Software Schema</a:t>
            </a:r>
            <a:endParaRPr b="0" lang="it-IT" sz="4800" spc="-1" strike="noStrike">
              <a:latin typeface="Arial"/>
            </a:endParaRPr>
          </a:p>
        </p:txBody>
      </p:sp>
      <p:pic>
        <p:nvPicPr>
          <p:cNvPr id="295" name="Immagine 4" descr=""/>
          <p:cNvPicPr/>
          <p:nvPr/>
        </p:nvPicPr>
        <p:blipFill>
          <a:blip r:embed="rId1"/>
          <a:srcRect l="0" t="9390" r="0" b="10865"/>
          <a:stretch/>
        </p:blipFill>
        <p:spPr>
          <a:xfrm>
            <a:off x="842760" y="1669320"/>
            <a:ext cx="8181360" cy="4362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0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307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device is is positioned under the asphalt.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code works in the following way: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it measure by means of the ultrasonic sensor the distance from the car and there are two cases: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update of the date on the table in the cloud is done only when there is a change of the state (from free to occupied or from occupied to free).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demo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319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demo is available here: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https://www.youtube.com/watch?v=2jt28GkLYO0&amp;t=4s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5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6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7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8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29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code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331" name="CustomShape 12"/>
          <p:cNvSpPr/>
          <p:nvPr/>
        </p:nvSpPr>
        <p:spPr>
          <a:xfrm>
            <a:off x="6116040" y="60948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device is is positioned under the asphalt.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code works in the following way:</a:t>
            </a:r>
            <a:br/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It measure by means of the ultrasonic sensor the distance from the car and there are two cases: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There is a car → the parking lot is occupied.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134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There is nothing → the parking lot is free.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417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update of the date on the table in the cloud is done only when there is a change of the state (from free to occupied or from occupied to free).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33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3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4" name="Group 13"/>
          <p:cNvGrpSpPr/>
          <p:nvPr/>
        </p:nvGrpSpPr>
        <p:grpSpPr>
          <a:xfrm>
            <a:off x="4267080" y="-8640"/>
            <a:ext cx="4763520" cy="6866280"/>
            <a:chOff x="4267080" y="-8640"/>
            <a:chExt cx="4763520" cy="6866280"/>
          </a:xfrm>
        </p:grpSpPr>
        <p:sp>
          <p:nvSpPr>
            <p:cNvPr id="345" name="Line 14"/>
            <p:cNvSpPr/>
            <p:nvPr/>
          </p:nvSpPr>
          <p:spPr>
            <a:xfrm>
              <a:off x="5720040" y="0"/>
              <a:ext cx="1218960" cy="6855840"/>
            </a:xfrm>
            <a:prstGeom prst="line">
              <a:avLst/>
            </a:prstGeom>
            <a:ln cap="rnd" w="9360">
              <a:solidFill>
                <a:srgbClr val="6c911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Line 15"/>
            <p:cNvSpPr/>
            <p:nvPr/>
          </p:nvSpPr>
          <p:spPr>
            <a:xfrm flipH="1">
              <a:off x="4267080" y="3681360"/>
              <a:ext cx="4763520" cy="317628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CustomShape 16"/>
            <p:cNvSpPr/>
            <p:nvPr/>
          </p:nvSpPr>
          <p:spPr>
            <a:xfrm>
              <a:off x="545868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CustomShape 17"/>
            <p:cNvSpPr/>
            <p:nvPr/>
          </p:nvSpPr>
          <p:spPr>
            <a:xfrm>
              <a:off x="58809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18"/>
            <p:cNvSpPr/>
            <p:nvPr/>
          </p:nvSpPr>
          <p:spPr>
            <a:xfrm>
              <a:off x="520956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19"/>
            <p:cNvSpPr/>
            <p:nvPr/>
          </p:nvSpPr>
          <p:spPr>
            <a:xfrm>
              <a:off x="561168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a021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20"/>
            <p:cNvSpPr/>
            <p:nvPr/>
          </p:nvSpPr>
          <p:spPr>
            <a:xfrm>
              <a:off x="664884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" name="CustomShape 21"/>
          <p:cNvSpPr/>
          <p:nvPr/>
        </p:nvSpPr>
        <p:spPr>
          <a:xfrm>
            <a:off x="677160" y="1282680"/>
            <a:ext cx="5094000" cy="430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  <a:ea typeface="DejaVu Sans"/>
              </a:rPr>
              <a:t>EVALUATION</a:t>
            </a:r>
            <a:br/>
            <a:r>
              <a:rPr b="0" lang="en-US" sz="2000" spc="-1" strike="noStrike" u="sng">
                <a:solidFill>
                  <a:srgbClr val="0000ff"/>
                </a:solidFill>
                <a:uFillTx/>
                <a:latin typeface="Trebuchet MS"/>
                <a:ea typeface="DejaVu Sans"/>
                <a:hlinkClick r:id="rId1"/>
              </a:rPr>
              <a:t>https://youtu.be/5KO33bAF0us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353" name="CustomShape 22"/>
          <p:cNvSpPr/>
          <p:nvPr/>
        </p:nvSpPr>
        <p:spPr>
          <a:xfrm>
            <a:off x="7136640" y="-8640"/>
            <a:ext cx="5072760" cy="6864480"/>
          </a:xfrm>
          <a:custGeom>
            <a:avLst/>
            <a:gdLst/>
            <a:ahLst/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27" descr="Car park lanes with skid marks on the road"/>
          <p:cNvPicPr/>
          <p:nvPr/>
        </p:nvPicPr>
        <p:blipFill>
          <a:blip r:embed="rId1"/>
          <a:srcRect l="10006" t="0" r="12887" b="-3"/>
          <a:stretch/>
        </p:blipFill>
        <p:spPr>
          <a:xfrm>
            <a:off x="4269960" y="-1836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355" name="CustomShape 1"/>
          <p:cNvSpPr/>
          <p:nvPr/>
        </p:nvSpPr>
        <p:spPr>
          <a:xfrm>
            <a:off x="677160" y="304920"/>
            <a:ext cx="3849120" cy="1318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90c226"/>
                </a:solidFill>
                <a:latin typeface="Trebuchet MS"/>
                <a:ea typeface="DejaVu Sans"/>
              </a:rPr>
              <a:t>Energy consumption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677160" y="1830240"/>
            <a:ext cx="3849120" cy="387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have analyzed energy consumption trying to reduce it efficently.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Our measurements change according to the states of parking spaces.</a:t>
            </a:r>
            <a:endParaRPr b="0" lang="it-IT" sz="20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states are:</a:t>
            </a:r>
            <a:endParaRPr b="0" lang="it-IT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if the parking space is free, our idea is to measure the data every minute;</a:t>
            </a:r>
            <a:endParaRPr b="0" lang="it-IT" sz="20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it-IT" sz="2000" spc="-1" strike="noStrike">
                <a:solidFill>
                  <a:srgbClr val="ffffff"/>
                </a:solidFill>
                <a:latin typeface="Trebuchet MS"/>
                <a:ea typeface="DejaVu Sans"/>
              </a:rPr>
              <a:t>if the parking space is occupied, the idea is to measure the data every 10 minutes.  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357" name="Line 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cap="rnd"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cap="rnd"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0" name="CustomShape 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1" name="CustomShape 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2" name="CustomShape 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3" name="CustomShape 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4" name="CustomShape 1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65" name="CustomShape 1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7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Device Consumptions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377" name="CustomShape 12"/>
          <p:cNvSpPr/>
          <p:nvPr/>
        </p:nvSpPr>
        <p:spPr>
          <a:xfrm>
            <a:off x="6095880" y="1607040"/>
            <a:ext cx="5509080" cy="414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Battery: 14000mAh power bank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Ultrasonic sensor consumes 15mAh 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Board STM32 consumes:</a:t>
            </a:r>
            <a:endParaRPr b="0" lang="it-IT" sz="18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12.7mAh in run mode</a:t>
            </a:r>
            <a:endParaRPr b="0" lang="it-IT" sz="1600" spc="-1" strike="noStrike">
              <a:latin typeface="Arial"/>
            </a:endParaRPr>
          </a:p>
          <a:p>
            <a:pPr lvl="1" marL="743040" indent="-28368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600" spc="-1" strike="noStrike">
                <a:solidFill>
                  <a:srgbClr val="ffffff"/>
                </a:solidFill>
                <a:latin typeface="Trebuchet MS"/>
                <a:ea typeface="DejaVu Sans"/>
              </a:rPr>
              <a:t>0.82mAh in sleep mode</a:t>
            </a:r>
            <a:endParaRPr b="0" lang="it-IT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379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388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9" name="CustomShape 12"/>
          <p:cNvSpPr/>
          <p:nvPr/>
        </p:nvSpPr>
        <p:spPr>
          <a:xfrm>
            <a:off x="4974480" y="1265400"/>
            <a:ext cx="4297680" cy="324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  <a:ea typeface="DejaVu Sans"/>
              </a:rPr>
              <a:t>Three specific evaluation cases</a:t>
            </a:r>
            <a:endParaRPr b="0" lang="it-IT" sz="5400" spc="-1" strike="noStrike">
              <a:latin typeface="Arial"/>
            </a:endParaRPr>
          </a:p>
        </p:txBody>
      </p:sp>
      <p:sp>
        <p:nvSpPr>
          <p:cNvPr id="390" name="CustomShape 13"/>
          <p:cNvSpPr/>
          <p:nvPr/>
        </p:nvSpPr>
        <p:spPr>
          <a:xfrm rot="10800000">
            <a:off x="5040" y="15120"/>
            <a:ext cx="840600" cy="5663880"/>
          </a:xfrm>
          <a:prstGeom prst="triangle">
            <a:avLst>
              <a:gd name="adj" fmla="val 100000"/>
            </a:avLst>
          </a:prstGeom>
          <a:solidFill>
            <a:srgbClr val="90c226">
              <a:alpha val="85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391" name="Graphic 6" descr="Questionario"/>
          <p:cNvPicPr/>
          <p:nvPr/>
        </p:nvPicPr>
        <p:blipFill>
          <a:blip r:embed="rId1"/>
          <a:stretch/>
        </p:blipFill>
        <p:spPr>
          <a:xfrm>
            <a:off x="888480" y="1550160"/>
            <a:ext cx="3763440" cy="3763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7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8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99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0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1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11"/>
          <p:cNvSpPr/>
          <p:nvPr/>
        </p:nvSpPr>
        <p:spPr>
          <a:xfrm>
            <a:off x="436320" y="59184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Constantly connected device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403" name="CustomShape 12"/>
          <p:cNvSpPr/>
          <p:nvPr/>
        </p:nvSpPr>
        <p:spPr>
          <a:xfrm>
            <a:off x="6095880" y="1978920"/>
            <a:ext cx="5509080" cy="340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In 1 hour it consumes (15 + 12.7) mA = 27.7mAh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In one day it consumes 664.8mAh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21 days.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9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0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1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2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3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11"/>
          <p:cNvSpPr/>
          <p:nvPr/>
        </p:nvSpPr>
        <p:spPr>
          <a:xfrm>
            <a:off x="165240" y="609480"/>
            <a:ext cx="435348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Device with always free parking </a:t>
            </a:r>
            <a:br/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(worst case)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6332040" y="1314360"/>
            <a:ext cx="5509080" cy="421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minute.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59s sleep mode. -&gt; 3540s of sleep mode -&gt; consumes 0.80mA in one hour.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1s run mode. -&gt; 60s of run mode -&gt; consumes 0.46mA in one hour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(0.80 + 0.46) mA = 1.26mA.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In one day it consumes 30.42mA.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460 days.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4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5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6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7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18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Brief description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220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Lights on Parking is a project born from the desire to give a solution to the problem of finding a parking space, in all circumstances, when you go to work, to university or go out for a little fun.</a:t>
            </a:r>
            <a:endParaRPr b="0" lang="it-IT" sz="24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Thanks to our device, no one will have any more problems finding a free parking space.</a:t>
            </a:r>
            <a:br/>
            <a:r>
              <a:rPr b="0" lang="en-US" sz="24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1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2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3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4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25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1"/>
          <p:cNvSpPr/>
          <p:nvPr/>
        </p:nvSpPr>
        <p:spPr>
          <a:xfrm>
            <a:off x="188640" y="651960"/>
            <a:ext cx="41364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Device with always occupied parking (best case)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427" name="CustomShape 12"/>
          <p:cNvSpPr/>
          <p:nvPr/>
        </p:nvSpPr>
        <p:spPr>
          <a:xfrm>
            <a:off x="6095880" y="908640"/>
            <a:ext cx="550908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check parking situation every 10 minutes.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3594s of sleep mode in 1 hour -&gt; consumes 0.818mA in one hour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6s of run mode in 1 hour -&gt; consumes 0.046mA in one hour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Overall in 1 hour it consumes (0.818 + 0.046) mA = 0.864mA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In one day it consumes 20.736mA.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device discharges after approximately 675 days.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1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3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4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5" name="CustomShape 8"/>
          <p:cNvSpPr/>
          <p:nvPr/>
        </p:nvSpPr>
        <p:spPr>
          <a:xfrm>
            <a:off x="347760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6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7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8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Future plans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439" name="CustomShape 12"/>
          <p:cNvSpPr/>
          <p:nvPr/>
        </p:nvSpPr>
        <p:spPr>
          <a:xfrm>
            <a:off x="6332040" y="1756080"/>
            <a:ext cx="5509080" cy="451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This is the list of our future plans for the project: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Evaluation of battery consumption for the sending of data;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Precise evaluation of data by analyzing with IoT-Lab / INA;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Connecting devices with Lora and edge computing;</a:t>
            </a:r>
            <a:endParaRPr b="0" lang="it-IT" sz="1800" spc="-1" strike="noStrike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1001"/>
              </a:spcBef>
              <a:buClr>
                <a:srgbClr val="2c3c43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Web Application.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41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1" name="CustomShape 1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52" name="Group 13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453" name="Line 14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Line 15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CustomShape 16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CustomShape 17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CustomShape 18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CustomShape 19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CustomShape 20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0" name="CustomShape 21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461" name="CustomShape 22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2" name="CustomShape 23"/>
          <p:cNvSpPr/>
          <p:nvPr/>
        </p:nvSpPr>
        <p:spPr>
          <a:xfrm>
            <a:off x="1506960" y="2404440"/>
            <a:ext cx="7764840" cy="16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4000"/>
          </a:bodyPr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90c226"/>
                </a:solidFill>
                <a:latin typeface="Trebuchet MS"/>
                <a:ea typeface="DejaVu Sans"/>
              </a:rPr>
              <a:t>THANKS FOR WATCHING!</a:t>
            </a:r>
            <a:endParaRPr b="0" lang="it-IT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Line 3"/>
          <p:cNvSpPr/>
          <p:nvPr/>
        </p:nvSpPr>
        <p:spPr>
          <a:xfrm>
            <a:off x="3953160" y="0"/>
            <a:ext cx="121932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Line 4"/>
          <p:cNvSpPr/>
          <p:nvPr/>
        </p:nvSpPr>
        <p:spPr>
          <a:xfrm flipH="1">
            <a:off x="213300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5"/>
          <p:cNvSpPr/>
          <p:nvPr/>
        </p:nvSpPr>
        <p:spPr>
          <a:xfrm>
            <a:off x="332460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6" name="CustomShape 6"/>
          <p:cNvSpPr/>
          <p:nvPr/>
        </p:nvSpPr>
        <p:spPr>
          <a:xfrm>
            <a:off x="374652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7" name="CustomShape 7"/>
          <p:cNvSpPr/>
          <p:nvPr/>
        </p:nvSpPr>
        <p:spPr>
          <a:xfrm>
            <a:off x="307548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8" name="CustomShape 8"/>
          <p:cNvSpPr/>
          <p:nvPr/>
        </p:nvSpPr>
        <p:spPr>
          <a:xfrm>
            <a:off x="3477600" y="43020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29" name="CustomShape 9"/>
          <p:cNvSpPr/>
          <p:nvPr/>
        </p:nvSpPr>
        <p:spPr>
          <a:xfrm>
            <a:off x="451476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0" name="CustomShape 10"/>
          <p:cNvSpPr/>
          <p:nvPr/>
        </p:nvSpPr>
        <p:spPr>
          <a:xfrm>
            <a:off x="5082120" y="-8640"/>
            <a:ext cx="7107840" cy="6864480"/>
          </a:xfrm>
          <a:custGeom>
            <a:avLst/>
            <a:gdLst/>
            <a:ahLst/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54a021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11"/>
          <p:cNvSpPr/>
          <p:nvPr/>
        </p:nvSpPr>
        <p:spPr>
          <a:xfrm>
            <a:off x="677160" y="609480"/>
            <a:ext cx="3841200" cy="55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it-IT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Requirements</a:t>
            </a:r>
            <a:endParaRPr b="0" lang="it-IT" sz="3600" spc="-1" strike="noStrike">
              <a:latin typeface="Arial"/>
            </a:endParaRPr>
          </a:p>
        </p:txBody>
      </p:sp>
      <p:sp>
        <p:nvSpPr>
          <p:cNvPr id="232" name="CustomShape 12"/>
          <p:cNvSpPr/>
          <p:nvPr/>
        </p:nvSpPr>
        <p:spPr>
          <a:xfrm>
            <a:off x="6274080" y="431640"/>
            <a:ext cx="5509080" cy="5827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4000"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22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collected the requirements, interviewing people who use their cars in different areas: a little city, a big city or a suburban area of a city.</a:t>
            </a: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br/>
            <a:br/>
            <a:endParaRPr b="0" lang="it-IT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677160" y="355680"/>
            <a:ext cx="11005200" cy="634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 smart way to find a parking space efficiently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Less time spent in the car;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it-IT" sz="1800" spc="-1" strike="noStrike">
              <a:latin typeface="Arial"/>
            </a:endParaRPr>
          </a:p>
          <a:p>
            <a:pPr marL="343080" indent="-34128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AutoNum type="arabicPeriod"/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Less stress for the drivers;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</p:txBody>
      </p:sp>
      <p:pic>
        <p:nvPicPr>
          <p:cNvPr id="234" name="Immagine 4" descr=""/>
          <p:cNvPicPr/>
          <p:nvPr/>
        </p:nvPicPr>
        <p:blipFill>
          <a:blip r:embed="rId1"/>
          <a:stretch/>
        </p:blipFill>
        <p:spPr>
          <a:xfrm>
            <a:off x="6438960" y="355680"/>
            <a:ext cx="3781080" cy="1818000"/>
          </a:xfrm>
          <a:prstGeom prst="rect">
            <a:avLst/>
          </a:prstGeom>
          <a:ln>
            <a:noFill/>
          </a:ln>
        </p:spPr>
      </p:pic>
      <p:pic>
        <p:nvPicPr>
          <p:cNvPr id="235" name="Immagine 6" descr=""/>
          <p:cNvPicPr/>
          <p:nvPr/>
        </p:nvPicPr>
        <p:blipFill>
          <a:blip r:embed="rId2"/>
          <a:stretch/>
        </p:blipFill>
        <p:spPr>
          <a:xfrm>
            <a:off x="6438960" y="2495520"/>
            <a:ext cx="3781080" cy="1945800"/>
          </a:xfrm>
          <a:prstGeom prst="rect">
            <a:avLst/>
          </a:prstGeom>
          <a:ln>
            <a:noFill/>
          </a:ln>
        </p:spPr>
      </p:pic>
      <p:pic>
        <p:nvPicPr>
          <p:cNvPr id="236" name="Immagine 10" descr=""/>
          <p:cNvPicPr/>
          <p:nvPr/>
        </p:nvPicPr>
        <p:blipFill>
          <a:blip r:embed="rId3"/>
          <a:stretch/>
        </p:blipFill>
        <p:spPr>
          <a:xfrm>
            <a:off x="6438960" y="4763520"/>
            <a:ext cx="3781080" cy="18180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677160" y="609480"/>
            <a:ext cx="8594640" cy="281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343080" indent="-341280">
              <a:lnSpc>
                <a:spcPct val="90000"/>
              </a:lnSpc>
              <a:buClr>
                <a:srgbClr val="ffffff"/>
              </a:buClr>
              <a:buFont typeface="Arial"/>
              <a:buAutoNum type="arabicPeriod" startAt="4"/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 </a:t>
            </a: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Reduction of traffic due to the search for a parking space;</a:t>
            </a:r>
            <a:br/>
            <a:br/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Reduction of fuel emission (economic aspect);</a:t>
            </a:r>
            <a:br/>
            <a:br/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Reduction of fuel consumption (ambiental aspect).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238" name="Immagine 4" descr=""/>
          <p:cNvPicPr/>
          <p:nvPr/>
        </p:nvPicPr>
        <p:blipFill>
          <a:blip r:embed="rId1"/>
          <a:stretch/>
        </p:blipFill>
        <p:spPr>
          <a:xfrm>
            <a:off x="677160" y="3250800"/>
            <a:ext cx="5137920" cy="2817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1"/>
          <p:cNvGrpSpPr/>
          <p:nvPr/>
        </p:nvGrpSpPr>
        <p:grpSpPr>
          <a:xfrm>
            <a:off x="2160" y="-8640"/>
            <a:ext cx="12187800" cy="6866640"/>
            <a:chOff x="2160" y="-8640"/>
            <a:chExt cx="12187800" cy="6866640"/>
          </a:xfrm>
        </p:grpSpPr>
        <p:sp>
          <p:nvSpPr>
            <p:cNvPr id="240" name="Line 2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Line 3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cap="rnd" w="9360">
              <a:solidFill>
                <a:srgbClr val="26262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CustomShape 4"/>
            <p:cNvSpPr/>
            <p:nvPr/>
          </p:nvSpPr>
          <p:spPr>
            <a:xfrm>
              <a:off x="9181440" y="-8640"/>
              <a:ext cx="3005280" cy="6864480"/>
            </a:xfrm>
            <a:custGeom>
              <a:avLst/>
              <a:gd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CustomShape 5"/>
            <p:cNvSpPr/>
            <p:nvPr/>
          </p:nvSpPr>
          <p:spPr>
            <a:xfrm>
              <a:off x="9603360" y="-8640"/>
              <a:ext cx="2586240" cy="6864480"/>
            </a:xfrm>
            <a:custGeom>
              <a:avLst/>
              <a:gd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CustomShape 6"/>
            <p:cNvSpPr/>
            <p:nvPr/>
          </p:nvSpPr>
          <p:spPr>
            <a:xfrm>
              <a:off x="8932320" y="3048120"/>
              <a:ext cx="3257640" cy="380772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CustomShape 7"/>
            <p:cNvSpPr/>
            <p:nvPr/>
          </p:nvSpPr>
          <p:spPr>
            <a:xfrm>
              <a:off x="9334440" y="-8640"/>
              <a:ext cx="2852280" cy="6864480"/>
            </a:xfrm>
            <a:custGeom>
              <a:avLst/>
              <a:gd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CustomShape 8"/>
            <p:cNvSpPr/>
            <p:nvPr/>
          </p:nvSpPr>
          <p:spPr>
            <a:xfrm>
              <a:off x="10898640" y="-8640"/>
              <a:ext cx="1288080" cy="6864480"/>
            </a:xfrm>
            <a:custGeom>
              <a:avLst/>
              <a:gd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7" name="CustomShape 9"/>
            <p:cNvSpPr/>
            <p:nvPr/>
          </p:nvSpPr>
          <p:spPr>
            <a:xfrm>
              <a:off x="10938960" y="-8640"/>
              <a:ext cx="1247760" cy="6864480"/>
            </a:xfrm>
            <a:custGeom>
              <a:avLst/>
              <a:gd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8" name="CustomShape 10"/>
            <p:cNvSpPr/>
            <p:nvPr/>
          </p:nvSpPr>
          <p:spPr>
            <a:xfrm>
              <a:off x="10371600" y="3589920"/>
              <a:ext cx="1815120" cy="326592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249" name="CustomShape 11"/>
            <p:cNvSpPr/>
            <p:nvPr/>
          </p:nvSpPr>
          <p:spPr>
            <a:xfrm rot="10800000">
              <a:off x="2160" y="2160"/>
              <a:ext cx="840600" cy="5663880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600">
              <a:noFill/>
            </a:ln>
            <a:effectLst>
              <a:outerShdw dir="5400000" dist="25560" rotWithShape="0">
                <a:srgbClr val="000000">
                  <a:alpha val="3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50" name="Picture 4" descr="Electronic circuit board"/>
          <p:cNvPicPr/>
          <p:nvPr/>
        </p:nvPicPr>
        <p:blipFill>
          <a:blip r:embed="rId1"/>
          <a:srcRect l="22893" t="0" r="-2" b="-3"/>
          <a:stretch/>
        </p:blipFill>
        <p:spPr>
          <a:xfrm>
            <a:off x="4269960" y="0"/>
            <a:ext cx="7920000" cy="6855840"/>
          </a:xfrm>
          <a:prstGeom prst="rect">
            <a:avLst/>
          </a:prstGeom>
          <a:ln>
            <a:noFill/>
          </a:ln>
        </p:spPr>
      </p:pic>
      <p:sp>
        <p:nvSpPr>
          <p:cNvPr id="251" name="CustomShape 12"/>
          <p:cNvSpPr/>
          <p:nvPr/>
        </p:nvSpPr>
        <p:spPr>
          <a:xfrm>
            <a:off x="47880" y="1648800"/>
            <a:ext cx="4086000" cy="2367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800" spc="-1" strike="noStrike">
                <a:solidFill>
                  <a:srgbClr val="90c226"/>
                </a:solidFill>
                <a:latin typeface="Trebuchet MS"/>
                <a:ea typeface="DejaVu Sans"/>
              </a:rPr>
              <a:t>THE DEVICE</a:t>
            </a:r>
            <a:endParaRPr b="0" lang="it-IT" sz="4800" spc="-1" strike="noStrike">
              <a:latin typeface="Arial"/>
            </a:endParaRPr>
          </a:p>
        </p:txBody>
      </p:sp>
      <p:sp>
        <p:nvSpPr>
          <p:cNvPr id="252" name="Line 13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cap="rnd"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4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cap="rnd" w="9360">
            <a:solidFill>
              <a:srgbClr val="40404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15"/>
          <p:cNvSpPr/>
          <p:nvPr/>
        </p:nvSpPr>
        <p:spPr>
          <a:xfrm>
            <a:off x="918144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5" name="CustomShape 16"/>
          <p:cNvSpPr/>
          <p:nvPr/>
        </p:nvSpPr>
        <p:spPr>
          <a:xfrm>
            <a:off x="960336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6" name="CustomShape 17"/>
          <p:cNvSpPr/>
          <p:nvPr/>
        </p:nvSpPr>
        <p:spPr>
          <a:xfrm>
            <a:off x="893232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7" name="CustomShape 18"/>
          <p:cNvSpPr/>
          <p:nvPr/>
        </p:nvSpPr>
        <p:spPr>
          <a:xfrm>
            <a:off x="933444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47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8" name="CustomShape 19"/>
          <p:cNvSpPr/>
          <p:nvPr/>
        </p:nvSpPr>
        <p:spPr>
          <a:xfrm>
            <a:off x="10898640" y="-8640"/>
            <a:ext cx="1288080" cy="68644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c0e474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59" name="CustomShape 20"/>
          <p:cNvSpPr/>
          <p:nvPr/>
        </p:nvSpPr>
        <p:spPr>
          <a:xfrm>
            <a:off x="10938960" y="-8640"/>
            <a:ext cx="1247760" cy="68644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65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60" name="CustomShape 21"/>
          <p:cNvSpPr/>
          <p:nvPr/>
        </p:nvSpPr>
        <p:spPr>
          <a:xfrm>
            <a:off x="1037160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285840" y="468000"/>
            <a:ext cx="8971560" cy="108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2800" spc="-1" strike="noStrike">
                <a:solidFill>
                  <a:srgbClr val="ffffff"/>
                </a:solidFill>
                <a:latin typeface="Trebuchet MS"/>
                <a:ea typeface="DejaVu Sans"/>
              </a:rPr>
              <a:t>Devices Requirements</a:t>
            </a:r>
            <a:endParaRPr b="0" lang="it-IT" sz="2800" spc="-1" strike="noStrike">
              <a:latin typeface="Arial"/>
            </a:endParaRPr>
          </a:p>
        </p:txBody>
      </p:sp>
      <p:pic>
        <p:nvPicPr>
          <p:cNvPr id="262" name="Immagine 4" descr="Immagine che contiene tavolo&#10;&#10;Descrizione generata automaticamente"/>
          <p:cNvPicPr/>
          <p:nvPr/>
        </p:nvPicPr>
        <p:blipFill>
          <a:blip r:embed="rId1"/>
          <a:stretch/>
        </p:blipFill>
        <p:spPr>
          <a:xfrm>
            <a:off x="453960" y="1636560"/>
            <a:ext cx="5643360" cy="3583080"/>
          </a:xfrm>
          <a:prstGeom prst="rect">
            <a:avLst/>
          </a:prstGeom>
          <a:ln>
            <a:noFill/>
          </a:ln>
        </p:spPr>
      </p:pic>
      <p:sp>
        <p:nvSpPr>
          <p:cNvPr id="263" name="CustomShape 2"/>
          <p:cNvSpPr/>
          <p:nvPr/>
        </p:nvSpPr>
        <p:spPr>
          <a:xfrm>
            <a:off x="406440" y="5486400"/>
            <a:ext cx="86533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We have analyzed the requirements and we have choosen for our project sensor under the asphalt.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264" name="Immagine 3" descr=""/>
          <p:cNvPicPr/>
          <p:nvPr/>
        </p:nvPicPr>
        <p:blipFill>
          <a:blip r:embed="rId2"/>
          <a:stretch/>
        </p:blipFill>
        <p:spPr>
          <a:xfrm>
            <a:off x="6508800" y="1645560"/>
            <a:ext cx="4919400" cy="2286000"/>
          </a:xfrm>
          <a:prstGeom prst="rect">
            <a:avLst/>
          </a:prstGeom>
          <a:ln>
            <a:noFill/>
          </a:ln>
        </p:spPr>
      </p:pic>
      <p:sp>
        <p:nvSpPr>
          <p:cNvPr id="265" name="CustomShape 3"/>
          <p:cNvSpPr/>
          <p:nvPr/>
        </p:nvSpPr>
        <p:spPr>
          <a:xfrm>
            <a:off x="6508800" y="4232880"/>
            <a:ext cx="427824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People preferred the invisible device 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Immagine 4" descr="Immagine che contiene testo, interni, articoli&#10;&#10;Descrizione generata automaticamente"/>
          <p:cNvPicPr/>
          <p:nvPr/>
        </p:nvPicPr>
        <p:blipFill>
          <a:blip r:embed="rId1"/>
          <a:stretch/>
        </p:blipFill>
        <p:spPr>
          <a:xfrm>
            <a:off x="1081440" y="598680"/>
            <a:ext cx="3285000" cy="3145680"/>
          </a:xfrm>
          <a:prstGeom prst="rect">
            <a:avLst/>
          </a:prstGeom>
          <a:ln>
            <a:noFill/>
          </a:ln>
        </p:spPr>
      </p:pic>
      <p:pic>
        <p:nvPicPr>
          <p:cNvPr id="267" name="Immagine 6" descr="Immagine che contiene elettronico, altoparlante&#10;&#10;Descrizione generata automaticamente"/>
          <p:cNvPicPr/>
          <p:nvPr/>
        </p:nvPicPr>
        <p:blipFill>
          <a:blip r:embed="rId2"/>
          <a:stretch/>
        </p:blipFill>
        <p:spPr>
          <a:xfrm>
            <a:off x="1081440" y="4470480"/>
            <a:ext cx="3285000" cy="2044440"/>
          </a:xfrm>
          <a:prstGeom prst="rect">
            <a:avLst/>
          </a:prstGeom>
          <a:ln>
            <a:noFill/>
          </a:ln>
        </p:spPr>
      </p:pic>
      <p:sp>
        <p:nvSpPr>
          <p:cNvPr id="268" name="CustomShape 1"/>
          <p:cNvSpPr/>
          <p:nvPr/>
        </p:nvSpPr>
        <p:spPr>
          <a:xfrm>
            <a:off x="5457240" y="1433880"/>
            <a:ext cx="368460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STM32 NUCLEO-64 F401RE: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 versatile board used to build prototypes, combining performaces and low power consumes.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57240" y="4754880"/>
            <a:ext cx="28681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HC-SR04: 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an ultrasonic sensor uses sonar to determine distance to an object.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c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2"/>
          <p:cNvSpPr/>
          <p:nvPr/>
        </p:nvSpPr>
        <p:spPr>
          <a:xfrm>
            <a:off x="0" y="0"/>
            <a:ext cx="12189960" cy="6855840"/>
          </a:xfrm>
          <a:prstGeom prst="rect">
            <a:avLst/>
          </a:prstGeom>
          <a:solidFill>
            <a:srgbClr val="2c3c43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Line 3"/>
          <p:cNvSpPr/>
          <p:nvPr/>
        </p:nvSpPr>
        <p:spPr>
          <a:xfrm>
            <a:off x="5111280" y="0"/>
            <a:ext cx="1218960" cy="6858000"/>
          </a:xfrm>
          <a:prstGeom prst="line">
            <a:avLst/>
          </a:prstGeom>
          <a:ln cap="rnd" w="9360">
            <a:solidFill>
              <a:srgbClr val="6c911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Line 4"/>
          <p:cNvSpPr/>
          <p:nvPr/>
        </p:nvSpPr>
        <p:spPr>
          <a:xfrm flipH="1">
            <a:off x="3290760" y="3681360"/>
            <a:ext cx="4763520" cy="3176640"/>
          </a:xfrm>
          <a:prstGeom prst="line">
            <a:avLst/>
          </a:prstGeom>
          <a:ln cap="rnd"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5"/>
          <p:cNvSpPr/>
          <p:nvPr/>
        </p:nvSpPr>
        <p:spPr>
          <a:xfrm>
            <a:off x="4482720" y="-8640"/>
            <a:ext cx="3005280" cy="68644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rgbClr val="90c226">
              <a:alpha val="3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5" name="CustomShape 6"/>
          <p:cNvSpPr/>
          <p:nvPr/>
        </p:nvSpPr>
        <p:spPr>
          <a:xfrm>
            <a:off x="4904640" y="-8640"/>
            <a:ext cx="2586240" cy="68644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90c226">
              <a:alpha val="2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6" name="CustomShape 7"/>
          <p:cNvSpPr/>
          <p:nvPr/>
        </p:nvSpPr>
        <p:spPr>
          <a:xfrm>
            <a:off x="4233600" y="3048120"/>
            <a:ext cx="3257640" cy="3807720"/>
          </a:xfrm>
          <a:prstGeom prst="triangle">
            <a:avLst>
              <a:gd name="adj" fmla="val 100000"/>
            </a:avLst>
          </a:prstGeom>
          <a:solidFill>
            <a:srgbClr val="54a021">
              <a:alpha val="72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7" name="CustomShape 8"/>
          <p:cNvSpPr/>
          <p:nvPr/>
        </p:nvSpPr>
        <p:spPr>
          <a:xfrm>
            <a:off x="4635720" y="-8640"/>
            <a:ext cx="2852280" cy="68644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9">
              <a:alpha val="7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8" name="CustomShape 9"/>
          <p:cNvSpPr/>
          <p:nvPr/>
        </p:nvSpPr>
        <p:spPr>
          <a:xfrm>
            <a:off x="5672880" y="3589920"/>
            <a:ext cx="1815120" cy="3265920"/>
          </a:xfrm>
          <a:prstGeom prst="triangle">
            <a:avLst>
              <a:gd name="adj" fmla="val 100000"/>
            </a:avLst>
          </a:prstGeom>
          <a:solidFill>
            <a:srgbClr val="90c226">
              <a:alpha val="80000"/>
            </a:srgbClr>
          </a:solidFill>
          <a:ln w="12600">
            <a:noFill/>
          </a:ln>
          <a:effectLst>
            <a:outerShdw dir="5400000" dist="2556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79" name="CustomShape 10"/>
          <p:cNvSpPr/>
          <p:nvPr/>
        </p:nvSpPr>
        <p:spPr>
          <a:xfrm>
            <a:off x="6197760" y="-8640"/>
            <a:ext cx="5992200" cy="6864480"/>
          </a:xfrm>
          <a:custGeom>
            <a:avLst/>
            <a:gdLst/>
            <a:ahLst/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90c226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11"/>
          <p:cNvSpPr/>
          <p:nvPr/>
        </p:nvSpPr>
        <p:spPr>
          <a:xfrm>
            <a:off x="7181640" y="2234160"/>
            <a:ext cx="4510800" cy="103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Aft>
                <a:spcPts val="601"/>
              </a:spcAft>
            </a:pPr>
            <a:r>
              <a:rPr b="0" lang="en-US" sz="3600" spc="-1" strike="noStrike">
                <a:solidFill>
                  <a:srgbClr val="ffffff"/>
                </a:solidFill>
                <a:latin typeface="Trebuchet MS"/>
                <a:ea typeface="DejaVu Sans"/>
              </a:rPr>
              <a:t>Hardware Schema</a:t>
            </a:r>
            <a:endParaRPr b="0" lang="it-IT" sz="3600" spc="-1" strike="noStrike">
              <a:latin typeface="Arial"/>
            </a:endParaRPr>
          </a:p>
        </p:txBody>
      </p:sp>
      <p:pic>
        <p:nvPicPr>
          <p:cNvPr id="281" name="Segnaposto contenuto 8" descr=""/>
          <p:cNvPicPr/>
          <p:nvPr/>
        </p:nvPicPr>
        <p:blipFill>
          <a:blip r:embed="rId1"/>
          <a:stretch/>
        </p:blipFill>
        <p:spPr>
          <a:xfrm>
            <a:off x="541440" y="1371960"/>
            <a:ext cx="4141800" cy="4103640"/>
          </a:xfrm>
          <a:prstGeom prst="rect">
            <a:avLst/>
          </a:prstGeom>
          <a:ln>
            <a:noFill/>
          </a:ln>
        </p:spPr>
      </p:pic>
      <p:sp>
        <p:nvSpPr>
          <p:cNvPr id="282" name="CustomShape 12"/>
          <p:cNvSpPr/>
          <p:nvPr/>
        </p:nvSpPr>
        <p:spPr>
          <a:xfrm>
            <a:off x="7181640" y="3188520"/>
            <a:ext cx="4510800" cy="33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28600" indent="-2268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Trebuchet MS"/>
                <a:ea typeface="DejaVu Sans"/>
              </a:rPr>
              <a:t>The project is built in a STM32 Nucleo-64 board, in which we implemented an ultrasonic proximity sensor which is used to determine when a car is parked in a certain parking space.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Application>LibreOffice/6.4.7.2$Linux_X86_64 LibreOffice_project/40$Build-2</Application>
  <Words>668</Words>
  <Paragraphs>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2022-04-28T09:19:33Z</dcterms:created>
  <dc:creator>Alessia Santamaria</dc:creator>
  <dc:description/>
  <dc:language>en-US</dc:language>
  <cp:lastModifiedBy/>
  <dcterms:modified xsi:type="dcterms:W3CDTF">2022-05-02T23:11:49Z</dcterms:modified>
  <cp:revision>19</cp:revision>
  <dc:subject/>
  <dc:title>LIGHTS ON PARKING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