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95" r:id="rId6"/>
    <p:sldId id="304" r:id="rId7"/>
    <p:sldId id="257" r:id="rId8"/>
    <p:sldId id="291" r:id="rId9"/>
    <p:sldId id="296" r:id="rId10"/>
    <p:sldId id="292" r:id="rId11"/>
    <p:sldId id="298" r:id="rId12"/>
    <p:sldId id="300" r:id="rId13"/>
    <p:sldId id="287" r:id="rId14"/>
    <p:sldId id="299" r:id="rId15"/>
    <p:sldId id="288" r:id="rId16"/>
    <p:sldId id="301" r:id="rId17"/>
    <p:sldId id="286" r:id="rId18"/>
    <p:sldId id="303" r:id="rId19"/>
    <p:sldId id="260" r:id="rId20"/>
    <p:sldId id="294" r:id="rId21"/>
    <p:sldId id="297" r:id="rId22"/>
    <p:sldId id="289" r:id="rId23"/>
    <p:sldId id="302" r:id="rId24"/>
    <p:sldId id="305" r:id="rId25"/>
    <p:sldId id="269" r:id="rId2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46"/>
    <a:srgbClr val="000015"/>
    <a:srgbClr val="299CAB"/>
    <a:srgbClr val="63B7C6"/>
    <a:srgbClr val="003352"/>
    <a:srgbClr val="103350"/>
    <a:srgbClr val="0C4360"/>
    <a:srgbClr val="1B6872"/>
    <a:srgbClr val="002136"/>
    <a:srgbClr val="0C7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56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7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903231-3883-4BD0-9EDD-6391B2039C9D}" type="datetime1">
              <a:rPr lang="it-IT" smtClean="0"/>
              <a:t>18/09/2025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5BB936C-8E2D-4FC8-B20E-2CBF0A9FFB22}" type="datetime1">
              <a:rPr lang="it-IT" noProof="0" smtClean="0"/>
              <a:t>18/09/2025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9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518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igura a mano libera: Forma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6" name="Figura a mano libera: Forma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7" name="Triangolo rettangolo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8" name="Triangolo rettangolo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9" name="Triangolo rettangolo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20" name="Figura a mano libera: Forma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</p:grpSp>
        <p:sp>
          <p:nvSpPr>
            <p:cNvPr id="9" name="Figura a mano libera: Forma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11" name="Figura a mano libera: Forma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igura a mano libera: Forma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4" name="Figura a mano libera: Forma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26" name="Segnaposto testo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8" name="Segnaposto contenuto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ia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0" name="Segnaposto immagine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immagine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2" name="Segnaposto immagine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3" name="Segnaposto immagine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immagine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6" name="Segnaposto tes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9" name="Segnaposto testo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Segnaposto testo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sezion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6" name="Segnaposto tes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it-IT" noProof="0"/>
              <a:t>Inserire immagine</a:t>
            </a:r>
          </a:p>
        </p:txBody>
      </p:sp>
      <p:sp>
        <p:nvSpPr>
          <p:cNvPr id="36" name="Segnaposto testo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7" name="Segnaposto testo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s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6" name="Segnaposto tes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it-IT" noProof="0"/>
              <a:t>Inserire immagine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0" name="Segnaposto immagine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tes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1" name="Segnaposto tes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 rtl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Modifica gli stili del testo dello schema</a:t>
            </a: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9" name="Figura a mano libera: Forma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0" name="Figura a mano libera: Forma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1" name="Figura a mano libera: Forma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2" name="Figura a mano libera: Forma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0" name="Figura a mano libera: Forma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1" name="Segnaposto numero diapositiva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Triangolo rettangolo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8" name="Triangolo rettangolo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9" name="Triangolo rettangolo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/>
              <a:t>Grazie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Triangolo rettangolo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numero diapositiva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3" name="Titolo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Titolo sezione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/>
              <a:t>Grazie</a:t>
            </a:r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32" name="Figura a mano libera: Forma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Titolo sezione 01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35" name="Segnaposto numero diapositiva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it-IT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"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Citazione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tes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E0C9E0-2942-02CC-E87C-5ACC71199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364" y="1101874"/>
            <a:ext cx="11214099" cy="26972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it-IT" noProof="0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testo Alternativa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 flipV="1"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5400000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E0C9E0-2942-02CC-E87C-5ACC71199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364" y="1101874"/>
            <a:ext cx="11214099" cy="26972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it-IT" noProof="0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0607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 + testo Alternativa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4" name="Segnaposto testo 22">
            <a:extLst>
              <a:ext uri="{FF2B5EF4-FFF2-40B4-BE49-F238E27FC236}">
                <a16:creationId xmlns:a16="http://schemas.microsoft.com/office/drawing/2014/main" id="{472C5DA2-FDB3-760F-F4CD-87ACE9806B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6C6B3AE4-37DC-A512-609E-DAB5DC243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364" y="1101874"/>
            <a:ext cx="11214099" cy="26972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it-IT" noProof="0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8273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 + testo Alternativa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 flipV="1"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 flipV="1"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5400000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5400000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5400000">
            <a:off x="2664628" y="-2664628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 flipV="1">
            <a:off x="10782299" y="0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4" name="Segnaposto testo 22">
            <a:extLst>
              <a:ext uri="{FF2B5EF4-FFF2-40B4-BE49-F238E27FC236}">
                <a16:creationId xmlns:a16="http://schemas.microsoft.com/office/drawing/2014/main" id="{472C5DA2-FDB3-760F-F4CD-87ACE9806B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6C6B3AE4-37DC-A512-609E-DAB5DC243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364" y="1101874"/>
            <a:ext cx="11214099" cy="26972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it-IT" noProof="0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7" name="Figura a mano libera: Forma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8" name="Figura a mano libera: Forma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9" name="Figura a mano libera: Forma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it-IT" noProof="0">
                <a:latin typeface="+mj-lt"/>
              </a:rPr>
              <a:t>Fare clic per modificare lo stile del titolo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igura a mano libera: Forma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4" name="Figura a mano libera: Forma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ttangolo: Angolo singolo ritagliato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17" name="Rettangolo: Angolo singolo ritagliato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18" name="Figura a mano libera: Forma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78" r:id="rId6"/>
    <p:sldLayoutId id="2147483677" r:id="rId7"/>
    <p:sldLayoutId id="2147483679" r:id="rId8"/>
    <p:sldLayoutId id="2147483661" r:id="rId9"/>
    <p:sldLayoutId id="2147483674" r:id="rId10"/>
    <p:sldLayoutId id="2147483665" r:id="rId11"/>
    <p:sldLayoutId id="2147483673" r:id="rId12"/>
    <p:sldLayoutId id="2147483662" r:id="rId13"/>
    <p:sldLayoutId id="2147483663" r:id="rId14"/>
    <p:sldLayoutId id="2147483664" r:id="rId15"/>
    <p:sldLayoutId id="2147483675" r:id="rId16"/>
    <p:sldLayoutId id="2147483676" r:id="rId17"/>
    <p:sldLayoutId id="2147483672" r:id="rId18"/>
    <p:sldLayoutId id="2147483667" r:id="rId19"/>
    <p:sldLayoutId id="2147483668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664043"/>
            <a:ext cx="7077456" cy="1975269"/>
          </a:xfrm>
        </p:spPr>
        <p:txBody>
          <a:bodyPr rtlCol="0"/>
          <a:lstStyle/>
          <a:p>
            <a:pPr rtl="0"/>
            <a:r>
              <a:rPr lang="it-IT" dirty="0"/>
              <a:t>Astro </a:t>
            </a:r>
            <a:r>
              <a:rPr lang="it-IT" dirty="0" err="1"/>
              <a:t>Allies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425849"/>
          </a:xfrm>
        </p:spPr>
        <p:txBody>
          <a:bodyPr rtlCol="0"/>
          <a:lstStyle/>
          <a:p>
            <a:pPr marL="0" indent="0" rtl="0">
              <a:buNone/>
            </a:pPr>
            <a:r>
              <a:rPr lang="it-IT" dirty="0"/>
              <a:t>Ingegneria del Software </a:t>
            </a:r>
            <a:r>
              <a:rPr lang="it-IT" dirty="0" err="1"/>
              <a:t>a.a</a:t>
            </a:r>
            <a:r>
              <a:rPr lang="it-IT" dirty="0"/>
              <a:t>. 24/25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F63C8FF9-8E4C-C12A-F1B6-323F7D76B308}"/>
              </a:ext>
            </a:extLst>
          </p:cNvPr>
          <p:cNvSpPr txBox="1">
            <a:spLocks/>
          </p:cNvSpPr>
          <p:nvPr/>
        </p:nvSpPr>
        <p:spPr>
          <a:xfrm>
            <a:off x="2761488" y="4147457"/>
            <a:ext cx="7077456" cy="42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200" dirty="0"/>
              <a:t>Marco </a:t>
            </a:r>
            <a:r>
              <a:rPr lang="it-IT" sz="1200" dirty="0" err="1"/>
              <a:t>Anghientti</a:t>
            </a:r>
            <a:r>
              <a:rPr lang="it-IT" sz="1200" dirty="0"/>
              <a:t> – Andrea Cagnolati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1F6701-3EA0-0C4A-A7F8-9C3920BCC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Container Docker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196B65-14AB-72BD-5A4E-2E6FD672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10</a:t>
            </a:fld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302F84-805E-AD74-2A09-7B5B1566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Sistema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288C6E43-F654-BC47-57EE-D2F2E47D020A}"/>
              </a:ext>
            </a:extLst>
          </p:cNvPr>
          <p:cNvGrpSpPr/>
          <p:nvPr/>
        </p:nvGrpSpPr>
        <p:grpSpPr>
          <a:xfrm rot="16200000">
            <a:off x="2135681" y="-322655"/>
            <a:ext cx="535531" cy="645309"/>
            <a:chOff x="10945855" y="7317026"/>
            <a:chExt cx="2483924" cy="2993104"/>
          </a:xfrm>
        </p:grpSpPr>
        <p:sp>
          <p:nvSpPr>
            <p:cNvPr id="6" name="Figura a mano libera: Forma 15">
              <a:extLst>
                <a:ext uri="{FF2B5EF4-FFF2-40B4-BE49-F238E27FC236}">
                  <a16:creationId xmlns:a16="http://schemas.microsoft.com/office/drawing/2014/main" id="{4504F092-C5EB-6267-AD75-B7F7517A03D9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B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7" name="Figura a mano libera: Forma 16">
              <a:extLst>
                <a:ext uri="{FF2B5EF4-FFF2-40B4-BE49-F238E27FC236}">
                  <a16:creationId xmlns:a16="http://schemas.microsoft.com/office/drawing/2014/main" id="{861383FC-D794-F8F0-9EC4-4D77ECC90F8E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2019853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>
            <a:extLst>
              <a:ext uri="{FF2B5EF4-FFF2-40B4-BE49-F238E27FC236}">
                <a16:creationId xmlns:a16="http://schemas.microsoft.com/office/drawing/2014/main" id="{37B9C035-03E9-CB31-A062-1AE0FF77FFB0}"/>
              </a:ext>
            </a:extLst>
          </p:cNvPr>
          <p:cNvSpPr/>
          <p:nvPr/>
        </p:nvSpPr>
        <p:spPr>
          <a:xfrm>
            <a:off x="5324474" y="1395018"/>
            <a:ext cx="6867525" cy="4565502"/>
          </a:xfrm>
          <a:prstGeom prst="rect">
            <a:avLst/>
          </a:prstGeom>
          <a:solidFill>
            <a:srgbClr val="002B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8C367D0-3398-AA4C-66DB-36C12EAC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Sistema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8262D43-1815-CF4E-0E3C-9C8A8BD89F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Container Docker:</a:t>
            </a:r>
          </a:p>
          <a:p>
            <a:r>
              <a:rPr lang="it-IT" dirty="0" err="1"/>
              <a:t>aa_db</a:t>
            </a:r>
            <a:endParaRPr lang="it-IT" dirty="0"/>
          </a:p>
          <a:p>
            <a:pPr lvl="1"/>
            <a:r>
              <a:rPr lang="it-IT" dirty="0"/>
              <a:t>Database</a:t>
            </a:r>
          </a:p>
          <a:p>
            <a:pPr lvl="1"/>
            <a:r>
              <a:rPr lang="it-IT" dirty="0" err="1"/>
              <a:t>MariaDB</a:t>
            </a:r>
            <a:endParaRPr lang="it-IT" dirty="0"/>
          </a:p>
          <a:p>
            <a:r>
              <a:rPr lang="it-IT" dirty="0" err="1"/>
              <a:t>aa_app</a:t>
            </a:r>
            <a:endParaRPr lang="it-IT" dirty="0"/>
          </a:p>
          <a:p>
            <a:pPr lvl="1"/>
            <a:r>
              <a:rPr lang="it-IT" dirty="0"/>
              <a:t>Web Server principale</a:t>
            </a:r>
          </a:p>
          <a:p>
            <a:pPr lvl="1"/>
            <a:r>
              <a:rPr lang="it-IT" dirty="0"/>
              <a:t>Server Apache</a:t>
            </a:r>
          </a:p>
          <a:p>
            <a:pPr lvl="1"/>
            <a:r>
              <a:rPr lang="it-IT" dirty="0"/>
              <a:t>Connessione https</a:t>
            </a:r>
          </a:p>
          <a:p>
            <a:r>
              <a:rPr lang="it-IT" dirty="0" err="1"/>
              <a:t>aa_socket</a:t>
            </a:r>
            <a:endParaRPr lang="it-IT" dirty="0"/>
          </a:p>
          <a:p>
            <a:pPr lvl="1"/>
            <a:r>
              <a:rPr lang="it-IT" dirty="0"/>
              <a:t>Server dedicato alle connessioni </a:t>
            </a:r>
            <a:r>
              <a:rPr lang="it-IT" dirty="0" err="1"/>
              <a:t>socket</a:t>
            </a:r>
            <a:endParaRPr lang="it-IT" dirty="0"/>
          </a:p>
          <a:p>
            <a:pPr lvl="1"/>
            <a:r>
              <a:rPr lang="it-IT" dirty="0"/>
              <a:t>Accessibile tramite reverse Proxy da </a:t>
            </a:r>
            <a:r>
              <a:rPr lang="it-IT" dirty="0" err="1"/>
              <a:t>aa_app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5E5102B-4EAB-8198-1151-28CB86ADB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Container Docker</a:t>
            </a:r>
          </a:p>
        </p:txBody>
      </p: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4A55CF98-CB86-246A-4893-1B12D5E7C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646066"/>
            <a:ext cx="5611471" cy="4051880"/>
          </a:xfrm>
          <a:prstGeom prst="rect">
            <a:avLst/>
          </a:prstGeom>
        </p:spPr>
      </p:pic>
      <p:sp>
        <p:nvSpPr>
          <p:cNvPr id="19" name="Figura a mano libera: Forma 23">
            <a:extLst>
              <a:ext uri="{FF2B5EF4-FFF2-40B4-BE49-F238E27FC236}">
                <a16:creationId xmlns:a16="http://schemas.microsoft.com/office/drawing/2014/main" id="{FF9F7123-E930-A7D8-554D-2CC2A6A94B37}"/>
              </a:ext>
            </a:extLst>
          </p:cNvPr>
          <p:cNvSpPr/>
          <p:nvPr/>
        </p:nvSpPr>
        <p:spPr>
          <a:xfrm rot="5400000" flipH="1" flipV="1">
            <a:off x="10782299" y="5448298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039C84A-36A3-E563-FE4C-C87DA601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11</a:t>
            </a:fld>
            <a:endParaRPr lang="it-IT" noProof="0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F9F82C61-3CC4-2861-60C9-FB6954D3EFC5}"/>
              </a:ext>
            </a:extLst>
          </p:cNvPr>
          <p:cNvGrpSpPr/>
          <p:nvPr/>
        </p:nvGrpSpPr>
        <p:grpSpPr>
          <a:xfrm rot="16200000">
            <a:off x="2135681" y="-322655"/>
            <a:ext cx="535531" cy="645309"/>
            <a:chOff x="10945855" y="7317026"/>
            <a:chExt cx="2483924" cy="2993104"/>
          </a:xfrm>
        </p:grpSpPr>
        <p:sp>
          <p:nvSpPr>
            <p:cNvPr id="7" name="Figura a mano libera: Forma 15">
              <a:extLst>
                <a:ext uri="{FF2B5EF4-FFF2-40B4-BE49-F238E27FC236}">
                  <a16:creationId xmlns:a16="http://schemas.microsoft.com/office/drawing/2014/main" id="{DC6296DF-3F97-8FCD-F1F0-EE76FEC93CD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B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8" name="Figura a mano libera: Forma 16">
              <a:extLst>
                <a:ext uri="{FF2B5EF4-FFF2-40B4-BE49-F238E27FC236}">
                  <a16:creationId xmlns:a16="http://schemas.microsoft.com/office/drawing/2014/main" id="{92AA2706-9060-9E7F-8FF2-3C361C1F88C3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4675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7166D98-3533-209E-007F-F423248A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Logica di Gioco</a:t>
            </a: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F2E95F29-398B-A055-22DA-00F99A1DE4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Classi e Logica del Gioco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DAAAE91-E886-E649-1001-CAE97AE0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12</a:t>
            </a:fld>
            <a:endParaRPr lang="it-IT" noProof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E3E3612A-860B-F902-11C7-49A3A8D468CF}"/>
              </a:ext>
            </a:extLst>
          </p:cNvPr>
          <p:cNvGrpSpPr/>
          <p:nvPr/>
        </p:nvGrpSpPr>
        <p:grpSpPr>
          <a:xfrm rot="16200000">
            <a:off x="2891903" y="-322655"/>
            <a:ext cx="535531" cy="645309"/>
            <a:chOff x="10945855" y="7317026"/>
            <a:chExt cx="2483924" cy="2993104"/>
          </a:xfrm>
        </p:grpSpPr>
        <p:sp>
          <p:nvSpPr>
            <p:cNvPr id="6" name="Figura a mano libera: Forma 15">
              <a:extLst>
                <a:ext uri="{FF2B5EF4-FFF2-40B4-BE49-F238E27FC236}">
                  <a16:creationId xmlns:a16="http://schemas.microsoft.com/office/drawing/2014/main" id="{44A76374-1687-8B15-451B-3B04602C65FD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B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7" name="Figura a mano libera: Forma 16">
              <a:extLst>
                <a:ext uri="{FF2B5EF4-FFF2-40B4-BE49-F238E27FC236}">
                  <a16:creationId xmlns:a16="http://schemas.microsoft.com/office/drawing/2014/main" id="{8C285542-74B8-F4C7-BFC4-0F6DF5C280A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139525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>
            <a:extLst>
              <a:ext uri="{FF2B5EF4-FFF2-40B4-BE49-F238E27FC236}">
                <a16:creationId xmlns:a16="http://schemas.microsoft.com/office/drawing/2014/main" id="{87B6D125-A635-31C5-68C0-FABB035C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Logica di Gioco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F9E0A0F-FFFB-247E-DB2E-59BCA16B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13</a:t>
            </a:fld>
            <a:endParaRPr lang="it-IT" noProof="0"/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D0F8E1BC-E415-AFAD-897E-08F691D1C6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1" y="1625385"/>
            <a:ext cx="3317874" cy="4093243"/>
          </a:xfrm>
        </p:spPr>
        <p:txBody>
          <a:bodyPr/>
          <a:lstStyle/>
          <a:p>
            <a:r>
              <a:rPr lang="it-IT" dirty="0"/>
              <a:t>La classe </a:t>
            </a:r>
            <a:r>
              <a:rPr lang="it-IT" dirty="0" err="1"/>
              <a:t>Entity</a:t>
            </a:r>
            <a:r>
              <a:rPr lang="it-IT" dirty="0"/>
              <a:t> per tutto ciò che interagisce con altri elementi del gioco</a:t>
            </a:r>
          </a:p>
          <a:p>
            <a:pPr lvl="1"/>
            <a:r>
              <a:rPr lang="it-IT" dirty="0"/>
              <a:t>Ogni sotto classe gestisce cosa fare in caso di collisione con un’altra </a:t>
            </a:r>
            <a:r>
              <a:rPr lang="it-IT" dirty="0" err="1"/>
              <a:t>Entity</a:t>
            </a:r>
            <a:endParaRPr lang="it-IT" dirty="0"/>
          </a:p>
          <a:p>
            <a:endParaRPr lang="it-IT" dirty="0"/>
          </a:p>
          <a:p>
            <a:r>
              <a:rPr lang="it-IT" dirty="0"/>
              <a:t>La classe Game contiene tutte le logiche di gioco esterne alle entità, come ad esempio lo </a:t>
            </a:r>
            <a:r>
              <a:rPr lang="it-IT" dirty="0" err="1"/>
              <a:t>spawn</a:t>
            </a:r>
            <a:r>
              <a:rPr lang="it-IT" dirty="0"/>
              <a:t> degli asteroidi.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0652B843-458A-C743-C2DC-3A3767D5F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Schema delle classi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C895045-1EDC-1B99-C19E-FF2B25C86D73}"/>
              </a:ext>
            </a:extLst>
          </p:cNvPr>
          <p:cNvSpPr/>
          <p:nvPr/>
        </p:nvSpPr>
        <p:spPr>
          <a:xfrm>
            <a:off x="3849558" y="810690"/>
            <a:ext cx="8342442" cy="5323410"/>
          </a:xfrm>
          <a:prstGeom prst="rect">
            <a:avLst/>
          </a:prstGeom>
          <a:solidFill>
            <a:srgbClr val="002B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 descr="Immagine che contiene schermata, testo, diagramma, Piano&#10;&#10;Il contenuto generato dall'IA potrebbe non essere corretto.">
            <a:extLst>
              <a:ext uri="{FF2B5EF4-FFF2-40B4-BE49-F238E27FC236}">
                <a16:creationId xmlns:a16="http://schemas.microsoft.com/office/drawing/2014/main" id="{CD8590B4-9FFC-55D5-539A-D7E803A2F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648" y="1101874"/>
            <a:ext cx="7565084" cy="4685596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894D61E6-D6BE-9B90-44C4-A656100BFD4E}"/>
              </a:ext>
            </a:extLst>
          </p:cNvPr>
          <p:cNvGrpSpPr/>
          <p:nvPr/>
        </p:nvGrpSpPr>
        <p:grpSpPr>
          <a:xfrm rot="16200000">
            <a:off x="2891903" y="-322655"/>
            <a:ext cx="535531" cy="645309"/>
            <a:chOff x="10945855" y="7317026"/>
            <a:chExt cx="2483924" cy="2993104"/>
          </a:xfrm>
        </p:grpSpPr>
        <p:sp>
          <p:nvSpPr>
            <p:cNvPr id="4" name="Figura a mano libera: Forma 15">
              <a:extLst>
                <a:ext uri="{FF2B5EF4-FFF2-40B4-BE49-F238E27FC236}">
                  <a16:creationId xmlns:a16="http://schemas.microsoft.com/office/drawing/2014/main" id="{56C68845-7E70-1C77-C1A7-D2D0D6F344E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B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5" name="Figura a mano libera: Forma 16">
              <a:extLst>
                <a:ext uri="{FF2B5EF4-FFF2-40B4-BE49-F238E27FC236}">
                  <a16:creationId xmlns:a16="http://schemas.microsoft.com/office/drawing/2014/main" id="{187067F4-58B0-EE1F-CD34-53F5FE36B3F9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297934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95EE54F5-C412-0F89-BB55-EBC340A97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Account e Punteggi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96F27F5-3F8B-F231-BF0F-CFB19FC6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14</a:t>
            </a:fld>
            <a:endParaRPr lang="it-IT" noProof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2B193BC-3D89-7D7C-232C-7B2313AD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88D0754-4FD4-FA78-9366-6B1E42B72D62}"/>
              </a:ext>
            </a:extLst>
          </p:cNvPr>
          <p:cNvGrpSpPr/>
          <p:nvPr/>
        </p:nvGrpSpPr>
        <p:grpSpPr>
          <a:xfrm rot="16200000">
            <a:off x="3623155" y="-322655"/>
            <a:ext cx="535531" cy="645309"/>
            <a:chOff x="10945855" y="7317026"/>
            <a:chExt cx="2483924" cy="2993104"/>
          </a:xfrm>
        </p:grpSpPr>
        <p:sp>
          <p:nvSpPr>
            <p:cNvPr id="6" name="Figura a mano libera: Forma 15">
              <a:extLst>
                <a:ext uri="{FF2B5EF4-FFF2-40B4-BE49-F238E27FC236}">
                  <a16:creationId xmlns:a16="http://schemas.microsoft.com/office/drawing/2014/main" id="{35B5E6CC-8B0F-5057-7AFF-75AD6D21A1AB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B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7" name="Figura a mano libera: Forma 16">
              <a:extLst>
                <a:ext uri="{FF2B5EF4-FFF2-40B4-BE49-F238E27FC236}">
                  <a16:creationId xmlns:a16="http://schemas.microsoft.com/office/drawing/2014/main" id="{88A1FC89-BB39-68DF-F153-9E629426AA8F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3288853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E81F00CB-E7AA-3F2C-7987-7254AD5F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Database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3FD4642-72F1-E2C5-B10B-1A55EA1D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15</a:t>
            </a:fld>
            <a:endParaRPr lang="it-IT" noProof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DE6E05D0-B44B-4C8A-2BD3-53B255CEF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423862"/>
          </a:xfrm>
        </p:spPr>
        <p:txBody>
          <a:bodyPr>
            <a:normAutofit/>
          </a:bodyPr>
          <a:lstStyle/>
          <a:p>
            <a:r>
              <a:rPr lang="it-IT" dirty="0"/>
              <a:t>Struttura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67F7F845-E7D3-5A6B-D95A-E6946155E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105025"/>
            <a:ext cx="5157787" cy="4084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Entità:</a:t>
            </a:r>
          </a:p>
          <a:p>
            <a:r>
              <a:rPr lang="it-IT" dirty="0"/>
              <a:t>Utente (</a:t>
            </a:r>
            <a:r>
              <a:rPr lang="it-IT" u="sng" dirty="0"/>
              <a:t>email</a:t>
            </a:r>
            <a:r>
              <a:rPr lang="it-IT" dirty="0"/>
              <a:t>, username, sale, password, punteggio)</a:t>
            </a:r>
          </a:p>
          <a:p>
            <a:r>
              <a:rPr lang="it-IT" dirty="0"/>
              <a:t>Sessione (</a:t>
            </a:r>
            <a:r>
              <a:rPr lang="it-IT" u="sng" dirty="0"/>
              <a:t>email</a:t>
            </a:r>
            <a:r>
              <a:rPr lang="it-IT" dirty="0"/>
              <a:t>, token, scadenza)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Modifiche:</a:t>
            </a:r>
          </a:p>
          <a:p>
            <a:r>
              <a:rPr lang="it-IT" dirty="0"/>
              <a:t>Vista la già presente implementazione di </a:t>
            </a:r>
            <a:r>
              <a:rPr lang="it-IT" dirty="0" err="1"/>
              <a:t>php</a:t>
            </a:r>
            <a:r>
              <a:rPr lang="it-IT" dirty="0"/>
              <a:t> delle sessioni, si è rimossa l’entità Sessione</a:t>
            </a:r>
          </a:p>
          <a:p>
            <a:r>
              <a:rPr lang="it-IT" dirty="0"/>
              <a:t>Visto che la funzione </a:t>
            </a:r>
            <a:r>
              <a:rPr lang="it-IT" dirty="0" err="1"/>
              <a:t>password_hash</a:t>
            </a:r>
            <a:r>
              <a:rPr lang="it-IT" dirty="0"/>
              <a:t> di </a:t>
            </a:r>
            <a:r>
              <a:rPr lang="it-IT" dirty="0" err="1"/>
              <a:t>php</a:t>
            </a:r>
            <a:r>
              <a:rPr lang="it-IT" dirty="0"/>
              <a:t> genera e tiene conto del sale è stato rimosso il campo dalla tabella Utente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20" name="Immagine 19" descr="Immagine che contiene schermata, Carattere, linea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7A087A55-D5C5-F9A0-2829-025E4C3B2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239" y="1920352"/>
            <a:ext cx="5345722" cy="729613"/>
          </a:xfrm>
          <a:prstGeom prst="rect">
            <a:avLst/>
          </a:prstGeom>
        </p:spPr>
      </p:pic>
      <p:pic>
        <p:nvPicPr>
          <p:cNvPr id="22" name="Immagine 21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388C86B5-8E36-17A1-22EB-09E1BD329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552" y="3491861"/>
            <a:ext cx="6141095" cy="1902203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107C4268-D893-2810-BE83-FA9925FAAEB5}"/>
              </a:ext>
            </a:extLst>
          </p:cNvPr>
          <p:cNvGrpSpPr/>
          <p:nvPr/>
        </p:nvGrpSpPr>
        <p:grpSpPr>
          <a:xfrm rot="16200000">
            <a:off x="3623155" y="-322655"/>
            <a:ext cx="535531" cy="645309"/>
            <a:chOff x="10945855" y="7317026"/>
            <a:chExt cx="2483924" cy="2993104"/>
          </a:xfrm>
        </p:grpSpPr>
        <p:sp>
          <p:nvSpPr>
            <p:cNvPr id="4" name="Figura a mano libera: Forma 15">
              <a:extLst>
                <a:ext uri="{FF2B5EF4-FFF2-40B4-BE49-F238E27FC236}">
                  <a16:creationId xmlns:a16="http://schemas.microsoft.com/office/drawing/2014/main" id="{F7EBC425-2655-EB7E-93B7-5BF2D42BFAE9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B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5" name="Figura a mano libera: Forma 16">
              <a:extLst>
                <a:ext uri="{FF2B5EF4-FFF2-40B4-BE49-F238E27FC236}">
                  <a16:creationId xmlns:a16="http://schemas.microsoft.com/office/drawing/2014/main" id="{78F65609-303A-3126-FCA8-47871EE45569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27343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Interfaccia Utente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Pagine web e Grafica di Gioco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it-IT" smtClean="0"/>
              <a:pPr rtl="0"/>
              <a:t>16</a:t>
            </a:fld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1D1D829-6150-957D-4270-02F6175C79B2}"/>
              </a:ext>
            </a:extLst>
          </p:cNvPr>
          <p:cNvGrpSpPr/>
          <p:nvPr/>
        </p:nvGrpSpPr>
        <p:grpSpPr>
          <a:xfrm rot="16200000">
            <a:off x="4354407" y="-322655"/>
            <a:ext cx="535531" cy="645309"/>
            <a:chOff x="10945855" y="7317026"/>
            <a:chExt cx="2483924" cy="2993104"/>
          </a:xfrm>
        </p:grpSpPr>
        <p:sp>
          <p:nvSpPr>
            <p:cNvPr id="6" name="Figura a mano libera: Forma 15">
              <a:extLst>
                <a:ext uri="{FF2B5EF4-FFF2-40B4-BE49-F238E27FC236}">
                  <a16:creationId xmlns:a16="http://schemas.microsoft.com/office/drawing/2014/main" id="{D03FA2A7-64ED-5D49-3044-83B125B02BB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B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7" name="Figura a mano libera: Forma 16">
              <a:extLst>
                <a:ext uri="{FF2B5EF4-FFF2-40B4-BE49-F238E27FC236}">
                  <a16:creationId xmlns:a16="http://schemas.microsoft.com/office/drawing/2014/main" id="{E8614A1B-7D05-FD85-D0E5-A2259618963D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6D82DB-48D9-F827-063B-CB7BF6C3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 Utente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0EF7DBE-6459-1F98-3FC7-167C5DDA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17</a:t>
            </a:fld>
            <a:endParaRPr lang="it-IT" noProof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EB875E8-732D-BC87-586D-83EF59F4F2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902164"/>
          </a:xfrm>
        </p:spPr>
        <p:txBody>
          <a:bodyPr/>
          <a:lstStyle/>
          <a:p>
            <a:r>
              <a:rPr lang="it-IT" dirty="0"/>
              <a:t>Pagina Iniziale</a:t>
            </a:r>
          </a:p>
          <a:p>
            <a:pPr lvl="1"/>
            <a:r>
              <a:rPr lang="it-IT" dirty="0"/>
              <a:t>Pop-up per creare e unirsi ad una partita</a:t>
            </a:r>
          </a:p>
          <a:p>
            <a:pPr lvl="1"/>
            <a:r>
              <a:rPr lang="it-IT" dirty="0"/>
              <a:t>Link alle altre pagine utili</a:t>
            </a:r>
          </a:p>
          <a:p>
            <a:pPr lvl="1"/>
            <a:r>
              <a:rPr lang="it-IT" dirty="0"/>
              <a:t>PHP mostra username in caso sia stato eseguito l’accesso</a:t>
            </a:r>
          </a:p>
          <a:p>
            <a:r>
              <a:rPr lang="it-IT" dirty="0"/>
              <a:t>Pagina di Accesso</a:t>
            </a:r>
          </a:p>
          <a:p>
            <a:pPr lvl="1"/>
            <a:r>
              <a:rPr lang="it-IT" dirty="0"/>
              <a:t>PHP controlla che la password coincida per quella email nel database</a:t>
            </a:r>
          </a:p>
          <a:p>
            <a:r>
              <a:rPr lang="it-IT" dirty="0"/>
              <a:t>Pagina di Registrazione</a:t>
            </a:r>
          </a:p>
          <a:p>
            <a:pPr lvl="1"/>
            <a:r>
              <a:rPr lang="it-IT" dirty="0"/>
              <a:t>PHP controlla che non esista già un account con quell’email o username e se la password sia ben formattata per poi aggiungerlo al database</a:t>
            </a:r>
          </a:p>
          <a:p>
            <a:r>
              <a:rPr lang="it-IT" dirty="0"/>
              <a:t>Classifica Globale</a:t>
            </a:r>
          </a:p>
          <a:p>
            <a:pPr lvl="1"/>
            <a:r>
              <a:rPr lang="it-IT" dirty="0"/>
              <a:t>PHP mostra 50 username in ordine per punteggio e il punteggio dell’utente che ha effettuato l’accesso</a:t>
            </a:r>
          </a:p>
          <a:p>
            <a:r>
              <a:rPr lang="it-IT" dirty="0"/>
              <a:t>Stanza di Attesa e Gioco</a:t>
            </a:r>
          </a:p>
          <a:p>
            <a:pPr lvl="1"/>
            <a:r>
              <a:rPr lang="it-IT" dirty="0"/>
              <a:t>Connessione in tempo reale, mostra i giocatori nella stanza e il capitano (creatore della stanza) può avviare la partita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3685349-DBB3-3EB3-9F51-E9A6F54C1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Pagine Web</a:t>
            </a:r>
          </a:p>
        </p:txBody>
      </p:sp>
      <p:pic>
        <p:nvPicPr>
          <p:cNvPr id="9" name="Immagine 8" descr="Immagine che contiene testo, schermata, spazio, astronomia&#10;&#10;Il contenuto generato dall'IA potrebbe non essere corretto.">
            <a:extLst>
              <a:ext uri="{FF2B5EF4-FFF2-40B4-BE49-F238E27FC236}">
                <a16:creationId xmlns:a16="http://schemas.microsoft.com/office/drawing/2014/main" id="{286C06D3-3BEE-7559-7B4B-4CC9FAF3D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928" y="1475875"/>
            <a:ext cx="4427145" cy="2100588"/>
          </a:xfrm>
          <a:prstGeom prst="rect">
            <a:avLst/>
          </a:prstGeom>
          <a:ln>
            <a:solidFill>
              <a:srgbClr val="299CAB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7" name="Immagine 6" descr="Immagine che contiene testo, schermata, spazio, Carattere&#10;&#10;Il contenuto generato dall'IA potrebbe non essere corretto.">
            <a:extLst>
              <a:ext uri="{FF2B5EF4-FFF2-40B4-BE49-F238E27FC236}">
                <a16:creationId xmlns:a16="http://schemas.microsoft.com/office/drawing/2014/main" id="{77D3DF2F-B6BD-2E95-A5D1-72BEFEAFB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777" y="3059918"/>
            <a:ext cx="4427145" cy="2100588"/>
          </a:xfrm>
          <a:prstGeom prst="rect">
            <a:avLst/>
          </a:prstGeom>
          <a:ln>
            <a:solidFill>
              <a:srgbClr val="299CAB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AB8A5EA3-B69A-E318-6493-CE4851CC15F1}"/>
              </a:ext>
            </a:extLst>
          </p:cNvPr>
          <p:cNvGrpSpPr/>
          <p:nvPr/>
        </p:nvGrpSpPr>
        <p:grpSpPr>
          <a:xfrm rot="16200000">
            <a:off x="4354407" y="-322655"/>
            <a:ext cx="535531" cy="645309"/>
            <a:chOff x="10945855" y="7317026"/>
            <a:chExt cx="2483924" cy="2993104"/>
          </a:xfrm>
        </p:grpSpPr>
        <p:sp>
          <p:nvSpPr>
            <p:cNvPr id="11" name="Figura a mano libera: Forma 15">
              <a:extLst>
                <a:ext uri="{FF2B5EF4-FFF2-40B4-BE49-F238E27FC236}">
                  <a16:creationId xmlns:a16="http://schemas.microsoft.com/office/drawing/2014/main" id="{04A6C377-E034-24CF-4F1E-FD04EFF50151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B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5" name="Figura a mano libera: Forma 16">
              <a:extLst>
                <a:ext uri="{FF2B5EF4-FFF2-40B4-BE49-F238E27FC236}">
                  <a16:creationId xmlns:a16="http://schemas.microsoft.com/office/drawing/2014/main" id="{FE60F8A7-A9A6-64E2-4C67-A4B8DF0BEEE1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271802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BCD3B2-D4F0-4DBA-C964-872523D3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 Utente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5397D77-AB04-6D4F-5407-03C06A24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18</a:t>
            </a:fld>
            <a:endParaRPr lang="it-IT" noProof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E27DFBF-ADA7-6DB5-3AA4-3BE976AD7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581326"/>
          </a:xfrm>
        </p:spPr>
        <p:txBody>
          <a:bodyPr/>
          <a:lstStyle/>
          <a:p>
            <a:endParaRPr lang="it-IT" dirty="0"/>
          </a:p>
          <a:p>
            <a:r>
              <a:rPr lang="it-IT" dirty="0"/>
              <a:t>Utilizzo del Canvas</a:t>
            </a:r>
          </a:p>
          <a:p>
            <a:pPr lvl="1"/>
            <a:r>
              <a:rPr lang="it-IT" dirty="0"/>
              <a:t>Non utilizzo di librerie grafiche</a:t>
            </a:r>
          </a:p>
          <a:p>
            <a:endParaRPr lang="it-IT" dirty="0"/>
          </a:p>
          <a:p>
            <a:r>
              <a:rPr lang="it-IT" dirty="0"/>
              <a:t>Disegno delle entità del gioco tramite </a:t>
            </a:r>
            <a:r>
              <a:rPr lang="it-IT" dirty="0" err="1"/>
              <a:t>sprite</a:t>
            </a:r>
            <a:endParaRPr lang="it-IT" dirty="0"/>
          </a:p>
          <a:p>
            <a:pPr lvl="1"/>
            <a:r>
              <a:rPr lang="it-IT" dirty="0"/>
              <a:t>Sprite per Navicella, Asteroidi e i diversi Item</a:t>
            </a:r>
          </a:p>
          <a:p>
            <a:endParaRPr lang="it-IT" dirty="0"/>
          </a:p>
          <a:p>
            <a:r>
              <a:rPr lang="it-IT" dirty="0"/>
              <a:t>Disegno del cannone per mirare (solo i cannonieri)</a:t>
            </a:r>
          </a:p>
          <a:p>
            <a:pPr lvl="1"/>
            <a:r>
              <a:rPr lang="it-IT" dirty="0"/>
              <a:t>Cannone gestito dal client e quindi visibile dal singolo cannoniere</a:t>
            </a:r>
          </a:p>
          <a:p>
            <a:endParaRPr lang="it-IT" dirty="0"/>
          </a:p>
          <a:p>
            <a:r>
              <a:rPr lang="it-IT" dirty="0"/>
              <a:t>Disegno delle HUD (Heads-Up Display)</a:t>
            </a:r>
          </a:p>
          <a:p>
            <a:pPr lvl="1"/>
            <a:r>
              <a:rPr lang="it-IT" dirty="0"/>
              <a:t>Energia della Navicella, Punteggio e comunicazioni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1A03C28-8120-F586-C9B4-0E834C1E7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Grafica di Gioco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EE44A131-0431-3675-EDBB-7E5A2D7D9C2B}"/>
              </a:ext>
            </a:extLst>
          </p:cNvPr>
          <p:cNvGrpSpPr/>
          <p:nvPr/>
        </p:nvGrpSpPr>
        <p:grpSpPr>
          <a:xfrm>
            <a:off x="6500074" y="2565161"/>
            <a:ext cx="5462325" cy="3641550"/>
            <a:chOff x="5559648" y="3287994"/>
            <a:chExt cx="4607148" cy="30714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4FAE9134-7EA1-2FB8-6CA5-892A67B3D461}"/>
                </a:ext>
              </a:extLst>
            </p:cNvPr>
            <p:cNvSpPr/>
            <p:nvPr/>
          </p:nvSpPr>
          <p:spPr>
            <a:xfrm>
              <a:off x="5559648" y="3287994"/>
              <a:ext cx="4607148" cy="3071432"/>
            </a:xfrm>
            <a:prstGeom prst="rect">
              <a:avLst/>
            </a:prstGeom>
            <a:solidFill>
              <a:srgbClr val="000015"/>
            </a:solidFill>
            <a:ln w="19050">
              <a:solidFill>
                <a:srgbClr val="299CA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6" name="Immagine 15" descr="Immagine che contiene schermata, oscurità, spazio, Oggetto astronomico&#10;&#10;Il contenuto generato dall'IA potrebbe non essere corretto.">
              <a:extLst>
                <a:ext uri="{FF2B5EF4-FFF2-40B4-BE49-F238E27FC236}">
                  <a16:creationId xmlns:a16="http://schemas.microsoft.com/office/drawing/2014/main" id="{DBA7E749-9AE0-2C47-BA65-81BB9B9AB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9648" y="3287994"/>
              <a:ext cx="4607148" cy="3071432"/>
            </a:xfrm>
            <a:prstGeom prst="rect">
              <a:avLst/>
            </a:prstGeom>
            <a:ln w="19050">
              <a:solidFill>
                <a:srgbClr val="299CAB"/>
              </a:solidFill>
            </a:ln>
          </p:spPr>
        </p:pic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64A7D7EE-33C7-3EE6-09EF-8E3DCAD3A404}"/>
              </a:ext>
            </a:extLst>
          </p:cNvPr>
          <p:cNvGrpSpPr/>
          <p:nvPr/>
        </p:nvGrpSpPr>
        <p:grpSpPr>
          <a:xfrm>
            <a:off x="5559648" y="524009"/>
            <a:ext cx="5462325" cy="3641550"/>
            <a:chOff x="5922853" y="-37223"/>
            <a:chExt cx="4607148" cy="30714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E351C02-E359-62B1-EAF8-9C75B9668817}"/>
                </a:ext>
              </a:extLst>
            </p:cNvPr>
            <p:cNvSpPr/>
            <p:nvPr/>
          </p:nvSpPr>
          <p:spPr>
            <a:xfrm>
              <a:off x="5922853" y="-37223"/>
              <a:ext cx="4607148" cy="3071432"/>
            </a:xfrm>
            <a:prstGeom prst="rect">
              <a:avLst/>
            </a:prstGeom>
            <a:solidFill>
              <a:srgbClr val="000015"/>
            </a:solidFill>
            <a:ln w="19050">
              <a:solidFill>
                <a:srgbClr val="299CA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2" name="Immagine 11" descr="Immagine che contiene schermata, oscurità, spazio, Oggetto astronomico&#10;&#10;Il contenuto generato dall'IA potrebbe non essere corretto.">
              <a:extLst>
                <a:ext uri="{FF2B5EF4-FFF2-40B4-BE49-F238E27FC236}">
                  <a16:creationId xmlns:a16="http://schemas.microsoft.com/office/drawing/2014/main" id="{AE71D55A-09FC-C2E6-0497-68D7E07B1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2853" y="-37223"/>
              <a:ext cx="4607148" cy="3071432"/>
            </a:xfrm>
            <a:prstGeom prst="rect">
              <a:avLst/>
            </a:prstGeom>
            <a:ln w="19050">
              <a:solidFill>
                <a:srgbClr val="299CAB"/>
              </a:solidFill>
            </a:ln>
          </p:spPr>
        </p:pic>
      </p:grp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EDA60DF-A074-BF4D-E695-AC57C7DD2D4A}"/>
              </a:ext>
            </a:extLst>
          </p:cNvPr>
          <p:cNvSpPr txBox="1"/>
          <p:nvPr/>
        </p:nvSpPr>
        <p:spPr>
          <a:xfrm>
            <a:off x="8484076" y="6206711"/>
            <a:ext cx="14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spc="3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Cannoniere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D8168F5-DDF8-A9AC-CB67-3B93FDD41DFB}"/>
              </a:ext>
            </a:extLst>
          </p:cNvPr>
          <p:cNvSpPr txBox="1"/>
          <p:nvPr/>
        </p:nvSpPr>
        <p:spPr>
          <a:xfrm>
            <a:off x="7686317" y="224788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spc="3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Capitano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1AF6717-BDF0-377F-A35E-629139B08EB3}"/>
              </a:ext>
            </a:extLst>
          </p:cNvPr>
          <p:cNvGrpSpPr/>
          <p:nvPr/>
        </p:nvGrpSpPr>
        <p:grpSpPr>
          <a:xfrm rot="16200000">
            <a:off x="4354407" y="-322655"/>
            <a:ext cx="535531" cy="645309"/>
            <a:chOff x="10945855" y="7317026"/>
            <a:chExt cx="2483924" cy="2993104"/>
          </a:xfrm>
        </p:grpSpPr>
        <p:sp>
          <p:nvSpPr>
            <p:cNvPr id="25" name="Figura a mano libera: Forma 15">
              <a:extLst>
                <a:ext uri="{FF2B5EF4-FFF2-40B4-BE49-F238E27FC236}">
                  <a16:creationId xmlns:a16="http://schemas.microsoft.com/office/drawing/2014/main" id="{6A9F6A2F-4FDA-083A-F1B5-5FB2F3528BD9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B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26" name="Figura a mano libera: Forma 16">
              <a:extLst>
                <a:ext uri="{FF2B5EF4-FFF2-40B4-BE49-F238E27FC236}">
                  <a16:creationId xmlns:a16="http://schemas.microsoft.com/office/drawing/2014/main" id="{07232DE2-25CE-1BDB-081E-92CBD425C6F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324647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27D088-E147-57A7-11B2-ADBC640D8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Server con </a:t>
            </a:r>
            <a:r>
              <a:rPr lang="it-IT" dirty="0" err="1"/>
              <a:t>sockets</a:t>
            </a:r>
            <a:r>
              <a:rPr lang="it-IT" dirty="0"/>
              <a:t> per comunicazione </a:t>
            </a:r>
            <a:r>
              <a:rPr lang="it-IT" dirty="0" err="1"/>
              <a:t>realtime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E86DEC-78AA-C654-1218-F57C8FE0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19</a:t>
            </a:fld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858AE7-BB4D-20E2-5DC2-75F7B446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 ‘‘Real Time’’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5A7AFC7C-516F-4334-FB57-3E9B24884DF5}"/>
              </a:ext>
            </a:extLst>
          </p:cNvPr>
          <p:cNvGrpSpPr/>
          <p:nvPr/>
        </p:nvGrpSpPr>
        <p:grpSpPr>
          <a:xfrm rot="16200000">
            <a:off x="5085659" y="-322655"/>
            <a:ext cx="535531" cy="645309"/>
            <a:chOff x="10945855" y="7317026"/>
            <a:chExt cx="2483924" cy="2993104"/>
          </a:xfrm>
        </p:grpSpPr>
        <p:sp>
          <p:nvSpPr>
            <p:cNvPr id="6" name="Figura a mano libera: Forma 15">
              <a:extLst>
                <a:ext uri="{FF2B5EF4-FFF2-40B4-BE49-F238E27FC236}">
                  <a16:creationId xmlns:a16="http://schemas.microsoft.com/office/drawing/2014/main" id="{D0556A05-A977-1496-8971-1438E6F4BBD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B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7" name="Figura a mano libera: Forma 16">
              <a:extLst>
                <a:ext uri="{FF2B5EF4-FFF2-40B4-BE49-F238E27FC236}">
                  <a16:creationId xmlns:a16="http://schemas.microsoft.com/office/drawing/2014/main" id="{7E29214D-9FEC-3304-47B0-3FD1339E3A41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3298302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412297-D409-4600-A0CD-10078B64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Panoramica del Progetto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9A227C6-C7D4-7E09-B793-40B374B39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423150" cy="4093243"/>
          </a:xfrm>
        </p:spPr>
        <p:txBody>
          <a:bodyPr/>
          <a:lstStyle/>
          <a:p>
            <a:r>
              <a:rPr lang="it-IT" dirty="0"/>
              <a:t>Gioco ispirato ai giochi arcade tipo Space Invader</a:t>
            </a:r>
          </a:p>
          <a:p>
            <a:pPr lvl="1"/>
            <a:r>
              <a:rPr lang="it-IT" dirty="0"/>
              <a:t>Ispirato ad </a:t>
            </a:r>
            <a:r>
              <a:rPr lang="it-IT" dirty="0" err="1"/>
              <a:t>Asteroids</a:t>
            </a:r>
            <a:r>
              <a:rPr lang="it-IT" dirty="0"/>
              <a:t> come gameplay base</a:t>
            </a:r>
          </a:p>
          <a:p>
            <a:pPr lvl="1"/>
            <a:endParaRPr lang="it-IT" dirty="0"/>
          </a:p>
          <a:p>
            <a:r>
              <a:rPr lang="it-IT" dirty="0"/>
              <a:t>Gioco multigiocatore cooperativo</a:t>
            </a:r>
          </a:p>
          <a:p>
            <a:pPr lvl="1"/>
            <a:r>
              <a:rPr lang="it-IT" dirty="0"/>
              <a:t>Un giocatore gestisce il movimento della navicella</a:t>
            </a:r>
          </a:p>
          <a:p>
            <a:pPr lvl="1"/>
            <a:r>
              <a:rPr lang="it-IT" dirty="0"/>
              <a:t>Altri giocatori muovono e sparano con i cannoni</a:t>
            </a:r>
          </a:p>
          <a:p>
            <a:pPr lvl="1"/>
            <a:endParaRPr lang="it-IT" dirty="0"/>
          </a:p>
          <a:p>
            <a:r>
              <a:rPr lang="it-IT" dirty="0"/>
              <a:t>Applicativo Web</a:t>
            </a:r>
          </a:p>
          <a:p>
            <a:pPr lvl="1"/>
            <a:r>
              <a:rPr lang="it-IT" dirty="0"/>
              <a:t>PHP per il Back end</a:t>
            </a:r>
          </a:p>
          <a:p>
            <a:pPr lvl="1"/>
            <a:r>
              <a:rPr lang="it-IT" dirty="0"/>
              <a:t>HTML-CSS-JavaScript per Client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294087-4BB6-109A-24D8-328440275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Obiettivo</a:t>
            </a: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1927FDFB-FFC9-FB11-E74C-4D29A6D55D96}"/>
              </a:ext>
            </a:extLst>
          </p:cNvPr>
          <p:cNvGrpSpPr/>
          <p:nvPr/>
        </p:nvGrpSpPr>
        <p:grpSpPr>
          <a:xfrm rot="16200000">
            <a:off x="1404429" y="-880921"/>
            <a:ext cx="535531" cy="645309"/>
            <a:chOff x="10945855" y="7317026"/>
            <a:chExt cx="2483924" cy="2993104"/>
          </a:xfrm>
        </p:grpSpPr>
        <p:sp>
          <p:nvSpPr>
            <p:cNvPr id="38" name="Figura a mano libera: Forma 15">
              <a:extLst>
                <a:ext uri="{FF2B5EF4-FFF2-40B4-BE49-F238E27FC236}">
                  <a16:creationId xmlns:a16="http://schemas.microsoft.com/office/drawing/2014/main" id="{BC2B8008-A539-42A4-B2A7-58F49074E833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B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39" name="Figura a mano libera: Forma 16">
              <a:extLst>
                <a:ext uri="{FF2B5EF4-FFF2-40B4-BE49-F238E27FC236}">
                  <a16:creationId xmlns:a16="http://schemas.microsoft.com/office/drawing/2014/main" id="{9AFF8206-EF65-3A62-61F8-E4F60D5660A8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447738D7-FE40-4CA1-FBF4-F64E961A6D0E}"/>
              </a:ext>
            </a:extLst>
          </p:cNvPr>
          <p:cNvGrpSpPr/>
          <p:nvPr/>
        </p:nvGrpSpPr>
        <p:grpSpPr>
          <a:xfrm rot="16200000">
            <a:off x="2135681" y="-880921"/>
            <a:ext cx="535531" cy="645309"/>
            <a:chOff x="10945855" y="7317026"/>
            <a:chExt cx="2483924" cy="2993104"/>
          </a:xfrm>
        </p:grpSpPr>
        <p:sp>
          <p:nvSpPr>
            <p:cNvPr id="41" name="Figura a mano libera: Forma 15">
              <a:extLst>
                <a:ext uri="{FF2B5EF4-FFF2-40B4-BE49-F238E27FC236}">
                  <a16:creationId xmlns:a16="http://schemas.microsoft.com/office/drawing/2014/main" id="{3EB26720-6BBD-F602-9448-404E05CA30D2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B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42" name="Figura a mano libera: Forma 16">
              <a:extLst>
                <a:ext uri="{FF2B5EF4-FFF2-40B4-BE49-F238E27FC236}">
                  <a16:creationId xmlns:a16="http://schemas.microsoft.com/office/drawing/2014/main" id="{09C33529-0FF4-1329-5BD3-2A03D26F2FE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7D0A08C0-B177-E1AC-E565-E59C5858E708}"/>
              </a:ext>
            </a:extLst>
          </p:cNvPr>
          <p:cNvGrpSpPr/>
          <p:nvPr/>
        </p:nvGrpSpPr>
        <p:grpSpPr>
          <a:xfrm rot="16200000">
            <a:off x="2891903" y="-880921"/>
            <a:ext cx="535531" cy="645309"/>
            <a:chOff x="10945855" y="7317026"/>
            <a:chExt cx="2483924" cy="2993104"/>
          </a:xfrm>
        </p:grpSpPr>
        <p:sp>
          <p:nvSpPr>
            <p:cNvPr id="44" name="Figura a mano libera: Forma 15">
              <a:extLst>
                <a:ext uri="{FF2B5EF4-FFF2-40B4-BE49-F238E27FC236}">
                  <a16:creationId xmlns:a16="http://schemas.microsoft.com/office/drawing/2014/main" id="{12597813-985E-683F-A893-A9C05538B061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B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45" name="Figura a mano libera: Forma 16">
              <a:extLst>
                <a:ext uri="{FF2B5EF4-FFF2-40B4-BE49-F238E27FC236}">
                  <a16:creationId xmlns:a16="http://schemas.microsoft.com/office/drawing/2014/main" id="{4718252E-015A-0EF6-8409-3F127A12CBBF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AFB105FD-1902-C8DE-5B52-F6257F5244A9}"/>
              </a:ext>
            </a:extLst>
          </p:cNvPr>
          <p:cNvGrpSpPr/>
          <p:nvPr/>
        </p:nvGrpSpPr>
        <p:grpSpPr>
          <a:xfrm rot="16200000">
            <a:off x="3623155" y="-880921"/>
            <a:ext cx="535531" cy="645309"/>
            <a:chOff x="10945855" y="7317026"/>
            <a:chExt cx="2483924" cy="2993104"/>
          </a:xfrm>
        </p:grpSpPr>
        <p:sp>
          <p:nvSpPr>
            <p:cNvPr id="47" name="Figura a mano libera: Forma 15">
              <a:extLst>
                <a:ext uri="{FF2B5EF4-FFF2-40B4-BE49-F238E27FC236}">
                  <a16:creationId xmlns:a16="http://schemas.microsoft.com/office/drawing/2014/main" id="{7DAFDB60-17C4-D698-F6B9-78BB17100AED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B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48" name="Figura a mano libera: Forma 16">
              <a:extLst>
                <a:ext uri="{FF2B5EF4-FFF2-40B4-BE49-F238E27FC236}">
                  <a16:creationId xmlns:a16="http://schemas.microsoft.com/office/drawing/2014/main" id="{CD881A96-474A-CEA6-E3D4-345995F8018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0C0C8BEC-93F1-BFC6-9930-A8F321E509DA}"/>
              </a:ext>
            </a:extLst>
          </p:cNvPr>
          <p:cNvGrpSpPr/>
          <p:nvPr/>
        </p:nvGrpSpPr>
        <p:grpSpPr>
          <a:xfrm rot="16200000">
            <a:off x="4354407" y="-880921"/>
            <a:ext cx="535531" cy="645309"/>
            <a:chOff x="10945855" y="7317026"/>
            <a:chExt cx="2483924" cy="2993104"/>
          </a:xfrm>
        </p:grpSpPr>
        <p:sp>
          <p:nvSpPr>
            <p:cNvPr id="50" name="Figura a mano libera: Forma 15">
              <a:extLst>
                <a:ext uri="{FF2B5EF4-FFF2-40B4-BE49-F238E27FC236}">
                  <a16:creationId xmlns:a16="http://schemas.microsoft.com/office/drawing/2014/main" id="{94C6EED9-CE45-9E5E-4FED-F965FE274513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B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51" name="Figura a mano libera: Forma 16">
              <a:extLst>
                <a:ext uri="{FF2B5EF4-FFF2-40B4-BE49-F238E27FC236}">
                  <a16:creationId xmlns:a16="http://schemas.microsoft.com/office/drawing/2014/main" id="{7B9C6775-5A47-99FA-74B6-AB8ECDBA21CE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58447707-2502-1C68-7968-8BBE5761882E}"/>
              </a:ext>
            </a:extLst>
          </p:cNvPr>
          <p:cNvGrpSpPr/>
          <p:nvPr/>
        </p:nvGrpSpPr>
        <p:grpSpPr>
          <a:xfrm rot="16200000">
            <a:off x="5085659" y="-880921"/>
            <a:ext cx="535531" cy="645309"/>
            <a:chOff x="10945855" y="7317026"/>
            <a:chExt cx="2483924" cy="2993104"/>
          </a:xfrm>
        </p:grpSpPr>
        <p:sp>
          <p:nvSpPr>
            <p:cNvPr id="53" name="Figura a mano libera: Forma 15">
              <a:extLst>
                <a:ext uri="{FF2B5EF4-FFF2-40B4-BE49-F238E27FC236}">
                  <a16:creationId xmlns:a16="http://schemas.microsoft.com/office/drawing/2014/main" id="{B0B471D9-24EE-648D-CC5F-E3D9F3B6C64C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B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54" name="Figura a mano libera: Forma 16">
              <a:extLst>
                <a:ext uri="{FF2B5EF4-FFF2-40B4-BE49-F238E27FC236}">
                  <a16:creationId xmlns:a16="http://schemas.microsoft.com/office/drawing/2014/main" id="{7F12CB1F-705D-7707-48EE-8B4E78AA7A49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62" name="Figura a mano libera: Forma 16">
            <a:extLst>
              <a:ext uri="{FF2B5EF4-FFF2-40B4-BE49-F238E27FC236}">
                <a16:creationId xmlns:a16="http://schemas.microsoft.com/office/drawing/2014/main" id="{42618003-7DD0-A6B9-FE6B-22FE65DB7BFA}"/>
              </a:ext>
            </a:extLst>
          </p:cNvPr>
          <p:cNvSpPr/>
          <p:nvPr/>
        </p:nvSpPr>
        <p:spPr>
          <a:xfrm rot="13500000">
            <a:off x="-4017521" y="735880"/>
            <a:ext cx="222046" cy="222046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rgbClr val="63B7C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3" name="Figura a mano libera: Forma 16">
            <a:extLst>
              <a:ext uri="{FF2B5EF4-FFF2-40B4-BE49-F238E27FC236}">
                <a16:creationId xmlns:a16="http://schemas.microsoft.com/office/drawing/2014/main" id="{7BB9BF93-10CE-10E4-AF52-06941266B924}"/>
              </a:ext>
            </a:extLst>
          </p:cNvPr>
          <p:cNvSpPr/>
          <p:nvPr/>
        </p:nvSpPr>
        <p:spPr>
          <a:xfrm rot="13500000">
            <a:off x="-3286270" y="1776864"/>
            <a:ext cx="222046" cy="222046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rgbClr val="63B7C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4" name="Figura a mano libera: Forma 16">
            <a:extLst>
              <a:ext uri="{FF2B5EF4-FFF2-40B4-BE49-F238E27FC236}">
                <a16:creationId xmlns:a16="http://schemas.microsoft.com/office/drawing/2014/main" id="{D23F7FA1-FA1D-2731-82C0-72A1F981788F}"/>
              </a:ext>
            </a:extLst>
          </p:cNvPr>
          <p:cNvSpPr/>
          <p:nvPr/>
        </p:nvSpPr>
        <p:spPr>
          <a:xfrm rot="13500000">
            <a:off x="-2530048" y="2816945"/>
            <a:ext cx="222046" cy="222046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rgbClr val="63B7C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5" name="Figura a mano libera: Forma 16">
            <a:extLst>
              <a:ext uri="{FF2B5EF4-FFF2-40B4-BE49-F238E27FC236}">
                <a16:creationId xmlns:a16="http://schemas.microsoft.com/office/drawing/2014/main" id="{5F55A4BE-687C-5591-8BB6-774EC20DB9B7}"/>
              </a:ext>
            </a:extLst>
          </p:cNvPr>
          <p:cNvSpPr/>
          <p:nvPr/>
        </p:nvSpPr>
        <p:spPr>
          <a:xfrm rot="13500000">
            <a:off x="-1798795" y="3857025"/>
            <a:ext cx="222046" cy="222046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rgbClr val="63B7C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6" name="Figura a mano libera: Forma 16">
            <a:extLst>
              <a:ext uri="{FF2B5EF4-FFF2-40B4-BE49-F238E27FC236}">
                <a16:creationId xmlns:a16="http://schemas.microsoft.com/office/drawing/2014/main" id="{B04E019E-4CE2-77BB-7C89-D0DBA4AA74E6}"/>
              </a:ext>
            </a:extLst>
          </p:cNvPr>
          <p:cNvSpPr/>
          <p:nvPr/>
        </p:nvSpPr>
        <p:spPr>
          <a:xfrm rot="13500000">
            <a:off x="-1064384" y="4897108"/>
            <a:ext cx="222046" cy="222046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rgbClr val="63B7C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7" name="Figura a mano libera: Forma 16">
            <a:extLst>
              <a:ext uri="{FF2B5EF4-FFF2-40B4-BE49-F238E27FC236}">
                <a16:creationId xmlns:a16="http://schemas.microsoft.com/office/drawing/2014/main" id="{67F1758F-36DD-1FAA-E584-34A232503DFD}"/>
              </a:ext>
            </a:extLst>
          </p:cNvPr>
          <p:cNvSpPr/>
          <p:nvPr/>
        </p:nvSpPr>
        <p:spPr>
          <a:xfrm rot="13500000">
            <a:off x="-336291" y="5937188"/>
            <a:ext cx="222046" cy="222046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rgbClr val="63B7C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9865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DB1EC5FF-E98C-78F4-05A6-561378F5F803}"/>
              </a:ext>
            </a:extLst>
          </p:cNvPr>
          <p:cNvSpPr/>
          <p:nvPr/>
        </p:nvSpPr>
        <p:spPr>
          <a:xfrm>
            <a:off x="7867650" y="628650"/>
            <a:ext cx="4324350" cy="5393281"/>
          </a:xfrm>
          <a:prstGeom prst="rect">
            <a:avLst/>
          </a:prstGeom>
          <a:solidFill>
            <a:srgbClr val="002B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igura a mano libera: Forma 23">
            <a:extLst>
              <a:ext uri="{FF2B5EF4-FFF2-40B4-BE49-F238E27FC236}">
                <a16:creationId xmlns:a16="http://schemas.microsoft.com/office/drawing/2014/main" id="{DB82ADEB-1B5B-6333-A651-D9218CAF3B01}"/>
              </a:ext>
            </a:extLst>
          </p:cNvPr>
          <p:cNvSpPr/>
          <p:nvPr/>
        </p:nvSpPr>
        <p:spPr>
          <a:xfrm rot="5400000" flipH="1" flipV="1">
            <a:off x="10782299" y="5448298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B187DF-92B1-BED5-FC36-BCDA336B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 ‘‘Real Time’’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70D048F-667F-AA0D-A904-A9694CAA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20</a:t>
            </a:fld>
            <a:endParaRPr lang="it-IT" noProof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264302-3312-81A1-B676-612815E938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Per aggiornamenti Real Time è necessario l’utilizzo delle connessioni </a:t>
            </a:r>
            <a:r>
              <a:rPr lang="it-IT" dirty="0" err="1"/>
              <a:t>socket</a:t>
            </a:r>
            <a:endParaRPr lang="it-IT" dirty="0"/>
          </a:p>
          <a:p>
            <a:r>
              <a:rPr lang="it-IT" dirty="0"/>
              <a:t>Quando un utente si connette tramite </a:t>
            </a:r>
            <a:r>
              <a:rPr lang="it-IT" dirty="0" err="1"/>
              <a:t>socket</a:t>
            </a:r>
            <a:r>
              <a:rPr lang="it-IT" dirty="0"/>
              <a:t> manda il suo username che viene salvato all’interno del server</a:t>
            </a:r>
          </a:p>
          <a:p>
            <a:r>
              <a:rPr lang="it-IT" dirty="0"/>
              <a:t>Alla richiesta di creazione della partita viene creata la room lato server con un codice univoco che viene poi mandato al client richiedente della creazione</a:t>
            </a:r>
          </a:p>
          <a:p>
            <a:r>
              <a:rPr lang="it-IT" dirty="0"/>
              <a:t>Alla connessione di altri utenti viene mandato un messaggio a tutti i presenti nella stanza per notificarli del nuovo utente</a:t>
            </a:r>
          </a:p>
          <a:p>
            <a:r>
              <a:rPr lang="it-IT" dirty="0"/>
              <a:t>A chiunque si unisca viene mandato un messaggio con il nome del capitano</a:t>
            </a:r>
          </a:p>
          <a:p>
            <a:r>
              <a:rPr lang="it-IT" dirty="0"/>
              <a:t>Il capitano può iniziare la partita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Nel diagramma la stanza è già vista come un elemento parallelo al server per chiarezza, ma il parallelismo dei programmi avviene in realtà solo una volta la partita è iniziata</a:t>
            </a:r>
          </a:p>
          <a:p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D97E640-158E-068A-ED27-D6248B08E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Connessione al server, creazione e unione alla stanza</a:t>
            </a:r>
          </a:p>
          <a:p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0421639F-E5C2-C524-5E33-72B7F6BF3D42}"/>
              </a:ext>
            </a:extLst>
          </p:cNvPr>
          <p:cNvGrpSpPr/>
          <p:nvPr/>
        </p:nvGrpSpPr>
        <p:grpSpPr>
          <a:xfrm rot="16200000">
            <a:off x="5085659" y="-322655"/>
            <a:ext cx="535531" cy="645309"/>
            <a:chOff x="10945855" y="7317026"/>
            <a:chExt cx="2483924" cy="2993104"/>
          </a:xfrm>
        </p:grpSpPr>
        <p:sp>
          <p:nvSpPr>
            <p:cNvPr id="10" name="Figura a mano libera: Forma 15">
              <a:extLst>
                <a:ext uri="{FF2B5EF4-FFF2-40B4-BE49-F238E27FC236}">
                  <a16:creationId xmlns:a16="http://schemas.microsoft.com/office/drawing/2014/main" id="{07FFC221-4C75-972F-2FAD-BAE956D5E2B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B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1" name="Figura a mano libera: Forma 16">
              <a:extLst>
                <a:ext uri="{FF2B5EF4-FFF2-40B4-BE49-F238E27FC236}">
                  <a16:creationId xmlns:a16="http://schemas.microsoft.com/office/drawing/2014/main" id="{1BD141B6-1334-182A-DFBD-C75F96A6C06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1B4B904F-9D2C-15A7-5035-5A4E43349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4200" y="758302"/>
            <a:ext cx="30480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5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EEC28B-B66E-DC72-BDA1-1B20C19F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 ‘‘Real Time’’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B54EB0D-0CD8-8FB1-3398-F7429492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21</a:t>
            </a:fld>
            <a:endParaRPr lang="it-IT" noProof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0FFBD56-20F2-34DE-C9B3-9A354C3B8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Quando una partita è avviata viene periodicamente (30 volte al secondo) chiamato l’update del gioco</a:t>
            </a:r>
          </a:p>
          <a:p>
            <a:pPr marL="0" indent="0">
              <a:buNone/>
            </a:pPr>
            <a:r>
              <a:rPr lang="it-IT" dirty="0"/>
              <a:t>Dal Server al Client:</a:t>
            </a:r>
          </a:p>
          <a:p>
            <a:r>
              <a:rPr lang="it-IT" dirty="0"/>
              <a:t>Alla stessa frequenza degli update, informazioni sulle entità e le condizioni del gioco (posizioni, energia, punteggio, comunicazioni, …)</a:t>
            </a:r>
          </a:p>
          <a:p>
            <a:r>
              <a:rPr lang="it-IT" dirty="0"/>
              <a:t>Disconnessione di giocatori ed eventuale cambio di capitano</a:t>
            </a:r>
          </a:p>
          <a:p>
            <a:pPr marL="0" indent="0">
              <a:buNone/>
            </a:pPr>
            <a:r>
              <a:rPr lang="it-IT" dirty="0"/>
              <a:t>Dal Client al Server</a:t>
            </a:r>
          </a:p>
          <a:p>
            <a:r>
              <a:rPr lang="it-IT" dirty="0"/>
              <a:t>Pressione dei tasti del controllo della navicella (Esclusa la rotazione del cannone)</a:t>
            </a:r>
          </a:p>
          <a:p>
            <a:r>
              <a:rPr lang="it-IT" dirty="0"/>
              <a:t>Capitano: Fine pressione dei tasti di input del movimento della navicella</a:t>
            </a:r>
          </a:p>
          <a:p>
            <a:r>
              <a:rPr lang="it-IT" dirty="0"/>
              <a:t>Cannoniere: Sparo con direzione in cui si sta mirando</a:t>
            </a:r>
          </a:p>
          <a:p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819F239-4CE4-877E-729B-9A613C7D6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Update della partita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4B188BF0-A7DE-DD7A-997E-CA387E572301}"/>
              </a:ext>
            </a:extLst>
          </p:cNvPr>
          <p:cNvGrpSpPr/>
          <p:nvPr/>
        </p:nvGrpSpPr>
        <p:grpSpPr>
          <a:xfrm rot="16200000">
            <a:off x="5085659" y="-322655"/>
            <a:ext cx="535531" cy="645309"/>
            <a:chOff x="10945855" y="7317026"/>
            <a:chExt cx="2483924" cy="2993104"/>
          </a:xfrm>
        </p:grpSpPr>
        <p:sp>
          <p:nvSpPr>
            <p:cNvPr id="7" name="Figura a mano libera: Forma 15">
              <a:extLst>
                <a:ext uri="{FF2B5EF4-FFF2-40B4-BE49-F238E27FC236}">
                  <a16:creationId xmlns:a16="http://schemas.microsoft.com/office/drawing/2014/main" id="{F9E9D17A-4C59-9D92-732D-CD050359D1A3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B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8" name="Figura a mano libera: Forma 16">
              <a:extLst>
                <a:ext uri="{FF2B5EF4-FFF2-40B4-BE49-F238E27FC236}">
                  <a16:creationId xmlns:a16="http://schemas.microsoft.com/office/drawing/2014/main" id="{E307C70F-0089-87CF-AB65-389AD5F779E8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9" name="Rettangolo 8">
            <a:extLst>
              <a:ext uri="{FF2B5EF4-FFF2-40B4-BE49-F238E27FC236}">
                <a16:creationId xmlns:a16="http://schemas.microsoft.com/office/drawing/2014/main" id="{E081C25F-5124-B205-67AF-00B839414138}"/>
              </a:ext>
            </a:extLst>
          </p:cNvPr>
          <p:cNvSpPr/>
          <p:nvPr/>
        </p:nvSpPr>
        <p:spPr>
          <a:xfrm flipV="1">
            <a:off x="7867650" y="628650"/>
            <a:ext cx="4324350" cy="5393281"/>
          </a:xfrm>
          <a:prstGeom prst="rect">
            <a:avLst/>
          </a:prstGeom>
          <a:solidFill>
            <a:srgbClr val="002B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42A0B80D-2535-A853-6A0C-CE22139B6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76" t="3149" r="51736" b="56956"/>
          <a:stretch>
            <a:fillRect/>
          </a:stretch>
        </p:blipFill>
        <p:spPr>
          <a:xfrm>
            <a:off x="8193299" y="847904"/>
            <a:ext cx="3817725" cy="4917747"/>
          </a:xfrm>
          <a:prstGeom prst="rect">
            <a:avLst/>
          </a:prstGeom>
        </p:spPr>
      </p:pic>
      <p:sp>
        <p:nvSpPr>
          <p:cNvPr id="10" name="Figura a mano libera: Forma 23">
            <a:extLst>
              <a:ext uri="{FF2B5EF4-FFF2-40B4-BE49-F238E27FC236}">
                <a16:creationId xmlns:a16="http://schemas.microsoft.com/office/drawing/2014/main" id="{CB646FED-BA72-B1E7-FFA7-55DC95BE0F25}"/>
              </a:ext>
            </a:extLst>
          </p:cNvPr>
          <p:cNvSpPr/>
          <p:nvPr/>
        </p:nvSpPr>
        <p:spPr>
          <a:xfrm rot="16200000" flipH="1">
            <a:off x="10782298" y="-2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7829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Fine Presentazione</a:t>
            </a: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F5793799-C51F-E81E-D50F-3BB4247B38CE}"/>
              </a:ext>
            </a:extLst>
          </p:cNvPr>
          <p:cNvCxnSpPr>
            <a:cxnSpLocks/>
            <a:stCxn id="8" idx="1"/>
            <a:endCxn id="34" idx="0"/>
          </p:cNvCxnSpPr>
          <p:nvPr/>
        </p:nvCxnSpPr>
        <p:spPr>
          <a:xfrm>
            <a:off x="1608477" y="366193"/>
            <a:ext cx="0" cy="323700"/>
          </a:xfrm>
          <a:prstGeom prst="line">
            <a:avLst/>
          </a:prstGeom>
          <a:ln w="6350" cap="flat" cmpd="sng" algn="ctr">
            <a:solidFill>
              <a:schemeClr val="accent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2D1CCC8-2FD5-1B3D-DB21-9B4A1FA68153}"/>
              </a:ext>
            </a:extLst>
          </p:cNvPr>
          <p:cNvCxnSpPr>
            <a:cxnSpLocks/>
            <a:stCxn id="11" idx="1"/>
            <a:endCxn id="35" idx="0"/>
          </p:cNvCxnSpPr>
          <p:nvPr/>
        </p:nvCxnSpPr>
        <p:spPr>
          <a:xfrm flipH="1">
            <a:off x="2339728" y="366193"/>
            <a:ext cx="1" cy="1364684"/>
          </a:xfrm>
          <a:prstGeom prst="line">
            <a:avLst/>
          </a:prstGeom>
          <a:ln w="6350" cap="flat" cmpd="sng" algn="ctr">
            <a:solidFill>
              <a:schemeClr val="accent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73A33342-3953-BABF-A8DA-7FE42DA52095}"/>
              </a:ext>
            </a:extLst>
          </p:cNvPr>
          <p:cNvCxnSpPr>
            <a:cxnSpLocks/>
            <a:stCxn id="14" idx="1"/>
            <a:endCxn id="36" idx="0"/>
          </p:cNvCxnSpPr>
          <p:nvPr/>
        </p:nvCxnSpPr>
        <p:spPr>
          <a:xfrm flipH="1">
            <a:off x="3095950" y="366193"/>
            <a:ext cx="1" cy="2404765"/>
          </a:xfrm>
          <a:prstGeom prst="line">
            <a:avLst/>
          </a:prstGeom>
          <a:ln w="6350" cap="flat" cmpd="sng" algn="ctr">
            <a:solidFill>
              <a:schemeClr val="accent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63637883-541D-32D2-BDDC-DBC5FF669FF4}"/>
              </a:ext>
            </a:extLst>
          </p:cNvPr>
          <p:cNvCxnSpPr>
            <a:cxnSpLocks/>
            <a:stCxn id="19" idx="1"/>
            <a:endCxn id="37" idx="0"/>
          </p:cNvCxnSpPr>
          <p:nvPr/>
        </p:nvCxnSpPr>
        <p:spPr>
          <a:xfrm>
            <a:off x="3827203" y="366193"/>
            <a:ext cx="0" cy="3444845"/>
          </a:xfrm>
          <a:prstGeom prst="line">
            <a:avLst/>
          </a:prstGeom>
          <a:ln w="6350" cap="flat" cmpd="sng" algn="ctr">
            <a:solidFill>
              <a:schemeClr val="accent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C6CAA64A-1F0E-D888-D30E-A618214D8060}"/>
              </a:ext>
            </a:extLst>
          </p:cNvPr>
          <p:cNvCxnSpPr>
            <a:cxnSpLocks/>
            <a:stCxn id="26" idx="1"/>
            <a:endCxn id="38" idx="0"/>
          </p:cNvCxnSpPr>
          <p:nvPr/>
        </p:nvCxnSpPr>
        <p:spPr>
          <a:xfrm>
            <a:off x="4558455" y="366193"/>
            <a:ext cx="3159" cy="4484928"/>
          </a:xfrm>
          <a:prstGeom prst="line">
            <a:avLst/>
          </a:prstGeom>
          <a:ln w="6350" cap="flat" cmpd="sng" algn="ctr">
            <a:solidFill>
              <a:schemeClr val="accent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857EF9A9-6AD4-6B29-71B4-24047D8E8D1E}"/>
              </a:ext>
            </a:extLst>
          </p:cNvPr>
          <p:cNvCxnSpPr>
            <a:cxnSpLocks/>
            <a:stCxn id="30" idx="1"/>
            <a:endCxn id="39" idx="0"/>
          </p:cNvCxnSpPr>
          <p:nvPr/>
        </p:nvCxnSpPr>
        <p:spPr>
          <a:xfrm>
            <a:off x="5289707" y="366193"/>
            <a:ext cx="0" cy="5525008"/>
          </a:xfrm>
          <a:prstGeom prst="line">
            <a:avLst/>
          </a:prstGeom>
          <a:ln w="6350" cap="flat" cmpd="sng" algn="ctr">
            <a:solidFill>
              <a:schemeClr val="accent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ttangolo 75">
            <a:extLst>
              <a:ext uri="{FF2B5EF4-FFF2-40B4-BE49-F238E27FC236}">
                <a16:creationId xmlns:a16="http://schemas.microsoft.com/office/drawing/2014/main" id="{1B34613E-5CF9-3807-494B-0398467DB4C0}"/>
              </a:ext>
            </a:extLst>
          </p:cNvPr>
          <p:cNvSpPr/>
          <p:nvPr/>
        </p:nvSpPr>
        <p:spPr>
          <a:xfrm>
            <a:off x="5446717" y="5785587"/>
            <a:ext cx="6745283" cy="535532"/>
          </a:xfrm>
          <a:prstGeom prst="rect">
            <a:avLst/>
          </a:prstGeom>
          <a:solidFill>
            <a:srgbClr val="002B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C37E2241-5BFB-7C41-FF99-5619868C6A22}"/>
              </a:ext>
            </a:extLst>
          </p:cNvPr>
          <p:cNvSpPr/>
          <p:nvPr/>
        </p:nvSpPr>
        <p:spPr>
          <a:xfrm>
            <a:off x="4717576" y="4742484"/>
            <a:ext cx="7471261" cy="535532"/>
          </a:xfrm>
          <a:prstGeom prst="rect">
            <a:avLst/>
          </a:prstGeom>
          <a:solidFill>
            <a:srgbClr val="002B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C375D8B0-8CEB-5181-FCBD-683415414B8D}"/>
              </a:ext>
            </a:extLst>
          </p:cNvPr>
          <p:cNvSpPr/>
          <p:nvPr/>
        </p:nvSpPr>
        <p:spPr>
          <a:xfrm>
            <a:off x="3984213" y="3699381"/>
            <a:ext cx="8207783" cy="535532"/>
          </a:xfrm>
          <a:prstGeom prst="rect">
            <a:avLst/>
          </a:prstGeom>
          <a:solidFill>
            <a:srgbClr val="002B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CEB150FB-06C9-2010-77B2-123BE020D5F0}"/>
              </a:ext>
            </a:extLst>
          </p:cNvPr>
          <p:cNvSpPr/>
          <p:nvPr/>
        </p:nvSpPr>
        <p:spPr>
          <a:xfrm>
            <a:off x="3252960" y="2623086"/>
            <a:ext cx="8939039" cy="535532"/>
          </a:xfrm>
          <a:prstGeom prst="rect">
            <a:avLst/>
          </a:prstGeom>
          <a:solidFill>
            <a:srgbClr val="002B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EE1BB394-21BD-00D8-C755-E0F9EE1C29C0}"/>
              </a:ext>
            </a:extLst>
          </p:cNvPr>
          <p:cNvSpPr/>
          <p:nvPr/>
        </p:nvSpPr>
        <p:spPr>
          <a:xfrm>
            <a:off x="2496739" y="1617675"/>
            <a:ext cx="9695260" cy="535532"/>
          </a:xfrm>
          <a:prstGeom prst="rect">
            <a:avLst/>
          </a:prstGeom>
          <a:solidFill>
            <a:srgbClr val="002B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CAE4C75F-866B-50C9-6796-1293FC77FFD1}"/>
              </a:ext>
            </a:extLst>
          </p:cNvPr>
          <p:cNvSpPr/>
          <p:nvPr/>
        </p:nvSpPr>
        <p:spPr>
          <a:xfrm>
            <a:off x="1765485" y="579136"/>
            <a:ext cx="10426515" cy="535532"/>
          </a:xfrm>
          <a:prstGeom prst="rect">
            <a:avLst/>
          </a:prstGeom>
          <a:solidFill>
            <a:srgbClr val="002B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78477798-8B73-5E92-8B0D-27787F9BC862}"/>
              </a:ext>
            </a:extLst>
          </p:cNvPr>
          <p:cNvGrpSpPr/>
          <p:nvPr/>
        </p:nvGrpSpPr>
        <p:grpSpPr>
          <a:xfrm rot="16200000">
            <a:off x="1404429" y="-322655"/>
            <a:ext cx="535531" cy="645309"/>
            <a:chOff x="10945855" y="7317026"/>
            <a:chExt cx="2483924" cy="2993104"/>
          </a:xfrm>
        </p:grpSpPr>
        <p:sp>
          <p:nvSpPr>
            <p:cNvPr id="7" name="Figura a mano libera: Forma 15">
              <a:extLst>
                <a:ext uri="{FF2B5EF4-FFF2-40B4-BE49-F238E27FC236}">
                  <a16:creationId xmlns:a16="http://schemas.microsoft.com/office/drawing/2014/main" id="{A55BD42A-D240-984D-EEDC-66A15B57F053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B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8" name="Figura a mano libera: Forma 16">
              <a:extLst>
                <a:ext uri="{FF2B5EF4-FFF2-40B4-BE49-F238E27FC236}">
                  <a16:creationId xmlns:a16="http://schemas.microsoft.com/office/drawing/2014/main" id="{7900F7B3-A6CE-EA9B-D5A2-9D4E9ED0805E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46A0C0D1-7D6C-961E-A6C2-162E8043F7C6}"/>
              </a:ext>
            </a:extLst>
          </p:cNvPr>
          <p:cNvGrpSpPr/>
          <p:nvPr/>
        </p:nvGrpSpPr>
        <p:grpSpPr>
          <a:xfrm rot="16200000">
            <a:off x="2135681" y="-322655"/>
            <a:ext cx="535531" cy="645309"/>
            <a:chOff x="10945855" y="7317026"/>
            <a:chExt cx="2483924" cy="2993104"/>
          </a:xfrm>
        </p:grpSpPr>
        <p:sp>
          <p:nvSpPr>
            <p:cNvPr id="10" name="Figura a mano libera: Forma 15">
              <a:extLst>
                <a:ext uri="{FF2B5EF4-FFF2-40B4-BE49-F238E27FC236}">
                  <a16:creationId xmlns:a16="http://schemas.microsoft.com/office/drawing/2014/main" id="{C3352C15-7FAB-0244-88D3-B0C3D120596F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B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1" name="Figura a mano libera: Forma 16">
              <a:extLst>
                <a:ext uri="{FF2B5EF4-FFF2-40B4-BE49-F238E27FC236}">
                  <a16:creationId xmlns:a16="http://schemas.microsoft.com/office/drawing/2014/main" id="{6B7D134C-6C08-3BF7-37FF-47F115C2A2DE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648DC1F3-0E41-5544-6418-75A9A44679FC}"/>
              </a:ext>
            </a:extLst>
          </p:cNvPr>
          <p:cNvGrpSpPr/>
          <p:nvPr/>
        </p:nvGrpSpPr>
        <p:grpSpPr>
          <a:xfrm rot="16200000">
            <a:off x="2891903" y="-322655"/>
            <a:ext cx="535531" cy="645309"/>
            <a:chOff x="10945855" y="7317026"/>
            <a:chExt cx="2483924" cy="2993104"/>
          </a:xfrm>
        </p:grpSpPr>
        <p:sp>
          <p:nvSpPr>
            <p:cNvPr id="13" name="Figura a mano libera: Forma 15">
              <a:extLst>
                <a:ext uri="{FF2B5EF4-FFF2-40B4-BE49-F238E27FC236}">
                  <a16:creationId xmlns:a16="http://schemas.microsoft.com/office/drawing/2014/main" id="{06926FBB-812E-24E3-DA80-59B9B4B3500E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B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4" name="Figura a mano libera: Forma 16">
              <a:extLst>
                <a:ext uri="{FF2B5EF4-FFF2-40B4-BE49-F238E27FC236}">
                  <a16:creationId xmlns:a16="http://schemas.microsoft.com/office/drawing/2014/main" id="{A24CFE99-0FAB-1B1D-ADAD-08F14D8AE6C1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15" name="Titolo 1">
            <a:extLst>
              <a:ext uri="{FF2B5EF4-FFF2-40B4-BE49-F238E27FC236}">
                <a16:creationId xmlns:a16="http://schemas.microsoft.com/office/drawing/2014/main" id="{3E973F66-DA3D-D8B6-DF85-B9BB874E8479}"/>
              </a:ext>
            </a:extLst>
          </p:cNvPr>
          <p:cNvSpPr txBox="1">
            <a:spLocks/>
          </p:cNvSpPr>
          <p:nvPr/>
        </p:nvSpPr>
        <p:spPr>
          <a:xfrm>
            <a:off x="2496739" y="1619220"/>
            <a:ext cx="1599797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Sistema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2D3257DE-80F6-F741-19B3-7813B19F7567}"/>
              </a:ext>
            </a:extLst>
          </p:cNvPr>
          <p:cNvSpPr txBox="1">
            <a:spLocks/>
          </p:cNvSpPr>
          <p:nvPr/>
        </p:nvSpPr>
        <p:spPr>
          <a:xfrm>
            <a:off x="3252961" y="2623087"/>
            <a:ext cx="294664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Logica di Gioco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C7D71C6-86C9-CBC2-CA24-EB3E15326755}"/>
              </a:ext>
            </a:extLst>
          </p:cNvPr>
          <p:cNvGrpSpPr/>
          <p:nvPr/>
        </p:nvGrpSpPr>
        <p:grpSpPr>
          <a:xfrm rot="16200000">
            <a:off x="3623155" y="-322655"/>
            <a:ext cx="535531" cy="645309"/>
            <a:chOff x="10945855" y="7317026"/>
            <a:chExt cx="2483924" cy="2993104"/>
          </a:xfrm>
        </p:grpSpPr>
        <p:sp>
          <p:nvSpPr>
            <p:cNvPr id="18" name="Figura a mano libera: Forma 15">
              <a:extLst>
                <a:ext uri="{FF2B5EF4-FFF2-40B4-BE49-F238E27FC236}">
                  <a16:creationId xmlns:a16="http://schemas.microsoft.com/office/drawing/2014/main" id="{83D16976-AEF8-E1C3-7DAD-5EA6FE2B473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B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9" name="Figura a mano libera: Forma 16">
              <a:extLst>
                <a:ext uri="{FF2B5EF4-FFF2-40B4-BE49-F238E27FC236}">
                  <a16:creationId xmlns:a16="http://schemas.microsoft.com/office/drawing/2014/main" id="{DAF14323-6A3D-FDE6-0689-22B70DAFA793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3" name="Titolo 1">
            <a:extLst>
              <a:ext uri="{FF2B5EF4-FFF2-40B4-BE49-F238E27FC236}">
                <a16:creationId xmlns:a16="http://schemas.microsoft.com/office/drawing/2014/main" id="{F383257D-39D7-8E87-1EFE-4E9594AE892A}"/>
              </a:ext>
            </a:extLst>
          </p:cNvPr>
          <p:cNvSpPr txBox="1">
            <a:spLocks/>
          </p:cNvSpPr>
          <p:nvPr/>
        </p:nvSpPr>
        <p:spPr>
          <a:xfrm>
            <a:off x="3984213" y="3699382"/>
            <a:ext cx="1845698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Database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C3B87051-16A1-0D67-8DB1-03315B309479}"/>
              </a:ext>
            </a:extLst>
          </p:cNvPr>
          <p:cNvGrpSpPr/>
          <p:nvPr/>
        </p:nvGrpSpPr>
        <p:grpSpPr>
          <a:xfrm rot="16200000">
            <a:off x="4354407" y="-322655"/>
            <a:ext cx="535531" cy="645309"/>
            <a:chOff x="10945855" y="7317026"/>
            <a:chExt cx="2483924" cy="2993104"/>
          </a:xfrm>
        </p:grpSpPr>
        <p:sp>
          <p:nvSpPr>
            <p:cNvPr id="25" name="Figura a mano libera: Forma 15">
              <a:extLst>
                <a:ext uri="{FF2B5EF4-FFF2-40B4-BE49-F238E27FC236}">
                  <a16:creationId xmlns:a16="http://schemas.microsoft.com/office/drawing/2014/main" id="{3AE07CFB-26D7-1714-9B26-16E767992CD2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B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26" name="Figura a mano libera: Forma 16">
              <a:extLst>
                <a:ext uri="{FF2B5EF4-FFF2-40B4-BE49-F238E27FC236}">
                  <a16:creationId xmlns:a16="http://schemas.microsoft.com/office/drawing/2014/main" id="{ADA83D86-AEE4-0BED-2560-8D90D645C80A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7" name="Titolo 1">
            <a:extLst>
              <a:ext uri="{FF2B5EF4-FFF2-40B4-BE49-F238E27FC236}">
                <a16:creationId xmlns:a16="http://schemas.microsoft.com/office/drawing/2014/main" id="{FA50EF9B-771C-283F-EA1F-11B2FB0DDCA2}"/>
              </a:ext>
            </a:extLst>
          </p:cNvPr>
          <p:cNvSpPr txBox="1">
            <a:spLocks/>
          </p:cNvSpPr>
          <p:nvPr/>
        </p:nvSpPr>
        <p:spPr>
          <a:xfrm>
            <a:off x="4718483" y="4739463"/>
            <a:ext cx="3525645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Interfaccia Utente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7A31BA99-24F1-9F0D-4632-067682B5727D}"/>
              </a:ext>
            </a:extLst>
          </p:cNvPr>
          <p:cNvGrpSpPr/>
          <p:nvPr/>
        </p:nvGrpSpPr>
        <p:grpSpPr>
          <a:xfrm rot="16200000">
            <a:off x="5085659" y="-322655"/>
            <a:ext cx="535531" cy="645309"/>
            <a:chOff x="10945855" y="7317026"/>
            <a:chExt cx="2483924" cy="2993104"/>
          </a:xfrm>
        </p:grpSpPr>
        <p:sp>
          <p:nvSpPr>
            <p:cNvPr id="29" name="Figura a mano libera: Forma 15">
              <a:extLst>
                <a:ext uri="{FF2B5EF4-FFF2-40B4-BE49-F238E27FC236}">
                  <a16:creationId xmlns:a16="http://schemas.microsoft.com/office/drawing/2014/main" id="{094CF16B-76AD-1EE2-C11E-B3F571C14E89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B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30" name="Figura a mano libera: Forma 16">
              <a:extLst>
                <a:ext uri="{FF2B5EF4-FFF2-40B4-BE49-F238E27FC236}">
                  <a16:creationId xmlns:a16="http://schemas.microsoft.com/office/drawing/2014/main" id="{B121185D-87BF-B36A-3758-46D22536626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1" name="Titolo 1">
            <a:extLst>
              <a:ext uri="{FF2B5EF4-FFF2-40B4-BE49-F238E27FC236}">
                <a16:creationId xmlns:a16="http://schemas.microsoft.com/office/drawing/2014/main" id="{51DB693F-282E-8445-A4E5-CB0930CA9680}"/>
              </a:ext>
            </a:extLst>
          </p:cNvPr>
          <p:cNvSpPr txBox="1">
            <a:spLocks/>
          </p:cNvSpPr>
          <p:nvPr/>
        </p:nvSpPr>
        <p:spPr>
          <a:xfrm>
            <a:off x="5446717" y="5779544"/>
            <a:ext cx="3795976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Server ‘‘Real Time’’</a:t>
            </a:r>
          </a:p>
        </p:txBody>
      </p:sp>
      <p:sp>
        <p:nvSpPr>
          <p:cNvPr id="34" name="Figura a mano libera: Forma 16">
            <a:extLst>
              <a:ext uri="{FF2B5EF4-FFF2-40B4-BE49-F238E27FC236}">
                <a16:creationId xmlns:a16="http://schemas.microsoft.com/office/drawing/2014/main" id="{DB0D6D66-4C31-47BE-D5E3-1D1ABB6DF434}"/>
              </a:ext>
            </a:extLst>
          </p:cNvPr>
          <p:cNvSpPr/>
          <p:nvPr/>
        </p:nvSpPr>
        <p:spPr>
          <a:xfrm rot="13500000">
            <a:off x="1497454" y="735880"/>
            <a:ext cx="222046" cy="222046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rgbClr val="63B7C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5" name="Figura a mano libera: Forma 16">
            <a:extLst>
              <a:ext uri="{FF2B5EF4-FFF2-40B4-BE49-F238E27FC236}">
                <a16:creationId xmlns:a16="http://schemas.microsoft.com/office/drawing/2014/main" id="{F8C6991F-EC7A-7C61-CE46-62767EE69D02}"/>
              </a:ext>
            </a:extLst>
          </p:cNvPr>
          <p:cNvSpPr/>
          <p:nvPr/>
        </p:nvSpPr>
        <p:spPr>
          <a:xfrm rot="13500000">
            <a:off x="2228705" y="1776864"/>
            <a:ext cx="222046" cy="222046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rgbClr val="63B7C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6" name="Figura a mano libera: Forma 16">
            <a:extLst>
              <a:ext uri="{FF2B5EF4-FFF2-40B4-BE49-F238E27FC236}">
                <a16:creationId xmlns:a16="http://schemas.microsoft.com/office/drawing/2014/main" id="{FF80D258-BED7-9D11-DC09-FC7120B74908}"/>
              </a:ext>
            </a:extLst>
          </p:cNvPr>
          <p:cNvSpPr/>
          <p:nvPr/>
        </p:nvSpPr>
        <p:spPr>
          <a:xfrm rot="13500000">
            <a:off x="2984927" y="2816945"/>
            <a:ext cx="222046" cy="222046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rgbClr val="63B7C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7" name="Figura a mano libera: Forma 16">
            <a:extLst>
              <a:ext uri="{FF2B5EF4-FFF2-40B4-BE49-F238E27FC236}">
                <a16:creationId xmlns:a16="http://schemas.microsoft.com/office/drawing/2014/main" id="{C3B7B1D3-30C9-8DD7-52CA-A03E2347BB42}"/>
              </a:ext>
            </a:extLst>
          </p:cNvPr>
          <p:cNvSpPr/>
          <p:nvPr/>
        </p:nvSpPr>
        <p:spPr>
          <a:xfrm rot="13500000">
            <a:off x="3716180" y="3857025"/>
            <a:ext cx="222046" cy="222046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rgbClr val="63B7C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8" name="Figura a mano libera: Forma 16">
            <a:extLst>
              <a:ext uri="{FF2B5EF4-FFF2-40B4-BE49-F238E27FC236}">
                <a16:creationId xmlns:a16="http://schemas.microsoft.com/office/drawing/2014/main" id="{885236BD-C438-078F-86B1-F0257D4957E9}"/>
              </a:ext>
            </a:extLst>
          </p:cNvPr>
          <p:cNvSpPr/>
          <p:nvPr/>
        </p:nvSpPr>
        <p:spPr>
          <a:xfrm rot="13500000">
            <a:off x="4450591" y="4897108"/>
            <a:ext cx="222046" cy="222046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rgbClr val="63B7C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9" name="Figura a mano libera: Forma 16">
            <a:extLst>
              <a:ext uri="{FF2B5EF4-FFF2-40B4-BE49-F238E27FC236}">
                <a16:creationId xmlns:a16="http://schemas.microsoft.com/office/drawing/2014/main" id="{917002F9-6FE7-BDC4-16BA-AAD4E6FD06B4}"/>
              </a:ext>
            </a:extLst>
          </p:cNvPr>
          <p:cNvSpPr/>
          <p:nvPr/>
        </p:nvSpPr>
        <p:spPr>
          <a:xfrm rot="13500000">
            <a:off x="5178684" y="5937188"/>
            <a:ext cx="222046" cy="222046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rgbClr val="63B7C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1" name="Titolo 1">
            <a:extLst>
              <a:ext uri="{FF2B5EF4-FFF2-40B4-BE49-F238E27FC236}">
                <a16:creationId xmlns:a16="http://schemas.microsoft.com/office/drawing/2014/main" id="{648B8D6B-614F-872D-0440-D9B6A9AD46AE}"/>
              </a:ext>
            </a:extLst>
          </p:cNvPr>
          <p:cNvSpPr txBox="1">
            <a:spLocks/>
          </p:cNvSpPr>
          <p:nvPr/>
        </p:nvSpPr>
        <p:spPr>
          <a:xfrm>
            <a:off x="1765487" y="579137"/>
            <a:ext cx="2751394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Progettazione</a:t>
            </a:r>
          </a:p>
        </p:txBody>
      </p:sp>
      <p:sp>
        <p:nvSpPr>
          <p:cNvPr id="68" name="Segnaposto testo 4">
            <a:extLst>
              <a:ext uri="{FF2B5EF4-FFF2-40B4-BE49-F238E27FC236}">
                <a16:creationId xmlns:a16="http://schemas.microsoft.com/office/drawing/2014/main" id="{E7A7E5F7-1915-0982-ED06-D4572FE8A80A}"/>
              </a:ext>
            </a:extLst>
          </p:cNvPr>
          <p:cNvSpPr txBox="1">
            <a:spLocks/>
          </p:cNvSpPr>
          <p:nvPr/>
        </p:nvSpPr>
        <p:spPr>
          <a:xfrm>
            <a:off x="4516881" y="703015"/>
            <a:ext cx="4555226" cy="2862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4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Requisiti, SRS, Story cards e Testing</a:t>
            </a:r>
          </a:p>
        </p:txBody>
      </p:sp>
      <p:sp>
        <p:nvSpPr>
          <p:cNvPr id="69" name="Segnaposto testo 2">
            <a:extLst>
              <a:ext uri="{FF2B5EF4-FFF2-40B4-BE49-F238E27FC236}">
                <a16:creationId xmlns:a16="http://schemas.microsoft.com/office/drawing/2014/main" id="{C66276F0-7E01-FE03-EB90-8C2747ABB2CE}"/>
              </a:ext>
            </a:extLst>
          </p:cNvPr>
          <p:cNvSpPr txBox="1">
            <a:spLocks/>
          </p:cNvSpPr>
          <p:nvPr/>
        </p:nvSpPr>
        <p:spPr>
          <a:xfrm>
            <a:off x="4096536" y="1742325"/>
            <a:ext cx="2248312" cy="2862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4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Container Docker</a:t>
            </a:r>
          </a:p>
        </p:txBody>
      </p:sp>
      <p:sp>
        <p:nvSpPr>
          <p:cNvPr id="70" name="Segnaposto testo 1">
            <a:extLst>
              <a:ext uri="{FF2B5EF4-FFF2-40B4-BE49-F238E27FC236}">
                <a16:creationId xmlns:a16="http://schemas.microsoft.com/office/drawing/2014/main" id="{3BDB3DAF-8E67-4519-F1E2-F1577E068CB4}"/>
              </a:ext>
            </a:extLst>
          </p:cNvPr>
          <p:cNvSpPr txBox="1">
            <a:spLocks/>
          </p:cNvSpPr>
          <p:nvPr/>
        </p:nvSpPr>
        <p:spPr>
          <a:xfrm>
            <a:off x="6199601" y="2748508"/>
            <a:ext cx="3167855" cy="2862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4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Classi e Logica del Gioco</a:t>
            </a:r>
          </a:p>
        </p:txBody>
      </p:sp>
      <p:sp>
        <p:nvSpPr>
          <p:cNvPr id="77" name="Segnaposto testo 1">
            <a:extLst>
              <a:ext uri="{FF2B5EF4-FFF2-40B4-BE49-F238E27FC236}">
                <a16:creationId xmlns:a16="http://schemas.microsoft.com/office/drawing/2014/main" id="{CD7701D7-0672-433C-8E18-FCA68A84EF7D}"/>
              </a:ext>
            </a:extLst>
          </p:cNvPr>
          <p:cNvSpPr txBox="1">
            <a:spLocks/>
          </p:cNvSpPr>
          <p:nvPr/>
        </p:nvSpPr>
        <p:spPr>
          <a:xfrm>
            <a:off x="5829911" y="3826058"/>
            <a:ext cx="2430474" cy="2862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4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Account e Punteggi</a:t>
            </a:r>
          </a:p>
        </p:txBody>
      </p:sp>
      <p:sp>
        <p:nvSpPr>
          <p:cNvPr id="78" name="Segnaposto testo 1">
            <a:extLst>
              <a:ext uri="{FF2B5EF4-FFF2-40B4-BE49-F238E27FC236}">
                <a16:creationId xmlns:a16="http://schemas.microsoft.com/office/drawing/2014/main" id="{46288E8D-FB07-502B-CE2F-B285A304D088}"/>
              </a:ext>
            </a:extLst>
          </p:cNvPr>
          <p:cNvSpPr txBox="1">
            <a:spLocks/>
          </p:cNvSpPr>
          <p:nvPr/>
        </p:nvSpPr>
        <p:spPr>
          <a:xfrm>
            <a:off x="8137287" y="4864112"/>
            <a:ext cx="3719288" cy="2862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4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Pagine web e Grafica di Gioco</a:t>
            </a:r>
          </a:p>
        </p:txBody>
      </p:sp>
      <p:sp>
        <p:nvSpPr>
          <p:cNvPr id="79" name="Segnaposto testo 1">
            <a:extLst>
              <a:ext uri="{FF2B5EF4-FFF2-40B4-BE49-F238E27FC236}">
                <a16:creationId xmlns:a16="http://schemas.microsoft.com/office/drawing/2014/main" id="{4CB7B987-1680-EEC8-BB22-DEBBC83B118E}"/>
              </a:ext>
            </a:extLst>
          </p:cNvPr>
          <p:cNvSpPr txBox="1">
            <a:spLocks/>
          </p:cNvSpPr>
          <p:nvPr/>
        </p:nvSpPr>
        <p:spPr>
          <a:xfrm>
            <a:off x="9238991" y="5807243"/>
            <a:ext cx="2949846" cy="4801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4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it-IT" dirty="0"/>
              <a:t>Server con </a:t>
            </a:r>
            <a:r>
              <a:rPr lang="it-IT" dirty="0" err="1"/>
              <a:t>sockets</a:t>
            </a:r>
            <a:r>
              <a:rPr lang="it-IT" dirty="0"/>
              <a:t> per </a:t>
            </a:r>
          </a:p>
          <a:p>
            <a:pPr>
              <a:spcBef>
                <a:spcPts val="0"/>
              </a:spcBef>
            </a:pPr>
            <a:r>
              <a:rPr lang="it-IT" dirty="0"/>
              <a:t>comunicazione </a:t>
            </a:r>
            <a:r>
              <a:rPr lang="it-IT" dirty="0" err="1"/>
              <a:t>realtime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1664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Progettazione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Requisiti, SRS, Story cards e Testing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it-IT" smtClean="0"/>
              <a:pPr rtl="0"/>
              <a:t>4</a:t>
            </a:fld>
            <a:endParaRPr lang="it-IT" dirty="0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1404429" y="-322655"/>
            <a:ext cx="535531" cy="645309"/>
            <a:chOff x="10945855" y="7317026"/>
            <a:chExt cx="2483924" cy="2993104"/>
          </a:xfrm>
        </p:grpSpPr>
        <p:sp>
          <p:nvSpPr>
            <p:cNvPr id="3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B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6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112E1-4A55-C383-04D8-F7155A2F0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4AC08C-6F20-897A-DC99-8396ED9E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Utente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CE34974-836A-B04C-8CDE-57564142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5</a:t>
            </a:fld>
            <a:endParaRPr lang="it-IT" noProof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E73B3D2-FE90-6502-9D3E-792DFF25E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Applicativo Web</a:t>
            </a:r>
          </a:p>
          <a:p>
            <a:r>
              <a:rPr lang="it-IT" dirty="0"/>
              <a:t>Multigiocatore</a:t>
            </a:r>
          </a:p>
          <a:p>
            <a:r>
              <a:rPr lang="it-IT" dirty="0"/>
              <a:t>Tempo Reale</a:t>
            </a:r>
          </a:p>
          <a:p>
            <a:r>
              <a:rPr lang="it-IT" dirty="0"/>
              <a:t>Controllo Navicella Cooperativo</a:t>
            </a:r>
          </a:p>
          <a:p>
            <a:r>
              <a:rPr lang="it-IT" dirty="0"/>
              <a:t>Comunicazioni</a:t>
            </a:r>
          </a:p>
          <a:p>
            <a:r>
              <a:rPr lang="it-IT" dirty="0"/>
              <a:t>Registrazione ed Accesso</a:t>
            </a:r>
          </a:p>
          <a:p>
            <a:r>
              <a:rPr lang="it-IT" dirty="0"/>
              <a:t>Punteggio Cumulativo</a:t>
            </a:r>
          </a:p>
          <a:p>
            <a:r>
              <a:rPr lang="it-IT" dirty="0"/>
              <a:t>Classifica Globale</a:t>
            </a:r>
          </a:p>
          <a:p>
            <a:r>
              <a:rPr lang="it-IT" dirty="0"/>
              <a:t>Creazione e Unione a Partite</a:t>
            </a:r>
          </a:p>
          <a:p>
            <a:r>
              <a:rPr lang="it-IT" dirty="0"/>
              <a:t>Utilizzo di PHP per il lato Server</a:t>
            </a:r>
          </a:p>
          <a:p>
            <a:r>
              <a:rPr lang="it-IT" dirty="0"/>
              <a:t>Utilizzo di JavaScript, HTML e CSS per il lato Client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901B329-EBE8-EB1D-B6AA-E9204CE70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solidFill>
                  <a:srgbClr val="0065A4">
                    <a:lumMod val="20000"/>
                    <a:lumOff val="80000"/>
                  </a:srgbClr>
                </a:solidFill>
              </a:rPr>
              <a:t>Requisiti principali e vincoli</a:t>
            </a:r>
          </a:p>
          <a:p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71C921FB-B0C9-8A1F-C592-7558AD698BB7}"/>
              </a:ext>
            </a:extLst>
          </p:cNvPr>
          <p:cNvSpPr txBox="1">
            <a:spLocks/>
          </p:cNvSpPr>
          <p:nvPr/>
        </p:nvSpPr>
        <p:spPr>
          <a:xfrm>
            <a:off x="444500" y="1078456"/>
            <a:ext cx="6803136" cy="31039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7C3D3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1400" b="0" i="0" u="none" strike="noStrike" kern="1200" cap="none" spc="300" normalizeH="0" baseline="0" noProof="0" dirty="0">
              <a:ln>
                <a:noFill/>
              </a:ln>
              <a:solidFill>
                <a:srgbClr val="0065A4">
                  <a:lumMod val="20000"/>
                  <a:lumOff val="80000"/>
                </a:srgbClr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E1C4C2FA-1F12-BCF7-1A9E-21853C140C71}"/>
              </a:ext>
            </a:extLst>
          </p:cNvPr>
          <p:cNvGrpSpPr/>
          <p:nvPr/>
        </p:nvGrpSpPr>
        <p:grpSpPr>
          <a:xfrm rot="16200000">
            <a:off x="1404429" y="-322655"/>
            <a:ext cx="535531" cy="645309"/>
            <a:chOff x="10945855" y="7317026"/>
            <a:chExt cx="2483924" cy="2993104"/>
          </a:xfrm>
        </p:grpSpPr>
        <p:sp>
          <p:nvSpPr>
            <p:cNvPr id="11" name="Figura a mano libera: Forma 15">
              <a:extLst>
                <a:ext uri="{FF2B5EF4-FFF2-40B4-BE49-F238E27FC236}">
                  <a16:creationId xmlns:a16="http://schemas.microsoft.com/office/drawing/2014/main" id="{B2051737-6843-F4B1-F70C-3B664476AE51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B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2" name="Figura a mano libera: Forma 16">
              <a:extLst>
                <a:ext uri="{FF2B5EF4-FFF2-40B4-BE49-F238E27FC236}">
                  <a16:creationId xmlns:a16="http://schemas.microsoft.com/office/drawing/2014/main" id="{21145848-7FBE-5627-8428-3D3B8A6917F1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190846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5E13E9-01B8-1A33-7386-74762685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Requisiti Utente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8619F93-C187-87B6-F090-FAB366BF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6</a:t>
            </a:fld>
            <a:endParaRPr lang="it-IT" noProof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36D5CA5-4136-1EA6-EE5F-6EF7C7F0C1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5425346" cy="4093243"/>
          </a:xfrm>
        </p:spPr>
        <p:txBody>
          <a:bodyPr/>
          <a:lstStyle/>
          <a:p>
            <a:r>
              <a:rPr lang="it-IT" dirty="0"/>
              <a:t>L’utente (nel diagramma ‘‘Giocatore’’) che entra nell’applicativo potrà:</a:t>
            </a:r>
          </a:p>
          <a:p>
            <a:pPr lvl="1"/>
            <a:r>
              <a:rPr lang="it-IT" dirty="0"/>
              <a:t>Registrarsi o Accedere</a:t>
            </a:r>
          </a:p>
          <a:p>
            <a:pPr lvl="1"/>
            <a:r>
              <a:rPr lang="it-IT" dirty="0"/>
              <a:t>Visualizzare la Classifica Globale</a:t>
            </a:r>
          </a:p>
          <a:p>
            <a:pPr lvl="1"/>
            <a:r>
              <a:rPr lang="it-IT" dirty="0"/>
              <a:t>Creare una Partita</a:t>
            </a:r>
          </a:p>
          <a:p>
            <a:pPr lvl="1"/>
            <a:r>
              <a:rPr lang="it-IT" dirty="0"/>
              <a:t>Unirsi ad una Partita</a:t>
            </a:r>
          </a:p>
          <a:p>
            <a:r>
              <a:rPr lang="it-IT" dirty="0"/>
              <a:t>Se creata la partita</a:t>
            </a:r>
          </a:p>
          <a:p>
            <a:pPr lvl="1"/>
            <a:r>
              <a:rPr lang="it-IT" dirty="0"/>
              <a:t>Condividere il codice</a:t>
            </a:r>
          </a:p>
          <a:p>
            <a:pPr lvl="1"/>
            <a:r>
              <a:rPr lang="it-IT" dirty="0"/>
              <a:t>Avviare la partita</a:t>
            </a:r>
          </a:p>
          <a:p>
            <a:r>
              <a:rPr lang="it-IT" dirty="0"/>
              <a:t>Se avviata la partita tutti coloro all’interno della stanza passeranno alla fase di gioco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CD0A139-C1B3-E6CC-FC18-D21C5DE96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Use Case</a:t>
            </a:r>
          </a:p>
        </p:txBody>
      </p:sp>
      <p:sp>
        <p:nvSpPr>
          <p:cNvPr id="1530" name="Rettangolo 1529">
            <a:extLst>
              <a:ext uri="{FF2B5EF4-FFF2-40B4-BE49-F238E27FC236}">
                <a16:creationId xmlns:a16="http://schemas.microsoft.com/office/drawing/2014/main" id="{A9C788AF-2EBB-6DF8-C77F-742655E25185}"/>
              </a:ext>
            </a:extLst>
          </p:cNvPr>
          <p:cNvSpPr/>
          <p:nvPr/>
        </p:nvSpPr>
        <p:spPr>
          <a:xfrm>
            <a:off x="6096000" y="366194"/>
            <a:ext cx="6096000" cy="5902395"/>
          </a:xfrm>
          <a:prstGeom prst="rect">
            <a:avLst/>
          </a:prstGeom>
          <a:solidFill>
            <a:srgbClr val="002B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32" name="Figura a mano libera: Forma 23">
            <a:extLst>
              <a:ext uri="{FF2B5EF4-FFF2-40B4-BE49-F238E27FC236}">
                <a16:creationId xmlns:a16="http://schemas.microsoft.com/office/drawing/2014/main" id="{F40244C7-82DF-F5A5-B807-4A70A5581126}"/>
              </a:ext>
            </a:extLst>
          </p:cNvPr>
          <p:cNvSpPr/>
          <p:nvPr/>
        </p:nvSpPr>
        <p:spPr>
          <a:xfrm rot="16200000" flipH="1">
            <a:off x="10782298" y="-2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052E0C8-DC9F-2B2F-BABE-ACE72E09FA4E}"/>
              </a:ext>
            </a:extLst>
          </p:cNvPr>
          <p:cNvGrpSpPr/>
          <p:nvPr/>
        </p:nvGrpSpPr>
        <p:grpSpPr>
          <a:xfrm rot="16200000">
            <a:off x="1404429" y="-322655"/>
            <a:ext cx="535531" cy="645309"/>
            <a:chOff x="10945855" y="7317026"/>
            <a:chExt cx="2483924" cy="2993104"/>
          </a:xfrm>
        </p:grpSpPr>
        <p:sp>
          <p:nvSpPr>
            <p:cNvPr id="13" name="Figura a mano libera: Forma 15">
              <a:extLst>
                <a:ext uri="{FF2B5EF4-FFF2-40B4-BE49-F238E27FC236}">
                  <a16:creationId xmlns:a16="http://schemas.microsoft.com/office/drawing/2014/main" id="{3F40348B-1585-CC18-F981-014931258909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B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4" name="Figura a mano libera: Forma 16">
              <a:extLst>
                <a:ext uri="{FF2B5EF4-FFF2-40B4-BE49-F238E27FC236}">
                  <a16:creationId xmlns:a16="http://schemas.microsoft.com/office/drawing/2014/main" id="{D4ED767B-D933-64FB-E52A-ABA5FC9BC49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pic>
        <p:nvPicPr>
          <p:cNvPr id="16" name="Immagine 15" descr="Immagine che contiene testo, schermata, diagramma, cerchio&#10;&#10;Il contenuto generato dall'IA potrebbe non essere corretto.">
            <a:extLst>
              <a:ext uri="{FF2B5EF4-FFF2-40B4-BE49-F238E27FC236}">
                <a16:creationId xmlns:a16="http://schemas.microsoft.com/office/drawing/2014/main" id="{14C9EB8C-BE2D-746A-EBB7-75A02090F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589" y="861873"/>
            <a:ext cx="4804811" cy="48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4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18E1A0-D604-CEC8-41D4-B3B2C0E8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Requisiti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C2CD6AC-DE54-886B-8CF3-1C523D1E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7</a:t>
            </a:fld>
            <a:endParaRPr lang="it-IT" noProof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815CCA-F223-1D81-98D5-A659F81B06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5651500" cy="4093243"/>
          </a:xfrm>
        </p:spPr>
        <p:txBody>
          <a:bodyPr/>
          <a:lstStyle/>
          <a:p>
            <a:endParaRPr lang="it-IT" dirty="0"/>
          </a:p>
          <a:p>
            <a:r>
              <a:rPr lang="it-IT" dirty="0"/>
              <a:t>Must</a:t>
            </a:r>
          </a:p>
          <a:p>
            <a:pPr lvl="1"/>
            <a:r>
              <a:rPr lang="it-IT" dirty="0"/>
              <a:t>Navicella controllata da un giocatore</a:t>
            </a:r>
          </a:p>
          <a:p>
            <a:pPr lvl="1"/>
            <a:r>
              <a:rPr lang="it-IT" dirty="0"/>
              <a:t>Cannoni controllati da gli altri giocatori</a:t>
            </a:r>
          </a:p>
          <a:p>
            <a:pPr lvl="1"/>
            <a:r>
              <a:rPr lang="it-IT" dirty="0"/>
              <a:t>Asteroidi</a:t>
            </a:r>
          </a:p>
          <a:p>
            <a:pPr lvl="1"/>
            <a:r>
              <a:rPr lang="it-IT" dirty="0"/>
              <a:t>Creazione della Partita</a:t>
            </a:r>
          </a:p>
          <a:p>
            <a:pPr lvl="1"/>
            <a:r>
              <a:rPr lang="it-IT" dirty="0"/>
              <a:t>Stanza</a:t>
            </a:r>
          </a:p>
          <a:p>
            <a:pPr lvl="1"/>
            <a:r>
              <a:rPr lang="it-IT" dirty="0"/>
              <a:t>Unione a Partita</a:t>
            </a:r>
          </a:p>
          <a:p>
            <a:pPr lvl="1"/>
            <a:r>
              <a:rPr lang="it-IT" dirty="0"/>
              <a:t>Registrazione ed Accesso</a:t>
            </a:r>
          </a:p>
          <a:p>
            <a:pPr lvl="1"/>
            <a:r>
              <a:rPr lang="it-IT" dirty="0"/>
              <a:t>Classifica Globale</a:t>
            </a:r>
          </a:p>
          <a:p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C665C08-763C-6F21-7540-192012C5B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Funzionalità</a:t>
            </a:r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C3CE8976-39F7-5362-55B6-ED8BC0EF4275}"/>
              </a:ext>
            </a:extLst>
          </p:cNvPr>
          <p:cNvSpPr txBox="1">
            <a:spLocks/>
          </p:cNvSpPr>
          <p:nvPr/>
        </p:nvSpPr>
        <p:spPr>
          <a:xfrm>
            <a:off x="6096000" y="1625384"/>
            <a:ext cx="5651500" cy="4093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Should</a:t>
            </a:r>
            <a:endParaRPr lang="it-IT" dirty="0"/>
          </a:p>
          <a:p>
            <a:pPr lvl="1"/>
            <a:r>
              <a:rPr lang="it-IT" dirty="0"/>
              <a:t>Abbandono della partita</a:t>
            </a:r>
          </a:p>
          <a:p>
            <a:pPr lvl="1"/>
            <a:r>
              <a:rPr lang="it-IT" dirty="0"/>
              <a:t>Zona di uscita dalla partita</a:t>
            </a:r>
          </a:p>
          <a:p>
            <a:pPr lvl="1"/>
            <a:r>
              <a:rPr lang="it-IT" dirty="0"/>
              <a:t>Boost per Navicella</a:t>
            </a:r>
          </a:p>
          <a:p>
            <a:pPr lvl="1"/>
            <a:r>
              <a:rPr lang="it-IT" dirty="0"/>
              <a:t>Items</a:t>
            </a:r>
          </a:p>
          <a:p>
            <a:endParaRPr lang="it-IT" dirty="0"/>
          </a:p>
          <a:p>
            <a:r>
              <a:rPr lang="it-IT" dirty="0" err="1"/>
              <a:t>Could</a:t>
            </a:r>
            <a:endParaRPr lang="it-IT" dirty="0"/>
          </a:p>
          <a:p>
            <a:pPr lvl="1"/>
            <a:r>
              <a:rPr lang="it-IT" dirty="0"/>
              <a:t>Rank Asteroidi</a:t>
            </a:r>
          </a:p>
          <a:p>
            <a:pPr lvl="1"/>
            <a:r>
              <a:rPr lang="it-IT" dirty="0"/>
              <a:t>Rank Proiettili</a:t>
            </a:r>
          </a:p>
          <a:p>
            <a:pPr lvl="1"/>
            <a:r>
              <a:rPr lang="it-IT" dirty="0"/>
              <a:t>Comunicazioni</a:t>
            </a:r>
          </a:p>
          <a:p>
            <a:endParaRPr lang="it-IT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B2428BAF-2D49-B538-0B3D-1B06760C45FB}"/>
              </a:ext>
            </a:extLst>
          </p:cNvPr>
          <p:cNvGrpSpPr/>
          <p:nvPr/>
        </p:nvGrpSpPr>
        <p:grpSpPr>
          <a:xfrm rot="16200000">
            <a:off x="1404429" y="-322655"/>
            <a:ext cx="535531" cy="645309"/>
            <a:chOff x="10945855" y="7317026"/>
            <a:chExt cx="2483924" cy="2993104"/>
          </a:xfrm>
        </p:grpSpPr>
        <p:sp>
          <p:nvSpPr>
            <p:cNvPr id="11" name="Figura a mano libera: Forma 15">
              <a:extLst>
                <a:ext uri="{FF2B5EF4-FFF2-40B4-BE49-F238E27FC236}">
                  <a16:creationId xmlns:a16="http://schemas.microsoft.com/office/drawing/2014/main" id="{25B3C4CE-645B-8E95-6C8F-C6212F3FEF9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B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2" name="Figura a mano libera: Forma 16">
              <a:extLst>
                <a:ext uri="{FF2B5EF4-FFF2-40B4-BE49-F238E27FC236}">
                  <a16:creationId xmlns:a16="http://schemas.microsoft.com/office/drawing/2014/main" id="{AB7C50D5-8FA9-B046-0D9A-0094FD1F622D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294556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196C33-1856-F9AD-0F60-C3796457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Suddivisione in Task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457C0D7-591D-0AD7-D3FC-B18370D6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it-IT" noProof="0" smtClean="0"/>
              <a:pPr rtl="0"/>
              <a:t>8</a:t>
            </a:fld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B9531F-BADB-61A1-BEA4-F0219C352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4165600" cy="4093243"/>
          </a:xfrm>
        </p:spPr>
        <p:txBody>
          <a:bodyPr/>
          <a:lstStyle/>
          <a:p>
            <a:r>
              <a:rPr lang="it-IT" dirty="0"/>
              <a:t>Suddivisione dei compiti in task</a:t>
            </a:r>
          </a:p>
          <a:p>
            <a:endParaRPr lang="it-IT" dirty="0"/>
          </a:p>
          <a:p>
            <a:r>
              <a:rPr lang="it-IT" dirty="0"/>
              <a:t>Segnate le dipendenze dei task</a:t>
            </a:r>
          </a:p>
          <a:p>
            <a:endParaRPr lang="it-IT" dirty="0"/>
          </a:p>
          <a:p>
            <a:r>
              <a:rPr lang="it-IT" dirty="0"/>
              <a:t>Stima del tempo necessario per ogni task</a:t>
            </a:r>
          </a:p>
          <a:p>
            <a:endParaRPr lang="it-IT" dirty="0"/>
          </a:p>
          <a:p>
            <a:r>
              <a:rPr lang="it-IT" dirty="0"/>
              <a:t>Diagramma di </a:t>
            </a:r>
            <a:r>
              <a:rPr lang="it-IT" dirty="0" err="1"/>
              <a:t>Grantt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dirty="0"/>
              <a:t>Assegnata ad ogni task una priorità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04978C3-A96B-1F83-BF2E-2A64EC9D8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Task, Dipendenze e </a:t>
            </a:r>
            <a:r>
              <a:rPr lang="it-IT" dirty="0" err="1"/>
              <a:t>Grantt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0B94A73-8A9C-41C0-4CD6-69DD8DD19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039" y="2516556"/>
            <a:ext cx="7181158" cy="1824888"/>
          </a:xfrm>
          <a:prstGeom prst="rect">
            <a:avLst/>
          </a:prstGeom>
          <a:ln w="38100">
            <a:solidFill>
              <a:srgbClr val="299CA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858F358E-310C-6577-37FD-16F3CE349F1B}"/>
              </a:ext>
            </a:extLst>
          </p:cNvPr>
          <p:cNvGrpSpPr/>
          <p:nvPr/>
        </p:nvGrpSpPr>
        <p:grpSpPr>
          <a:xfrm rot="16200000">
            <a:off x="1404429" y="-322655"/>
            <a:ext cx="535531" cy="645309"/>
            <a:chOff x="10945855" y="7317026"/>
            <a:chExt cx="2483924" cy="2993104"/>
          </a:xfrm>
        </p:grpSpPr>
        <p:sp>
          <p:nvSpPr>
            <p:cNvPr id="11" name="Figura a mano libera: Forma 15">
              <a:extLst>
                <a:ext uri="{FF2B5EF4-FFF2-40B4-BE49-F238E27FC236}">
                  <a16:creationId xmlns:a16="http://schemas.microsoft.com/office/drawing/2014/main" id="{89C95054-14EB-B1CF-D6D5-5BED44094BF6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B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6" name="Figura a mano libera: Forma 16">
              <a:extLst>
                <a:ext uri="{FF2B5EF4-FFF2-40B4-BE49-F238E27FC236}">
                  <a16:creationId xmlns:a16="http://schemas.microsoft.com/office/drawing/2014/main" id="{CADE18AC-4EC0-ACB9-5DCD-BBB19814F81E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122217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28088-66F5-D3AE-4265-F23CE346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it-IT" dirty="0"/>
              <a:t>Documentazione dello Sviluppo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8963AAE-DAB6-2485-DF4F-2893FBDA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263D6C4-4840-40CC-AC84-17E24B3B7BDE}" type="slidenum">
              <a:rPr lang="it-IT" noProof="0" smtClean="0"/>
              <a:pPr rtl="0">
                <a:spcAft>
                  <a:spcPts val="600"/>
                </a:spcAft>
              </a:pPr>
              <a:t>9</a:t>
            </a:fld>
            <a:endParaRPr lang="it-IT" noProof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FC066AC-DF0E-DE9E-D12B-1D2F23604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/>
          <a:p>
            <a:r>
              <a:rPr lang="it-IT" dirty="0"/>
              <a:t>Story Cards e Testing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20CD6E-B085-BB4C-4983-581A8A1FC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/>
          <a:p>
            <a:r>
              <a:rPr lang="it-IT" dirty="0"/>
              <a:t>Per la documentazione dello sviluppo si è optato per un sistema di Story Cards</a:t>
            </a:r>
          </a:p>
          <a:p>
            <a:pPr lvl="1"/>
            <a:r>
              <a:rPr lang="it-IT" sz="1800"/>
              <a:t>Contente il Task che è stato affrontato, cosa richiedeva e cosa si è sviluppato per soddisfarlo</a:t>
            </a:r>
          </a:p>
          <a:p>
            <a:pPr lvl="1"/>
            <a:r>
              <a:rPr lang="it-IT" sz="1800"/>
              <a:t>Permette di controllare anche se le stime dei tempi stanno venendo rispettate</a:t>
            </a:r>
          </a:p>
          <a:p>
            <a:pPr lvl="1"/>
            <a:endParaRPr lang="it-IT" sz="1800"/>
          </a:p>
          <a:p>
            <a:r>
              <a:rPr lang="it-IT" dirty="0"/>
              <a:t>Per documentare il funzionamento, al completamento del task, viene creato un file che contiene parte o l’intero processo di testing e cosa questo ha riportato</a:t>
            </a:r>
          </a:p>
        </p:txBody>
      </p:sp>
      <p:pic>
        <p:nvPicPr>
          <p:cNvPr id="7" name="Immagine 6" descr="Immagine che contiene testo, schermata, Carattere, documento&#10;&#10;Il contenuto generato dall'IA potrebbe non essere corretto.">
            <a:extLst>
              <a:ext uri="{FF2B5EF4-FFF2-40B4-BE49-F238E27FC236}">
                <a16:creationId xmlns:a16="http://schemas.microsoft.com/office/drawing/2014/main" id="{60CE0FB9-1BFD-C6BA-32D7-7C04F3026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878" y="3429000"/>
            <a:ext cx="3984497" cy="2429169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5545E33-1088-62E3-6614-88CEA429C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r="10051" b="-2"/>
          <a:stretch>
            <a:fillRect/>
          </a:stretch>
        </p:blipFill>
        <p:spPr bwMode="auto">
          <a:xfrm>
            <a:off x="7788275" y="1838799"/>
            <a:ext cx="3533775" cy="25120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uppo 5">
            <a:extLst>
              <a:ext uri="{FF2B5EF4-FFF2-40B4-BE49-F238E27FC236}">
                <a16:creationId xmlns:a16="http://schemas.microsoft.com/office/drawing/2014/main" id="{956F9852-B95A-9814-0718-EED7DD827ADE}"/>
              </a:ext>
            </a:extLst>
          </p:cNvPr>
          <p:cNvGrpSpPr/>
          <p:nvPr/>
        </p:nvGrpSpPr>
        <p:grpSpPr>
          <a:xfrm rot="16200000">
            <a:off x="1404429" y="-322655"/>
            <a:ext cx="535531" cy="645309"/>
            <a:chOff x="10945855" y="7317026"/>
            <a:chExt cx="2483924" cy="2993104"/>
          </a:xfrm>
        </p:grpSpPr>
        <p:sp>
          <p:nvSpPr>
            <p:cNvPr id="11" name="Figura a mano libera: Forma 15">
              <a:extLst>
                <a:ext uri="{FF2B5EF4-FFF2-40B4-BE49-F238E27FC236}">
                  <a16:creationId xmlns:a16="http://schemas.microsoft.com/office/drawing/2014/main" id="{59330835-5E1F-A123-5F0D-2C94A837DBE8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B4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2" name="Figura a mano libera: Forma 16">
              <a:extLst>
                <a:ext uri="{FF2B5EF4-FFF2-40B4-BE49-F238E27FC236}">
                  <a16:creationId xmlns:a16="http://schemas.microsoft.com/office/drawing/2014/main" id="{E43B3402-86FC-1731-DC21-2C8EF0950A6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299834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582_TF66687569" id="{C3589154-38D6-44FD-9870-84FE61A8A3F2}" vid="{1D51CCE8-6133-4A28-8A58-71C57A66318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blu moderna</Template>
  <TotalTime>2534</TotalTime>
  <Words>1000</Words>
  <Application>Microsoft Office PowerPoint</Application>
  <PresentationFormat>Widescreen</PresentationFormat>
  <Paragraphs>206</Paragraphs>
  <Slides>22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Calibri</vt:lpstr>
      <vt:lpstr>Trade Gothic LT Pro</vt:lpstr>
      <vt:lpstr>Trebuchet MS</vt:lpstr>
      <vt:lpstr>Tema di Office</vt:lpstr>
      <vt:lpstr>Astro Allies</vt:lpstr>
      <vt:lpstr>Panoramica del Progetto</vt:lpstr>
      <vt:lpstr>Presentazione standard di PowerPoint</vt:lpstr>
      <vt:lpstr>Progettazione</vt:lpstr>
      <vt:lpstr>Requisiti Utente</vt:lpstr>
      <vt:lpstr>Requisiti Utente</vt:lpstr>
      <vt:lpstr>Analisi dei Requisiti</vt:lpstr>
      <vt:lpstr>Suddivisione in Task</vt:lpstr>
      <vt:lpstr>Documentazione dello Sviluppo</vt:lpstr>
      <vt:lpstr>Sistema</vt:lpstr>
      <vt:lpstr>Sistema</vt:lpstr>
      <vt:lpstr>Logica di Gioco</vt:lpstr>
      <vt:lpstr>Logica di Gioco</vt:lpstr>
      <vt:lpstr>Database</vt:lpstr>
      <vt:lpstr>Database</vt:lpstr>
      <vt:lpstr>Interfaccia Utente</vt:lpstr>
      <vt:lpstr>Interfaccia Utente</vt:lpstr>
      <vt:lpstr>Interfaccia Utente</vt:lpstr>
      <vt:lpstr>Server ‘‘Real Time’’</vt:lpstr>
      <vt:lpstr>Server ‘‘Real Time’’</vt:lpstr>
      <vt:lpstr>Server ‘‘Real Time’’</vt:lpstr>
      <vt:lpstr>Fine Presentazione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ANGHINETTI</dc:creator>
  <cp:lastModifiedBy>Marco ANGHINETTI</cp:lastModifiedBy>
  <cp:revision>21</cp:revision>
  <dcterms:created xsi:type="dcterms:W3CDTF">2025-09-16T12:55:02Z</dcterms:created>
  <dcterms:modified xsi:type="dcterms:W3CDTF">2025-09-18T15:04:28Z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