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0F87D2-49EB-4E2D-8740-32A8A3695292}">
  <a:tblStyle styleId="{450F87D2-49EB-4E2D-8740-32A8A36952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801f5f98d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801f5f98d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801f5f98d5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801f5f98d5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801f5f98d5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801f5f98d5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801f5f98d5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801f5f98d5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801f5f98d5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801f5f98d5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801f5f98d5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801f5f98d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808643a2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808643a2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801f5f98d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801f5f98d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801f5f98d5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801f5f98d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801f5f98d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801f5f98d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801f5f98d5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801f5f98d5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801f5f98d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801f5f98d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801f5f98d5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801f5f98d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16850" y="2071500"/>
            <a:ext cx="3961500" cy="1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ASTRO ALLIES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latin typeface="Lato"/>
                <a:ea typeface="Lato"/>
                <a:cs typeface="Lato"/>
                <a:sym typeface="Lato"/>
              </a:rPr>
              <a:t>Ingegneria del Software a.a. 2024/25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172425" y="4560725"/>
            <a:ext cx="3438600" cy="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TEAM: Marco Anghinetti, Andrea Cagnolati</a:t>
            </a:r>
            <a:endParaRPr sz="1100"/>
          </a:p>
        </p:txBody>
      </p:sp>
      <p:sp>
        <p:nvSpPr>
          <p:cNvPr id="136" name="Google Shape;136;p13"/>
          <p:cNvSpPr txBox="1"/>
          <p:nvPr/>
        </p:nvSpPr>
        <p:spPr>
          <a:xfrm>
            <a:off x="2972100" y="2931750"/>
            <a:ext cx="33891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100200" y="821275"/>
            <a:ext cx="4510200" cy="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IMPLEMENTAZIONE CLASSI</a:t>
            </a:r>
            <a:endParaRPr sz="2000"/>
          </a:p>
        </p:txBody>
      </p:sp>
      <p:grpSp>
        <p:nvGrpSpPr>
          <p:cNvPr id="196" name="Google Shape;196;p22"/>
          <p:cNvGrpSpPr/>
          <p:nvPr/>
        </p:nvGrpSpPr>
        <p:grpSpPr>
          <a:xfrm>
            <a:off x="5057356" y="1646478"/>
            <a:ext cx="3578911" cy="2316945"/>
            <a:chOff x="2696850" y="1357800"/>
            <a:chExt cx="3750300" cy="2427900"/>
          </a:xfrm>
        </p:grpSpPr>
        <p:sp>
          <p:nvSpPr>
            <p:cNvPr id="197" name="Google Shape;197;p22"/>
            <p:cNvSpPr/>
            <p:nvPr/>
          </p:nvSpPr>
          <p:spPr>
            <a:xfrm>
              <a:off x="2696850" y="1357800"/>
              <a:ext cx="3750300" cy="2427900"/>
            </a:xfrm>
            <a:prstGeom prst="rect">
              <a:avLst/>
            </a:prstGeom>
            <a:solidFill>
              <a:schemeClr val="lt1"/>
            </a:solidFill>
            <a:ln cap="flat" cmpd="sng" w="90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7250" lIns="87250" spcFirstLastPara="1" rIns="87250" wrap="square" tIns="872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35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98" name="Google Shape;198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69188" y="1454725"/>
              <a:ext cx="3605625" cy="2234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1100200" y="164647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Suddivisione in due fasi: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it"/>
              <a:t>Sviluppo diagramma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/>
              <a:t>Refactoring codice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Significativo il testing coordinato del software  per il debugging.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067550" y="827850"/>
            <a:ext cx="3556500" cy="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VISUALIZZAZIONE CLIENT</a:t>
            </a:r>
            <a:endParaRPr sz="2000"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1144200" y="16940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la grafica è stato utilizzato l’elemento grafico HTML &lt;canvas&gt; ed aggiornato tramite procedure  js.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Tipologie di Rendering :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Cannone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Oggetti e HUD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L’utilizzo degli sprite è stato gestito tramite dizionario e caching lato client.</a:t>
            </a:r>
            <a:endParaRPr/>
          </a:p>
        </p:txBody>
      </p:sp>
      <p:pic>
        <p:nvPicPr>
          <p:cNvPr id="206" name="Google Shape;20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2700" y="2655441"/>
            <a:ext cx="2625325" cy="178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3"/>
          <p:cNvSpPr txBox="1"/>
          <p:nvPr/>
        </p:nvSpPr>
        <p:spPr>
          <a:xfrm>
            <a:off x="5307943" y="1223400"/>
            <a:ext cx="5526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08" name="Google Shape;208;p23"/>
          <p:cNvGrpSpPr/>
          <p:nvPr/>
        </p:nvGrpSpPr>
        <p:grpSpPr>
          <a:xfrm>
            <a:off x="6215668" y="1519375"/>
            <a:ext cx="749800" cy="939091"/>
            <a:chOff x="6373525" y="1683809"/>
            <a:chExt cx="749800" cy="939091"/>
          </a:xfrm>
        </p:grpSpPr>
        <p:pic>
          <p:nvPicPr>
            <p:cNvPr id="209" name="Google Shape;209;p23"/>
            <p:cNvPicPr preferRelativeResize="0"/>
            <p:nvPr/>
          </p:nvPicPr>
          <p:blipFill rotWithShape="1">
            <a:blip r:embed="rId4">
              <a:alphaModFix/>
            </a:blip>
            <a:srcRect b="19269" l="17546" r="9915" t="3712"/>
            <a:stretch/>
          </p:blipFill>
          <p:spPr>
            <a:xfrm rot="-5400000">
              <a:off x="6404950" y="1904525"/>
              <a:ext cx="686950" cy="74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0" name="Google Shape;210;p23"/>
            <p:cNvSpPr txBox="1"/>
            <p:nvPr/>
          </p:nvSpPr>
          <p:spPr>
            <a:xfrm>
              <a:off x="6406425" y="1683809"/>
              <a:ext cx="684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capitano</a:t>
              </a:r>
              <a:endPara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11" name="Google Shape;211;p23"/>
          <p:cNvGrpSpPr/>
          <p:nvPr/>
        </p:nvGrpSpPr>
        <p:grpSpPr>
          <a:xfrm>
            <a:off x="7014693" y="1516461"/>
            <a:ext cx="828900" cy="947130"/>
            <a:chOff x="7277788" y="1680895"/>
            <a:chExt cx="828900" cy="947130"/>
          </a:xfrm>
        </p:grpSpPr>
        <p:pic>
          <p:nvPicPr>
            <p:cNvPr id="212" name="Google Shape;212;p23"/>
            <p:cNvPicPr preferRelativeResize="0"/>
            <p:nvPr/>
          </p:nvPicPr>
          <p:blipFill rotWithShape="1">
            <a:blip r:embed="rId5">
              <a:alphaModFix/>
            </a:blip>
            <a:srcRect b="27873" l="33612" r="28641" t="19045"/>
            <a:stretch/>
          </p:blipFill>
          <p:spPr>
            <a:xfrm rot="-5400000">
              <a:off x="7343638" y="1907812"/>
              <a:ext cx="697200" cy="743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Google Shape;213;p23"/>
            <p:cNvSpPr txBox="1"/>
            <p:nvPr/>
          </p:nvSpPr>
          <p:spPr>
            <a:xfrm>
              <a:off x="7277788" y="1680895"/>
              <a:ext cx="828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cannoniere</a:t>
              </a:r>
              <a:endPara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1106775" y="859525"/>
            <a:ext cx="2451600" cy="6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INPUT CLIENT</a:t>
            </a:r>
            <a:endParaRPr sz="2000"/>
          </a:p>
        </p:txBody>
      </p:sp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1106775" y="1883275"/>
            <a:ext cx="3403200" cy="17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dei controller js per gli input del client e l’invio al server.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Distinzione capitano / cannoniere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Pool di tasti accettati dal server</a:t>
            </a:r>
            <a:endParaRPr/>
          </a:p>
        </p:txBody>
      </p:sp>
      <p:pic>
        <p:nvPicPr>
          <p:cNvPr id="220" name="Google Shape;220;p24" title="fluss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875" y="1419150"/>
            <a:ext cx="2532650" cy="272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title"/>
          </p:nvPr>
        </p:nvSpPr>
        <p:spPr>
          <a:xfrm>
            <a:off x="2979550" y="1997400"/>
            <a:ext cx="28635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 u="sng"/>
              <a:t>DEBUGGING</a:t>
            </a:r>
            <a:endParaRPr sz="3200" u="sng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1100200" y="867300"/>
            <a:ext cx="4510200" cy="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DEBUGGING</a:t>
            </a:r>
            <a:endParaRPr sz="2000"/>
          </a:p>
        </p:txBody>
      </p:sp>
      <p:sp>
        <p:nvSpPr>
          <p:cNvPr id="231" name="Google Shape;231;p26"/>
          <p:cNvSpPr txBox="1"/>
          <p:nvPr>
            <p:ph idx="1" type="body"/>
          </p:nvPr>
        </p:nvSpPr>
        <p:spPr>
          <a:xfrm>
            <a:off x="1100200" y="2027975"/>
            <a:ext cx="3403200" cy="11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Due fasi di testing: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it"/>
              <a:t>Completamento del task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/>
              <a:t>Coordinato al merge</a:t>
            </a:r>
            <a:endParaRPr/>
          </a:p>
        </p:txBody>
      </p:sp>
      <p:graphicFrame>
        <p:nvGraphicFramePr>
          <p:cNvPr id="232" name="Google Shape;232;p26"/>
          <p:cNvGraphicFramePr/>
          <p:nvPr/>
        </p:nvGraphicFramePr>
        <p:xfrm>
          <a:off x="4572000" y="182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{450F87D2-49EB-4E2D-8740-32A8A3695292}</a:tableStyleId>
              </a:tblPr>
              <a:tblGrid>
                <a:gridCol w="1990275"/>
                <a:gridCol w="2144350"/>
              </a:tblGrid>
              <a:tr h="332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u="sng">
                          <a:solidFill>
                            <a:schemeClr val="lt1"/>
                          </a:solidFill>
                        </a:rPr>
                        <a:t>CAUSA</a:t>
                      </a:r>
                      <a:endParaRPr sz="1100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u="sng">
                          <a:solidFill>
                            <a:schemeClr val="lt1"/>
                          </a:solidFill>
                        </a:rPr>
                        <a:t>EFFETTO</a:t>
                      </a:r>
                      <a:endParaRPr sz="1100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53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1"/>
                          </a:solidFill>
                        </a:rPr>
                        <a:t>Sistema di riferimento del canvas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1"/>
                          </a:solidFill>
                        </a:rPr>
                        <a:t>Spawn e comportamento asteroidi anomalo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53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1"/>
                          </a:solidFill>
                        </a:rPr>
                        <a:t>Dimensioni campo di gioco e zona di spawn traslati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1"/>
                          </a:solidFill>
                        </a:rPr>
                        <a:t>Stima errata dei valori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1"/>
                          </a:solidFill>
                        </a:rPr>
                        <a:t>Movimenti anomali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1"/>
                          </a:solidFill>
                        </a:rPr>
                        <a:t>Analisi errata 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1"/>
                          </a:solidFill>
                        </a:rPr>
                        <a:t>Accelerazione anomala spaceship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3" name="Google Shape;233;p26"/>
          <p:cNvSpPr txBox="1"/>
          <p:nvPr/>
        </p:nvSpPr>
        <p:spPr>
          <a:xfrm>
            <a:off x="1100200" y="3149850"/>
            <a:ext cx="30000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Il testing coordinato ha permesso il rilevamento di bug significativi.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052550" y="1511875"/>
            <a:ext cx="70389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sz="1300"/>
              <a:t>Creazione di un gioco arcade </a:t>
            </a:r>
            <a:endParaRPr sz="1300"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it" sz="1300"/>
              <a:t>Space Invaders, Asteroid e simili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sz="1300"/>
              <a:t>Multigiocatore cooperativo</a:t>
            </a:r>
            <a:endParaRPr sz="13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it" sz="1300"/>
              <a:t>Un giocatore per il movimento</a:t>
            </a:r>
            <a:endParaRPr sz="1300"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it" sz="1300"/>
              <a:t>Altri giocatori per l’uso dei cannoni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 sz="1300"/>
              <a:t>Applicativo Web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it" sz="1300"/>
              <a:t>PHP, HTML, CSS, JavaScript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it" sz="1300"/>
              <a:t>Container Docker</a:t>
            </a:r>
            <a:endParaRPr sz="13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42" name="Google Shape;142;p14"/>
          <p:cNvSpPr txBox="1"/>
          <p:nvPr/>
        </p:nvSpPr>
        <p:spPr>
          <a:xfrm>
            <a:off x="2740950" y="795850"/>
            <a:ext cx="3662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Panoramica del Progetto</a:t>
            </a:r>
            <a:endParaRPr sz="2000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052550" y="1511875"/>
            <a:ext cx="70389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 sz="1300"/>
              <a:t>PROGETTAZIONE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 sz="1300"/>
              <a:t>Requisiti Utente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 sz="1300"/>
              <a:t>Software Requirements Specification</a:t>
            </a:r>
            <a:endParaRPr sz="1300"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 sz="1300"/>
              <a:t>Story Cards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 sz="1300"/>
              <a:t>SVILUPPO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 sz="1300"/>
              <a:t>Sistema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 sz="1300"/>
              <a:t>Implementazione Classi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 sz="1300"/>
              <a:t>Visualizzazione Client</a:t>
            </a:r>
            <a:endParaRPr sz="1300"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 sz="1300"/>
              <a:t>Input Client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 sz="1300"/>
              <a:t>DEBUGGING</a:t>
            </a:r>
            <a:endParaRPr sz="13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48" name="Google Shape;148;p15"/>
          <p:cNvSpPr txBox="1"/>
          <p:nvPr/>
        </p:nvSpPr>
        <p:spPr>
          <a:xfrm>
            <a:off x="3072000" y="7958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INDICE </a:t>
            </a:r>
            <a:endParaRPr sz="2000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2087150" y="1991850"/>
            <a:ext cx="3891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 u="sng"/>
              <a:t>PROGETTAZIONE</a:t>
            </a:r>
            <a:endParaRPr sz="3200"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070775" y="816575"/>
            <a:ext cx="30795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REQUISITI UTENTE</a:t>
            </a:r>
            <a:endParaRPr sz="200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58025" y="2314575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Descrizione formale delle richieste del “cliente”: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Componenti del gioco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Interfaccia Utente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Esperienza di gioco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60" name="Google Shape;160;p17"/>
          <p:cNvGrpSpPr/>
          <p:nvPr/>
        </p:nvGrpSpPr>
        <p:grpSpPr>
          <a:xfrm>
            <a:off x="5737694" y="1908455"/>
            <a:ext cx="2590090" cy="2472070"/>
            <a:chOff x="5162400" y="762775"/>
            <a:chExt cx="3798900" cy="3625800"/>
          </a:xfrm>
        </p:grpSpPr>
        <p:sp>
          <p:nvSpPr>
            <p:cNvPr id="161" name="Google Shape;161;p17"/>
            <p:cNvSpPr/>
            <p:nvPr/>
          </p:nvSpPr>
          <p:spPr>
            <a:xfrm>
              <a:off x="5162400" y="762775"/>
              <a:ext cx="3798900" cy="3625800"/>
            </a:xfrm>
            <a:prstGeom prst="rect">
              <a:avLst/>
            </a:prstGeom>
            <a:solidFill>
              <a:schemeClr val="lt1"/>
            </a:solidFill>
            <a:ln cap="flat" cmpd="sng" w="65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350" lIns="62350" spcFirstLastPara="1" rIns="62350" wrap="square" tIns="623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54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62" name="Google Shape;162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71338" y="866287"/>
              <a:ext cx="3381025" cy="3418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060700" y="531875"/>
            <a:ext cx="4214400" cy="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SOFTWARE REQUIREMENTS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SPECIFICATION</a:t>
            </a:r>
            <a:endParaRPr sz="2000"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 rot="-378">
            <a:off x="1245204" y="3249501"/>
            <a:ext cx="2727900" cy="1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it"/>
              <a:t>Analisi tecnica dei requisiti utente:</a:t>
            </a:r>
            <a:endParaRPr/>
          </a:p>
          <a:p>
            <a:pPr indent="-311150" lvl="0" marL="457200" rtl="0" algn="l">
              <a:lnSpc>
                <a:spcPct val="19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MoSCoW</a:t>
            </a:r>
            <a:endParaRPr/>
          </a:p>
          <a:p>
            <a:pPr indent="-31115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Vincoli, Ipotesi, Dipendenze</a:t>
            </a:r>
            <a:endParaRPr/>
          </a:p>
          <a:p>
            <a:pPr indent="0" lvl="0" marL="914400" rtl="0" algn="l">
              <a:lnSpc>
                <a:spcPct val="1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715"/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/>
          </a:blip>
          <a:srcRect b="219" l="0" r="0" t="209"/>
          <a:stretch/>
        </p:blipFill>
        <p:spPr>
          <a:xfrm>
            <a:off x="1921162" y="1753496"/>
            <a:ext cx="5301676" cy="126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4685196" y="3611375"/>
            <a:ext cx="32136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Analisi Implementazione</a:t>
            </a:r>
            <a:endParaRPr/>
          </a:p>
          <a:p>
            <a:pPr indent="-31115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Pianificazione Sviluppo e Testing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71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087050" y="814700"/>
            <a:ext cx="2300400" cy="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STORY CARDS</a:t>
            </a:r>
            <a:endParaRPr sz="2000"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087050" y="1949025"/>
            <a:ext cx="3274500" cy="16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codice univoco “AA_##” consente una ricerca rapida e netta distinzione del lavoro svolto.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Facile monitoraggio tempistiche durante lo sviluppo.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5575" y="1741026"/>
            <a:ext cx="3438275" cy="185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3300750" y="1997400"/>
            <a:ext cx="25425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 u="sng"/>
              <a:t>SVILUPPO</a:t>
            </a:r>
            <a:endParaRPr sz="3200" u="sng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100200" y="831075"/>
            <a:ext cx="17544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SISTEMA</a:t>
            </a:r>
            <a:endParaRPr sz="2000"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1002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Container Docker: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Database: mariadb 10.5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Web Server: apache php 8.1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Socket Server: alpine php 8.1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Garantisce portabilità ed indipendenza tra le parti del software.</a:t>
            </a:r>
            <a:endParaRPr/>
          </a:p>
        </p:txBody>
      </p:sp>
      <p:sp>
        <p:nvSpPr>
          <p:cNvPr id="189" name="Google Shape;189;p21"/>
          <p:cNvSpPr txBox="1"/>
          <p:nvPr>
            <p:ph idx="2" type="body"/>
          </p:nvPr>
        </p:nvSpPr>
        <p:spPr>
          <a:xfrm>
            <a:off x="4887171" y="152150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procedura per l’installazione, l’avvio e la gestione dei container è presente nel documento “Manuale Installazione”.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Il Database istanzia lo schema al primo avvio del container tramite il file init.sql.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1" title="Immagine WhatsApp 2025-09-18 ore 02.18.46_6b278d9f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6937" y="3106800"/>
            <a:ext cx="1843675" cy="13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