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F17D8-229B-4126-87F0-96F609E02A0E}">
  <a:tblStyle styleId="{842F17D8-229B-4126-87F0-96F609E02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mforta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b75f2e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b75f2e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d65fef810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d65fef810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240af9a6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e240af9a6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240af9a6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e240af9a6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e240af9a6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e240af9a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e240af9a6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e240af9a6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e240af9a6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e240af9a6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e240af9a6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e240af9a6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d8d068a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d8d068a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e240af9a6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e240af9a6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e240af9a6_2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e240af9a6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286ad3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286ad3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e240af9a6_2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e240af9a6_2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e240afc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e240afc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240af9a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e240af9a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65fef8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65fef8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40af9a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40af9a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65fef810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65fef810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e240af9a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e240af9a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e240af9a6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e240af9a6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0" Type="http://schemas.openxmlformats.org/officeDocument/2006/relationships/image" Target="../media/image5.jpg"/><Relationship Id="rId9" Type="http://schemas.openxmlformats.org/officeDocument/2006/relationships/image" Target="../media/image7.jp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6.jpg"/><Relationship Id="rId7" Type="http://schemas.openxmlformats.org/officeDocument/2006/relationships/image" Target="../media/image13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10200" y="812975"/>
            <a:ext cx="4923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Secondo progetto corso di Big Data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A.A 2020-2021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Progetto Pantheon - Precision Agriculture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Mattia Scaccia   Ilaria Stocchi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591225" y="531525"/>
            <a:ext cx="53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choose to store our data in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influxDB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, an extremely performing time series database.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591225" y="531525"/>
            <a:ext cx="53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choose to store our data in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influxDB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, an extremely performing time series database.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" y="2191938"/>
            <a:ext cx="4267201" cy="20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230950" y="1743325"/>
            <a:ext cx="18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Popularity of DB type</a:t>
            </a:r>
            <a:endParaRPr b="1" sz="1200"/>
          </a:p>
        </p:txBody>
      </p:sp>
      <p:sp>
        <p:nvSpPr>
          <p:cNvPr id="210" name="Google Shape;210;p23"/>
          <p:cNvSpPr txBox="1"/>
          <p:nvPr/>
        </p:nvSpPr>
        <p:spPr>
          <a:xfrm>
            <a:off x="1591225" y="4276100"/>
            <a:ext cx="251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800"/>
              <a:t>from https://db-engines.com/en/ranking_categories</a:t>
            </a:r>
            <a:endParaRPr i="1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591225" y="531525"/>
            <a:ext cx="53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choose to store our data in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influxDB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, an extremely performing time series database.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" y="2191938"/>
            <a:ext cx="4267201" cy="20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230950" y="1743325"/>
            <a:ext cx="18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Popularity of DB type</a:t>
            </a:r>
            <a:endParaRPr b="1" sz="1200"/>
          </a:p>
        </p:txBody>
      </p:sp>
      <p:sp>
        <p:nvSpPr>
          <p:cNvPr id="220" name="Google Shape;220;p24"/>
          <p:cNvSpPr txBox="1"/>
          <p:nvPr/>
        </p:nvSpPr>
        <p:spPr>
          <a:xfrm>
            <a:off x="1591225" y="4276100"/>
            <a:ext cx="251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800"/>
              <a:t>from https://db-engines.com/en/ranking_categories</a:t>
            </a:r>
            <a:endParaRPr i="1" sz="800"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89763"/>
            <a:ext cx="4196400" cy="31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5701950" y="1233788"/>
            <a:ext cx="22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Time series DB ranking</a:t>
            </a:r>
            <a:endParaRPr b="1" sz="1200"/>
          </a:p>
        </p:txBody>
      </p:sp>
      <p:sp>
        <p:nvSpPr>
          <p:cNvPr id="223" name="Google Shape;223;p24"/>
          <p:cNvSpPr txBox="1"/>
          <p:nvPr/>
        </p:nvSpPr>
        <p:spPr>
          <a:xfrm>
            <a:off x="5873925" y="4792463"/>
            <a:ext cx="28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800"/>
              <a:t>from https://db-engines.com/en/ranking/time+series+dbms</a:t>
            </a:r>
            <a:endParaRPr i="1"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57650" y="531075"/>
            <a:ext cx="7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In influxDB each data is stored in a series of </a:t>
            </a:r>
            <a:r>
              <a:rPr i="1" lang="it">
                <a:latin typeface="Comfortaa"/>
                <a:ea typeface="Comfortaa"/>
                <a:cs typeface="Comfortaa"/>
                <a:sym typeface="Comfortaa"/>
              </a:rPr>
              <a:t>&lt;key, value&gt;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pairs.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962250" y="142350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1002138" y="1392613"/>
            <a:ext cx="105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i="1" sz="9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2" name="Google Shape;232;p25"/>
          <p:cNvCxnSpPr/>
          <p:nvPr/>
        </p:nvCxnSpPr>
        <p:spPr>
          <a:xfrm>
            <a:off x="2139950" y="1420588"/>
            <a:ext cx="7800" cy="26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5"/>
          <p:cNvSpPr txBox="1"/>
          <p:nvPr/>
        </p:nvSpPr>
        <p:spPr>
          <a:xfrm>
            <a:off x="2558150" y="1381888"/>
            <a:ext cx="1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sensor_id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35" name="Google Shape;235;p25"/>
          <p:cNvCxnSpPr/>
          <p:nvPr/>
        </p:nvCxnSpPr>
        <p:spPr>
          <a:xfrm flipH="1" rot="10800000">
            <a:off x="4391050" y="1547800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5"/>
          <p:cNvSpPr txBox="1"/>
          <p:nvPr/>
        </p:nvSpPr>
        <p:spPr>
          <a:xfrm>
            <a:off x="5017800" y="13419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a </a:t>
            </a:r>
            <a:r>
              <a:rPr i="1" lang="it" sz="1200"/>
              <a:t>table</a:t>
            </a:r>
            <a:r>
              <a:rPr lang="it" sz="1200"/>
              <a:t> in RDBMS.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757650" y="531075"/>
            <a:ext cx="7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In influxDB each data is stored in a series of </a:t>
            </a:r>
            <a:r>
              <a:rPr i="1" lang="it">
                <a:latin typeface="Comfortaa"/>
                <a:ea typeface="Comfortaa"/>
                <a:cs typeface="Comfortaa"/>
                <a:sym typeface="Comfortaa"/>
              </a:rPr>
              <a:t>&lt;key, value&gt;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pairs.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962250" y="142350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962250" y="181495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962250" y="2270263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1002138" y="1392613"/>
            <a:ext cx="105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i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1214550" y="17928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1214550" y="22239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tags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49" name="Google Shape;249;p26"/>
          <p:cNvCxnSpPr/>
          <p:nvPr/>
        </p:nvCxnSpPr>
        <p:spPr>
          <a:xfrm>
            <a:off x="2139950" y="1420588"/>
            <a:ext cx="7800" cy="26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2139950" y="1824413"/>
            <a:ext cx="7800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2139950" y="2265538"/>
            <a:ext cx="7800" cy="2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2558150" y="1381888"/>
            <a:ext cx="1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sensor_id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2524450" y="1800538"/>
            <a:ext cx="9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timestamp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446100" y="2219188"/>
            <a:ext cx="15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what is measured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56" name="Google Shape;256;p26"/>
          <p:cNvCxnSpPr/>
          <p:nvPr/>
        </p:nvCxnSpPr>
        <p:spPr>
          <a:xfrm flipH="1" rot="10800000">
            <a:off x="4391050" y="1547800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6"/>
          <p:cNvSpPr txBox="1"/>
          <p:nvPr/>
        </p:nvSpPr>
        <p:spPr>
          <a:xfrm>
            <a:off x="5017800" y="13419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a </a:t>
            </a:r>
            <a:r>
              <a:rPr i="1" lang="it" sz="1200"/>
              <a:t>table</a:t>
            </a:r>
            <a:r>
              <a:rPr lang="it" sz="1200"/>
              <a:t> in RDBMS.</a:t>
            </a:r>
            <a:endParaRPr sz="1200"/>
          </a:p>
        </p:txBody>
      </p:sp>
      <p:cxnSp>
        <p:nvCxnSpPr>
          <p:cNvPr id="258" name="Google Shape;258;p26"/>
          <p:cNvCxnSpPr/>
          <p:nvPr/>
        </p:nvCxnSpPr>
        <p:spPr>
          <a:xfrm>
            <a:off x="4412800" y="1941350"/>
            <a:ext cx="429900" cy="17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6"/>
          <p:cNvCxnSpPr/>
          <p:nvPr/>
        </p:nvCxnSpPr>
        <p:spPr>
          <a:xfrm flipH="1" rot="10800000">
            <a:off x="4412800" y="2263825"/>
            <a:ext cx="4371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6"/>
          <p:cNvSpPr txBox="1"/>
          <p:nvPr/>
        </p:nvSpPr>
        <p:spPr>
          <a:xfrm>
            <a:off x="5017800" y="20027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</a:t>
            </a:r>
            <a:r>
              <a:rPr i="1" lang="it" sz="1200"/>
              <a:t>primary keys</a:t>
            </a:r>
            <a:r>
              <a:rPr lang="it" sz="1200"/>
              <a:t> in RDBMS.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757650" y="531075"/>
            <a:ext cx="7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In influxDB each data is stored in a series of </a:t>
            </a:r>
            <a:r>
              <a:rPr i="1" lang="it">
                <a:latin typeface="Comfortaa"/>
                <a:ea typeface="Comfortaa"/>
                <a:cs typeface="Comfortaa"/>
                <a:sym typeface="Comfortaa"/>
              </a:rPr>
              <a:t>&lt;key, value&gt;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pairs.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962250" y="142350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962250" y="181495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962250" y="2270263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962250" y="2716113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1002138" y="1392613"/>
            <a:ext cx="105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i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214550" y="17928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1214550" y="22239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tags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1214550" y="2669763"/>
            <a:ext cx="92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fields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75" name="Google Shape;275;p27"/>
          <p:cNvCxnSpPr/>
          <p:nvPr/>
        </p:nvCxnSpPr>
        <p:spPr>
          <a:xfrm>
            <a:off x="2139950" y="1420588"/>
            <a:ext cx="7800" cy="26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2139950" y="1824413"/>
            <a:ext cx="7800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7"/>
          <p:cNvCxnSpPr/>
          <p:nvPr/>
        </p:nvCxnSpPr>
        <p:spPr>
          <a:xfrm>
            <a:off x="2139950" y="2265538"/>
            <a:ext cx="7800" cy="2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7"/>
          <p:cNvCxnSpPr/>
          <p:nvPr/>
        </p:nvCxnSpPr>
        <p:spPr>
          <a:xfrm>
            <a:off x="2139950" y="2725563"/>
            <a:ext cx="0" cy="24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7"/>
          <p:cNvSpPr txBox="1"/>
          <p:nvPr/>
        </p:nvSpPr>
        <p:spPr>
          <a:xfrm>
            <a:off x="2558150" y="1381888"/>
            <a:ext cx="1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sensor_id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2524450" y="1800538"/>
            <a:ext cx="9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timestamp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2446100" y="2219188"/>
            <a:ext cx="15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what is measured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206550" y="2647288"/>
            <a:ext cx="285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data linked to timestamp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284" name="Google Shape;284;p27"/>
          <p:cNvCxnSpPr/>
          <p:nvPr/>
        </p:nvCxnSpPr>
        <p:spPr>
          <a:xfrm flipH="1" rot="10800000">
            <a:off x="4391050" y="1547800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7"/>
          <p:cNvSpPr txBox="1"/>
          <p:nvPr/>
        </p:nvSpPr>
        <p:spPr>
          <a:xfrm>
            <a:off x="5017800" y="13419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a </a:t>
            </a:r>
            <a:r>
              <a:rPr i="1" lang="it" sz="1200"/>
              <a:t>table</a:t>
            </a:r>
            <a:r>
              <a:rPr lang="it" sz="1200"/>
              <a:t> in RDBMS.</a:t>
            </a:r>
            <a:endParaRPr sz="1200"/>
          </a:p>
        </p:txBody>
      </p:sp>
      <p:cxnSp>
        <p:nvCxnSpPr>
          <p:cNvPr id="286" name="Google Shape;286;p27"/>
          <p:cNvCxnSpPr/>
          <p:nvPr/>
        </p:nvCxnSpPr>
        <p:spPr>
          <a:xfrm>
            <a:off x="4412800" y="1941350"/>
            <a:ext cx="429900" cy="17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7"/>
          <p:cNvCxnSpPr/>
          <p:nvPr/>
        </p:nvCxnSpPr>
        <p:spPr>
          <a:xfrm flipH="1" rot="10800000">
            <a:off x="4412800" y="2263825"/>
            <a:ext cx="4371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 txBox="1"/>
          <p:nvPr/>
        </p:nvSpPr>
        <p:spPr>
          <a:xfrm>
            <a:off x="5017800" y="20027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</a:t>
            </a:r>
            <a:r>
              <a:rPr i="1" lang="it" sz="1200"/>
              <a:t>primary keys</a:t>
            </a:r>
            <a:r>
              <a:rPr lang="it" sz="1200"/>
              <a:t> in RDBMS.</a:t>
            </a:r>
            <a:endParaRPr sz="1200"/>
          </a:p>
        </p:txBody>
      </p:sp>
      <p:cxnSp>
        <p:nvCxnSpPr>
          <p:cNvPr id="289" name="Google Shape;289;p27"/>
          <p:cNvCxnSpPr/>
          <p:nvPr/>
        </p:nvCxnSpPr>
        <p:spPr>
          <a:xfrm flipH="1" rot="10800000">
            <a:off x="4366900" y="2843325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7"/>
          <p:cNvSpPr txBox="1"/>
          <p:nvPr/>
        </p:nvSpPr>
        <p:spPr>
          <a:xfrm>
            <a:off x="5056250" y="2597150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</a:t>
            </a:r>
            <a:r>
              <a:rPr i="1" lang="it" sz="1200"/>
              <a:t>columns</a:t>
            </a:r>
            <a:r>
              <a:rPr lang="it" sz="1200"/>
              <a:t> in RDBMS.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Storage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57650" y="531075"/>
            <a:ext cx="73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In influxDB each data is stored in a series of </a:t>
            </a:r>
            <a:r>
              <a:rPr i="1" lang="it">
                <a:latin typeface="Comfortaa"/>
                <a:ea typeface="Comfortaa"/>
                <a:cs typeface="Comfortaa"/>
                <a:sym typeface="Comfortaa"/>
              </a:rPr>
              <a:t>&lt;key, value&gt;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pairs.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962250" y="142350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962250" y="1814950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962250" y="2270263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962250" y="2716113"/>
            <a:ext cx="32370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1002138" y="1392613"/>
            <a:ext cx="105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900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i="1"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1214550" y="17928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1214550" y="2223913"/>
            <a:ext cx="5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tags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1214550" y="2669763"/>
            <a:ext cx="92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latin typeface="Comfortaa"/>
                <a:ea typeface="Comfortaa"/>
                <a:cs typeface="Comfortaa"/>
                <a:sym typeface="Comfortaa"/>
              </a:rPr>
              <a:t>fields</a:t>
            </a:r>
            <a:endParaRPr i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>
            <a:off x="2139950" y="1420588"/>
            <a:ext cx="7800" cy="26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8"/>
          <p:cNvCxnSpPr/>
          <p:nvPr/>
        </p:nvCxnSpPr>
        <p:spPr>
          <a:xfrm>
            <a:off x="2139950" y="1824413"/>
            <a:ext cx="7800" cy="2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8"/>
          <p:cNvCxnSpPr/>
          <p:nvPr/>
        </p:nvCxnSpPr>
        <p:spPr>
          <a:xfrm>
            <a:off x="2139950" y="2265538"/>
            <a:ext cx="7800" cy="27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8"/>
          <p:cNvCxnSpPr/>
          <p:nvPr/>
        </p:nvCxnSpPr>
        <p:spPr>
          <a:xfrm>
            <a:off x="2139950" y="2725563"/>
            <a:ext cx="0" cy="24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 txBox="1"/>
          <p:nvPr/>
        </p:nvSpPr>
        <p:spPr>
          <a:xfrm>
            <a:off x="2558150" y="1381888"/>
            <a:ext cx="1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sensor_id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2524450" y="1800538"/>
            <a:ext cx="99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timestamp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446100" y="2219188"/>
            <a:ext cx="15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what is measured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2206550" y="2647288"/>
            <a:ext cx="285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data linked to timestamp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962250" y="3974500"/>
            <a:ext cx="72195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962250" y="4234900"/>
            <a:ext cx="7219500" cy="26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1183931" y="3912700"/>
            <a:ext cx="155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b="1" i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3173125" y="3912700"/>
            <a:ext cx="78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latin typeface="Comfortaa"/>
                <a:ea typeface="Comfortaa"/>
                <a:cs typeface="Comfortaa"/>
                <a:sym typeface="Comfortaa"/>
              </a:rPr>
              <a:t>time</a:t>
            </a:r>
            <a:endParaRPr b="1" i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4703550" y="3930350"/>
            <a:ext cx="5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300">
                <a:latin typeface="Comfortaa"/>
                <a:ea typeface="Comfortaa"/>
                <a:cs typeface="Comfortaa"/>
                <a:sym typeface="Comfortaa"/>
              </a:rPr>
              <a:t>tag</a:t>
            </a:r>
            <a:endParaRPr b="1" i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5777525" y="3938150"/>
            <a:ext cx="9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>
                <a:latin typeface="Comfortaa"/>
                <a:ea typeface="Comfortaa"/>
                <a:cs typeface="Comfortaa"/>
                <a:sym typeface="Comfortaa"/>
              </a:rPr>
              <a:t>field</a:t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1237750" y="4235800"/>
            <a:ext cx="122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anemometer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7126100" y="3938150"/>
            <a:ext cx="9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200">
                <a:latin typeface="Comfortaa"/>
                <a:ea typeface="Comfortaa"/>
                <a:cs typeface="Comfortaa"/>
                <a:sym typeface="Comfortaa"/>
              </a:rPr>
              <a:t>field</a:t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2583913" y="4204000"/>
            <a:ext cx="196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mfortaa"/>
                <a:ea typeface="Comfortaa"/>
                <a:cs typeface="Comfortaa"/>
                <a:sym typeface="Comfortaa"/>
              </a:rPr>
              <a:t>2020-07-01T:13:35:28.000Z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5816071" y="4188550"/>
            <a:ext cx="8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km/h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4447325" y="4188538"/>
            <a:ext cx="133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wind_speed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7217571" y="4188550"/>
            <a:ext cx="8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326" name="Google Shape;326;p28"/>
          <p:cNvCxnSpPr/>
          <p:nvPr/>
        </p:nvCxnSpPr>
        <p:spPr>
          <a:xfrm flipH="1" rot="10800000">
            <a:off x="4391050" y="1547800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8"/>
          <p:cNvSpPr txBox="1"/>
          <p:nvPr/>
        </p:nvSpPr>
        <p:spPr>
          <a:xfrm>
            <a:off x="5017800" y="13419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a </a:t>
            </a:r>
            <a:r>
              <a:rPr i="1" lang="it" sz="1200"/>
              <a:t>table</a:t>
            </a:r>
            <a:r>
              <a:rPr lang="it" sz="1200"/>
              <a:t> in RDBMS.</a:t>
            </a:r>
            <a:endParaRPr sz="1200"/>
          </a:p>
        </p:txBody>
      </p:sp>
      <p:cxnSp>
        <p:nvCxnSpPr>
          <p:cNvPr id="328" name="Google Shape;328;p28"/>
          <p:cNvCxnSpPr/>
          <p:nvPr/>
        </p:nvCxnSpPr>
        <p:spPr>
          <a:xfrm>
            <a:off x="4412800" y="1941350"/>
            <a:ext cx="429900" cy="17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8"/>
          <p:cNvCxnSpPr/>
          <p:nvPr/>
        </p:nvCxnSpPr>
        <p:spPr>
          <a:xfrm flipH="1" rot="10800000">
            <a:off x="4412800" y="2263825"/>
            <a:ext cx="437100" cy="1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8"/>
          <p:cNvSpPr txBox="1"/>
          <p:nvPr/>
        </p:nvSpPr>
        <p:spPr>
          <a:xfrm>
            <a:off x="5017800" y="2002725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</a:t>
            </a:r>
            <a:r>
              <a:rPr i="1" lang="it" sz="1200"/>
              <a:t>primary keys</a:t>
            </a:r>
            <a:r>
              <a:rPr lang="it" sz="1200"/>
              <a:t> in RDBMS.</a:t>
            </a:r>
            <a:endParaRPr sz="1200"/>
          </a:p>
        </p:txBody>
      </p:sp>
      <p:cxnSp>
        <p:nvCxnSpPr>
          <p:cNvPr id="331" name="Google Shape;331;p28"/>
          <p:cNvCxnSpPr/>
          <p:nvPr/>
        </p:nvCxnSpPr>
        <p:spPr>
          <a:xfrm flipH="1" rot="10800000">
            <a:off x="4366900" y="2843325"/>
            <a:ext cx="521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8"/>
          <p:cNvSpPr txBox="1"/>
          <p:nvPr/>
        </p:nvSpPr>
        <p:spPr>
          <a:xfrm>
            <a:off x="5056250" y="2597150"/>
            <a:ext cx="4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similar to </a:t>
            </a:r>
            <a:r>
              <a:rPr i="1" lang="it" sz="1200"/>
              <a:t>columns</a:t>
            </a:r>
            <a:r>
              <a:rPr lang="it" sz="1200"/>
              <a:t> in RDBMS.</a:t>
            </a:r>
            <a:endParaRPr sz="1200"/>
          </a:p>
        </p:txBody>
      </p:sp>
      <p:sp>
        <p:nvSpPr>
          <p:cNvPr id="333" name="Google Shape;333;p28"/>
          <p:cNvSpPr txBox="1"/>
          <p:nvPr/>
        </p:nvSpPr>
        <p:spPr>
          <a:xfrm>
            <a:off x="3888350" y="3535350"/>
            <a:ext cx="12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/>
        </p:nvSpPr>
        <p:spPr>
          <a:xfrm>
            <a:off x="2738425" y="37475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Monitoring &amp; analytics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814975" y="545850"/>
            <a:ext cx="803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Grafana is an open source web application for displaying infographics and monitoring gathered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 has built-in compatibility with influxDB.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/>
        </p:nvSpPr>
        <p:spPr>
          <a:xfrm>
            <a:off x="2738425" y="37475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Monitoring &amp; analytics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814975" y="545850"/>
            <a:ext cx="803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Grafana is an open source web application for displaying infographics and monitoring gathered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 has built-in compatibility with influxDB.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7" name="Google Shape;3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00" y="2170575"/>
            <a:ext cx="7701800" cy="27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 txBox="1"/>
          <p:nvPr/>
        </p:nvSpPr>
        <p:spPr>
          <a:xfrm>
            <a:off x="3180650" y="1704975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Weather Station 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/>
        </p:nvSpPr>
        <p:spPr>
          <a:xfrm>
            <a:off x="2738425" y="37475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Monitoring &amp; analytics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814975" y="545850"/>
            <a:ext cx="803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Grafana is an open source web application for displaying infographics and monitoring gathered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 has built-in compatibility with influxDB.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3454975" y="1704975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Terrain</a:t>
            </a:r>
            <a:r>
              <a:rPr lang="it"/>
              <a:t> Dashboard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75" y="2105175"/>
            <a:ext cx="7455433" cy="27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About Pantheon project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3675" y="776250"/>
            <a:ext cx="3044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Project goals: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build and improve a SCADA system for precision farming of orchards.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776250"/>
            <a:ext cx="4677451" cy="25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/>
        </p:nvSpPr>
        <p:spPr>
          <a:xfrm>
            <a:off x="2738425" y="37475"/>
            <a:ext cx="39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Monitoring &amp; analytics layer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814975" y="545850"/>
            <a:ext cx="803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Grafana is an open source web application for displaying infographics and monitoring gathered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It has built-in compatibility with influxDB.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5" name="Google Shape;365;p32"/>
          <p:cNvPicPr preferRelativeResize="0"/>
          <p:nvPr/>
        </p:nvPicPr>
        <p:blipFill rotWithShape="1">
          <a:blip r:embed="rId3">
            <a:alphaModFix/>
          </a:blip>
          <a:srcRect b="2370" l="0" r="0" t="-2370"/>
          <a:stretch/>
        </p:blipFill>
        <p:spPr>
          <a:xfrm>
            <a:off x="1255775" y="2034575"/>
            <a:ext cx="6632461" cy="286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3531675" y="1683450"/>
            <a:ext cx="1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Monitoring irrigation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/>
        </p:nvSpPr>
        <p:spPr>
          <a:xfrm>
            <a:off x="1757375" y="52600"/>
            <a:ext cx="55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Issues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59725" y="696625"/>
            <a:ext cx="80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designed the architecture for scalability and availability and we tried to migrate all the project on AWS.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2605925" y="1566275"/>
            <a:ext cx="382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Future developments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59725" y="2143675"/>
            <a:ext cx="755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Analyze performances of influxDB with respect to a document store DB,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like mongoDB.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 predictive analysis using machine learning on labelled data,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to support agronomists.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About Pantheon project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3675" y="776250"/>
            <a:ext cx="3044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Project goals: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mfortaa"/>
                <a:ea typeface="Comfortaa"/>
                <a:cs typeface="Comfortaa"/>
                <a:sym typeface="Comfortaa"/>
              </a:rPr>
              <a:t>build and improve a SCADA system for precision farming of orchards.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776250"/>
            <a:ext cx="4677451" cy="2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1241625" y="2927838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241625" y="2558850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98225" y="2558850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06075" y="1929145"/>
            <a:ext cx="4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Sensor types: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weather station     soil sensors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50" y="2572100"/>
            <a:ext cx="279300" cy="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846" y="2927833"/>
            <a:ext cx="279300" cy="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863" y="2902150"/>
            <a:ext cx="336525" cy="3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1600" y="2553000"/>
            <a:ext cx="291000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804000" y="3296813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241625" y="3296825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630438" y="2619925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4000" y="328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1600" y="3296825"/>
            <a:ext cx="291000" cy="2559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630450" y="2956450"/>
            <a:ext cx="291000" cy="2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0460" y="2614073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6308" y="2981958"/>
            <a:ext cx="279300" cy="2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Data sources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62475" y="1037950"/>
            <a:ext cx="31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Download from a provided API: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482300" y="753450"/>
            <a:ext cx="437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format 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CSV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measure type 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ELABORATED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query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start/end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June/December 2020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62475" y="2337275"/>
            <a:ext cx="6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collected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a file for each month and for each measurement.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738425" y="37475"/>
            <a:ext cx="30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Data sources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62475" y="1037950"/>
            <a:ext cx="31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Download from a provided API: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482300" y="753450"/>
            <a:ext cx="437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format 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CSV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measure type 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ELABORATED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query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MEASUREMENT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UcPeriod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start/end -&gt;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June/December 2020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400975" y="30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{842F17D8-229B-4126-87F0-96F609E02A0E}</a:tableStyleId>
              </a:tblPr>
              <a:tblGrid>
                <a:gridCol w="1701525"/>
                <a:gridCol w="1701525"/>
                <a:gridCol w="1701525"/>
                <a:gridCol w="1701525"/>
                <a:gridCol w="1701525"/>
              </a:tblGrid>
              <a:tr h="4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created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id_sensor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type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unit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value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2020-07-01T00:00:13.000Z</a:t>
                      </a:r>
                      <a:endParaRPr sz="1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humidity_sensor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humidity_average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%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93.75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4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2020-07-01T00:05:14.000Z</a:t>
                      </a:r>
                      <a:endParaRPr sz="9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humidity_sesnor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humidity_average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200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%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93.76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7"/>
          <p:cNvSpPr txBox="1"/>
          <p:nvPr/>
        </p:nvSpPr>
        <p:spPr>
          <a:xfrm>
            <a:off x="5108225" y="4340325"/>
            <a:ext cx="47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latin typeface="Comfortaa"/>
                <a:ea typeface="Comfortaa"/>
                <a:cs typeface="Comfortaa"/>
                <a:sym typeface="Comfortaa"/>
              </a:rPr>
              <a:t>example </a:t>
            </a:r>
            <a:r>
              <a:rPr i="1" lang="it" sz="1200">
                <a:latin typeface="Comfortaa"/>
                <a:ea typeface="Comfortaa"/>
                <a:cs typeface="Comfortaa"/>
                <a:sym typeface="Comfortaa"/>
              </a:rPr>
              <a:t>from 2020-07-humidity-average.csv</a:t>
            </a:r>
            <a:endParaRPr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62475" y="2337275"/>
            <a:ext cx="64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collected a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file for each month and for each measurement.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737725" y="3483250"/>
            <a:ext cx="953700" cy="8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785475" y="1164013"/>
            <a:ext cx="953700" cy="8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85700" y="1164025"/>
            <a:ext cx="953700" cy="8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0" y="1199100"/>
            <a:ext cx="389425" cy="2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25" y="1479575"/>
            <a:ext cx="441776" cy="4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385688" y="3448175"/>
            <a:ext cx="953700" cy="82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63" y="3483250"/>
            <a:ext cx="389425" cy="2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87" y="3763725"/>
            <a:ext cx="441776" cy="4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0413" y="2304138"/>
            <a:ext cx="3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646050" y="2090450"/>
            <a:ext cx="1397400" cy="126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 b="-8130" l="-3040" r="3040" t="8130"/>
          <a:stretch/>
        </p:blipFill>
        <p:spPr>
          <a:xfrm>
            <a:off x="3789951" y="1237650"/>
            <a:ext cx="949217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498" y="2408850"/>
            <a:ext cx="1362502" cy="62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5362900" y="2118800"/>
            <a:ext cx="1397400" cy="126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63" y="3030750"/>
            <a:ext cx="389425" cy="2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00" y="1702125"/>
            <a:ext cx="339625" cy="2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525" y="2247500"/>
            <a:ext cx="2223764" cy="82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13" y="3030750"/>
            <a:ext cx="389425" cy="2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7202325" y="2118800"/>
            <a:ext cx="1397400" cy="126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8538" y="2247500"/>
            <a:ext cx="764976" cy="78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488" y="3078375"/>
            <a:ext cx="389425" cy="2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975978">
            <a:off x="887741" y="2191214"/>
            <a:ext cx="720648" cy="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673147">
            <a:off x="929765" y="2943989"/>
            <a:ext cx="720648" cy="4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204125" y="332725"/>
            <a:ext cx="12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IoT Sensors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Producer Layer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717900" y="1500363"/>
            <a:ext cx="12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Messaging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Layer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635475" y="583488"/>
            <a:ext cx="12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Consumer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Layer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389325" y="1516613"/>
            <a:ext cx="12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Storage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Layer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293175" y="1365588"/>
            <a:ext cx="12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Monitoring &amp; Analytics</a:t>
            </a:r>
            <a:r>
              <a:rPr lang="it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Layer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304785">
            <a:off x="3112822" y="2184677"/>
            <a:ext cx="560676" cy="2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04696">
            <a:off x="4637949" y="2198234"/>
            <a:ext cx="665529" cy="43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5">
            <a:off x="6770450" y="2606965"/>
            <a:ext cx="441775" cy="2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b="-8130" l="-3040" r="3040" t="8130"/>
          <a:stretch/>
        </p:blipFill>
        <p:spPr>
          <a:xfrm>
            <a:off x="3699400" y="3540146"/>
            <a:ext cx="958944" cy="6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115010" l="-723870" r="723870" t="-115010"/>
          <a:stretch/>
        </p:blipFill>
        <p:spPr>
          <a:xfrm>
            <a:off x="5716625" y="3995100"/>
            <a:ext cx="389425" cy="2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3933138" y="2381288"/>
            <a:ext cx="38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838237">
            <a:off x="3005536" y="3255541"/>
            <a:ext cx="551306" cy="29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550" y="4030975"/>
            <a:ext cx="339625" cy="2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772471">
            <a:off x="4767436" y="3534116"/>
            <a:ext cx="672958" cy="29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784550" y="37475"/>
            <a:ext cx="42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Our project architecture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61400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40975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Producers</a:t>
            </a: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64225" y="1557900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Each sensor is a process in its own container and has its own Kafka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64225" y="2640575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Every 0.1 seconds sends one row of the csv file for that sensor into the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488400" y="46125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Deepening the architecture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3191913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61400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40975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Producers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64225" y="1557900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Each sensor is a process in its own container and has its own Kafka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64225" y="2640575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Every 0.1 seconds sends one row of the csv file for that sensor into the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417450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Messaging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509725" y="1557900"/>
            <a:ext cx="208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There are eight topics, one for each measurement.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509725" y="2409925"/>
            <a:ext cx="18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Each topic is divided into 5 partition.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470100" y="3138650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There is only one consumer group, all consumers are in the same group.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488400" y="46125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Deepening the architecture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6122450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3191913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261400" y="699650"/>
            <a:ext cx="2537100" cy="352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440975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Producers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364225" y="1557900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Each sensor is a process in its own container and has its own Kafka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64225" y="2640575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Every 0.1 seconds sends one row of the csv file for that sensor into the topic.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417450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Messaging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509725" y="1557900"/>
            <a:ext cx="208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There are eight topics, one for each measurement.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509725" y="2409925"/>
            <a:ext cx="18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Each topic is divided into 5 partition.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314625" y="890875"/>
            <a:ext cx="24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Consumers layer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3470100" y="3138650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There is only one consumer group, all consumers are in the same group.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425425" y="1411675"/>
            <a:ext cx="208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Messages are consumed by verifying their integrity and then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written into the storage layer.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425425" y="2640575"/>
            <a:ext cx="208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mfortaa"/>
                <a:ea typeface="Comfortaa"/>
                <a:cs typeface="Comfortaa"/>
                <a:sym typeface="Comfortaa"/>
              </a:rPr>
              <a:t>There are 5 different consumer for parallelization purposes.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2488400" y="46125"/>
            <a:ext cx="4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Deepening the architecture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