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94" r:id="rId3"/>
    <p:sldId id="257" r:id="rId4"/>
    <p:sldId id="293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6F71-89F1-4D76-8E5B-F5A0E0FD101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3CF08-A00D-48E7-AB8A-986E210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7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CF08-A00D-48E7-AB8A-986E210D9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BB27-4D51-42F5-AC44-13C248DDD8BC}" type="datetime1">
              <a:rPr lang="en-US" smtClean="0"/>
              <a:t>4/15/2019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8E9A-7C68-497B-9CC3-609747902F3E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B461-9E57-424A-A759-C4D5921D8C9B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CE34-C811-46D3-9855-BBE93179F03D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879-F1C2-4F37-91A0-25BF74B2D373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EE84-74DF-4CA6-BAE8-8024009CB677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A4E9-5D20-4388-80CA-71F5B3010F85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9915-F6BB-45A6-BA5E-D9AD79730468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738E-A426-4C0D-A64C-936EB5FBB9F4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987-2447-4C4F-8218-AC79D5E37D14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565-68A2-493B-8E06-4C5832F54C80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BEB91F-0C6C-4D0E-9D8C-E339F333369E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 of Electronics and Communication Engineering, KUET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8DC4B1E-E4FE-42FA-9F23-EE7243C75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eeexplore.ieee.org/xpl/mostRecentIssue.jsp?punumber=86167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610600" cy="33528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Authors: </a:t>
            </a:r>
            <a:r>
              <a:rPr lang="en-US" dirty="0" err="1" smtClean="0">
                <a:solidFill>
                  <a:schemeClr val="tx1"/>
                </a:solidFill>
              </a:rPr>
              <a:t>Rifa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Tamanna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Nazifa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Tabassum</a:t>
            </a:r>
            <a:r>
              <a:rPr lang="en-US" dirty="0">
                <a:solidFill>
                  <a:schemeClr val="tx1"/>
                </a:solidFill>
              </a:rPr>
              <a:t>, Sheikh </a:t>
            </a:r>
            <a:r>
              <a:rPr lang="en-US" dirty="0" err="1">
                <a:solidFill>
                  <a:schemeClr val="tx1"/>
                </a:solidFill>
              </a:rPr>
              <a:t>Md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Rabiul</a:t>
            </a:r>
            <a:r>
              <a:rPr lang="en-US" dirty="0">
                <a:solidFill>
                  <a:schemeClr val="tx1"/>
                </a:solidFill>
              </a:rPr>
              <a:t> Islam 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Source: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2018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4th International Conference on Electrical Engineering and Information &amp; Communication Technology (</a:t>
            </a:r>
            <a:r>
              <a:rPr lang="en-US" sz="2000" dirty="0" err="1">
                <a:solidFill>
                  <a:schemeClr val="tx1"/>
                </a:solidFill>
                <a:hlinkClick r:id="rId2"/>
              </a:rPr>
              <a:t>iCEEiCT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)</a:t>
            </a:r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                                                      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Presented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by-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                                                    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Progga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Labani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Howlader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Roll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1509035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65869"/>
          </a:xfrm>
        </p:spPr>
        <p:txBody>
          <a:bodyPr>
            <a:normAutofit/>
          </a:bodyPr>
          <a:lstStyle/>
          <a:p>
            <a:r>
              <a:rPr lang="en-US" b="1" dirty="0"/>
              <a:t>Design and Implementation of DWT for EEG Signal on FPGA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066800" cy="1219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7696200" cy="304800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Department of Electronics and Communication Engineering, KUET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Methodology(cont..)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6858000" cy="2286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Magnitude response of designed low-pass filter.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marL="0" indent="0"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9: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Phase response of designed low-pass filter.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3" t="22421" r="11985" b="37698"/>
          <a:stretch/>
        </p:blipFill>
        <p:spPr bwMode="auto">
          <a:xfrm>
            <a:off x="990600" y="990600"/>
            <a:ext cx="7696200" cy="192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1" t="30019" r="11667" b="28882"/>
          <a:stretch/>
        </p:blipFill>
        <p:spPr bwMode="auto">
          <a:xfrm>
            <a:off x="990600" y="3352800"/>
            <a:ext cx="7696200" cy="217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7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Methodology(cont..)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9342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2.Down-sampling:</a:t>
            </a:r>
          </a:p>
          <a:p>
            <a:pPr marL="0" indent="0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process of lowering sampling rate or sample size.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samples  are compressed in each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stage.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Thus the desired processed EEG data is obtained.     </a:t>
            </a:r>
            <a:r>
              <a:rPr lang="en-US" sz="2000" dirty="0" smtClean="0"/>
              <a:t>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6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Experimental observation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818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A.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Schematic diagram for the proposed prototype: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Figure 10: 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Schematic diagram of the proposed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prototype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. 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17857" r="40988" b="33929"/>
          <a:stretch/>
        </p:blipFill>
        <p:spPr bwMode="auto">
          <a:xfrm>
            <a:off x="1447800" y="1447800"/>
            <a:ext cx="5892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7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Experimental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observation(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7162800" cy="3048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RTL diagram of the proposed prototype: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Figure 11: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Overall RTL diagram of the proposed prototype.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t="27579" r="39761" b="27778"/>
          <a:stretch/>
        </p:blipFill>
        <p:spPr bwMode="auto">
          <a:xfrm>
            <a:off x="304800" y="2017486"/>
            <a:ext cx="8610600" cy="362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9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Experimental observation(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7162800" cy="3048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Figure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8: EEG input and delayed input from RTL block.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Figure 12: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Step1 filtered output from RTL block.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5" t="22223" r="9866" b="46230"/>
          <a:stretch/>
        </p:blipFill>
        <p:spPr bwMode="auto">
          <a:xfrm>
            <a:off x="1066800" y="1143001"/>
            <a:ext cx="723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0" t="29451" r="15819" b="46496"/>
          <a:stretch/>
        </p:blipFill>
        <p:spPr bwMode="auto">
          <a:xfrm>
            <a:off x="1385452" y="3810000"/>
            <a:ext cx="6920345" cy="175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3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Experimental observation(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91491" y="6096000"/>
            <a:ext cx="69342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Table 2: Advanced HDL synthesis report.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1" t="30754" r="6296" b="23413"/>
          <a:stretch/>
        </p:blipFill>
        <p:spPr bwMode="auto">
          <a:xfrm>
            <a:off x="1219200" y="1600200"/>
            <a:ext cx="703942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1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199"/>
            <a:ext cx="7772400" cy="576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r>
              <a:rPr lang="en-US" sz="3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Experimental observation(</a:t>
            </a:r>
            <a:r>
              <a:rPr lang="en-US" sz="31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n-US" sz="3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00800"/>
            <a:ext cx="6477000" cy="2286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Table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3: Power analyzer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report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dirty="0" smtClean="0"/>
              <a:t>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 Timing diagram analysis: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13: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Timing diagram of the proposed prototype. 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38691" r="37530" b="37500"/>
          <a:stretch/>
        </p:blipFill>
        <p:spPr bwMode="auto">
          <a:xfrm>
            <a:off x="1066799" y="533400"/>
            <a:ext cx="6850743" cy="186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35863" r="37246" b="16087"/>
          <a:stretch/>
        </p:blipFill>
        <p:spPr bwMode="auto">
          <a:xfrm>
            <a:off x="152400" y="3352800"/>
            <a:ext cx="8610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9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 analysis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5867400"/>
            <a:ext cx="5410200" cy="457200"/>
          </a:xfrm>
        </p:spPr>
        <p:txBody>
          <a:bodyPr/>
          <a:lstStyle/>
          <a:p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12872" y="1676400"/>
            <a:ext cx="7772400" cy="3886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Table 4: EEG samples and corresponding filtered output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8" t="39615" r="8216" b="24808"/>
          <a:stretch/>
        </p:blipFill>
        <p:spPr bwMode="auto">
          <a:xfrm>
            <a:off x="1012872" y="1565031"/>
            <a:ext cx="6766561" cy="260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5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analysis(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46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Figure 14: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Graph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containing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EEG samples and filtered output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25000" r="10260" b="24422"/>
          <a:stretch/>
        </p:blipFill>
        <p:spPr bwMode="auto">
          <a:xfrm>
            <a:off x="304801" y="914400"/>
            <a:ext cx="8458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1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8580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Easy and simple approach for EEG signal analysis.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Entire filter output performs de-noising and amplification without causing distortion of the EEG signal.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Good resolution is obtained in this process.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Using Verilog code and timing diagram of Xilinx ISE software , this work is designed.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2390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90600" y="304800"/>
            <a:ext cx="77724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7" t="12116" r="29722" b="6250"/>
          <a:stretch/>
        </p:blipFill>
        <p:spPr bwMode="auto">
          <a:xfrm>
            <a:off x="0" y="210401"/>
            <a:ext cx="8961120" cy="640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71600" y="6248400"/>
            <a:ext cx="6172200" cy="457200"/>
          </a:xfrm>
        </p:spPr>
        <p:txBody>
          <a:bodyPr/>
          <a:lstStyle/>
          <a:p>
            <a:r>
              <a:rPr lang="en-US" dirty="0" smtClean="0"/>
              <a:t>                        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1]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N.Tabassum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, S. M.R Islam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“Implementation of Biochip on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Multirate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System for EEG signal on ALTERA Cyclone Device”,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3rd International Conference on Electrical Information and Communication Technology (EICT),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7-9 December 2017, Khulna, Bangladesh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[2]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A.G.Reddy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Narava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“Artifact Removal from EEG Signals”,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International journal of computer application(0975-8887)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,volume 77-No.13, September 2013.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[3] H.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K.Sawant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Z.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Jalali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“Detection and classification of EEG waves”,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Orient Journal of Computer Science &amp; Technology,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vol.3(1), 207-213 (June 4, 2010).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[4] A.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Procházka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J.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Kukal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O.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Vyšata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“Wavelet Transform Use for Feature Extraction and EEG Signal Segments Classification”,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Conference: Conference: Communications, Control and Signal Processing, 2008. ISCCSP 2008.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[5]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Hannu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Olkkonen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“Discrete Wavelet Transform-Biomedical Applications”, ISBN 978-953-307-654-6, publisher: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InTech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Chapter published September 12,2011.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[6] P. M.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Y.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Zheng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Z, Zhao, “A 0.18-</a:t>
            </a:r>
            <a:r>
              <a:rPr lang="el-GR" sz="1600" dirty="0">
                <a:latin typeface="Arial" pitchFamily="34" charset="0"/>
                <a:cs typeface="Arial" pitchFamily="34" charset="0"/>
              </a:rPr>
              <a:t>μ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m CMOS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Multirate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Filter Bank ASIC for Biomedical Applications 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2007 IEEE International Symposium on Integrated Circuits(ISIC 2007).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[7] C. Chou, S.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Mohanakrishnan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and J. B. Evans, “FPGA Implementation of Digital Filters”, Proc.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Int. Conf. Signal Proc. Appl. &amp; Tech. (ICSPAT’93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),1993.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Department of Electronics and Communication Engineering, KUET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2" y="1447800"/>
            <a:ext cx="6010035" cy="457200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Experimental observation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Result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Department of Electronics and Communication Engineering, KUET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90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00800"/>
            <a:ext cx="7467600" cy="2286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3749040" cy="5486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Figure1:Normal EEG signal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Figure2:EEG signal with noise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933950" y="914400"/>
            <a:ext cx="3749040" cy="5410200"/>
          </a:xfrm>
        </p:spPr>
        <p:txBody>
          <a:bodyPr>
            <a:normAutofit fontScale="40000" lnSpcReduction="20000"/>
          </a:bodyPr>
          <a:lstStyle/>
          <a:p>
            <a:endParaRPr lang="en-US" sz="5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5000" dirty="0" smtClean="0">
                <a:latin typeface="Arial" pitchFamily="34" charset="0"/>
                <a:cs typeface="Arial" pitchFamily="34" charset="0"/>
              </a:rPr>
              <a:t>EEG:</a:t>
            </a:r>
          </a:p>
          <a:p>
            <a:pPr marL="0" indent="0">
              <a:buNone/>
            </a:pPr>
            <a:r>
              <a:rPr lang="en-US" sz="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      -technique 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monitoring</a:t>
            </a:r>
          </a:p>
          <a:p>
            <a:pPr marL="0" indent="0">
              <a:buNone/>
            </a:pPr>
            <a:r>
              <a:rPr lang="en-US" sz="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human brain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activity</a:t>
            </a:r>
          </a:p>
          <a:p>
            <a:pPr marL="0" indent="0">
              <a:buNone/>
            </a:pPr>
            <a:r>
              <a:rPr lang="en-US" sz="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       - 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by electrical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mean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5000" dirty="0" smtClean="0">
              <a:latin typeface="Arial" pitchFamily="34" charset="0"/>
              <a:cs typeface="Arial" pitchFamily="34" charset="0"/>
            </a:endParaRPr>
          </a:p>
          <a:p>
            <a:endParaRPr lang="en-US" sz="5000" dirty="0">
              <a:latin typeface="Arial" pitchFamily="34" charset="0"/>
              <a:cs typeface="Arial" pitchFamily="34" charset="0"/>
            </a:endParaRPr>
          </a:p>
          <a:p>
            <a:endParaRPr lang="en-US" sz="5000" dirty="0">
              <a:latin typeface="Arial" pitchFamily="34" charset="0"/>
              <a:cs typeface="Arial" pitchFamily="34" charset="0"/>
            </a:endParaRPr>
          </a:p>
          <a:p>
            <a:r>
              <a:rPr lang="en-US" sz="5000" dirty="0" smtClean="0">
                <a:latin typeface="Arial" pitchFamily="34" charset="0"/>
                <a:cs typeface="Arial" pitchFamily="34" charset="0"/>
              </a:rPr>
              <a:t>vital role</a:t>
            </a:r>
          </a:p>
          <a:p>
            <a:pPr marL="0" indent="0">
              <a:buNone/>
            </a:pPr>
            <a:r>
              <a:rPr lang="en-US" sz="5000" dirty="0" smtClean="0">
                <a:latin typeface="Arial" pitchFamily="34" charset="0"/>
                <a:cs typeface="Arial" pitchFamily="34" charset="0"/>
              </a:rPr>
              <a:t>         -in 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mental diseases </a:t>
            </a:r>
            <a:endParaRPr lang="en-US" sz="5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          treatment.</a:t>
            </a:r>
          </a:p>
          <a:p>
            <a:endParaRPr lang="en-US" sz="5000" dirty="0">
              <a:latin typeface="Arial" pitchFamily="34" charset="0"/>
              <a:cs typeface="Arial" pitchFamily="34" charset="0"/>
            </a:endParaRPr>
          </a:p>
          <a:p>
            <a:endParaRPr lang="en-US" sz="5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5000" dirty="0">
              <a:latin typeface="Arial" pitchFamily="34" charset="0"/>
              <a:cs typeface="Arial" pitchFamily="34" charset="0"/>
            </a:endParaRPr>
          </a:p>
          <a:p>
            <a:r>
              <a:rPr lang="en-US" sz="5000" dirty="0">
                <a:latin typeface="Arial" pitchFamily="34" charset="0"/>
                <a:cs typeface="Arial" pitchFamily="34" charset="0"/>
              </a:rPr>
              <a:t>Different system barrier and noise are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included.</a:t>
            </a:r>
            <a:endParaRPr lang="en-US" sz="50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dell\Downloads\400px-Human_EEG_with_prominent_alpha-rhy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343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ownloads\800px-Human_EEG_artefa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829050"/>
            <a:ext cx="4267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sz="5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00800"/>
            <a:ext cx="7772400" cy="2286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Department of Electronics and Communication Engineering, KUET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 smtClean="0"/>
              <a:t>      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Figure3:EEG signal recording                   Figure4:EEG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signal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FIR filter: 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DWT based folded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-used to analysis this signal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            -reduces complexity and time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FPGA process: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         -to convert software design to hardware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Verilog HDL code: </a:t>
            </a:r>
          </a:p>
          <a:p>
            <a:pPr marL="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            -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use simulation purpose</a:t>
            </a: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 descr="C:\Users\dell\Downloads\220px-EEG_c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1537"/>
            <a:ext cx="2095500" cy="10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ll\Downloads\400px-Eeg_ra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381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056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Database: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input EEG data is collected from BME signal processing  lab.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Proposed filter design architecture: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5: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DWT based filter design architecture.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          </a:t>
            </a:r>
            <a:endParaRPr lang="en-US" sz="1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4" t="37121" r="11874" b="21230"/>
          <a:stretch/>
        </p:blipFill>
        <p:spPr bwMode="auto">
          <a:xfrm>
            <a:off x="990600" y="2743200"/>
            <a:ext cx="647337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5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Methodology(cont..)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818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1054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Filter design flowchart for proposed prototype.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19444" r="48240" b="12500"/>
          <a:stretch/>
        </p:blipFill>
        <p:spPr bwMode="auto">
          <a:xfrm>
            <a:off x="1524000" y="990600"/>
            <a:ext cx="6096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9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Methodology(cont..)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05600" cy="457200"/>
          </a:xfrm>
        </p:spPr>
        <p:txBody>
          <a:bodyPr/>
          <a:lstStyle/>
          <a:p>
            <a:pPr algn="ctr"/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proposed prototype perform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operations for each step</a:t>
            </a:r>
          </a:p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1.Low-pass filter construction :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filter equation: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1" t="47024" r="37865" b="31547"/>
          <a:stretch/>
        </p:blipFill>
        <p:spPr bwMode="auto">
          <a:xfrm>
            <a:off x="1219200" y="3352801"/>
            <a:ext cx="6763657" cy="181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Methodology(cont..)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6214" y="6248400"/>
            <a:ext cx="7543800" cy="304800"/>
          </a:xfrm>
        </p:spPr>
        <p:txBody>
          <a:bodyPr/>
          <a:lstStyle/>
          <a:p>
            <a:r>
              <a:rPr lang="en-US" dirty="0" smtClean="0"/>
              <a:t>Department of Electronics and Communication Engineering, KUET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1054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Table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1: Table containing folded coefficients up to step 3.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Folded coefficients up to low-pass filtering step 3.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t="22421" r="38200" b="16071"/>
          <a:stretch/>
        </p:blipFill>
        <p:spPr bwMode="auto">
          <a:xfrm>
            <a:off x="1335314" y="1066800"/>
            <a:ext cx="6705600" cy="25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4" t="17709" r="14861" b="62216"/>
          <a:stretch/>
        </p:blipFill>
        <p:spPr bwMode="auto">
          <a:xfrm>
            <a:off x="1510145" y="3962400"/>
            <a:ext cx="537556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1379</TotalTime>
  <Words>943</Words>
  <Application>Microsoft Office PowerPoint</Application>
  <PresentationFormat>On-screen Show (4:3)</PresentationFormat>
  <Paragraphs>302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Design and Implementation of DWT for EEG Signal on FPGA </vt:lpstr>
      <vt:lpstr>PowerPoint Presentation</vt:lpstr>
      <vt:lpstr>Overview</vt:lpstr>
      <vt:lpstr>Background</vt:lpstr>
      <vt:lpstr>Introduction</vt:lpstr>
      <vt:lpstr>Methodology</vt:lpstr>
      <vt:lpstr>Methodology(cont..)</vt:lpstr>
      <vt:lpstr>Methodology(cont..)</vt:lpstr>
      <vt:lpstr>Methodology(cont..)</vt:lpstr>
      <vt:lpstr>Methodology(cont..)</vt:lpstr>
      <vt:lpstr>Methodology(cont..)</vt:lpstr>
      <vt:lpstr>Experimental observation</vt:lpstr>
      <vt:lpstr>Experimental observation(cont…)</vt:lpstr>
      <vt:lpstr>Experimental observation(cont…)</vt:lpstr>
      <vt:lpstr>Experimental observation(cont…)</vt:lpstr>
      <vt:lpstr>       Experimental observation(cont…)</vt:lpstr>
      <vt:lpstr>Result analysis</vt:lpstr>
      <vt:lpstr>Result analysis(cont…)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BANGLA</dc:creator>
  <cp:lastModifiedBy>dell</cp:lastModifiedBy>
  <cp:revision>120</cp:revision>
  <dcterms:created xsi:type="dcterms:W3CDTF">2018-03-25T05:06:19Z</dcterms:created>
  <dcterms:modified xsi:type="dcterms:W3CDTF">2019-04-16T06:18:48Z</dcterms:modified>
</cp:coreProperties>
</file>