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22"/>
  </p:notesMasterIdLst>
  <p:sldIdLst>
    <p:sldId id="278" r:id="rId3"/>
    <p:sldId id="279" r:id="rId4"/>
    <p:sldId id="261" r:id="rId5"/>
    <p:sldId id="281" r:id="rId6"/>
    <p:sldId id="257" r:id="rId7"/>
    <p:sldId id="258" r:id="rId8"/>
    <p:sldId id="264" r:id="rId9"/>
    <p:sldId id="265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6441" autoAdjust="0"/>
  </p:normalViewPr>
  <p:slideViewPr>
    <p:cSldViewPr showGuides="1"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770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1E9A6-D60B-43F9-B082-8FF7E08A8950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A95FA-2AF4-45C2-AC48-B3F6634FD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95FA-2AF4-45C2-AC48-B3F6634FD9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1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95FA-2AF4-45C2-AC48-B3F6634FD9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3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CA95FA-2AF4-45C2-AC48-B3F6634FD9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3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4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10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8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9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3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9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5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0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8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37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7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4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1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EDECA-4B83-469D-BBFE-98BDB6339192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CFEB-DFF8-43C8-B517-BE68C62A9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1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xplore.ieee.org/xpl/mostRecentIssue.jsp?punumber=7302811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85896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SoC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-based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Biomedical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Signal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Processing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4191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Authors: R</a:t>
            </a:r>
            <a:r>
              <a:rPr lang="en-US" dirty="0"/>
              <a:t>. Gutiérrez-Rivas</a:t>
            </a:r>
            <a:r>
              <a:rPr lang="en-US" dirty="0" smtClean="0"/>
              <a:t>,</a:t>
            </a:r>
            <a:r>
              <a:rPr lang="en-US" dirty="0"/>
              <a:t> A. Hernández</a:t>
            </a:r>
            <a:r>
              <a:rPr lang="en-US" dirty="0" smtClean="0"/>
              <a:t>,</a:t>
            </a:r>
            <a:r>
              <a:rPr lang="en-US" dirty="0"/>
              <a:t> J. J. </a:t>
            </a:r>
            <a:r>
              <a:rPr lang="en-US" dirty="0" err="1"/>
              <a:t>García</a:t>
            </a:r>
            <a:r>
              <a:rPr lang="en-US" dirty="0" smtClean="0"/>
              <a:t>,</a:t>
            </a:r>
            <a:r>
              <a:rPr lang="en-US" dirty="0"/>
              <a:t> W. </a:t>
            </a:r>
            <a:r>
              <a:rPr lang="en-US" dirty="0" err="1" smtClean="0"/>
              <a:t>Marnane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Source:</a:t>
            </a:r>
            <a:r>
              <a:rPr lang="en-US" dirty="0" smtClean="0">
                <a:hlinkClick r:id="rId2"/>
              </a:rPr>
              <a:t>2015 </a:t>
            </a:r>
            <a:r>
              <a:rPr lang="en-US" dirty="0">
                <a:hlinkClick r:id="rId2"/>
              </a:rPr>
              <a:t>37th Annual International Conference of the IEEE Engineering in Medicine and Biology Society (EMBC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Presented by: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Progga</a:t>
            </a:r>
            <a:r>
              <a:rPr lang="en-US" dirty="0" smtClean="0"/>
              <a:t> </a:t>
            </a:r>
            <a:r>
              <a:rPr lang="en-US" dirty="0" err="1" smtClean="0"/>
              <a:t>Labani</a:t>
            </a:r>
            <a:r>
              <a:rPr lang="en-US" dirty="0" smtClean="0"/>
              <a:t> </a:t>
            </a:r>
            <a:r>
              <a:rPr lang="en-US" dirty="0" err="1" smtClean="0"/>
              <a:t>Howlader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Roll:1509035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1066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3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Implementation of QRS complex detector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QRS detection stage follow this block diagram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700" dirty="0" smtClean="0"/>
              <a:t>Figure 5:Block diagram of the proposed low-level peripheral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9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5" t="22720" r="14495" b="40056"/>
          <a:stretch/>
        </p:blipFill>
        <p:spPr bwMode="auto">
          <a:xfrm>
            <a:off x="83820" y="2133600"/>
            <a:ext cx="8976360" cy="31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00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Implementation of QRS complex detector(continued…)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Configurable filter:</a:t>
            </a:r>
          </a:p>
          <a:p>
            <a:r>
              <a:rPr lang="en-US" dirty="0" smtClean="0"/>
              <a:t>provide enough flexibility.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 smtClean="0"/>
              <a:t>Figure 6:Block diagram of the configurable FIR filter                                                                            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10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3" t="26458" r="25154" b="29607"/>
          <a:stretch/>
        </p:blipFill>
        <p:spPr bwMode="auto">
          <a:xfrm>
            <a:off x="762000" y="2667000"/>
            <a:ext cx="6355080" cy="274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6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Implementation of QRS complex detector(continued…)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Moving average: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2700" dirty="0" smtClean="0"/>
              <a:t>Figure 7:Block diagram of the moving average block</a:t>
            </a:r>
            <a:endParaRPr lang="en-US" sz="2700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                                                                      </a:t>
            </a:r>
            <a:r>
              <a:rPr lang="en-US" dirty="0" smtClean="0"/>
              <a:t>11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2" t="35624" r="23147" b="24976"/>
          <a:stretch/>
        </p:blipFill>
        <p:spPr bwMode="auto">
          <a:xfrm>
            <a:off x="609600" y="2133600"/>
            <a:ext cx="6690360" cy="311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3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Implementation of QRS complex detector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After the pre-processing stage , the resulting signal y(n)is analyzed by a finite state machine (FSM) which is the exponential function.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12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3" t="46875" r="16603" b="40625"/>
          <a:stretch/>
        </p:blipFill>
        <p:spPr bwMode="auto">
          <a:xfrm>
            <a:off x="731520" y="3224981"/>
            <a:ext cx="768096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Results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table  describes the word widths defined for SOC architecture.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13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2" t="31042" r="18829" b="31667"/>
          <a:stretch/>
        </p:blipFill>
        <p:spPr bwMode="auto">
          <a:xfrm>
            <a:off x="152400" y="1295400"/>
            <a:ext cx="865632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40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Results(continued….)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table shows the resource consumption for the different elements in the system.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14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8" t="19166" r="19766" b="48334"/>
          <a:stretch/>
        </p:blipFill>
        <p:spPr bwMode="auto">
          <a:xfrm>
            <a:off x="26793" y="1219200"/>
            <a:ext cx="8519160" cy="321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36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Results(continued…..)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Sensitivity and positive predictive value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15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0" t="25417" r="20820" b="61250"/>
          <a:stretch/>
        </p:blipFill>
        <p:spPr bwMode="auto">
          <a:xfrm>
            <a:off x="481781" y="1295401"/>
            <a:ext cx="7117080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8" t="33837" r="9073" b="16728"/>
          <a:stretch/>
        </p:blipFill>
        <p:spPr bwMode="auto">
          <a:xfrm>
            <a:off x="107577" y="2133601"/>
            <a:ext cx="8892988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5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Conclusion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 err="1">
                <a:latin typeface="Arial" pitchFamily="34" charset="0"/>
                <a:cs typeface="Arial" pitchFamily="34" charset="0"/>
              </a:rPr>
              <a:t>SoC</a:t>
            </a:r>
            <a:r>
              <a:rPr lang="en-US" sz="11200" dirty="0">
                <a:latin typeface="Arial" pitchFamily="34" charset="0"/>
                <a:cs typeface="Arial" pitchFamily="34" charset="0"/>
              </a:rPr>
              <a:t> Architecture </a:t>
            </a:r>
            <a:r>
              <a:rPr lang="en-US" sz="11200" dirty="0" smtClean="0">
                <a:latin typeface="Arial" pitchFamily="34" charset="0"/>
                <a:cs typeface="Arial" pitchFamily="34" charset="0"/>
              </a:rPr>
              <a:t>presented </a:t>
            </a:r>
            <a:r>
              <a:rPr lang="en-US" sz="11200" dirty="0">
                <a:latin typeface="Arial" pitchFamily="34" charset="0"/>
                <a:cs typeface="Arial" pitchFamily="34" charset="0"/>
              </a:rPr>
              <a:t>for real-time implementation </a:t>
            </a:r>
            <a:r>
              <a:rPr lang="en-US" sz="11200" dirty="0" smtClean="0">
                <a:latin typeface="Arial" pitchFamily="34" charset="0"/>
                <a:cs typeface="Arial" pitchFamily="34" charset="0"/>
              </a:rPr>
              <a:t>of biomedical signal processing algorithms</a:t>
            </a:r>
            <a:r>
              <a:rPr lang="en-US" sz="112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1200" dirty="0" smtClean="0">
                <a:latin typeface="Arial" pitchFamily="34" charset="0"/>
                <a:cs typeface="Arial" pitchFamily="34" charset="0"/>
              </a:rPr>
              <a:t>This architecture has been  validated  through ECG signals with high complexity.</a:t>
            </a:r>
          </a:p>
          <a:p>
            <a:r>
              <a:rPr lang="en-US" sz="112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1200" dirty="0" smtClean="0">
                <a:latin typeface="Arial" pitchFamily="34" charset="0"/>
                <a:cs typeface="Arial" pitchFamily="34" charset="0"/>
              </a:rPr>
              <a:t>ccuracy and the resources consumption  achieved</a:t>
            </a:r>
          </a:p>
          <a:p>
            <a:r>
              <a:rPr lang="en-US" sz="112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1200" dirty="0" smtClean="0">
                <a:latin typeface="Arial" pitchFamily="34" charset="0"/>
                <a:cs typeface="Arial" pitchFamily="34" charset="0"/>
              </a:rPr>
              <a:t>uitable for real-time applications.</a:t>
            </a:r>
          </a:p>
          <a:p>
            <a:endParaRPr lang="en-US" sz="11200" dirty="0">
              <a:latin typeface="Arial" pitchFamily="34" charset="0"/>
              <a:cs typeface="Arial" pitchFamily="34" charset="0"/>
            </a:endParaRPr>
          </a:p>
          <a:p>
            <a:endParaRPr lang="en-US" sz="11200" dirty="0" smtClean="0">
              <a:latin typeface="Arial" pitchFamily="34" charset="0"/>
              <a:cs typeface="Arial" pitchFamily="34" charset="0"/>
            </a:endParaRPr>
          </a:p>
          <a:p>
            <a:endParaRPr lang="en-US" sz="1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12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16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3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References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[1] Global Agenda Council on Ageing Society, World Economic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Forum,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Global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Population Ageing : Peril or Promise?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2011.</a:t>
            </a:r>
          </a:p>
          <a:p>
            <a:r>
              <a:rPr lang="es-ES" sz="1600" dirty="0">
                <a:latin typeface="Arial" pitchFamily="34" charset="0"/>
                <a:cs typeface="Arial" pitchFamily="34" charset="0"/>
              </a:rPr>
              <a:t>[2] D. P. Morales, A. García, E. Castillo, M. A. Carvajal, J. </a:t>
            </a:r>
            <a:r>
              <a:rPr lang="es-ES" sz="1600" dirty="0" err="1">
                <a:latin typeface="Arial" pitchFamily="34" charset="0"/>
                <a:cs typeface="Arial" pitchFamily="34" charset="0"/>
              </a:rPr>
              <a:t>Banqueri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600" dirty="0" smtClean="0">
                <a:latin typeface="Arial" pitchFamily="34" charset="0"/>
                <a:cs typeface="Arial" pitchFamily="34" charset="0"/>
              </a:rPr>
              <a:t>and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J. Palma, “Flexible ECG acquisition system based on analog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and digital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reconfigurable devices”,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Sensors and Actuators A Phys.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vol.165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no. 2, pp. 261-270, 2011.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[3] N. Van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Helleputte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J. M.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Tomasik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W.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Galjan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A. Mora-Sánchez,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D.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Schroeder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, W. H. Krautschneider, and R. Puers, “A flexible 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systemon-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chip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SoC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for biomedical signal acquisition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processing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”,</a:t>
            </a:r>
            <a:r>
              <a:rPr lang="en-US" sz="1600" i="1" dirty="0" err="1" smtClean="0">
                <a:latin typeface="Arial" pitchFamily="34" charset="0"/>
                <a:cs typeface="Arial" pitchFamily="34" charset="0"/>
              </a:rPr>
              <a:t>Sensors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and Actuators A Phys.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vol. 142, no. 1,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pp.361-368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2008.</a:t>
            </a:r>
          </a:p>
          <a:p>
            <a:r>
              <a:rPr lang="nl-NL" sz="1600" dirty="0">
                <a:latin typeface="Arial" pitchFamily="34" charset="0"/>
                <a:cs typeface="Arial" pitchFamily="34" charset="0"/>
              </a:rPr>
              <a:t>[4] H. Kim, S. Kim, N. Van Helleputte, A. Artes, M. Konijnenburg, </a:t>
            </a:r>
            <a:r>
              <a:rPr lang="nl-NL" sz="1600" dirty="0" smtClean="0">
                <a:latin typeface="Arial" pitchFamily="34" charset="0"/>
                <a:cs typeface="Arial" pitchFamily="34" charset="0"/>
              </a:rPr>
              <a:t>J.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Huisken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C. Van Hoof, and R. F.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Yazicioglu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“A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configurable</a:t>
            </a:r>
          </a:p>
          <a:p>
            <a:pPr marL="0" indent="0"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And low-power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mixed signal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SoC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portable ECG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monitoring applications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IEEE Trans. on Biomedical Circuits and Systems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vol.8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no. 2, pp. 257-267, 2014.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[5] G. G.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Berntson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J. Thomas Bigger, D. L.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Eckberg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P. Grossman,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P.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Kaufmann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, M. Malik, H. N. Nagaraja, S. W. Porges, J. P. Saul, P. 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H.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Stone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and M. W. Der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Molen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“Heart rate variability: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Origins,methods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and interpretive caveats”,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Psychophysiology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vol. 34, no.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6,pp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623-648, 1997.</a:t>
            </a:r>
          </a:p>
          <a:p>
            <a:r>
              <a:rPr lang="fr-FR" sz="1600" dirty="0">
                <a:latin typeface="Arial" pitchFamily="34" charset="0"/>
                <a:cs typeface="Arial" pitchFamily="34" charset="0"/>
              </a:rPr>
              <a:t>[6] G. M. Friesen, T. C.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Jannett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M. a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Jadallah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S. L. Yates, S. R. </a:t>
            </a:r>
            <a:r>
              <a:rPr lang="fr-FR" sz="1600" dirty="0" smtClean="0">
                <a:latin typeface="Arial" pitchFamily="34" charset="0"/>
                <a:cs typeface="Arial" pitchFamily="34" charset="0"/>
              </a:rPr>
              <a:t>Quint,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H. T. Nagle, “A comparison of the noise sensitivity of nine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QRS detection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algorithms”,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IEEE Trans. on Biomedical Engineering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vol.37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no. 1, pp. 85-98, 1990.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[7] J. Lee and G. Lee, “Design of an Adaptive Filter with 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Dynamic Structure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for ECG Signal Processing”,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International Journal </a:t>
            </a:r>
            <a:r>
              <a:rPr lang="en-US" sz="1600" i="1" dirty="0" smtClean="0">
                <a:latin typeface="Arial" pitchFamily="34" charset="0"/>
                <a:cs typeface="Arial" pitchFamily="34" charset="0"/>
              </a:rPr>
              <a:t>of Control </a:t>
            </a:r>
            <a:r>
              <a:rPr lang="en-US" sz="1600" i="1" dirty="0">
                <a:latin typeface="Arial" pitchFamily="34" charset="0"/>
                <a:cs typeface="Arial" pitchFamily="34" charset="0"/>
              </a:rPr>
              <a:t>Automation and Systems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vol. 3, no. 1, pp. 137-142, 2005.</a:t>
            </a:r>
          </a:p>
        </p:txBody>
      </p:sp>
    </p:spTree>
    <p:extLst>
      <p:ext uri="{BB962C8B-B14F-4D97-AF65-F5344CB8AC3E}">
        <p14:creationId xmlns:p14="http://schemas.microsoft.com/office/powerpoint/2010/main" val="24813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2819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9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Overview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What is SOC Architecture</a:t>
            </a:r>
          </a:p>
          <a:p>
            <a:r>
              <a:rPr lang="en-US" dirty="0" smtClean="0"/>
              <a:t>Detection of QRS complex</a:t>
            </a:r>
          </a:p>
          <a:p>
            <a:r>
              <a:rPr lang="en-US" dirty="0"/>
              <a:t>Implementation of QRS complex detector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Background</a:t>
            </a:r>
            <a:endParaRPr lang="en-US" sz="5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048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Figure 1: Heart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600200"/>
            <a:ext cx="5181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18 million were attacked  due to the coronary heart disease</a:t>
            </a:r>
          </a:p>
          <a:p>
            <a:r>
              <a:rPr lang="en-US" dirty="0"/>
              <a:t>7</a:t>
            </a:r>
            <a:r>
              <a:rPr lang="en-US" dirty="0" smtClean="0"/>
              <a:t>.2 million are stoke problem</a:t>
            </a:r>
          </a:p>
          <a:p>
            <a:r>
              <a:rPr lang="en-US" dirty="0" smtClean="0"/>
              <a:t>Human heart rate activity can be electrically recorded in the (ECG) signal</a:t>
            </a:r>
          </a:p>
          <a:p>
            <a:r>
              <a:rPr lang="en-US" dirty="0" smtClean="0"/>
              <a:t>ECG reveal a number of heart  disorders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2514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86400"/>
          </a:xfrm>
        </p:spPr>
        <p:txBody>
          <a:bodyPr>
            <a:normAutofit fontScale="25000" lnSpcReduction="20000"/>
          </a:bodyPr>
          <a:lstStyle/>
          <a:p>
            <a:pPr marL="457200" indent="-457200"/>
            <a:r>
              <a:rPr lang="en-US" sz="11200" dirty="0"/>
              <a:t>In biomedical signal processing, many algorithms focused on the noise reduction and eliminates artifacts existing in the signal.</a:t>
            </a:r>
          </a:p>
          <a:p>
            <a:pPr marL="457200" indent="-457200"/>
            <a:r>
              <a:rPr lang="en-US" sz="11200" dirty="0"/>
              <a:t>Power consumption and computational complexity has been observed.</a:t>
            </a:r>
          </a:p>
          <a:p>
            <a:pPr marL="457200" indent="-457200"/>
            <a:r>
              <a:rPr lang="en-US" sz="11200" dirty="0"/>
              <a:t>But </a:t>
            </a:r>
            <a:r>
              <a:rPr lang="en-US" sz="11200" dirty="0" err="1"/>
              <a:t>SoC</a:t>
            </a:r>
            <a:r>
              <a:rPr lang="en-US" sz="11200" dirty="0"/>
              <a:t> (System-on-Chip) architecture, based on a FPGA(Field-Programmable Gate Array)device, suitable for the implementation of biomedical signal(ECG signal)processing.</a:t>
            </a:r>
          </a:p>
          <a:p>
            <a:pPr marL="457200" indent="-457200"/>
            <a:r>
              <a:rPr lang="en-US" sz="11200" dirty="0"/>
              <a:t>This architecture reduce number of </a:t>
            </a:r>
            <a:r>
              <a:rPr lang="en-US" sz="11200" dirty="0" smtClean="0"/>
              <a:t>resources , sensitivity , increase </a:t>
            </a:r>
            <a:r>
              <a:rPr lang="en-US" sz="11200" dirty="0"/>
              <a:t>positive predictive value</a:t>
            </a:r>
            <a:r>
              <a:rPr lang="en-US" sz="11200" dirty="0" smtClean="0"/>
              <a:t>.</a:t>
            </a:r>
          </a:p>
          <a:p>
            <a:pPr marL="457200" indent="-457200"/>
            <a:endParaRPr lang="en-US" sz="11200" dirty="0"/>
          </a:p>
          <a:p>
            <a:pPr marL="457200" indent="-457200"/>
            <a:endParaRPr lang="en-US" sz="11200" dirty="0" smtClean="0"/>
          </a:p>
          <a:p>
            <a:pPr marL="0" indent="0"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                                                                                            3</a:t>
            </a:r>
            <a:endParaRPr lang="en-US" sz="11200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sz="5100" dirty="0"/>
              <a:t> </a:t>
            </a:r>
            <a:r>
              <a:rPr lang="en-US" sz="5100" dirty="0" smtClean="0"/>
              <a:t>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5100" b="1" dirty="0"/>
              <a:t> </a:t>
            </a:r>
            <a:r>
              <a:rPr lang="en-US" sz="5100" b="1" dirty="0" smtClean="0"/>
              <a:t>                                 </a:t>
            </a:r>
            <a:endParaRPr lang="en-US" sz="80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What is SOC Architecture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Based on FPGA device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Proposed for implementing ECG signal processing algorithms.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Provides a logic area for real time solution.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Allows complex control tasks.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Xilinx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Zynq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device used to implement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                                                              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                                       4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SOC Architecture(continued…)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Figure 2: General block diagram of  </a:t>
            </a:r>
            <a:r>
              <a:rPr lang="en-US" dirty="0" err="1" smtClean="0"/>
              <a:t>SoC</a:t>
            </a:r>
            <a:r>
              <a:rPr lang="en-US" dirty="0" smtClean="0"/>
              <a:t> architecture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8" t="20740" r="19180" b="17585"/>
          <a:stretch/>
        </p:blipFill>
        <p:spPr bwMode="auto">
          <a:xfrm>
            <a:off x="541020" y="1268361"/>
            <a:ext cx="8061960" cy="41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3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Detection of QRS Complex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 smtClean="0"/>
          </a:p>
          <a:p>
            <a:pPr marL="0" indent="0" algn="ctr">
              <a:buNone/>
            </a:pPr>
            <a:r>
              <a:rPr lang="en-US" sz="2600" dirty="0" smtClean="0"/>
              <a:t>Figure 3:General block diagram of the proposed algorithm for the detection of QRS complex</a:t>
            </a:r>
            <a:endParaRPr lang="en-US" sz="2600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2600" dirty="0" smtClean="0"/>
              <a:t> </a:t>
            </a:r>
            <a:r>
              <a:rPr lang="en-US" sz="2600" dirty="0"/>
              <a:t>Implementing a detection algorithm for QRS complex in ECG signal , thus the signal processing has been validated.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6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8" t="19375" r="5240" b="50919"/>
          <a:stretch/>
        </p:blipFill>
        <p:spPr bwMode="auto">
          <a:xfrm>
            <a:off x="304800" y="1143000"/>
            <a:ext cx="8610600" cy="2904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53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Detection of QRS Complex(continued…)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A. </a:t>
            </a:r>
            <a:r>
              <a:rPr lang="en-US" sz="2400" b="1" dirty="0" smtClean="0"/>
              <a:t>Pre-processing stage:</a:t>
            </a:r>
          </a:p>
          <a:p>
            <a:r>
              <a:rPr lang="en-US" sz="2400" dirty="0"/>
              <a:t>use input ECG signal [x(n)] at sampling frequency, </a:t>
            </a:r>
            <a:r>
              <a:rPr lang="en-US" sz="2400" dirty="0" err="1"/>
              <a:t>fs</a:t>
            </a:r>
            <a:r>
              <a:rPr lang="en-US" sz="2400" dirty="0"/>
              <a:t>=360 Hz.</a:t>
            </a:r>
          </a:p>
          <a:p>
            <a:r>
              <a:rPr lang="en-US" sz="2400" dirty="0"/>
              <a:t>This input signal consists of minimum hardware resources.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B.</a:t>
            </a:r>
            <a:r>
              <a:rPr lang="en-US" sz="2400" b="1" dirty="0" smtClean="0"/>
              <a:t>QRS </a:t>
            </a:r>
            <a:r>
              <a:rPr lang="en-US" sz="2400" b="1" dirty="0"/>
              <a:t>detection stage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based on a dynamic threshold </a:t>
            </a:r>
            <a:r>
              <a:rPr lang="en-US" sz="2400" dirty="0" err="1"/>
              <a:t>th</a:t>
            </a:r>
            <a:r>
              <a:rPr lang="en-US" sz="2400" dirty="0"/>
              <a:t>(n) </a:t>
            </a:r>
            <a:endParaRPr lang="en-US" sz="2400" dirty="0" smtClean="0"/>
          </a:p>
          <a:p>
            <a:r>
              <a:rPr lang="en-US" sz="2400" dirty="0" smtClean="0"/>
              <a:t>amplitude </a:t>
            </a:r>
            <a:r>
              <a:rPr lang="en-US" sz="2400" dirty="0"/>
              <a:t>depends on the </a:t>
            </a:r>
            <a:r>
              <a:rPr lang="en-US" sz="2400" dirty="0" smtClean="0"/>
              <a:t>ECG </a:t>
            </a:r>
            <a:r>
              <a:rPr lang="en-US" sz="2400" dirty="0"/>
              <a:t>signal </a:t>
            </a:r>
            <a:r>
              <a:rPr lang="en-US" sz="2400" dirty="0" smtClean="0"/>
              <a:t>amplitude</a:t>
            </a:r>
          </a:p>
          <a:p>
            <a:r>
              <a:rPr lang="en-US" sz="2400" dirty="0" smtClean="0"/>
              <a:t> controlled </a:t>
            </a:r>
            <a:r>
              <a:rPr lang="en-US" sz="2400" dirty="0"/>
              <a:t>by a </a:t>
            </a:r>
            <a:r>
              <a:rPr lang="en-US" sz="2400" dirty="0" smtClean="0"/>
              <a:t>FSM with 3 States.                                                      7</a:t>
            </a:r>
            <a:endParaRPr lang="en-US" sz="24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94" t="37917" r="15080" b="29375"/>
          <a:stretch/>
        </p:blipFill>
        <p:spPr bwMode="auto">
          <a:xfrm>
            <a:off x="914400" y="2438400"/>
            <a:ext cx="687324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18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 smtClean="0"/>
              <a:t>Detection of QRS Complex(continued…)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700" dirty="0" smtClean="0"/>
              <a:t>Figure 4:State diagram of the FSM controlling the detection threshold </a:t>
            </a:r>
            <a:r>
              <a:rPr lang="en-US" sz="2700" dirty="0" err="1" smtClean="0"/>
              <a:t>th</a:t>
            </a:r>
            <a:r>
              <a:rPr lang="en-US" sz="2700" dirty="0" smtClean="0"/>
              <a:t>(n)</a:t>
            </a:r>
            <a:endParaRPr lang="en-US" sz="2700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             8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6" t="17944" r="16603" b="24091"/>
          <a:stretch/>
        </p:blipFill>
        <p:spPr bwMode="auto">
          <a:xfrm>
            <a:off x="441960" y="1312606"/>
            <a:ext cx="8702040" cy="374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7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982</Words>
  <Application>Microsoft Office PowerPoint</Application>
  <PresentationFormat>On-screen Show (4:3)</PresentationFormat>
  <Paragraphs>232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Custom Design</vt:lpstr>
      <vt:lpstr>Office Theme</vt:lpstr>
      <vt:lpstr>  SoC-based Architecture for Biomedical Signal Processing</vt:lpstr>
      <vt:lpstr>Overview</vt:lpstr>
      <vt:lpstr>Background</vt:lpstr>
      <vt:lpstr>Introduction</vt:lpstr>
      <vt:lpstr>What is SOC Architecture</vt:lpstr>
      <vt:lpstr>SOC Architecture(continued…)</vt:lpstr>
      <vt:lpstr>Detection of QRS Complex</vt:lpstr>
      <vt:lpstr>Detection of QRS Complex(continued…)</vt:lpstr>
      <vt:lpstr>Detection of QRS Complex(continued…)</vt:lpstr>
      <vt:lpstr>Implementation of QRS complex detector</vt:lpstr>
      <vt:lpstr> Implementation of QRS complex detector(continued…)</vt:lpstr>
      <vt:lpstr>Implementation of QRS complex detector(continued…)</vt:lpstr>
      <vt:lpstr>Implementation of QRS complex detector</vt:lpstr>
      <vt:lpstr>Results</vt:lpstr>
      <vt:lpstr>Results(continued….)</vt:lpstr>
      <vt:lpstr>Results(continued…..)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88</cp:revision>
  <dcterms:created xsi:type="dcterms:W3CDTF">2019-03-17T10:14:18Z</dcterms:created>
  <dcterms:modified xsi:type="dcterms:W3CDTF">2019-04-11T15:59:58Z</dcterms:modified>
</cp:coreProperties>
</file>