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52" r:id="rId1"/>
  </p:sldMasterIdLst>
  <p:notesMasterIdLst>
    <p:notesMasterId r:id="rId39"/>
  </p:notesMasterIdLst>
  <p:sldIdLst>
    <p:sldId id="256" r:id="rId2"/>
    <p:sldId id="257" r:id="rId3"/>
    <p:sldId id="293" r:id="rId4"/>
    <p:sldId id="258" r:id="rId5"/>
    <p:sldId id="307" r:id="rId6"/>
    <p:sldId id="294" r:id="rId7"/>
    <p:sldId id="305" r:id="rId8"/>
    <p:sldId id="297" r:id="rId9"/>
    <p:sldId id="306" r:id="rId10"/>
    <p:sldId id="312" r:id="rId11"/>
    <p:sldId id="311" r:id="rId12"/>
    <p:sldId id="310" r:id="rId13"/>
    <p:sldId id="325" r:id="rId14"/>
    <p:sldId id="300" r:id="rId15"/>
    <p:sldId id="309" r:id="rId16"/>
    <p:sldId id="327" r:id="rId17"/>
    <p:sldId id="328" r:id="rId18"/>
    <p:sldId id="304" r:id="rId19"/>
    <p:sldId id="314" r:id="rId20"/>
    <p:sldId id="315" r:id="rId21"/>
    <p:sldId id="329" r:id="rId22"/>
    <p:sldId id="330" r:id="rId23"/>
    <p:sldId id="331" r:id="rId24"/>
    <p:sldId id="332" r:id="rId25"/>
    <p:sldId id="333" r:id="rId26"/>
    <p:sldId id="335" r:id="rId27"/>
    <p:sldId id="334" r:id="rId28"/>
    <p:sldId id="316" r:id="rId29"/>
    <p:sldId id="317" r:id="rId30"/>
    <p:sldId id="318" r:id="rId31"/>
    <p:sldId id="319" r:id="rId32"/>
    <p:sldId id="320" r:id="rId33"/>
    <p:sldId id="321" r:id="rId34"/>
    <p:sldId id="288" r:id="rId35"/>
    <p:sldId id="336" r:id="rId36"/>
    <p:sldId id="289" r:id="rId37"/>
    <p:sldId id="27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p:scale>
          <a:sx n="77" d="100"/>
          <a:sy n="77" d="100"/>
        </p:scale>
        <p:origin x="-11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EEG(mem)</c:v>
                </c:pt>
              </c:strCache>
            </c:strRef>
          </c:tx>
          <c:val>
            <c:numRef>
              <c:f>Sheet1!$B$2:$B$21</c:f>
              <c:numCache>
                <c:formatCode>General</c:formatCode>
                <c:ptCount val="20"/>
                <c:pt idx="0">
                  <c:v>76</c:v>
                </c:pt>
                <c:pt idx="1">
                  <c:v>95</c:v>
                </c:pt>
                <c:pt idx="2">
                  <c:v>72</c:v>
                </c:pt>
                <c:pt idx="3">
                  <c:v>78</c:v>
                </c:pt>
                <c:pt idx="4">
                  <c:v>75</c:v>
                </c:pt>
                <c:pt idx="5">
                  <c:v>70</c:v>
                </c:pt>
                <c:pt idx="6">
                  <c:v>88</c:v>
                </c:pt>
                <c:pt idx="7">
                  <c:v>100</c:v>
                </c:pt>
                <c:pt idx="8">
                  <c:v>88</c:v>
                </c:pt>
                <c:pt idx="9">
                  <c:v>88</c:v>
                </c:pt>
                <c:pt idx="10">
                  <c:v>89</c:v>
                </c:pt>
                <c:pt idx="11">
                  <c:v>88</c:v>
                </c:pt>
                <c:pt idx="12">
                  <c:v>79</c:v>
                </c:pt>
                <c:pt idx="13">
                  <c:v>59</c:v>
                </c:pt>
                <c:pt idx="14">
                  <c:v>39</c:v>
                </c:pt>
                <c:pt idx="15">
                  <c:v>37</c:v>
                </c:pt>
                <c:pt idx="16">
                  <c:v>51</c:v>
                </c:pt>
                <c:pt idx="17">
                  <c:v>58</c:v>
                </c:pt>
                <c:pt idx="18">
                  <c:v>65</c:v>
                </c:pt>
                <c:pt idx="19">
                  <c:v>61</c:v>
                </c:pt>
              </c:numCache>
            </c:numRef>
          </c:val>
          <c:smooth val="0"/>
        </c:ser>
        <c:ser>
          <c:idx val="1"/>
          <c:order val="1"/>
          <c:tx>
            <c:strRef>
              <c:f>Sheet1!$C$1</c:f>
              <c:strCache>
                <c:ptCount val="1"/>
                <c:pt idx="0">
                  <c:v>Filter_output(f)</c:v>
                </c:pt>
              </c:strCache>
            </c:strRef>
          </c:tx>
          <c:val>
            <c:numRef>
              <c:f>Sheet1!$C$2:$C$21</c:f>
              <c:numCache>
                <c:formatCode>General</c:formatCode>
                <c:ptCount val="20"/>
                <c:pt idx="0">
                  <c:v>151</c:v>
                </c:pt>
                <c:pt idx="1">
                  <c:v>147</c:v>
                </c:pt>
                <c:pt idx="2">
                  <c:v>150</c:v>
                </c:pt>
                <c:pt idx="3">
                  <c:v>153</c:v>
                </c:pt>
                <c:pt idx="4">
                  <c:v>145</c:v>
                </c:pt>
                <c:pt idx="5">
                  <c:v>158</c:v>
                </c:pt>
                <c:pt idx="6">
                  <c:v>158</c:v>
                </c:pt>
                <c:pt idx="7">
                  <c:v>158</c:v>
                </c:pt>
                <c:pt idx="8">
                  <c:v>156</c:v>
                </c:pt>
                <c:pt idx="9">
                  <c:v>157</c:v>
                </c:pt>
                <c:pt idx="10">
                  <c:v>157</c:v>
                </c:pt>
                <c:pt idx="11">
                  <c:v>157</c:v>
                </c:pt>
                <c:pt idx="12">
                  <c:v>158</c:v>
                </c:pt>
                <c:pt idx="13">
                  <c:v>156</c:v>
                </c:pt>
                <c:pt idx="14">
                  <c:v>150</c:v>
                </c:pt>
                <c:pt idx="15">
                  <c:v>150</c:v>
                </c:pt>
                <c:pt idx="16">
                  <c:v>150</c:v>
                </c:pt>
                <c:pt idx="17">
                  <c:v>153</c:v>
                </c:pt>
                <c:pt idx="18">
                  <c:v>156</c:v>
                </c:pt>
                <c:pt idx="19">
                  <c:v>158</c:v>
                </c:pt>
              </c:numCache>
            </c:numRef>
          </c:val>
          <c:smooth val="0"/>
        </c:ser>
        <c:dLbls>
          <c:showLegendKey val="0"/>
          <c:showVal val="0"/>
          <c:showCatName val="0"/>
          <c:showSerName val="0"/>
          <c:showPercent val="0"/>
          <c:showBubbleSize val="0"/>
        </c:dLbls>
        <c:marker val="1"/>
        <c:smooth val="0"/>
        <c:axId val="174005632"/>
        <c:axId val="174994560"/>
      </c:lineChart>
      <c:catAx>
        <c:axId val="174005632"/>
        <c:scaling>
          <c:orientation val="minMax"/>
        </c:scaling>
        <c:delete val="0"/>
        <c:axPos val="b"/>
        <c:majorTickMark val="out"/>
        <c:minorTickMark val="none"/>
        <c:tickLblPos val="nextTo"/>
        <c:crossAx val="174994560"/>
        <c:crosses val="autoZero"/>
        <c:auto val="1"/>
        <c:lblAlgn val="ctr"/>
        <c:lblOffset val="100"/>
        <c:noMultiLvlLbl val="0"/>
      </c:catAx>
      <c:valAx>
        <c:axId val="174994560"/>
        <c:scaling>
          <c:orientation val="minMax"/>
        </c:scaling>
        <c:delete val="0"/>
        <c:axPos val="l"/>
        <c:majorGridlines/>
        <c:numFmt formatCode="General" sourceLinked="1"/>
        <c:majorTickMark val="out"/>
        <c:minorTickMark val="none"/>
        <c:tickLblPos val="nextTo"/>
        <c:crossAx val="1740056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strRef>
              <c:f>Sheet1!$A$1</c:f>
              <c:strCache>
                <c:ptCount val="1"/>
                <c:pt idx="0">
                  <c:v>EEG(mem)</c:v>
                </c:pt>
              </c:strCache>
            </c:strRef>
          </c:tx>
          <c:val>
            <c:numRef>
              <c:f>Sheet1!$A$2:$A$21</c:f>
              <c:numCache>
                <c:formatCode>General</c:formatCode>
                <c:ptCount val="20"/>
                <c:pt idx="0">
                  <c:v>76</c:v>
                </c:pt>
                <c:pt idx="1">
                  <c:v>75</c:v>
                </c:pt>
                <c:pt idx="2">
                  <c:v>72</c:v>
                </c:pt>
                <c:pt idx="3">
                  <c:v>78</c:v>
                </c:pt>
                <c:pt idx="4">
                  <c:v>75</c:v>
                </c:pt>
                <c:pt idx="5">
                  <c:v>70</c:v>
                </c:pt>
                <c:pt idx="6">
                  <c:v>88</c:v>
                </c:pt>
                <c:pt idx="7">
                  <c:v>100</c:v>
                </c:pt>
                <c:pt idx="8">
                  <c:v>88</c:v>
                </c:pt>
                <c:pt idx="9">
                  <c:v>88</c:v>
                </c:pt>
                <c:pt idx="10">
                  <c:v>89</c:v>
                </c:pt>
                <c:pt idx="11">
                  <c:v>88</c:v>
                </c:pt>
                <c:pt idx="12">
                  <c:v>79</c:v>
                </c:pt>
                <c:pt idx="13">
                  <c:v>59</c:v>
                </c:pt>
                <c:pt idx="14">
                  <c:v>39</c:v>
                </c:pt>
                <c:pt idx="15">
                  <c:v>37</c:v>
                </c:pt>
                <c:pt idx="16">
                  <c:v>51</c:v>
                </c:pt>
                <c:pt idx="17">
                  <c:v>58</c:v>
                </c:pt>
                <c:pt idx="18">
                  <c:v>65</c:v>
                </c:pt>
                <c:pt idx="19">
                  <c:v>61</c:v>
                </c:pt>
              </c:numCache>
            </c:numRef>
          </c:val>
          <c:smooth val="0"/>
        </c:ser>
        <c:ser>
          <c:idx val="1"/>
          <c:order val="1"/>
          <c:tx>
            <c:strRef>
              <c:f>Sheet1!$B$1</c:f>
              <c:strCache>
                <c:ptCount val="1"/>
                <c:pt idx="0">
                  <c:v>Noise(n)</c:v>
                </c:pt>
              </c:strCache>
            </c:strRef>
          </c:tx>
          <c:val>
            <c:numRef>
              <c:f>Sheet1!$B$2:$B$21</c:f>
              <c:numCache>
                <c:formatCode>General</c:formatCode>
                <c:ptCount val="20"/>
                <c:pt idx="0">
                  <c:v>65460</c:v>
                </c:pt>
                <c:pt idx="1">
                  <c:v>65461</c:v>
                </c:pt>
                <c:pt idx="2">
                  <c:v>65464</c:v>
                </c:pt>
                <c:pt idx="3">
                  <c:v>65458</c:v>
                </c:pt>
                <c:pt idx="4">
                  <c:v>65461</c:v>
                </c:pt>
                <c:pt idx="5">
                  <c:v>65466</c:v>
                </c:pt>
                <c:pt idx="6">
                  <c:v>65448</c:v>
                </c:pt>
                <c:pt idx="7">
                  <c:v>65436</c:v>
                </c:pt>
                <c:pt idx="8">
                  <c:v>65448</c:v>
                </c:pt>
                <c:pt idx="9">
                  <c:v>65448</c:v>
                </c:pt>
                <c:pt idx="10">
                  <c:v>65447</c:v>
                </c:pt>
                <c:pt idx="11">
                  <c:v>65448</c:v>
                </c:pt>
                <c:pt idx="12">
                  <c:v>65457</c:v>
                </c:pt>
                <c:pt idx="13">
                  <c:v>65477</c:v>
                </c:pt>
                <c:pt idx="14">
                  <c:v>65497</c:v>
                </c:pt>
                <c:pt idx="15">
                  <c:v>65499</c:v>
                </c:pt>
                <c:pt idx="16">
                  <c:v>65485</c:v>
                </c:pt>
                <c:pt idx="17">
                  <c:v>65478</c:v>
                </c:pt>
                <c:pt idx="18">
                  <c:v>65471</c:v>
                </c:pt>
                <c:pt idx="19">
                  <c:v>65475</c:v>
                </c:pt>
              </c:numCache>
            </c:numRef>
          </c:val>
          <c:smooth val="0"/>
        </c:ser>
        <c:dLbls>
          <c:showLegendKey val="0"/>
          <c:showVal val="0"/>
          <c:showCatName val="0"/>
          <c:showSerName val="0"/>
          <c:showPercent val="0"/>
          <c:showBubbleSize val="0"/>
        </c:dLbls>
        <c:marker val="1"/>
        <c:smooth val="0"/>
        <c:axId val="175021440"/>
        <c:axId val="176161920"/>
      </c:lineChart>
      <c:catAx>
        <c:axId val="175021440"/>
        <c:scaling>
          <c:orientation val="minMax"/>
        </c:scaling>
        <c:delete val="0"/>
        <c:axPos val="b"/>
        <c:majorTickMark val="out"/>
        <c:minorTickMark val="none"/>
        <c:tickLblPos val="nextTo"/>
        <c:crossAx val="176161920"/>
        <c:crosses val="autoZero"/>
        <c:auto val="1"/>
        <c:lblAlgn val="ctr"/>
        <c:lblOffset val="100"/>
        <c:noMultiLvlLbl val="0"/>
      </c:catAx>
      <c:valAx>
        <c:axId val="176161920"/>
        <c:scaling>
          <c:orientation val="minMax"/>
        </c:scaling>
        <c:delete val="0"/>
        <c:axPos val="l"/>
        <c:majorGridlines/>
        <c:numFmt formatCode="General" sourceLinked="1"/>
        <c:majorTickMark val="out"/>
        <c:minorTickMark val="none"/>
        <c:tickLblPos val="nextTo"/>
        <c:crossAx val="175021440"/>
        <c:crosses val="autoZero"/>
        <c:crossBetween val="between"/>
      </c:valAx>
    </c:plotArea>
    <c:legend>
      <c:legendPos val="r"/>
      <c:layout/>
      <c:overlay val="0"/>
    </c:legend>
    <c:plotVisOnly val="1"/>
    <c:dispBlanksAs val="zero"/>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Sheet1!$A$1:$A$4</c:f>
              <c:strCache>
                <c:ptCount val="1"/>
                <c:pt idx="0">
                  <c:v>EEG(mem) 76 75 72</c:v>
                </c:pt>
              </c:strCache>
            </c:strRef>
          </c:tx>
          <c:val>
            <c:numRef>
              <c:f>Sheet1!$A$5:$A$21</c:f>
              <c:numCache>
                <c:formatCode>General</c:formatCode>
                <c:ptCount val="17"/>
                <c:pt idx="0">
                  <c:v>78</c:v>
                </c:pt>
                <c:pt idx="1">
                  <c:v>75</c:v>
                </c:pt>
                <c:pt idx="2">
                  <c:v>70</c:v>
                </c:pt>
                <c:pt idx="3">
                  <c:v>88</c:v>
                </c:pt>
                <c:pt idx="4">
                  <c:v>100</c:v>
                </c:pt>
                <c:pt idx="5">
                  <c:v>88</c:v>
                </c:pt>
                <c:pt idx="6">
                  <c:v>88</c:v>
                </c:pt>
                <c:pt idx="7">
                  <c:v>89</c:v>
                </c:pt>
                <c:pt idx="8">
                  <c:v>88</c:v>
                </c:pt>
                <c:pt idx="9">
                  <c:v>79</c:v>
                </c:pt>
                <c:pt idx="10">
                  <c:v>59</c:v>
                </c:pt>
                <c:pt idx="11">
                  <c:v>39</c:v>
                </c:pt>
                <c:pt idx="12">
                  <c:v>37</c:v>
                </c:pt>
                <c:pt idx="13">
                  <c:v>51</c:v>
                </c:pt>
                <c:pt idx="14">
                  <c:v>58</c:v>
                </c:pt>
                <c:pt idx="15">
                  <c:v>65</c:v>
                </c:pt>
                <c:pt idx="16">
                  <c:v>61</c:v>
                </c:pt>
              </c:numCache>
            </c:numRef>
          </c:val>
          <c:smooth val="0"/>
        </c:ser>
        <c:ser>
          <c:idx val="1"/>
          <c:order val="1"/>
          <c:tx>
            <c:strRef>
              <c:f>Sheet1!$B$1:$B$4</c:f>
              <c:strCache>
                <c:ptCount val="1"/>
                <c:pt idx="0">
                  <c:v>AR     x     x 151</c:v>
                </c:pt>
              </c:strCache>
            </c:strRef>
          </c:tx>
          <c:val>
            <c:numRef>
              <c:f>Sheet1!$B$5:$B$21</c:f>
              <c:numCache>
                <c:formatCode>General</c:formatCode>
                <c:ptCount val="17"/>
                <c:pt idx="0">
                  <c:v>147</c:v>
                </c:pt>
                <c:pt idx="1">
                  <c:v>150</c:v>
                </c:pt>
                <c:pt idx="2">
                  <c:v>153</c:v>
                </c:pt>
                <c:pt idx="3">
                  <c:v>145</c:v>
                </c:pt>
                <c:pt idx="4">
                  <c:v>158</c:v>
                </c:pt>
                <c:pt idx="5">
                  <c:v>188</c:v>
                </c:pt>
                <c:pt idx="6">
                  <c:v>188</c:v>
                </c:pt>
                <c:pt idx="7">
                  <c:v>176</c:v>
                </c:pt>
                <c:pt idx="8">
                  <c:v>177</c:v>
                </c:pt>
                <c:pt idx="9">
                  <c:v>177</c:v>
                </c:pt>
                <c:pt idx="10">
                  <c:v>167</c:v>
                </c:pt>
                <c:pt idx="11">
                  <c:v>138</c:v>
                </c:pt>
                <c:pt idx="12">
                  <c:v>98</c:v>
                </c:pt>
                <c:pt idx="13">
                  <c:v>76</c:v>
                </c:pt>
                <c:pt idx="14">
                  <c:v>88</c:v>
                </c:pt>
                <c:pt idx="15">
                  <c:v>109</c:v>
                </c:pt>
                <c:pt idx="16">
                  <c:v>123</c:v>
                </c:pt>
              </c:numCache>
            </c:numRef>
          </c:val>
          <c:smooth val="0"/>
        </c:ser>
        <c:ser>
          <c:idx val="2"/>
          <c:order val="2"/>
          <c:tx>
            <c:strRef>
              <c:f>Sheet1!$C$1:$C$4</c:f>
              <c:strCache>
                <c:ptCount val="1"/>
                <c:pt idx="0">
                  <c:v>MA     x     x     x</c:v>
                </c:pt>
              </c:strCache>
            </c:strRef>
          </c:tx>
          <c:val>
            <c:numRef>
              <c:f>Sheet1!$C$5:$C$21</c:f>
              <c:numCache>
                <c:formatCode>General</c:formatCode>
                <c:ptCount val="17"/>
                <c:pt idx="0">
                  <c:v>65313</c:v>
                </c:pt>
                <c:pt idx="1">
                  <c:v>65311</c:v>
                </c:pt>
                <c:pt idx="2">
                  <c:v>65311</c:v>
                </c:pt>
                <c:pt idx="3">
                  <c:v>65313</c:v>
                </c:pt>
                <c:pt idx="4">
                  <c:v>65303</c:v>
                </c:pt>
                <c:pt idx="5">
                  <c:v>65278</c:v>
                </c:pt>
                <c:pt idx="6">
                  <c:v>65260</c:v>
                </c:pt>
                <c:pt idx="7">
                  <c:v>65260</c:v>
                </c:pt>
                <c:pt idx="8">
                  <c:v>65271</c:v>
                </c:pt>
                <c:pt idx="9">
                  <c:v>65271</c:v>
                </c:pt>
                <c:pt idx="10">
                  <c:v>65280</c:v>
                </c:pt>
                <c:pt idx="11">
                  <c:v>65310</c:v>
                </c:pt>
                <c:pt idx="12">
                  <c:v>65359</c:v>
                </c:pt>
                <c:pt idx="13">
                  <c:v>65401</c:v>
                </c:pt>
                <c:pt idx="14">
                  <c:v>65409</c:v>
                </c:pt>
                <c:pt idx="15">
                  <c:v>65390</c:v>
                </c:pt>
                <c:pt idx="16">
                  <c:v>65362</c:v>
                </c:pt>
              </c:numCache>
            </c:numRef>
          </c:val>
          <c:smooth val="0"/>
        </c:ser>
        <c:ser>
          <c:idx val="3"/>
          <c:order val="3"/>
          <c:tx>
            <c:strRef>
              <c:f>Sheet1!$D$1:$D$4</c:f>
              <c:strCache>
                <c:ptCount val="1"/>
                <c:pt idx="0">
                  <c:v>ARMA    x     x     x</c:v>
                </c:pt>
              </c:strCache>
            </c:strRef>
          </c:tx>
          <c:val>
            <c:numRef>
              <c:f>Sheet1!$D$5:$D$21</c:f>
              <c:numCache>
                <c:formatCode>General</c:formatCode>
                <c:ptCount val="17"/>
                <c:pt idx="0">
                  <c:v>65460</c:v>
                </c:pt>
                <c:pt idx="1">
                  <c:v>65461</c:v>
                </c:pt>
                <c:pt idx="2">
                  <c:v>65464</c:v>
                </c:pt>
                <c:pt idx="3">
                  <c:v>65458</c:v>
                </c:pt>
                <c:pt idx="4">
                  <c:v>65461</c:v>
                </c:pt>
                <c:pt idx="5">
                  <c:v>65466</c:v>
                </c:pt>
                <c:pt idx="6">
                  <c:v>65448</c:v>
                </c:pt>
                <c:pt idx="7">
                  <c:v>65436</c:v>
                </c:pt>
                <c:pt idx="8">
                  <c:v>65448</c:v>
                </c:pt>
                <c:pt idx="9">
                  <c:v>65448</c:v>
                </c:pt>
                <c:pt idx="10">
                  <c:v>65447</c:v>
                </c:pt>
                <c:pt idx="11">
                  <c:v>65448</c:v>
                </c:pt>
                <c:pt idx="12">
                  <c:v>65457</c:v>
                </c:pt>
                <c:pt idx="13">
                  <c:v>65477</c:v>
                </c:pt>
                <c:pt idx="14">
                  <c:v>65497</c:v>
                </c:pt>
                <c:pt idx="15">
                  <c:v>65499</c:v>
                </c:pt>
                <c:pt idx="16">
                  <c:v>65485</c:v>
                </c:pt>
              </c:numCache>
            </c:numRef>
          </c:val>
          <c:smooth val="0"/>
        </c:ser>
        <c:dLbls>
          <c:showLegendKey val="0"/>
          <c:showVal val="0"/>
          <c:showCatName val="0"/>
          <c:showSerName val="0"/>
          <c:showPercent val="0"/>
          <c:showBubbleSize val="0"/>
        </c:dLbls>
        <c:marker val="1"/>
        <c:smooth val="0"/>
        <c:axId val="176190592"/>
        <c:axId val="176192128"/>
      </c:lineChart>
      <c:catAx>
        <c:axId val="176190592"/>
        <c:scaling>
          <c:orientation val="minMax"/>
        </c:scaling>
        <c:delete val="0"/>
        <c:axPos val="b"/>
        <c:majorTickMark val="out"/>
        <c:minorTickMark val="none"/>
        <c:tickLblPos val="nextTo"/>
        <c:crossAx val="176192128"/>
        <c:crosses val="autoZero"/>
        <c:auto val="1"/>
        <c:lblAlgn val="ctr"/>
        <c:lblOffset val="100"/>
        <c:noMultiLvlLbl val="0"/>
      </c:catAx>
      <c:valAx>
        <c:axId val="176192128"/>
        <c:scaling>
          <c:orientation val="minMax"/>
        </c:scaling>
        <c:delete val="0"/>
        <c:axPos val="l"/>
        <c:majorGridlines/>
        <c:numFmt formatCode="General" sourceLinked="1"/>
        <c:majorTickMark val="out"/>
        <c:minorTickMark val="none"/>
        <c:tickLblPos val="nextTo"/>
        <c:crossAx val="176190592"/>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A6F71-89F1-4D76-8E5B-F5A0E0FD101F}" type="datetimeFigureOut">
              <a:rPr lang="en-US" smtClean="0"/>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23CF08-A00D-48E7-AB8A-986E210D9534}" type="slidenum">
              <a:rPr lang="en-US" smtClean="0"/>
              <a:t>‹#›</a:t>
            </a:fld>
            <a:endParaRPr lang="en-US"/>
          </a:p>
        </p:txBody>
      </p:sp>
    </p:spTree>
    <p:extLst>
      <p:ext uri="{BB962C8B-B14F-4D97-AF65-F5344CB8AC3E}">
        <p14:creationId xmlns:p14="http://schemas.microsoft.com/office/powerpoint/2010/main" val="343641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33ABB27-4D51-42F5-AC44-13C248DDD8BC}" type="datetime1">
              <a:rPr lang="en-US" smtClean="0"/>
              <a:t>2/24/2020</a:t>
            </a:fld>
            <a:endParaRPr lang="en-US"/>
          </a:p>
        </p:txBody>
      </p:sp>
      <p:sp>
        <p:nvSpPr>
          <p:cNvPr id="17" name="Footer Placeholder 16"/>
          <p:cNvSpPr>
            <a:spLocks noGrp="1"/>
          </p:cNvSpPr>
          <p:nvPr>
            <p:ph type="ftr" sz="quarter" idx="11"/>
          </p:nvPr>
        </p:nvSpPr>
        <p:spPr/>
        <p:txBody>
          <a:bodyPr/>
          <a:lstStyle/>
          <a:p>
            <a:r>
              <a:rPr lang="en-US"/>
              <a:t>Department of Electronics and Communication Engineering, KUET</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8DC4B1E-E4FE-42FA-9F23-EE7243C7523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3E8E9A-7C68-497B-9CC3-609747902F3E}" type="datetime1">
              <a:rPr lang="en-US" smtClean="0"/>
              <a:t>2/24/2020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 KUET</a:t>
            </a:r>
          </a:p>
        </p:txBody>
      </p:sp>
      <p:sp>
        <p:nvSpPr>
          <p:cNvPr id="6" name="Slide Number Placeholder 5"/>
          <p:cNvSpPr>
            <a:spLocks noGrp="1"/>
          </p:cNvSpPr>
          <p:nvPr>
            <p:ph type="sldNum" sz="quarter" idx="12"/>
          </p:nvPr>
        </p:nvSpPr>
        <p:spPr/>
        <p:txBody>
          <a:bodyPr/>
          <a:lstStyle/>
          <a:p>
            <a:fld id="{38DC4B1E-E4FE-42FA-9F23-EE7243C752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C9B461-9E57-424A-A759-C4D5921D8C9B}" type="datetime1">
              <a:rPr lang="en-US" smtClean="0"/>
              <a:t>2/24/2020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 KUET</a:t>
            </a:r>
          </a:p>
        </p:txBody>
      </p:sp>
      <p:sp>
        <p:nvSpPr>
          <p:cNvPr id="6" name="Slide Number Placeholder 5"/>
          <p:cNvSpPr>
            <a:spLocks noGrp="1"/>
          </p:cNvSpPr>
          <p:nvPr>
            <p:ph type="sldNum" sz="quarter" idx="12"/>
          </p:nvPr>
        </p:nvSpPr>
        <p:spPr/>
        <p:txBody>
          <a:bodyPr/>
          <a:lstStyle/>
          <a:p>
            <a:fld id="{38DC4B1E-E4FE-42FA-9F23-EE7243C752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1E2CE34-C811-46D3-9855-BBE93179F03D}" type="datetime1">
              <a:rPr lang="en-US" smtClean="0"/>
              <a:t>2/24/2020</a:t>
            </a:fld>
            <a:endParaRPr lang="en-US"/>
          </a:p>
        </p:txBody>
      </p:sp>
      <p:sp>
        <p:nvSpPr>
          <p:cNvPr id="5" name="Footer Placeholder 4"/>
          <p:cNvSpPr>
            <a:spLocks noGrp="1"/>
          </p:cNvSpPr>
          <p:nvPr>
            <p:ph type="ftr" sz="quarter" idx="11"/>
          </p:nvPr>
        </p:nvSpPr>
        <p:spPr/>
        <p:txBody>
          <a:bodyPr/>
          <a:lstStyle/>
          <a:p>
            <a:r>
              <a:rPr lang="en-US"/>
              <a:t>Department of Electronics and Communication Engineering, KUET</a:t>
            </a:r>
          </a:p>
        </p:txBody>
      </p:sp>
      <p:sp>
        <p:nvSpPr>
          <p:cNvPr id="6" name="Slide Number Placeholder 5"/>
          <p:cNvSpPr>
            <a:spLocks noGrp="1"/>
          </p:cNvSpPr>
          <p:nvPr>
            <p:ph type="sldNum" sz="quarter" idx="12"/>
          </p:nvPr>
        </p:nvSpPr>
        <p:spPr/>
        <p:txBody>
          <a:bodyPr/>
          <a:lstStyle/>
          <a:p>
            <a:fld id="{38DC4B1E-E4FE-42FA-9F23-EE7243C7523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79A5879-F1C2-4F37-91A0-25BF74B2D373}" type="datetime1">
              <a:rPr lang="en-US" smtClean="0"/>
              <a:t>2/24/2020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Department of Electronics and Communication Engineering, KUET</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8DC4B1E-E4FE-42FA-9F23-EE7243C7523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E23EE84-74DF-4CA6-BAE8-8024009CB677}" type="datetime1">
              <a:rPr lang="en-US" smtClean="0"/>
              <a:t>2/24/2020</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 KUET</a:t>
            </a:r>
          </a:p>
        </p:txBody>
      </p:sp>
      <p:sp>
        <p:nvSpPr>
          <p:cNvPr id="7" name="Slide Number Placeholder 6"/>
          <p:cNvSpPr>
            <a:spLocks noGrp="1"/>
          </p:cNvSpPr>
          <p:nvPr>
            <p:ph type="sldNum" sz="quarter" idx="12"/>
          </p:nvPr>
        </p:nvSpPr>
        <p:spPr/>
        <p:txBody>
          <a:bodyPr/>
          <a:lstStyle/>
          <a:p>
            <a:fld id="{38DC4B1E-E4FE-42FA-9F23-EE7243C7523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34AA4E9-5D20-4388-80CA-71F5B3010F85}" type="datetime1">
              <a:rPr lang="en-US" smtClean="0"/>
              <a:t>2/24/2020</a:t>
            </a:fld>
            <a:endParaRPr lang="en-US"/>
          </a:p>
        </p:txBody>
      </p:sp>
      <p:sp>
        <p:nvSpPr>
          <p:cNvPr id="8" name="Footer Placeholder 7"/>
          <p:cNvSpPr>
            <a:spLocks noGrp="1"/>
          </p:cNvSpPr>
          <p:nvPr>
            <p:ph type="ftr" sz="quarter" idx="11"/>
          </p:nvPr>
        </p:nvSpPr>
        <p:spPr/>
        <p:txBody>
          <a:bodyPr/>
          <a:lstStyle/>
          <a:p>
            <a:r>
              <a:rPr lang="en-US"/>
              <a:t>Department of Electronics and Communication Engineering, KUET</a:t>
            </a:r>
          </a:p>
        </p:txBody>
      </p:sp>
      <p:sp>
        <p:nvSpPr>
          <p:cNvPr id="9" name="Slide Number Placeholder 8"/>
          <p:cNvSpPr>
            <a:spLocks noGrp="1"/>
          </p:cNvSpPr>
          <p:nvPr>
            <p:ph type="sldNum" sz="quarter" idx="12"/>
          </p:nvPr>
        </p:nvSpPr>
        <p:spPr/>
        <p:txBody>
          <a:bodyPr/>
          <a:lstStyle/>
          <a:p>
            <a:fld id="{38DC4B1E-E4FE-42FA-9F23-EE7243C7523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EE9915-F6BB-45A6-BA5E-D9AD79730468}" type="datetime1">
              <a:rPr lang="en-US" smtClean="0"/>
              <a:t>2/24/2020</a:t>
            </a:fld>
            <a:endParaRPr lang="en-US"/>
          </a:p>
        </p:txBody>
      </p:sp>
      <p:sp>
        <p:nvSpPr>
          <p:cNvPr id="4" name="Footer Placeholder 3"/>
          <p:cNvSpPr>
            <a:spLocks noGrp="1"/>
          </p:cNvSpPr>
          <p:nvPr>
            <p:ph type="ftr" sz="quarter" idx="11"/>
          </p:nvPr>
        </p:nvSpPr>
        <p:spPr/>
        <p:txBody>
          <a:bodyPr/>
          <a:lstStyle/>
          <a:p>
            <a:r>
              <a:rPr lang="en-US"/>
              <a:t>Department of Electronics and Communication Engineering, KUET</a:t>
            </a:r>
          </a:p>
        </p:txBody>
      </p:sp>
      <p:sp>
        <p:nvSpPr>
          <p:cNvPr id="5" name="Slide Number Placeholder 4"/>
          <p:cNvSpPr>
            <a:spLocks noGrp="1"/>
          </p:cNvSpPr>
          <p:nvPr>
            <p:ph type="sldNum" sz="quarter" idx="12"/>
          </p:nvPr>
        </p:nvSpPr>
        <p:spPr/>
        <p:txBody>
          <a:bodyPr/>
          <a:lstStyle/>
          <a:p>
            <a:fld id="{38DC4B1E-E4FE-42FA-9F23-EE7243C752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B738E-A426-4C0D-A64C-936EB5FBB9F4}" type="datetime1">
              <a:rPr lang="en-US" smtClean="0"/>
              <a:t>2/24/2020</a:t>
            </a:fld>
            <a:endParaRPr lang="en-US"/>
          </a:p>
        </p:txBody>
      </p:sp>
      <p:sp>
        <p:nvSpPr>
          <p:cNvPr id="3" name="Footer Placeholder 2"/>
          <p:cNvSpPr>
            <a:spLocks noGrp="1"/>
          </p:cNvSpPr>
          <p:nvPr>
            <p:ph type="ftr" sz="quarter" idx="11"/>
          </p:nvPr>
        </p:nvSpPr>
        <p:spPr/>
        <p:txBody>
          <a:bodyPr/>
          <a:lstStyle/>
          <a:p>
            <a:r>
              <a:rPr lang="en-US"/>
              <a:t>Department of Electronics and Communication Engineering, KUET</a:t>
            </a:r>
          </a:p>
        </p:txBody>
      </p:sp>
      <p:sp>
        <p:nvSpPr>
          <p:cNvPr id="4" name="Slide Number Placeholder 3"/>
          <p:cNvSpPr>
            <a:spLocks noGrp="1"/>
          </p:cNvSpPr>
          <p:nvPr>
            <p:ph type="sldNum" sz="quarter" idx="12"/>
          </p:nvPr>
        </p:nvSpPr>
        <p:spPr/>
        <p:txBody>
          <a:bodyPr/>
          <a:lstStyle/>
          <a:p>
            <a:fld id="{38DC4B1E-E4FE-42FA-9F23-EE7243C752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6CE6987-2447-4C4F-8218-AC79D5E37D14}" type="datetime1">
              <a:rPr lang="en-US" smtClean="0"/>
              <a:t>2/24/2020</a:t>
            </a:fld>
            <a:endParaRPr lang="en-US"/>
          </a:p>
        </p:txBody>
      </p:sp>
      <p:sp>
        <p:nvSpPr>
          <p:cNvPr id="6" name="Footer Placeholder 5"/>
          <p:cNvSpPr>
            <a:spLocks noGrp="1"/>
          </p:cNvSpPr>
          <p:nvPr>
            <p:ph type="ftr" sz="quarter" idx="11"/>
          </p:nvPr>
        </p:nvSpPr>
        <p:spPr/>
        <p:txBody>
          <a:bodyPr/>
          <a:lstStyle/>
          <a:p>
            <a:r>
              <a:rPr lang="en-US"/>
              <a:t>Department of Electronics and Communication Engineering, KUET</a:t>
            </a:r>
          </a:p>
        </p:txBody>
      </p:sp>
      <p:sp>
        <p:nvSpPr>
          <p:cNvPr id="7" name="Slide Number Placeholder 6"/>
          <p:cNvSpPr>
            <a:spLocks noGrp="1"/>
          </p:cNvSpPr>
          <p:nvPr>
            <p:ph type="sldNum" sz="quarter" idx="12"/>
          </p:nvPr>
        </p:nvSpPr>
        <p:spPr/>
        <p:txBody>
          <a:bodyPr/>
          <a:lstStyle/>
          <a:p>
            <a:fld id="{38DC4B1E-E4FE-42FA-9F23-EE7243C7523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AF3A565-68A2-493B-8E06-4C5832F54C80}" type="datetime1">
              <a:rPr lang="en-US" smtClean="0"/>
              <a:t>2/24/2020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Department of Electronics and Communication Engineering, KUET</a:t>
            </a:r>
          </a:p>
        </p:txBody>
      </p:sp>
      <p:sp>
        <p:nvSpPr>
          <p:cNvPr id="7" name="Slide Number Placeholder 6"/>
          <p:cNvSpPr>
            <a:spLocks noGrp="1"/>
          </p:cNvSpPr>
          <p:nvPr>
            <p:ph type="sldNum" sz="quarter" idx="12"/>
          </p:nvPr>
        </p:nvSpPr>
        <p:spPr>
          <a:xfrm>
            <a:off x="146304" y="6208776"/>
            <a:ext cx="457200" cy="457200"/>
          </a:xfrm>
        </p:spPr>
        <p:txBody>
          <a:bodyPr/>
          <a:lstStyle/>
          <a:p>
            <a:fld id="{38DC4B1E-E4FE-42FA-9F23-EE7243C7523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EBEB91F-0C6C-4D0E-9D8C-E339F333369E}" type="datetime1">
              <a:rPr lang="en-US" smtClean="0"/>
              <a:t>2/24/2020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Department of Electronics and Communication Engineering, KUET</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8DC4B1E-E4FE-42FA-9F23-EE7243C752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971800"/>
            <a:ext cx="8610600" cy="3352800"/>
          </a:xfrm>
        </p:spPr>
        <p:txBody>
          <a:bodyPr>
            <a:normAutofit fontScale="92500" lnSpcReduction="20000"/>
          </a:bodyPr>
          <a:lstStyle/>
          <a:p>
            <a:endParaRPr lang="en-US" sz="1600" dirty="0">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Course no : </a:t>
            </a:r>
            <a:r>
              <a:rPr lang="en-US" sz="2000" dirty="0">
                <a:solidFill>
                  <a:schemeClr val="tx1"/>
                </a:solidFill>
                <a:latin typeface="Times New Roman" panose="02020603050405020304" pitchFamily="18" charset="0"/>
                <a:cs typeface="Times New Roman" panose="02020603050405020304" pitchFamily="18" charset="0"/>
              </a:rPr>
              <a:t>ECE 4000</a:t>
            </a:r>
          </a:p>
          <a:p>
            <a:r>
              <a:rPr lang="en-US" b="1" dirty="0">
                <a:solidFill>
                  <a:schemeClr val="tx1"/>
                </a:solidFill>
                <a:latin typeface="Times New Roman" panose="02020603050405020304" pitchFamily="18" charset="0"/>
                <a:cs typeface="Times New Roman" panose="02020603050405020304" pitchFamily="18" charset="0"/>
              </a:rPr>
              <a:t>Course title :</a:t>
            </a:r>
            <a:r>
              <a:rPr lang="en-US" sz="2000" dirty="0">
                <a:solidFill>
                  <a:schemeClr val="tx1"/>
                </a:solidFill>
                <a:latin typeface="Times New Roman" panose="02020603050405020304" pitchFamily="18" charset="0"/>
                <a:cs typeface="Times New Roman" panose="02020603050405020304" pitchFamily="18" charset="0"/>
              </a:rPr>
              <a:t>Project and thesis</a:t>
            </a:r>
          </a:p>
          <a:p>
            <a:r>
              <a:rPr lang="en-US" b="1" dirty="0">
                <a:solidFill>
                  <a:schemeClr val="tx1"/>
                </a:solidFill>
                <a:latin typeface="Times New Roman" panose="02020603050405020304" pitchFamily="18" charset="0"/>
                <a:cs typeface="Times New Roman" panose="02020603050405020304" pitchFamily="18" charset="0"/>
              </a:rPr>
              <a:t>Date : </a:t>
            </a:r>
            <a:r>
              <a:rPr lang="en-US" sz="2000" dirty="0">
                <a:solidFill>
                  <a:schemeClr val="tx1"/>
                </a:solidFill>
                <a:latin typeface="Times New Roman" panose="02020603050405020304" pitchFamily="18" charset="0"/>
                <a:cs typeface="Times New Roman" panose="02020603050405020304" pitchFamily="18" charset="0"/>
              </a:rPr>
              <a:t>25 </a:t>
            </a:r>
            <a:r>
              <a:rPr lang="en-US" sz="2000" dirty="0" smtClean="0">
                <a:solidFill>
                  <a:schemeClr val="tx1"/>
                </a:solidFill>
                <a:latin typeface="Times New Roman" panose="02020603050405020304" pitchFamily="18" charset="0"/>
                <a:cs typeface="Times New Roman" panose="02020603050405020304" pitchFamily="18" charset="0"/>
              </a:rPr>
              <a:t>February,2020</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pPr algn="l"/>
            <a:r>
              <a:rPr lang="en-US" sz="2400" b="1" dirty="0">
                <a:solidFill>
                  <a:schemeClr val="tx1"/>
                </a:solidFill>
                <a:latin typeface="Times New Roman" panose="02020603050405020304" pitchFamily="18" charset="0"/>
                <a:cs typeface="Times New Roman" panose="02020603050405020304" pitchFamily="18" charset="0"/>
              </a:rPr>
              <a:t> </a:t>
            </a:r>
          </a:p>
          <a:p>
            <a:pPr algn="l"/>
            <a:r>
              <a:rPr lang="en-US" b="1" dirty="0">
                <a:solidFill>
                  <a:schemeClr val="tx1"/>
                </a:solidFill>
                <a:latin typeface="Times New Roman" panose="02020603050405020304" pitchFamily="18" charset="0"/>
                <a:cs typeface="Times New Roman" panose="02020603050405020304" pitchFamily="18" charset="0"/>
              </a:rPr>
              <a:t>Supervised By-                                             Presented by-       </a:t>
            </a:r>
          </a:p>
          <a:p>
            <a:pPr algn="l"/>
            <a:r>
              <a:rPr lang="en-US" sz="2100" dirty="0">
                <a:solidFill>
                  <a:schemeClr val="tx1"/>
                </a:solidFill>
                <a:latin typeface="Times New Roman" panose="02020603050405020304" pitchFamily="18" charset="0"/>
                <a:cs typeface="Times New Roman" panose="02020603050405020304" pitchFamily="18" charset="0"/>
              </a:rPr>
              <a:t>Dr. Sheikh Md. </a:t>
            </a:r>
            <a:r>
              <a:rPr lang="en-US" sz="2100" dirty="0" err="1">
                <a:solidFill>
                  <a:schemeClr val="tx1"/>
                </a:solidFill>
                <a:latin typeface="Times New Roman" panose="02020603050405020304" pitchFamily="18" charset="0"/>
                <a:cs typeface="Times New Roman" panose="02020603050405020304" pitchFamily="18" charset="0"/>
              </a:rPr>
              <a:t>Rabiul</a:t>
            </a:r>
            <a:r>
              <a:rPr lang="en-US" sz="2100" dirty="0">
                <a:solidFill>
                  <a:schemeClr val="tx1"/>
                </a:solidFill>
                <a:latin typeface="Times New Roman" panose="02020603050405020304" pitchFamily="18" charset="0"/>
                <a:cs typeface="Times New Roman" panose="02020603050405020304" pitchFamily="18" charset="0"/>
              </a:rPr>
              <a:t> Islam                                       </a:t>
            </a:r>
            <a:r>
              <a:rPr lang="en-US" sz="2100" dirty="0" err="1">
                <a:solidFill>
                  <a:schemeClr val="tx1"/>
                </a:solidFill>
                <a:latin typeface="Times New Roman" panose="02020603050405020304" pitchFamily="18" charset="0"/>
                <a:cs typeface="Times New Roman" panose="02020603050405020304" pitchFamily="18" charset="0"/>
              </a:rPr>
              <a:t>Progga</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Labani</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Howlader</a:t>
            </a:r>
            <a:endParaRPr lang="en-US" sz="2100" dirty="0">
              <a:solidFill>
                <a:schemeClr val="tx1"/>
              </a:solidFill>
              <a:latin typeface="Times New Roman" panose="02020603050405020304" pitchFamily="18" charset="0"/>
              <a:cs typeface="Times New Roman" panose="02020603050405020304" pitchFamily="18" charset="0"/>
            </a:endParaRPr>
          </a:p>
          <a:p>
            <a:pPr algn="l"/>
            <a:r>
              <a:rPr lang="en-US" sz="2100" dirty="0">
                <a:solidFill>
                  <a:schemeClr val="tx1"/>
                </a:solidFill>
                <a:latin typeface="Times New Roman" panose="02020603050405020304" pitchFamily="18" charset="0"/>
                <a:cs typeface="Times New Roman" panose="02020603050405020304" pitchFamily="18" charset="0"/>
              </a:rPr>
              <a:t>Professor, Dept of ECE,KUET                                    Roll:1509035                                                                                     </a:t>
            </a:r>
            <a:endParaRPr lang="en-US" sz="2100" b="1" dirty="0">
              <a:solidFill>
                <a:schemeClr val="tx1"/>
              </a:solidFill>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457200" y="1505930"/>
            <a:ext cx="8229600" cy="1465869"/>
          </a:xfrm>
        </p:spPr>
        <p:txBody>
          <a:bodyPr>
            <a:normAutofit/>
          </a:bodyPr>
          <a:lstStyle/>
          <a:p>
            <a:r>
              <a:rPr lang="en-US" b="1" dirty="0">
                <a:latin typeface="Times New Roman" pitchFamily="18" charset="0"/>
                <a:cs typeface="Times New Roman" pitchFamily="18" charset="0"/>
              </a:rPr>
              <a:t>Feature Extraction of EEG Signal on FPGA </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066800" cy="1219200"/>
          </a:xfrm>
          <a:prstGeom prst="rect">
            <a:avLst/>
          </a:prstGeom>
        </p:spPr>
      </p:pic>
      <p:sp>
        <p:nvSpPr>
          <p:cNvPr id="5" name="Footer Placeholder 4"/>
          <p:cNvSpPr>
            <a:spLocks noGrp="1"/>
          </p:cNvSpPr>
          <p:nvPr>
            <p:ph type="ftr" sz="quarter" idx="11"/>
          </p:nvPr>
        </p:nvSpPr>
        <p:spPr>
          <a:xfrm>
            <a:off x="914400" y="6324600"/>
            <a:ext cx="7696200" cy="304800"/>
          </a:xfrm>
        </p:spPr>
        <p:txBody>
          <a:bodyPr/>
          <a:lstStyle/>
          <a:p>
            <a:pPr algn="ctr"/>
            <a:r>
              <a:rPr lang="en-US" dirty="0">
                <a:latin typeface="Calibri" pitchFamily="34" charset="0"/>
                <a:cs typeface="Calibri" pitchFamily="34" charset="0"/>
              </a:rPr>
              <a:t>Department of Electronics and Communication Engineering, KUET</a:t>
            </a:r>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377407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09600"/>
          </a:xfrm>
        </p:spPr>
        <p:txBody>
          <a:bodyPr>
            <a:normAutofit fontScale="90000"/>
          </a:bodyPr>
          <a:lstStyle/>
          <a:p>
            <a:pPr algn="ctr"/>
            <a:r>
              <a:rPr lang="en-US" sz="4400" b="1" dirty="0">
                <a:solidFill>
                  <a:schemeClr val="tx1"/>
                </a:solidFill>
                <a:latin typeface="Times New Roman" pitchFamily="18" charset="0"/>
                <a:cs typeface="Times New Roman" pitchFamily="18" charset="0"/>
              </a:rPr>
              <a:t>Feature</a:t>
            </a:r>
            <a:r>
              <a:rPr lang="en-US" b="1" dirty="0">
                <a:solidFill>
                  <a:schemeClr val="tx1"/>
                </a:solidFill>
                <a:latin typeface="Times New Roman" pitchFamily="18" charset="0"/>
                <a:cs typeface="Times New Roman" pitchFamily="18" charset="0"/>
              </a:rPr>
              <a:t> extraction(2/4)</a:t>
            </a:r>
            <a:endParaRPr lang="en-US" dirty="0"/>
          </a:p>
        </p:txBody>
      </p:sp>
      <p:sp>
        <p:nvSpPr>
          <p:cNvPr id="3" name="Footer Placeholder 2"/>
          <p:cNvSpPr>
            <a:spLocks noGrp="1"/>
          </p:cNvSpPr>
          <p:nvPr>
            <p:ph type="ftr" sz="quarter" idx="11"/>
          </p:nvPr>
        </p:nvSpPr>
        <p:spPr>
          <a:xfrm>
            <a:off x="914400" y="6172200"/>
            <a:ext cx="73152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9</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81000" y="990600"/>
                <a:ext cx="8305800" cy="5029200"/>
              </a:xfrm>
            </p:spPr>
            <p:txBody>
              <a:bodyPr/>
              <a:lstStyle/>
              <a:p>
                <a:pPr marL="0" indent="0">
                  <a:buNone/>
                </a:pPr>
                <a:r>
                  <a:rPr lang="en-US" sz="2800" b="1" dirty="0" smtClean="0">
                    <a:latin typeface="Times New Roman" panose="02020603050405020304" pitchFamily="18" charset="0"/>
                    <a:ea typeface="Adobe Gothic Std B" pitchFamily="34" charset="-128"/>
                    <a:cs typeface="Times New Roman" panose="02020603050405020304" pitchFamily="18" charset="0"/>
                  </a:rPr>
                  <a:t>1.AR(auto regressive):</a:t>
                </a:r>
              </a:p>
              <a:p>
                <a:pPr>
                  <a:buFont typeface="Wingdings" pitchFamily="2" charset="2"/>
                  <a:buChar char="§"/>
                </a:pPr>
                <a:r>
                  <a:rPr lang="en-US" sz="2000" dirty="0">
                    <a:latin typeface="Times New Roman" panose="02020603050405020304" pitchFamily="18" charset="0"/>
                    <a:cs typeface="Times New Roman" panose="02020603050405020304" pitchFamily="18" charset="0"/>
                  </a:rPr>
                  <a:t>Predicts future behavior based on past behavior</a:t>
                </a:r>
              </a:p>
              <a:p>
                <a:pPr>
                  <a:buFont typeface="Wingdings" pitchFamily="2" charset="2"/>
                  <a:buChar char="§"/>
                </a:pPr>
                <a:r>
                  <a:rPr lang="en-US" sz="2000" dirty="0">
                    <a:latin typeface="Times New Roman" panose="02020603050405020304" pitchFamily="18" charset="0"/>
                    <a:cs typeface="Times New Roman" panose="02020603050405020304" pitchFamily="18" charset="0"/>
                  </a:rPr>
                  <a:t>Basically a linear regression of the data in the current series against one/more past values of the same series</a:t>
                </a:r>
              </a:p>
              <a:p>
                <a:pPr marL="0" indent="0">
                  <a:buNone/>
                </a:pPr>
                <a:r>
                  <a:rPr lang="en-US" sz="2000" dirty="0">
                    <a:latin typeface="Times New Roman" panose="02020603050405020304" pitchFamily="18" charset="0"/>
                    <a:cs typeface="Times New Roman" panose="02020603050405020304" pitchFamily="18" charset="0"/>
                  </a:rPr>
                  <a:t>The forward prediction of the EEG signal is</a:t>
                </a:r>
                <a:r>
                  <a:rPr lang="en-US" sz="2000" dirty="0" smtClean="0">
                    <a:latin typeface="Times New Roman" panose="02020603050405020304" pitchFamily="18" charset="0"/>
                    <a:cs typeface="Times New Roman" panose="02020603050405020304" pitchFamily="18" charset="0"/>
                  </a:rPr>
                  <a:t>,</a:t>
                </a:r>
              </a:p>
              <a:p>
                <a:pPr marL="0" indent="0">
                  <a:buNone/>
                </a:pPr>
                <a:r>
                  <a:rPr lang="en-US" sz="2800" dirty="0" smtClean="0">
                    <a:latin typeface="Times New Roman" panose="02020603050405020304" pitchFamily="18" charset="0"/>
                    <a:cs typeface="Times New Roman" panose="02020603050405020304" pitchFamily="18" charset="0"/>
                  </a:rPr>
                  <a:t>                 x(n) = </a:t>
                </a:r>
                <a14:m>
                  <m:oMath xmlns:m="http://schemas.openxmlformats.org/officeDocument/2006/math">
                    <m:nary>
                      <m:naryPr>
                        <m:chr m:val="∑"/>
                        <m:ctrlPr>
                          <a:rPr lang="en-US" sz="2800" i="1">
                            <a:latin typeface="Cambria Math"/>
                            <a:cs typeface="Times New Roman" panose="02020603050405020304" pitchFamily="18" charset="0"/>
                          </a:rPr>
                        </m:ctrlPr>
                      </m:naryPr>
                      <m:sub>
                        <m:r>
                          <m:rPr>
                            <m:brk m:alnAt="23"/>
                          </m:rPr>
                          <a:rPr lang="en-US" sz="2800" i="1">
                            <a:latin typeface="Cambria Math"/>
                            <a:cs typeface="Times New Roman" panose="02020603050405020304" pitchFamily="18" charset="0"/>
                          </a:rPr>
                          <m:t>𝑘</m:t>
                        </m:r>
                        <m:r>
                          <a:rPr lang="en-US" sz="2800" i="1">
                            <a:latin typeface="Cambria Math"/>
                            <a:cs typeface="Times New Roman" panose="02020603050405020304" pitchFamily="18" charset="0"/>
                          </a:rPr>
                          <m:t>=1</m:t>
                        </m:r>
                      </m:sub>
                      <m:sup>
                        <m:r>
                          <a:rPr lang="en-US" sz="2800" i="1">
                            <a:latin typeface="Cambria Math"/>
                            <a:cs typeface="Times New Roman" panose="02020603050405020304" pitchFamily="18" charset="0"/>
                          </a:rPr>
                          <m:t>𝑝</m:t>
                        </m:r>
                      </m:sup>
                      <m:e>
                        <m:sSub>
                          <m:sSubPr>
                            <m:ctrlPr>
                              <a:rPr lang="en-US" sz="2800" i="1">
                                <a:latin typeface="Cambria Math"/>
                                <a:cs typeface="Times New Roman" panose="02020603050405020304" pitchFamily="18" charset="0"/>
                              </a:rPr>
                            </m:ctrlPr>
                          </m:sSubPr>
                          <m:e>
                            <m:r>
                              <a:rPr lang="en-US" sz="2800" i="1">
                                <a:latin typeface="Cambria Math"/>
                                <a:cs typeface="Times New Roman" panose="02020603050405020304" pitchFamily="18" charset="0"/>
                              </a:rPr>
                              <m:t>𝑎</m:t>
                            </m:r>
                          </m:e>
                          <m:sub>
                            <m:r>
                              <a:rPr lang="en-US" sz="2800" i="1">
                                <a:latin typeface="Cambria Math"/>
                                <a:cs typeface="Times New Roman" panose="02020603050405020304" pitchFamily="18" charset="0"/>
                              </a:rPr>
                              <m:t>𝑘</m:t>
                            </m:r>
                          </m:sub>
                        </m:sSub>
                      </m:e>
                    </m:nary>
                  </m:oMath>
                </a14:m>
                <a:r>
                  <a:rPr lang="en-US" sz="2800" dirty="0">
                    <a:latin typeface="Times New Roman" panose="02020603050405020304" pitchFamily="18" charset="0"/>
                    <a:cs typeface="Times New Roman" panose="02020603050405020304" pitchFamily="18" charset="0"/>
                  </a:rPr>
                  <a:t>*x(n-k</a:t>
                </a:r>
                <a:r>
                  <a:rPr lang="en-US" sz="2800" dirty="0" smtClean="0">
                    <a:latin typeface="Times New Roman" panose="02020603050405020304" pitchFamily="18" charset="0"/>
                    <a:cs typeface="Times New Roman" panose="02020603050405020304" pitchFamily="18" charset="0"/>
                  </a:rPr>
                  <a:t>)+w(n)</a:t>
                </a:r>
              </a:p>
              <a:p>
                <a:pPr marL="0" indent="0">
                  <a:buNone/>
                </a:pPr>
                <a:r>
                  <a:rPr lang="en-US" sz="2000" dirty="0" smtClean="0">
                    <a:latin typeface="Times New Roman" pitchFamily="18" charset="0"/>
                    <a:cs typeface="Times New Roman" panose="02020603050405020304" pitchFamily="18" charset="0"/>
                  </a:rPr>
                  <a:t>            </a:t>
                </a:r>
              </a:p>
              <a:p>
                <a:pPr marL="0" indent="0">
                  <a:buNone/>
                </a:pPr>
                <a:r>
                  <a:rPr lang="en-US" sz="2000" dirty="0">
                    <a:latin typeface="Times New Roman" pitchFamily="18" charset="0"/>
                    <a:cs typeface="Times New Roman" panose="02020603050405020304" pitchFamily="18" charset="0"/>
                  </a:rPr>
                  <a:t> </a:t>
                </a:r>
                <a:r>
                  <a:rPr lang="en-US" sz="2000" dirty="0" smtClean="0">
                    <a:latin typeface="Times New Roman" pitchFamily="18" charset="0"/>
                    <a:cs typeface="Times New Roman" panose="02020603050405020304" pitchFamily="18" charset="0"/>
                  </a:rPr>
                  <a:t> Where,       p=</a:t>
                </a:r>
                <a:r>
                  <a:rPr lang="en-US" sz="2000" dirty="0">
                    <a:latin typeface="Times New Roman" panose="02020603050405020304" pitchFamily="18" charset="0"/>
                    <a:cs typeface="Times New Roman" panose="02020603050405020304" pitchFamily="18" charset="0"/>
                  </a:rPr>
                  <a:t> model order </a:t>
                </a:r>
                <a:r>
                  <a:rPr lang="en-US" sz="2000" dirty="0" smtClean="0">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data at sampled point 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a:cs typeface="Times New Roman" panose="02020603050405020304" pitchFamily="18" charset="0"/>
                          </a:rPr>
                        </m:ctrlPr>
                      </m:sSubPr>
                      <m:e>
                        <m:r>
                          <a:rPr lang="en-US" sz="2000" b="0" i="1" smtClean="0">
                            <a:latin typeface="Cambria Math"/>
                            <a:cs typeface="Times New Roman" panose="02020603050405020304" pitchFamily="18" charset="0"/>
                          </a:rPr>
                          <m:t>                     </m:t>
                        </m:r>
                        <m:r>
                          <a:rPr lang="en-US" sz="2000" i="1">
                            <a:latin typeface="Cambria Math"/>
                            <a:cs typeface="Times New Roman" panose="02020603050405020304" pitchFamily="18" charset="0"/>
                          </a:rPr>
                          <m:t>𝑎</m:t>
                        </m:r>
                      </m:e>
                      <m:sub>
                        <m:r>
                          <a:rPr lang="en-US" sz="2000" i="1">
                            <a:latin typeface="Cambria Math"/>
                            <a:cs typeface="Times New Roman" panose="02020603050405020304" pitchFamily="18" charset="0"/>
                          </a:rPr>
                          <m:t>𝑘</m:t>
                        </m:r>
                      </m:sub>
                    </m:sSub>
                  </m:oMath>
                </a14:m>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real valued AR coefficients</a:t>
                </a:r>
                <a:r>
                  <a:rPr lang="en-US" sz="2000" dirty="0" smtClean="0">
                    <a:latin typeface="Times New Roman" panose="02020603050405020304" pitchFamily="18" charset="0"/>
                    <a:cs typeface="Times New Roman" panose="02020603050405020304" pitchFamily="18" charset="0"/>
                  </a:rPr>
                  <a:t>, w(n)=white </a:t>
                </a:r>
                <a:r>
                  <a:rPr lang="en-US" sz="2000" dirty="0">
                    <a:latin typeface="Times New Roman" panose="02020603050405020304" pitchFamily="18" charset="0"/>
                    <a:cs typeface="Times New Roman" panose="02020603050405020304" pitchFamily="18" charset="0"/>
                  </a:rPr>
                  <a:t>noise error term</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81000" y="990600"/>
                <a:ext cx="8305800" cy="5029200"/>
              </a:xfrm>
              <a:blipFill rotWithShape="1">
                <a:blip r:embed="rId2"/>
                <a:stretch>
                  <a:fillRect l="-1542" t="-1212"/>
                </a:stretch>
              </a:blipFill>
            </p:spPr>
            <p:txBody>
              <a:bodyPr/>
              <a:lstStyle/>
              <a:p>
                <a:r>
                  <a:rPr lang="en-US">
                    <a:noFill/>
                  </a:rPr>
                  <a:t> </a:t>
                </a:r>
              </a:p>
            </p:txBody>
          </p:sp>
        </mc:Fallback>
      </mc:AlternateContent>
    </p:spTree>
    <p:extLst>
      <p:ext uri="{BB962C8B-B14F-4D97-AF65-F5344CB8AC3E}">
        <p14:creationId xmlns:p14="http://schemas.microsoft.com/office/powerpoint/2010/main" val="2298722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b="1" dirty="0">
                <a:solidFill>
                  <a:schemeClr val="tx1"/>
                </a:solidFill>
                <a:latin typeface="Times New Roman" pitchFamily="18" charset="0"/>
                <a:cs typeface="Times New Roman" pitchFamily="18" charset="0"/>
              </a:rPr>
              <a:t>Feature extraction(3/4)</a:t>
            </a:r>
            <a:endParaRPr lang="en-US" dirty="0"/>
          </a:p>
        </p:txBody>
      </p:sp>
      <p:sp>
        <p:nvSpPr>
          <p:cNvPr id="3" name="Footer Placeholder 2"/>
          <p:cNvSpPr>
            <a:spLocks noGrp="1"/>
          </p:cNvSpPr>
          <p:nvPr>
            <p:ph type="ftr" sz="quarter" idx="11"/>
          </p:nvPr>
        </p:nvSpPr>
        <p:spPr>
          <a:xfrm>
            <a:off x="914400" y="6172200"/>
            <a:ext cx="70866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10</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57200" y="1524000"/>
                <a:ext cx="8229600" cy="4495800"/>
              </a:xfrm>
            </p:spPr>
            <p:txBody>
              <a:bodyPr/>
              <a:lstStyle/>
              <a:p>
                <a:pPr marL="0" indent="0">
                  <a:buNone/>
                </a:pPr>
                <a:r>
                  <a:rPr lang="en-US" sz="2400" b="1" dirty="0" smtClean="0">
                    <a:latin typeface="Times New Roman" panose="02020603050405020304" pitchFamily="18" charset="0"/>
                    <a:ea typeface="Adobe Gothic Std B" pitchFamily="34" charset="-128"/>
                    <a:cs typeface="Times New Roman" panose="02020603050405020304" pitchFamily="18" charset="0"/>
                  </a:rPr>
                  <a:t>2.MA(moving average):</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anose="02020603050405020304" pitchFamily="18" charset="0"/>
                  </a:rPr>
                  <a:t>-Contrary to the AR model</a:t>
                </a:r>
              </a:p>
              <a:p>
                <a:r>
                  <a:rPr lang="en-US" sz="2000" dirty="0" smtClean="0">
                    <a:latin typeface="Times New Roman" pitchFamily="18" charset="0"/>
                    <a:cs typeface="Times New Roman" pitchFamily="18" charset="0"/>
                  </a:rPr>
                  <a:t>If  </a:t>
                </a:r>
                <a14:m>
                  <m:oMath xmlns:m="http://schemas.openxmlformats.org/officeDocument/2006/math">
                    <m:sSub>
                      <m:sSubPr>
                        <m:ctrlPr>
                          <a:rPr lang="en-US" sz="2000" i="1" smtClean="0">
                            <a:latin typeface="Cambria Math"/>
                          </a:rPr>
                        </m:ctrlPr>
                      </m:sSubPr>
                      <m:e>
                        <m:r>
                          <a:rPr lang="en-US" sz="2000" b="0" i="1" smtClean="0">
                            <a:latin typeface="Cambria Math"/>
                          </a:rPr>
                          <m:t>𝑎</m:t>
                        </m:r>
                      </m:e>
                      <m:sub>
                        <m:r>
                          <a:rPr lang="en-US" sz="2000" b="0" i="1" smtClean="0">
                            <a:latin typeface="Cambria Math"/>
                          </a:rPr>
                          <m:t>𝑘</m:t>
                        </m:r>
                      </m:sub>
                    </m:sSub>
                  </m:oMath>
                </a14:m>
                <a:r>
                  <a:rPr lang="en-US" sz="2000" dirty="0" smtClean="0">
                    <a:latin typeface="Times New Roman" pitchFamily="18" charset="0"/>
                    <a:cs typeface="Times New Roman" pitchFamily="18" charset="0"/>
                  </a:rPr>
                  <a:t>=0 for 1≤ k ≤p , then </a:t>
                </a:r>
              </a:p>
              <a:p>
                <a:endParaRPr lang="en-US" sz="2000" dirty="0" smtClean="0">
                  <a:latin typeface="Times New Roman" pitchFamily="18" charset="0"/>
                  <a:cs typeface="Times New Roman" pitchFamily="18" charset="0"/>
                </a:endParaRPr>
              </a:p>
              <a:p>
                <a:pPr marL="0" indent="0">
                  <a:buNone/>
                </a:pPr>
                <a:r>
                  <a:rPr lang="en-US" dirty="0" smtClean="0"/>
                  <a:t>                         H(z)=</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𝑘</m:t>
                        </m:r>
                        <m:r>
                          <a:rPr lang="en-US" b="0" i="1" smtClean="0">
                            <a:latin typeface="Cambria Math"/>
                          </a:rPr>
                          <m:t>=0</m:t>
                        </m:r>
                      </m:sub>
                      <m:sup>
                        <m:r>
                          <a:rPr lang="en-US" b="0" i="1" smtClean="0">
                            <a:latin typeface="Cambria Math"/>
                          </a:rPr>
                          <m:t>𝑞</m:t>
                        </m:r>
                      </m:sup>
                      <m:e>
                        <m:sSub>
                          <m:sSubPr>
                            <m:ctrlPr>
                              <a:rPr lang="en-US" i="1" smtClean="0">
                                <a:latin typeface="Cambria Math"/>
                              </a:rPr>
                            </m:ctrlPr>
                          </m:sSubPr>
                          <m:e>
                            <m:r>
                              <a:rPr lang="en-US" b="0" i="1" smtClean="0">
                                <a:latin typeface="Cambria Math"/>
                              </a:rPr>
                              <m:t>𝑏</m:t>
                            </m:r>
                          </m:e>
                          <m:sub>
                            <m:r>
                              <a:rPr lang="en-US" b="0" i="1" smtClean="0">
                                <a:latin typeface="Cambria Math"/>
                              </a:rPr>
                              <m:t>𝑘</m:t>
                            </m:r>
                          </m:sub>
                        </m:sSub>
                      </m:e>
                    </m:nary>
                  </m:oMath>
                </a14:m>
                <a:r>
                  <a:rPr lang="en-US" dirty="0" smtClean="0"/>
                  <a:t> *</a:t>
                </a:r>
                <a14:m>
                  <m:oMath xmlns:m="http://schemas.openxmlformats.org/officeDocument/2006/math">
                    <m:sSup>
                      <m:sSupPr>
                        <m:ctrlPr>
                          <a:rPr lang="en-US" i="1" dirty="0" smtClean="0">
                            <a:latin typeface="Cambria Math"/>
                          </a:rPr>
                        </m:ctrlPr>
                      </m:sSupPr>
                      <m:e>
                        <m:r>
                          <a:rPr lang="en-US" b="0" i="1" dirty="0" smtClean="0">
                            <a:latin typeface="Cambria Math"/>
                          </a:rPr>
                          <m:t>𝑧</m:t>
                        </m:r>
                      </m:e>
                      <m:sup>
                        <m:r>
                          <a:rPr lang="en-US" b="0" i="1" dirty="0" smtClean="0">
                            <a:latin typeface="Cambria Math"/>
                          </a:rPr>
                          <m:t>−</m:t>
                        </m:r>
                        <m:r>
                          <a:rPr lang="en-US" b="0" i="1" dirty="0" smtClean="0">
                            <a:latin typeface="Cambria Math"/>
                          </a:rPr>
                          <m:t>𝑘</m:t>
                        </m:r>
                      </m:sup>
                    </m:sSup>
                  </m:oMath>
                </a14:m>
                <a:endParaRPr lang="en-US" dirty="0" smtClean="0"/>
              </a:p>
              <a:p>
                <a:pPr marL="0" indent="0">
                  <a:buNone/>
                </a:pPr>
                <a:endParaRPr lang="en-US" dirty="0" smtClean="0"/>
              </a:p>
              <a:p>
                <a:r>
                  <a:rPr lang="en-US" sz="2000" dirty="0" smtClean="0">
                    <a:latin typeface="Times New Roman" pitchFamily="18" charset="0"/>
                    <a:cs typeface="Times New Roman" pitchFamily="18" charset="0"/>
                  </a:rPr>
                  <a:t>This model is known as moving average process of order q.</a:t>
                </a:r>
              </a:p>
              <a:p>
                <a:r>
                  <a:rPr lang="en-US" sz="2000" dirty="0" smtClean="0">
                    <a:latin typeface="Times New Roman" pitchFamily="18" charset="0"/>
                    <a:cs typeface="Times New Roman" pitchFamily="18" charset="0"/>
                  </a:rPr>
                  <a:t>It is represented as MA(q).</a:t>
                </a:r>
              </a:p>
              <a:p>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57200" y="1524000"/>
                <a:ext cx="8229600" cy="4495800"/>
              </a:xfrm>
              <a:blipFill rotWithShape="1">
                <a:blip r:embed="rId2"/>
                <a:stretch>
                  <a:fillRect l="-1111" t="-1084"/>
                </a:stretch>
              </a:blipFill>
            </p:spPr>
            <p:txBody>
              <a:bodyPr/>
              <a:lstStyle/>
              <a:p>
                <a:r>
                  <a:rPr lang="en-US">
                    <a:noFill/>
                  </a:rPr>
                  <a:t> </a:t>
                </a:r>
              </a:p>
            </p:txBody>
          </p:sp>
        </mc:Fallback>
      </mc:AlternateContent>
    </p:spTree>
    <p:extLst>
      <p:ext uri="{BB962C8B-B14F-4D97-AF65-F5344CB8AC3E}">
        <p14:creationId xmlns:p14="http://schemas.microsoft.com/office/powerpoint/2010/main" val="653690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rmAutofit fontScale="90000"/>
          </a:bodyPr>
          <a:lstStyle/>
          <a:p>
            <a:pPr algn="ctr"/>
            <a:r>
              <a:rPr lang="en-US" b="1" dirty="0">
                <a:solidFill>
                  <a:schemeClr val="tx1"/>
                </a:solidFill>
                <a:latin typeface="Times New Roman" pitchFamily="18" charset="0"/>
                <a:cs typeface="Times New Roman" pitchFamily="18" charset="0"/>
              </a:rPr>
              <a:t>Feature extraction(4/4)</a:t>
            </a:r>
            <a:endParaRPr lang="en-US" dirty="0"/>
          </a:p>
        </p:txBody>
      </p:sp>
      <p:sp>
        <p:nvSpPr>
          <p:cNvPr id="3" name="Footer Placeholder 2"/>
          <p:cNvSpPr>
            <a:spLocks noGrp="1"/>
          </p:cNvSpPr>
          <p:nvPr>
            <p:ph type="ftr" sz="quarter" idx="11"/>
          </p:nvPr>
        </p:nvSpPr>
        <p:spPr>
          <a:xfrm>
            <a:off x="914400" y="6172200"/>
            <a:ext cx="77724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11</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228600" y="1219200"/>
                <a:ext cx="8763000" cy="5029200"/>
              </a:xfrm>
            </p:spPr>
            <p:txBody>
              <a:bodyPr/>
              <a:lstStyle/>
              <a:p>
                <a:pPr marL="0" indent="0">
                  <a:buNone/>
                </a:pPr>
                <a:r>
                  <a:rPr lang="en-US" b="1" dirty="0" smtClean="0">
                    <a:latin typeface="Times New Roman" panose="02020603050405020304" pitchFamily="18" charset="0"/>
                    <a:ea typeface="Adobe Gothic Std B" pitchFamily="34" charset="-128"/>
                    <a:cs typeface="Times New Roman" panose="02020603050405020304" pitchFamily="18" charset="0"/>
                  </a:rPr>
                  <a:t>3.ARMA(auto regressive moving average):</a:t>
                </a:r>
              </a:p>
              <a:p>
                <a:r>
                  <a:rPr lang="en-US" sz="2000" dirty="0">
                    <a:latin typeface="Times New Roman" panose="02020603050405020304" pitchFamily="18" charset="0"/>
                    <a:cs typeface="Times New Roman" panose="02020603050405020304" pitchFamily="18" charset="0"/>
                  </a:rPr>
                  <a:t>Understanding and predicting future values in the time series</a:t>
                </a:r>
              </a:p>
              <a:p>
                <a:r>
                  <a:rPr lang="en-US" sz="2000" dirty="0">
                    <a:latin typeface="Times New Roman" panose="02020603050405020304" pitchFamily="18" charset="0"/>
                    <a:cs typeface="Times New Roman" panose="02020603050405020304" pitchFamily="18" charset="0"/>
                  </a:rPr>
                  <a:t>Including an autoregressive (AR) part and a moving-average (MA) part</a:t>
                </a:r>
              </a:p>
              <a:p>
                <a:pPr marL="0" indent="0">
                  <a:buNone/>
                </a:pPr>
                <a:r>
                  <a:rPr lang="en-US" sz="2000" dirty="0" smtClean="0">
                    <a:latin typeface="Times New Roman" panose="02020603050405020304" pitchFamily="18" charset="0"/>
                    <a:cs typeface="Times New Roman" panose="02020603050405020304" pitchFamily="18" charset="0"/>
                  </a:rPr>
                  <a:t>The linear system of ARMA process of order (</a:t>
                </a:r>
                <a:r>
                  <a:rPr lang="en-US" sz="2000" dirty="0" err="1" smtClean="0">
                    <a:latin typeface="Times New Roman" panose="02020603050405020304" pitchFamily="18" charset="0"/>
                    <a:cs typeface="Times New Roman" panose="02020603050405020304" pitchFamily="18" charset="0"/>
                  </a:rPr>
                  <a:t>p,q</a:t>
                </a:r>
                <a:r>
                  <a:rPr lang="en-US" sz="2000" dirty="0" smtClean="0">
                    <a:latin typeface="Times New Roman" panose="02020603050405020304" pitchFamily="18" charset="0"/>
                    <a:cs typeface="Times New Roman" panose="02020603050405020304" pitchFamily="18" charset="0"/>
                  </a:rPr>
                  <a:t>) is: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x(n)=-</a:t>
                </a:r>
                <a14:m>
                  <m:oMath xmlns:m="http://schemas.openxmlformats.org/officeDocument/2006/math">
                    <m:nary>
                      <m:naryPr>
                        <m:chr m:val="∑"/>
                        <m:ctrlPr>
                          <a:rPr lang="en-US" sz="2800" i="1" smtClean="0">
                            <a:latin typeface="Cambria Math"/>
                            <a:cs typeface="Times New Roman" panose="02020603050405020304" pitchFamily="18" charset="0"/>
                          </a:rPr>
                        </m:ctrlPr>
                      </m:naryPr>
                      <m:sub>
                        <m:r>
                          <m:rPr>
                            <m:brk m:alnAt="23"/>
                          </m:rPr>
                          <a:rPr lang="en-US" sz="2800" b="0" i="1" smtClean="0">
                            <a:latin typeface="Cambria Math"/>
                            <a:cs typeface="Times New Roman" panose="02020603050405020304" pitchFamily="18" charset="0"/>
                          </a:rPr>
                          <m:t>𝑘</m:t>
                        </m:r>
                        <m:r>
                          <a:rPr lang="en-US" sz="2800" b="0" i="1" smtClean="0">
                            <a:latin typeface="Cambria Math"/>
                            <a:cs typeface="Times New Roman" panose="02020603050405020304" pitchFamily="18" charset="0"/>
                          </a:rPr>
                          <m:t>=1</m:t>
                        </m:r>
                      </m:sub>
                      <m:sup>
                        <m:r>
                          <a:rPr lang="en-US" sz="2800" b="0" i="1" smtClean="0">
                            <a:latin typeface="Cambria Math"/>
                            <a:cs typeface="Times New Roman" panose="02020603050405020304" pitchFamily="18" charset="0"/>
                          </a:rPr>
                          <m:t>𝑝</m:t>
                        </m:r>
                      </m:sup>
                      <m:e>
                        <m:sSub>
                          <m:sSubPr>
                            <m:ctrlPr>
                              <a:rPr lang="en-US" sz="2800" i="1" smtClean="0">
                                <a:latin typeface="Cambria Math"/>
                                <a:cs typeface="Times New Roman" panose="02020603050405020304" pitchFamily="18" charset="0"/>
                              </a:rPr>
                            </m:ctrlPr>
                          </m:sSubPr>
                          <m:e>
                            <m:r>
                              <a:rPr lang="en-US" sz="2800" b="0" i="1" smtClean="0">
                                <a:latin typeface="Cambria Math"/>
                                <a:cs typeface="Times New Roman" panose="02020603050405020304" pitchFamily="18" charset="0"/>
                              </a:rPr>
                              <m:t>𝑎</m:t>
                            </m:r>
                          </m:e>
                          <m:sub>
                            <m:r>
                              <a:rPr lang="en-US" sz="2800" b="0" i="1" smtClean="0">
                                <a:latin typeface="Cambria Math"/>
                                <a:cs typeface="Times New Roman" panose="02020603050405020304" pitchFamily="18" charset="0"/>
                              </a:rPr>
                              <m:t>𝑘</m:t>
                            </m:r>
                          </m:sub>
                        </m:sSub>
                      </m:e>
                    </m:nary>
                  </m:oMath>
                </a14:m>
                <a:r>
                  <a:rPr lang="en-US" sz="2800" dirty="0" smtClean="0">
                    <a:latin typeface="Times New Roman" panose="02020603050405020304" pitchFamily="18" charset="0"/>
                    <a:cs typeface="Times New Roman" panose="02020603050405020304" pitchFamily="18" charset="0"/>
                  </a:rPr>
                  <a:t>*x(n-k)+</a:t>
                </a:r>
                <a14:m>
                  <m:oMath xmlns:m="http://schemas.openxmlformats.org/officeDocument/2006/math">
                    <m:nary>
                      <m:naryPr>
                        <m:chr m:val="∑"/>
                        <m:ctrlPr>
                          <a:rPr lang="en-US" sz="2800" i="1" smtClean="0">
                            <a:latin typeface="Cambria Math"/>
                            <a:cs typeface="Times New Roman" panose="02020603050405020304" pitchFamily="18" charset="0"/>
                          </a:rPr>
                        </m:ctrlPr>
                      </m:naryPr>
                      <m:sub>
                        <m:r>
                          <m:rPr>
                            <m:brk m:alnAt="23"/>
                          </m:rPr>
                          <a:rPr lang="en-US" sz="2800" b="0" i="1" smtClean="0">
                            <a:latin typeface="Cambria Math"/>
                            <a:cs typeface="Times New Roman" panose="02020603050405020304" pitchFamily="18" charset="0"/>
                          </a:rPr>
                          <m:t>𝑘</m:t>
                        </m:r>
                        <m:r>
                          <a:rPr lang="en-US" sz="2800" b="0" i="1" smtClean="0">
                            <a:latin typeface="Cambria Math"/>
                            <a:cs typeface="Times New Roman" panose="02020603050405020304" pitchFamily="18" charset="0"/>
                          </a:rPr>
                          <m:t>=0</m:t>
                        </m:r>
                      </m:sub>
                      <m:sup>
                        <m:r>
                          <a:rPr lang="en-US" sz="2800" b="0" i="1" smtClean="0">
                            <a:latin typeface="Cambria Math"/>
                            <a:cs typeface="Times New Roman" panose="02020603050405020304" pitchFamily="18" charset="0"/>
                          </a:rPr>
                          <m:t>𝑞</m:t>
                        </m:r>
                      </m:sup>
                      <m:e>
                        <m:sSub>
                          <m:sSubPr>
                            <m:ctrlPr>
                              <a:rPr lang="en-US" sz="2800" i="1" smtClean="0">
                                <a:latin typeface="Cambria Math"/>
                                <a:cs typeface="Times New Roman" panose="02020603050405020304" pitchFamily="18" charset="0"/>
                              </a:rPr>
                            </m:ctrlPr>
                          </m:sSubPr>
                          <m:e>
                            <m:r>
                              <a:rPr lang="en-US" sz="2800" b="0" i="1" smtClean="0">
                                <a:latin typeface="Cambria Math"/>
                                <a:cs typeface="Times New Roman" panose="02020603050405020304" pitchFamily="18" charset="0"/>
                              </a:rPr>
                              <m:t>𝑏</m:t>
                            </m:r>
                          </m:e>
                          <m:sub>
                            <m:r>
                              <a:rPr lang="en-US" sz="2800" b="0" i="1" smtClean="0">
                                <a:latin typeface="Cambria Math"/>
                                <a:cs typeface="Times New Roman" panose="02020603050405020304" pitchFamily="18" charset="0"/>
                              </a:rPr>
                              <m:t>𝑘</m:t>
                            </m:r>
                          </m:sub>
                        </m:sSub>
                      </m:e>
                    </m:nary>
                  </m:oMath>
                </a14:m>
                <a:r>
                  <a:rPr lang="en-US" sz="2800" dirty="0" smtClean="0">
                    <a:latin typeface="Times New Roman" panose="02020603050405020304" pitchFamily="18" charset="0"/>
                    <a:cs typeface="Times New Roman" panose="02020603050405020304" pitchFamily="18" charset="0"/>
                  </a:rPr>
                  <a:t>*w(n-k)+w(n)</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itchFamily="18" charset="0"/>
                    <a:cs typeface="Times New Roman" panose="02020603050405020304" pitchFamily="18" charset="0"/>
                  </a:rPr>
                  <a:t>     Where, x(n)=</a:t>
                </a:r>
                <a:r>
                  <a:rPr lang="en-US" sz="2000" dirty="0">
                    <a:latin typeface="Times New Roman" panose="02020603050405020304" pitchFamily="18" charset="0"/>
                    <a:cs typeface="Times New Roman" panose="02020603050405020304" pitchFamily="18" charset="0"/>
                  </a:rPr>
                  <a:t>time sample of the EEG signal</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w(n</a:t>
                </a:r>
                <a:r>
                  <a:rPr lang="en-US" sz="2000" dirty="0">
                    <a:latin typeface="Times New Roman" panose="02020603050405020304" pitchFamily="18" charset="0"/>
                    <a:cs typeface="Times New Roman" panose="02020603050405020304" pitchFamily="18" charset="0"/>
                  </a:rPr>
                  <a:t>)= white </a:t>
                </a:r>
                <a:r>
                  <a:rPr lang="en-US" sz="2000" dirty="0" err="1">
                    <a:latin typeface="Times New Roman" panose="02020603050405020304" pitchFamily="18" charset="0"/>
                    <a:cs typeface="Times New Roman" panose="02020603050405020304" pitchFamily="18" charset="0"/>
                  </a:rPr>
                  <a:t>gaussian</a:t>
                </a:r>
                <a:r>
                  <a:rPr lang="en-US" sz="2000" dirty="0">
                    <a:latin typeface="Times New Roman" panose="02020603050405020304" pitchFamily="18" charset="0"/>
                    <a:cs typeface="Times New Roman" panose="02020603050405020304" pitchFamily="18" charset="0"/>
                  </a:rPr>
                  <a:t> noise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a:cs typeface="Times New Roman" panose="02020603050405020304" pitchFamily="18" charset="0"/>
                          </a:rPr>
                        </m:ctrlPr>
                      </m:sSubPr>
                      <m:e>
                        <m:r>
                          <a:rPr lang="en-US" sz="2000" b="0" i="1" smtClean="0">
                            <a:latin typeface="Cambria Math"/>
                            <a:cs typeface="Times New Roman" panose="02020603050405020304" pitchFamily="18" charset="0"/>
                          </a:rPr>
                          <m:t>𝑎</m:t>
                        </m:r>
                      </m:e>
                      <m:sub>
                        <m:r>
                          <a:rPr lang="en-US" sz="2000" b="0" i="1" smtClean="0">
                            <a:latin typeface="Cambria Math"/>
                            <a:cs typeface="Times New Roman" panose="02020603050405020304" pitchFamily="18" charset="0"/>
                          </a:rPr>
                          <m:t>𝑘</m:t>
                        </m:r>
                      </m:sub>
                    </m:sSub>
                  </m:oMath>
                </a14:m>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auto regressive parameter, </a:t>
                </a:r>
                <a14:m>
                  <m:oMath xmlns:m="http://schemas.openxmlformats.org/officeDocument/2006/math">
                    <m:sSub>
                      <m:sSubPr>
                        <m:ctrlPr>
                          <a:rPr lang="en-US" sz="2000" i="1" smtClean="0">
                            <a:latin typeface="Cambria Math"/>
                            <a:cs typeface="Times New Roman" panose="02020603050405020304" pitchFamily="18" charset="0"/>
                          </a:rPr>
                        </m:ctrlPr>
                      </m:sSubPr>
                      <m:e>
                        <m:r>
                          <a:rPr lang="en-US" sz="2000" b="0" i="1" smtClean="0">
                            <a:latin typeface="Cambria Math"/>
                            <a:cs typeface="Times New Roman" panose="02020603050405020304" pitchFamily="18" charset="0"/>
                          </a:rPr>
                          <m:t>     </m:t>
                        </m:r>
                        <m:r>
                          <a:rPr lang="en-US" sz="2000" b="0" i="1" smtClean="0">
                            <a:latin typeface="Cambria Math"/>
                            <a:cs typeface="Times New Roman" panose="02020603050405020304" pitchFamily="18" charset="0"/>
                          </a:rPr>
                          <m:t>𝑏</m:t>
                        </m:r>
                      </m:e>
                      <m:sub>
                        <m:r>
                          <a:rPr lang="en-US" sz="2000" b="0" i="1" smtClean="0">
                            <a:latin typeface="Cambria Math"/>
                            <a:cs typeface="Times New Roman" panose="02020603050405020304" pitchFamily="18" charset="0"/>
                          </a:rPr>
                          <m:t>𝑘</m:t>
                        </m:r>
                        <m:r>
                          <a:rPr lang="en-US" sz="2000" b="0" i="1" smtClean="0">
                            <a:latin typeface="Cambria Math"/>
                            <a:cs typeface="Times New Roman" panose="02020603050405020304" pitchFamily="18" charset="0"/>
                          </a:rPr>
                          <m:t> </m:t>
                        </m:r>
                      </m:sub>
                    </m:sSub>
                  </m:oMath>
                </a14:m>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moving average </a:t>
                </a:r>
                <a:r>
                  <a:rPr lang="en-US" sz="2000" dirty="0" smtClean="0">
                    <a:latin typeface="Times New Roman" panose="02020603050405020304" pitchFamily="18" charset="0"/>
                    <a:cs typeface="Times New Roman" panose="02020603050405020304" pitchFamily="18" charset="0"/>
                  </a:rPr>
                  <a:t>parameter,</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228600" y="1219200"/>
                <a:ext cx="8763000" cy="5029200"/>
              </a:xfrm>
              <a:blipFill rotWithShape="1">
                <a:blip r:embed="rId2"/>
                <a:stretch>
                  <a:fillRect l="-1253" t="-1091"/>
                </a:stretch>
              </a:blipFill>
            </p:spPr>
            <p:txBody>
              <a:bodyPr/>
              <a:lstStyle/>
              <a:p>
                <a:r>
                  <a:rPr lang="en-US">
                    <a:noFill/>
                  </a:rPr>
                  <a:t> </a:t>
                </a:r>
              </a:p>
            </p:txBody>
          </p:sp>
        </mc:Fallback>
      </mc:AlternateContent>
    </p:spTree>
    <p:extLst>
      <p:ext uri="{BB962C8B-B14F-4D97-AF65-F5344CB8AC3E}">
        <p14:creationId xmlns:p14="http://schemas.microsoft.com/office/powerpoint/2010/main" val="897651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Advantages of AR, MA, ARMA methods for EEG feature </a:t>
            </a:r>
            <a:r>
              <a:rPr lang="en-US" sz="3200" b="1" dirty="0" smtClean="0">
                <a:latin typeface="Times New Roman" pitchFamily="18" charset="0"/>
                <a:cs typeface="Times New Roman" pitchFamily="18" charset="0"/>
              </a:rPr>
              <a:t>extraction</a:t>
            </a:r>
            <a:endParaRPr lang="en-US" sz="3200"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70866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12</a:t>
            </a:r>
            <a:endParaRPr lang="en-US" dirty="0"/>
          </a:p>
        </p:txBody>
      </p:sp>
      <p:sp>
        <p:nvSpPr>
          <p:cNvPr id="5" name="Content Placeholder 4"/>
          <p:cNvSpPr>
            <a:spLocks noGrp="1"/>
          </p:cNvSpPr>
          <p:nvPr>
            <p:ph sz="quarter" idx="1"/>
          </p:nvPr>
        </p:nvSpPr>
        <p:spPr>
          <a:xfrm>
            <a:off x="914400" y="1828800"/>
            <a:ext cx="7772400" cy="4191000"/>
          </a:xfrm>
        </p:spPr>
        <p:txBody>
          <a:bodyPr>
            <a:normAutofit/>
          </a:bodyPr>
          <a:lstStyle/>
          <a:p>
            <a:pPr lvl="1">
              <a:buFont typeface="Wingdings" pitchFamily="2" charset="2"/>
              <a:buChar char="q"/>
            </a:pPr>
            <a:r>
              <a:rPr lang="en-US" sz="2000" dirty="0" smtClean="0">
                <a:latin typeface="Times New Roman" pitchFamily="18" charset="0"/>
                <a:cs typeface="Times New Roman" pitchFamily="18" charset="0"/>
              </a:rPr>
              <a:t>parametric </a:t>
            </a:r>
            <a:r>
              <a:rPr lang="en-US" sz="2000" dirty="0">
                <a:latin typeface="Times New Roman" pitchFamily="18" charset="0"/>
                <a:cs typeface="Times New Roman" pitchFamily="18" charset="0"/>
              </a:rPr>
              <a:t>methods provide trustworthy results</a:t>
            </a:r>
          </a:p>
          <a:p>
            <a:pPr lvl="0">
              <a:buFont typeface="Wingdings" pitchFamily="2" charset="2"/>
              <a:buChar char="q"/>
            </a:pPr>
            <a:r>
              <a:rPr lang="en-US" sz="2000" dirty="0" smtClean="0">
                <a:latin typeface="Times New Roman" pitchFamily="18" charset="0"/>
                <a:cs typeface="Times New Roman" pitchFamily="18" charset="0"/>
              </a:rPr>
              <a:t>provide </a:t>
            </a:r>
            <a:r>
              <a:rPr lang="en-US" sz="2000" dirty="0">
                <a:latin typeface="Times New Roman" pitchFamily="18" charset="0"/>
                <a:cs typeface="Times New Roman" pitchFamily="18" charset="0"/>
              </a:rPr>
              <a:t>good results</a:t>
            </a:r>
          </a:p>
          <a:p>
            <a:pPr lvl="0">
              <a:buFont typeface="Wingdings" pitchFamily="2" charset="2"/>
              <a:buChar char="q"/>
            </a:pPr>
            <a:r>
              <a:rPr lang="en-US" sz="2000" dirty="0">
                <a:latin typeface="Times New Roman" pitchFamily="18" charset="0"/>
                <a:cs typeface="Times New Roman" pitchFamily="18" charset="0"/>
              </a:rPr>
              <a:t>Contain full information of signal</a:t>
            </a:r>
          </a:p>
          <a:p>
            <a:pPr lvl="0">
              <a:buFont typeface="Wingdings" pitchFamily="2" charset="2"/>
              <a:buChar char="q"/>
            </a:pPr>
            <a:r>
              <a:rPr lang="en-US" sz="2000" dirty="0">
                <a:latin typeface="Times New Roman" pitchFamily="18" charset="0"/>
                <a:cs typeface="Times New Roman" pitchFamily="18" charset="0"/>
              </a:rPr>
              <a:t>Provide good performance</a:t>
            </a:r>
          </a:p>
          <a:p>
            <a:pPr lvl="0">
              <a:buFont typeface="Wingdings" pitchFamily="2" charset="2"/>
              <a:buChar char="q"/>
            </a:pPr>
            <a:r>
              <a:rPr lang="en-US" sz="2000" dirty="0" smtClean="0">
                <a:latin typeface="Times New Roman" pitchFamily="18" charset="0"/>
                <a:cs typeface="Times New Roman" pitchFamily="18" charset="0"/>
              </a:rPr>
              <a:t>Increased </a:t>
            </a:r>
            <a:r>
              <a:rPr lang="en-US" sz="2000" dirty="0">
                <a:latin typeface="Times New Roman" pitchFamily="18" charset="0"/>
                <a:cs typeface="Times New Roman" pitchFamily="18" charset="0"/>
              </a:rPr>
              <a:t>accuracy</a:t>
            </a:r>
          </a:p>
          <a:p>
            <a:pPr lvl="0">
              <a:buFont typeface="Wingdings" pitchFamily="2" charset="2"/>
              <a:buChar char="q"/>
            </a:pPr>
            <a:r>
              <a:rPr lang="en-US" sz="2000" dirty="0">
                <a:latin typeface="Times New Roman" pitchFamily="18" charset="0"/>
                <a:cs typeface="Times New Roman" pitchFamily="18" charset="0"/>
              </a:rPr>
              <a:t>Visualizes sharp peaks</a:t>
            </a:r>
          </a:p>
          <a:p>
            <a:pPr lvl="0">
              <a:buFont typeface="Wingdings" pitchFamily="2" charset="2"/>
              <a:buChar char="q"/>
            </a:pPr>
            <a:r>
              <a:rPr lang="en-US" sz="2000" dirty="0">
                <a:latin typeface="Times New Roman" pitchFamily="18" charset="0"/>
                <a:cs typeface="Times New Roman" pitchFamily="18" charset="0"/>
              </a:rPr>
              <a:t>Generate time-frequency spectra</a:t>
            </a:r>
          </a:p>
          <a:p>
            <a:pPr lvl="0">
              <a:buFont typeface="Wingdings" pitchFamily="2" charset="2"/>
              <a:buChar char="q"/>
            </a:pPr>
            <a:r>
              <a:rPr lang="en-US" sz="2000" dirty="0">
                <a:latin typeface="Times New Roman" pitchFamily="18" charset="0"/>
                <a:cs typeface="Times New Roman" pitchFamily="18" charset="0"/>
              </a:rPr>
              <a:t>Provide higher resolution</a:t>
            </a:r>
          </a:p>
          <a:p>
            <a:endParaRPr lang="en-US" dirty="0"/>
          </a:p>
        </p:txBody>
      </p:sp>
    </p:spTree>
    <p:extLst>
      <p:ext uri="{BB962C8B-B14F-4D97-AF65-F5344CB8AC3E}">
        <p14:creationId xmlns:p14="http://schemas.microsoft.com/office/powerpoint/2010/main" val="1740466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sz="3600" b="1" dirty="0" err="1">
                <a:solidFill>
                  <a:schemeClr val="tx1"/>
                </a:solidFill>
                <a:latin typeface="Times New Roman" pitchFamily="18" charset="0"/>
                <a:cs typeface="Times New Roman" pitchFamily="18" charset="0"/>
              </a:rPr>
              <a:t>Vivado</a:t>
            </a:r>
            <a:r>
              <a:rPr lang="en-US" sz="3600" b="1" dirty="0">
                <a:solidFill>
                  <a:schemeClr val="tx1"/>
                </a:solidFill>
                <a:latin typeface="Times New Roman" pitchFamily="18" charset="0"/>
                <a:cs typeface="Times New Roman" pitchFamily="18" charset="0"/>
              </a:rPr>
              <a:t> Xilinx Software</a:t>
            </a:r>
          </a:p>
        </p:txBody>
      </p:sp>
      <p:sp>
        <p:nvSpPr>
          <p:cNvPr id="3" name="Footer Placeholder 2"/>
          <p:cNvSpPr>
            <a:spLocks noGrp="1"/>
          </p:cNvSpPr>
          <p:nvPr>
            <p:ph type="ftr" sz="quarter" idx="11"/>
          </p:nvPr>
        </p:nvSpPr>
        <p:spPr>
          <a:xfrm>
            <a:off x="914400" y="6019800"/>
            <a:ext cx="7391400" cy="4572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smtClean="0"/>
              <a:t>13</a:t>
            </a:r>
            <a:endParaRPr lang="en-US" dirty="0"/>
          </a:p>
        </p:txBody>
      </p:sp>
      <p:sp>
        <p:nvSpPr>
          <p:cNvPr id="5" name="Content Placeholder 4"/>
          <p:cNvSpPr>
            <a:spLocks noGrp="1"/>
          </p:cNvSpPr>
          <p:nvPr>
            <p:ph sz="quarter" idx="1"/>
          </p:nvPr>
        </p:nvSpPr>
        <p:spPr>
          <a:xfrm>
            <a:off x="838200" y="1524000"/>
            <a:ext cx="7391400" cy="4419600"/>
          </a:xfrm>
        </p:spPr>
        <p:txBody>
          <a:bodyPr/>
          <a:lstStyle/>
          <a:p>
            <a:pPr marL="0" indent="0">
              <a:buNone/>
            </a:pPr>
            <a:r>
              <a:rPr lang="en-US" sz="2400" b="1" dirty="0" err="1" smtClean="0">
                <a:latin typeface="Times New Roman" panose="02020603050405020304" pitchFamily="18" charset="0"/>
                <a:cs typeface="Times New Roman" panose="02020603050405020304" pitchFamily="18" charset="0"/>
              </a:rPr>
              <a:t>Vivado</a:t>
            </a:r>
            <a:r>
              <a:rPr lang="en-US" sz="2400" b="1" dirty="0" smtClean="0">
                <a:latin typeface="Times New Roman" panose="02020603050405020304" pitchFamily="18" charset="0"/>
                <a:cs typeface="Times New Roman" panose="02020603050405020304" pitchFamily="18" charset="0"/>
              </a:rPr>
              <a:t> Xilinx </a:t>
            </a:r>
            <a:r>
              <a:rPr lang="en-US" sz="2400" b="1" dirty="0">
                <a:latin typeface="Times New Roman" panose="02020603050405020304" pitchFamily="18" charset="0"/>
                <a:cs typeface="Times New Roman" panose="02020603050405020304" pitchFamily="18" charset="0"/>
              </a:rPr>
              <a:t>ISE is a software tool </a:t>
            </a:r>
          </a:p>
          <a:p>
            <a:r>
              <a:rPr lang="en-US" sz="2000" dirty="0">
                <a:latin typeface="Times New Roman" panose="02020603050405020304" pitchFamily="18" charset="0"/>
                <a:cs typeface="Times New Roman" panose="02020603050405020304" pitchFamily="18" charset="0"/>
              </a:rPr>
              <a:t>Produced for synthesis the designs</a:t>
            </a:r>
          </a:p>
          <a:p>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erform </a:t>
            </a:r>
            <a:r>
              <a:rPr lang="en-US" sz="2000" dirty="0">
                <a:latin typeface="Times New Roman" panose="02020603050405020304" pitchFamily="18" charset="0"/>
                <a:cs typeface="Times New Roman" panose="02020603050405020304" pitchFamily="18" charset="0"/>
              </a:rPr>
              <a:t>timing analysis</a:t>
            </a:r>
          </a:p>
          <a:p>
            <a:r>
              <a:rPr lang="en-US" sz="2000" dirty="0">
                <a:latin typeface="Times New Roman" panose="02020603050405020304" pitchFamily="18" charset="0"/>
                <a:cs typeface="Times New Roman" panose="02020603050405020304" pitchFamily="18" charset="0"/>
              </a:rPr>
              <a:t>Examine RTL diagram</a:t>
            </a:r>
          </a:p>
          <a:p>
            <a:r>
              <a:rPr lang="en-US" sz="2000" dirty="0">
                <a:latin typeface="Times New Roman" panose="02020603050405020304" pitchFamily="18" charset="0"/>
                <a:cs typeface="Times New Roman" panose="02020603050405020304" pitchFamily="18" charset="0"/>
              </a:rPr>
              <a:t>Simulate the design</a:t>
            </a:r>
          </a:p>
          <a:p>
            <a:r>
              <a:rPr lang="en-US" sz="2000" dirty="0">
                <a:latin typeface="Times New Roman" panose="02020603050405020304" pitchFamily="18" charset="0"/>
                <a:cs typeface="Times New Roman" panose="02020603050405020304" pitchFamily="18" charset="0"/>
              </a:rPr>
              <a:t>Circuit synthesis</a:t>
            </a:r>
          </a:p>
          <a:p>
            <a:r>
              <a:rPr lang="en-US" sz="2000" dirty="0">
                <a:latin typeface="Times New Roman" panose="02020603050405020304" pitchFamily="18" charset="0"/>
                <a:cs typeface="Times New Roman" panose="02020603050405020304" pitchFamily="18" charset="0"/>
              </a:rPr>
              <a:t>System-level testing</a:t>
            </a:r>
          </a:p>
          <a:p>
            <a:pPr marL="0" indent="0">
              <a:buNone/>
            </a:pPr>
            <a:r>
              <a:rPr lang="en-US" sz="2400" b="1" dirty="0">
                <a:latin typeface="Times New Roman" panose="02020603050405020304" pitchFamily="18" charset="0"/>
                <a:cs typeface="Times New Roman" panose="02020603050405020304" pitchFamily="18" charset="0"/>
              </a:rPr>
              <a:t>Verilog HDL code: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simulation purpose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931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3200" b="1" dirty="0">
                <a:solidFill>
                  <a:schemeClr val="tx1"/>
                </a:solidFill>
                <a:latin typeface="Times New Roman" pitchFamily="18" charset="0"/>
                <a:cs typeface="Times New Roman" pitchFamily="18" charset="0"/>
              </a:rPr>
              <a:t>FPGA(Field Programmable Gate Array)</a:t>
            </a:r>
          </a:p>
        </p:txBody>
      </p:sp>
      <p:sp>
        <p:nvSpPr>
          <p:cNvPr id="3" name="Footer Placeholder 2"/>
          <p:cNvSpPr>
            <a:spLocks noGrp="1"/>
          </p:cNvSpPr>
          <p:nvPr>
            <p:ph type="ftr" sz="quarter" idx="11"/>
          </p:nvPr>
        </p:nvSpPr>
        <p:spPr>
          <a:xfrm>
            <a:off x="914400" y="6324600"/>
            <a:ext cx="6934200" cy="3048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smtClean="0"/>
              <a:t>14</a:t>
            </a:r>
            <a:endParaRPr lang="en-US" dirty="0"/>
          </a:p>
        </p:txBody>
      </p:sp>
      <p:sp>
        <p:nvSpPr>
          <p:cNvPr id="5" name="Content Placeholder 4"/>
          <p:cNvSpPr>
            <a:spLocks noGrp="1"/>
          </p:cNvSpPr>
          <p:nvPr>
            <p:ph sz="quarter" idx="1"/>
          </p:nvPr>
        </p:nvSpPr>
        <p:spPr>
          <a:xfrm>
            <a:off x="914400" y="990600"/>
            <a:ext cx="7772400" cy="5029200"/>
          </a:xfrm>
        </p:spPr>
        <p:txBody>
          <a:bodyPr/>
          <a:lstStyle/>
          <a:p>
            <a:r>
              <a:rPr lang="en-US" sz="2000" dirty="0">
                <a:latin typeface="Times New Roman" panose="02020603050405020304" pitchFamily="18" charset="0"/>
                <a:cs typeface="Times New Roman" panose="02020603050405020304" pitchFamily="18" charset="0"/>
              </a:rPr>
              <a:t>Solution to fill the gap between software and hardware due to its flexibility. </a:t>
            </a:r>
          </a:p>
          <a:p>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onvert </a:t>
            </a:r>
            <a:r>
              <a:rPr lang="en-US" sz="2000" dirty="0">
                <a:latin typeface="Times New Roman" panose="02020603050405020304" pitchFamily="18" charset="0"/>
                <a:cs typeface="Times New Roman" panose="02020603050405020304" pitchFamily="18" charset="0"/>
              </a:rPr>
              <a:t>software design to hardware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srcRect/>
          <a:stretch>
            <a:fillRect/>
          </a:stretch>
        </p:blipFill>
        <p:spPr bwMode="auto">
          <a:xfrm>
            <a:off x="685800" y="2209800"/>
            <a:ext cx="7285450" cy="3124200"/>
          </a:xfrm>
          <a:prstGeom prst="rect">
            <a:avLst/>
          </a:prstGeom>
          <a:noFill/>
          <a:ln w="9525">
            <a:noFill/>
            <a:miter lim="800000"/>
            <a:headEnd/>
            <a:tailEnd/>
          </a:ln>
          <a:effectLst/>
        </p:spPr>
      </p:pic>
      <p:sp>
        <p:nvSpPr>
          <p:cNvPr id="7" name="TextBox 6"/>
          <p:cNvSpPr txBox="1"/>
          <p:nvPr/>
        </p:nvSpPr>
        <p:spPr>
          <a:xfrm>
            <a:off x="2286000" y="5562600"/>
            <a:ext cx="358303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6: FPGA internal architecture</a:t>
            </a:r>
          </a:p>
        </p:txBody>
      </p:sp>
    </p:spTree>
    <p:extLst>
      <p:ext uri="{BB962C8B-B14F-4D97-AF65-F5344CB8AC3E}">
        <p14:creationId xmlns:p14="http://schemas.microsoft.com/office/powerpoint/2010/main" val="79896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pPr lvl="1" algn="l" rtl="0">
              <a:spcBef>
                <a:spcPct val="0"/>
              </a:spcBef>
            </a:pPr>
            <a:r>
              <a:rPr lang="en-US" sz="3600" b="1" dirty="0" smtClean="0">
                <a:latin typeface="Times New Roman" pitchFamily="18" charset="0"/>
                <a:cs typeface="Times New Roman" pitchFamily="18" charset="0"/>
              </a:rPr>
              <a:t>Lack of other technology for feature extraction</a:t>
            </a:r>
            <a:r>
              <a:rPr lang="en-US" b="1" dirty="0" smtClean="0"/>
              <a:t/>
            </a:r>
            <a:br>
              <a:rPr lang="en-US" b="1" dirty="0" smtClean="0"/>
            </a:br>
            <a:endParaRPr lang="en-US" dirty="0"/>
          </a:p>
        </p:txBody>
      </p:sp>
      <p:sp>
        <p:nvSpPr>
          <p:cNvPr id="3" name="Footer Placeholder 2"/>
          <p:cNvSpPr>
            <a:spLocks noGrp="1"/>
          </p:cNvSpPr>
          <p:nvPr>
            <p:ph type="ftr" sz="quarter" idx="11"/>
          </p:nvPr>
        </p:nvSpPr>
        <p:spPr>
          <a:xfrm>
            <a:off x="914400" y="6172200"/>
            <a:ext cx="77724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15</a:t>
            </a:r>
            <a:endParaRPr lang="en-US" dirty="0"/>
          </a:p>
        </p:txBody>
      </p:sp>
      <p:sp>
        <p:nvSpPr>
          <p:cNvPr id="5" name="Content Placeholder 4"/>
          <p:cNvSpPr>
            <a:spLocks noGrp="1"/>
          </p:cNvSpPr>
          <p:nvPr>
            <p:ph sz="quarter" idx="1"/>
          </p:nvPr>
        </p:nvSpPr>
        <p:spPr/>
        <p:txBody>
          <a:bodyPr>
            <a:normAutofit/>
          </a:bodyPr>
          <a:lstStyle/>
          <a:p>
            <a:pPr marL="0" indent="0">
              <a:buNone/>
            </a:pPr>
            <a:r>
              <a:rPr lang="en-US" sz="2000" b="1" dirty="0" smtClean="0">
                <a:latin typeface="Times New Roman" pitchFamily="18" charset="0"/>
                <a:cs typeface="Times New Roman" pitchFamily="18" charset="0"/>
              </a:rPr>
              <a:t>In </a:t>
            </a:r>
            <a:r>
              <a:rPr lang="en-US" sz="2000" b="1" dirty="0">
                <a:latin typeface="Times New Roman" pitchFamily="18" charset="0"/>
                <a:cs typeface="Times New Roman" pitchFamily="18" charset="0"/>
              </a:rPr>
              <a:t>machine learning,</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It has  slow error rate convergence and always easily stuck at the local minima.</a:t>
            </a:r>
          </a:p>
          <a:p>
            <a:pPr lvl="0"/>
            <a:r>
              <a:rPr lang="en-US" sz="2000" dirty="0">
                <a:latin typeface="Times New Roman" pitchFamily="18" charset="0"/>
                <a:cs typeface="Times New Roman" pitchFamily="18" charset="0"/>
              </a:rPr>
              <a:t>Learning speed is slow.</a:t>
            </a:r>
          </a:p>
          <a:p>
            <a:pPr lvl="0"/>
            <a:r>
              <a:rPr lang="en-US" sz="2000" dirty="0">
                <a:latin typeface="Times New Roman" pitchFamily="18" charset="0"/>
                <a:cs typeface="Times New Roman" pitchFamily="18" charset="0"/>
              </a:rPr>
              <a:t>Depends on the experience of the designer.</a:t>
            </a:r>
          </a:p>
          <a:p>
            <a:pPr lvl="0"/>
            <a:r>
              <a:rPr lang="en-US" sz="2000" dirty="0">
                <a:latin typeface="Times New Roman" pitchFamily="18" charset="0"/>
                <a:cs typeface="Times New Roman" pitchFamily="18" charset="0"/>
              </a:rPr>
              <a:t>Depends on CPU time and memory.</a:t>
            </a:r>
          </a:p>
          <a:p>
            <a:pPr marL="0" indent="0">
              <a:buNone/>
            </a:pPr>
            <a:r>
              <a:rPr lang="en-US" sz="2000"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In MATLAB,</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Required  higher computational cost.</a:t>
            </a:r>
          </a:p>
          <a:p>
            <a:pPr lvl="0"/>
            <a:r>
              <a:rPr lang="en-US" sz="2000" dirty="0">
                <a:latin typeface="Times New Roman" pitchFamily="18" charset="0"/>
                <a:cs typeface="Times New Roman" pitchFamily="18" charset="0"/>
              </a:rPr>
              <a:t>Higher complexity.</a:t>
            </a:r>
          </a:p>
          <a:p>
            <a:pPr lvl="0"/>
            <a:r>
              <a:rPr lang="en-US" sz="2000" dirty="0">
                <a:latin typeface="Times New Roman" pitchFamily="18" charset="0"/>
                <a:cs typeface="Times New Roman" pitchFamily="18" charset="0"/>
              </a:rPr>
              <a:t>Analyzing process isn’t an easy method.</a:t>
            </a:r>
          </a:p>
          <a:p>
            <a:pPr lvl="0"/>
            <a:r>
              <a:rPr lang="en-US" sz="2000" dirty="0">
                <a:latin typeface="Times New Roman" pitchFamily="18" charset="0"/>
                <a:cs typeface="Times New Roman" pitchFamily="18" charset="0"/>
              </a:rPr>
              <a:t>requires deep level </a:t>
            </a:r>
            <a:r>
              <a:rPr lang="en-US" sz="2000" dirty="0" err="1">
                <a:latin typeface="Times New Roman" pitchFamily="18" charset="0"/>
                <a:cs typeface="Times New Roman" pitchFamily="18" charset="0"/>
              </a:rPr>
              <a:t>Matlab</a:t>
            </a:r>
            <a:r>
              <a:rPr lang="en-US" sz="2000" dirty="0">
                <a:latin typeface="Times New Roman" pitchFamily="18" charset="0"/>
                <a:cs typeface="Times New Roman" pitchFamily="18" charset="0"/>
              </a:rPr>
              <a:t> knowledge to deal with all errors.</a:t>
            </a:r>
          </a:p>
          <a:p>
            <a:endParaRPr lang="en-US" dirty="0"/>
          </a:p>
        </p:txBody>
      </p:sp>
    </p:spTree>
    <p:extLst>
      <p:ext uri="{BB962C8B-B14F-4D97-AF65-F5344CB8AC3E}">
        <p14:creationId xmlns:p14="http://schemas.microsoft.com/office/powerpoint/2010/main" val="2749496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38200"/>
          </a:xfrm>
        </p:spPr>
        <p:txBody>
          <a:bodyPr>
            <a:normAutofit/>
          </a:bodyPr>
          <a:lstStyle/>
          <a:p>
            <a:pPr lvl="1" algn="l" rtl="0">
              <a:spcBef>
                <a:spcPct val="0"/>
              </a:spcBef>
            </a:pPr>
            <a:r>
              <a:rPr lang="en-US" sz="2600" b="1" dirty="0" smtClean="0">
                <a:latin typeface="Times New Roman" pitchFamily="18" charset="0"/>
                <a:cs typeface="Times New Roman" pitchFamily="18" charset="0"/>
              </a:rPr>
              <a:t>Reasons for using FPGA technology for feature extraction</a:t>
            </a:r>
            <a:r>
              <a:rPr lang="en-US" b="1" dirty="0" smtClean="0"/>
              <a:t/>
            </a:r>
            <a:br>
              <a:rPr lang="en-US" b="1" dirty="0" smtClean="0"/>
            </a:br>
            <a:endParaRPr lang="en-US" dirty="0"/>
          </a:p>
        </p:txBody>
      </p:sp>
      <p:sp>
        <p:nvSpPr>
          <p:cNvPr id="3" name="Footer Placeholder 2"/>
          <p:cNvSpPr>
            <a:spLocks noGrp="1"/>
          </p:cNvSpPr>
          <p:nvPr>
            <p:ph type="ftr" sz="quarter" idx="11"/>
          </p:nvPr>
        </p:nvSpPr>
        <p:spPr>
          <a:xfrm>
            <a:off x="914400" y="6172200"/>
            <a:ext cx="79248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16</a:t>
            </a:r>
            <a:endParaRPr lang="en-US" dirty="0"/>
          </a:p>
        </p:txBody>
      </p:sp>
      <p:sp>
        <p:nvSpPr>
          <p:cNvPr id="5" name="Content Placeholder 4"/>
          <p:cNvSpPr>
            <a:spLocks noGrp="1"/>
          </p:cNvSpPr>
          <p:nvPr>
            <p:ph sz="quarter" idx="1"/>
          </p:nvPr>
        </p:nvSpPr>
        <p:spPr>
          <a:xfrm>
            <a:off x="228600" y="685800"/>
            <a:ext cx="8458200" cy="5486400"/>
          </a:xfrm>
        </p:spPr>
        <p:txBody>
          <a:bodyPr>
            <a:normAutofit/>
          </a:bodyPr>
          <a:lstStyle/>
          <a:p>
            <a:pPr lvl="0"/>
            <a:r>
              <a:rPr lang="en-US" sz="2000" dirty="0" smtClean="0">
                <a:latin typeface="Times New Roman" pitchFamily="18" charset="0"/>
                <a:cs typeface="Times New Roman" pitchFamily="18" charset="0"/>
              </a:rPr>
              <a:t>FPGA </a:t>
            </a:r>
            <a:r>
              <a:rPr lang="en-US" sz="2000" dirty="0">
                <a:latin typeface="Times New Roman" pitchFamily="18" charset="0"/>
                <a:cs typeface="Times New Roman" pitchFamily="18" charset="0"/>
              </a:rPr>
              <a:t>creates direct device</a:t>
            </a:r>
          </a:p>
          <a:p>
            <a:pPr lvl="0"/>
            <a:r>
              <a:rPr lang="en-US" sz="2000" dirty="0">
                <a:latin typeface="Times New Roman" pitchFamily="18" charset="0"/>
                <a:cs typeface="Times New Roman" pitchFamily="18" charset="0"/>
              </a:rPr>
              <a:t>This semiconductor technology contain programmable logic blocks and interconnection circuits. </a:t>
            </a:r>
          </a:p>
          <a:p>
            <a:pPr lvl="0"/>
            <a:r>
              <a:rPr lang="en-US" sz="2000" dirty="0">
                <a:latin typeface="Times New Roman" pitchFamily="18" charset="0"/>
                <a:cs typeface="Times New Roman" pitchFamily="18" charset="0"/>
              </a:rPr>
              <a:t>After manufacturing It  is programmed or reprogrammed.</a:t>
            </a:r>
          </a:p>
          <a:p>
            <a:pPr lvl="0"/>
            <a:r>
              <a:rPr lang="en-US" sz="2000" dirty="0">
                <a:latin typeface="Times New Roman" pitchFamily="18" charset="0"/>
                <a:cs typeface="Times New Roman" pitchFamily="18" charset="0"/>
              </a:rPr>
              <a:t>It has long-term </a:t>
            </a:r>
            <a:r>
              <a:rPr lang="en-US" sz="2000" dirty="0" smtClean="0">
                <a:latin typeface="Times New Roman" pitchFamily="18" charset="0"/>
                <a:cs typeface="Times New Roman" pitchFamily="18" charset="0"/>
              </a:rPr>
              <a:t>availability</a:t>
            </a:r>
            <a:endParaRPr lang="en-US"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has fast and efficient systems</a:t>
            </a:r>
          </a:p>
          <a:p>
            <a:pPr lvl="0"/>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perform massively parallel data processing</a:t>
            </a:r>
          </a:p>
          <a:p>
            <a:pPr lvl="0"/>
            <a:r>
              <a:rPr lang="en-US" sz="2000" dirty="0">
                <a:latin typeface="Times New Roman" pitchFamily="18" charset="0"/>
                <a:cs typeface="Times New Roman" pitchFamily="18" charset="0"/>
              </a:rPr>
              <a:t>For processing data in parallel way, this technology include a large set of blocks for design purpose</a:t>
            </a:r>
            <a:r>
              <a:rPr lang="en-US" sz="2000" dirty="0" smtClean="0">
                <a:latin typeface="Times New Roman" pitchFamily="18" charset="0"/>
                <a:cs typeface="Times New Roman" pitchFamily="18" charset="0"/>
              </a:rPr>
              <a:t>.</a:t>
            </a:r>
          </a:p>
          <a:p>
            <a:pPr lvl="0"/>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So scalability of this processor is much greater than other device for data processing.  </a:t>
            </a:r>
          </a:p>
          <a:p>
            <a:pPr lvl="0"/>
            <a:r>
              <a:rPr lang="en-US" sz="2000" dirty="0">
                <a:latin typeface="Times New Roman" pitchFamily="18" charset="0"/>
                <a:cs typeface="Times New Roman" pitchFamily="18" charset="0"/>
              </a:rPr>
              <a:t>Other than any software a convenient FPGA board program code  is fast running and  execute .</a:t>
            </a:r>
          </a:p>
          <a:p>
            <a:pPr lvl="0"/>
            <a:r>
              <a:rPr lang="en-US" sz="2000" dirty="0">
                <a:latin typeface="Times New Roman" pitchFamily="18" charset="0"/>
                <a:cs typeface="Times New Roman" pitchFamily="18" charset="0"/>
              </a:rPr>
              <a:t>It is capable of performing complex tasks.</a:t>
            </a:r>
          </a:p>
          <a:p>
            <a:pPr lvl="0"/>
            <a:r>
              <a:rPr lang="en-US" sz="2000" dirty="0" smtClean="0">
                <a:latin typeface="Times New Roman" pitchFamily="18" charset="0"/>
                <a:cs typeface="Times New Roman" pitchFamily="18" charset="0"/>
              </a:rPr>
              <a:t>Reducing </a:t>
            </a:r>
            <a:r>
              <a:rPr lang="en-US" sz="2000" dirty="0">
                <a:latin typeface="Times New Roman" pitchFamily="18" charset="0"/>
                <a:cs typeface="Times New Roman" pitchFamily="18" charset="0"/>
              </a:rPr>
              <a:t>data processing the FPGA implementation is easy </a:t>
            </a:r>
            <a:r>
              <a:rPr lang="en-US" sz="2000" dirty="0" smtClean="0">
                <a:latin typeface="Times New Roman" pitchFamily="18" charset="0"/>
                <a:cs typeface="Times New Roman" pitchFamily="18" charset="0"/>
              </a:rPr>
              <a:t>method</a:t>
            </a:r>
            <a:r>
              <a:rPr lang="en-US" sz="2000" dirty="0">
                <a:latin typeface="Times New Roman" pitchFamily="18" charset="0"/>
                <a:cs typeface="Times New Roman" pitchFamily="18" charset="0"/>
              </a:rPr>
              <a:t> </a:t>
            </a: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126948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762000"/>
          </a:xfrm>
        </p:spPr>
        <p:txBody>
          <a:bodyPr>
            <a:normAutofit/>
          </a:bodyPr>
          <a:lstStyle/>
          <a:p>
            <a:pPr algn="ctr"/>
            <a:r>
              <a:rPr lang="en-US" sz="3600" b="1" dirty="0" smtClean="0">
                <a:solidFill>
                  <a:schemeClr val="tx1"/>
                </a:solidFill>
                <a:latin typeface="Times New Roman" pitchFamily="18" charset="0"/>
                <a:cs typeface="Times New Roman" pitchFamily="18" charset="0"/>
              </a:rPr>
              <a:t>Methodology(1/3)</a:t>
            </a:r>
            <a:endParaRPr lang="en-US" sz="3600" b="1"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400800"/>
            <a:ext cx="6934200" cy="3048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smtClean="0"/>
              <a:t>17</a:t>
            </a:r>
            <a:endParaRPr lang="en-US" dirty="0"/>
          </a:p>
        </p:txBody>
      </p:sp>
      <p:sp>
        <p:nvSpPr>
          <p:cNvPr id="6" name="Rectangle 5"/>
          <p:cNvSpPr/>
          <p:nvPr/>
        </p:nvSpPr>
        <p:spPr>
          <a:xfrm>
            <a:off x="3048000" y="914400"/>
            <a:ext cx="2743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Input EEG signal</a:t>
            </a:r>
          </a:p>
        </p:txBody>
      </p:sp>
      <p:sp>
        <p:nvSpPr>
          <p:cNvPr id="8" name="Rounded Rectangle 7"/>
          <p:cNvSpPr/>
          <p:nvPr/>
        </p:nvSpPr>
        <p:spPr>
          <a:xfrm>
            <a:off x="3276600" y="2546445"/>
            <a:ext cx="2286000" cy="5334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Filtering</a:t>
            </a:r>
          </a:p>
          <a:p>
            <a:pPr algn="ctr"/>
            <a:r>
              <a:rPr lang="en-US" sz="1400" dirty="0">
                <a:solidFill>
                  <a:schemeClr val="tx1"/>
                </a:solidFill>
                <a:latin typeface="Times New Roman" panose="02020603050405020304" pitchFamily="18" charset="0"/>
                <a:cs typeface="Times New Roman" panose="02020603050405020304" pitchFamily="18" charset="0"/>
              </a:rPr>
              <a:t>(LPF,HPF</a:t>
            </a:r>
            <a:r>
              <a:rPr lang="en-US" dirty="0">
                <a:solidFill>
                  <a:schemeClr val="tx1"/>
                </a:solidFill>
                <a:latin typeface="Times New Roman" panose="02020603050405020304" pitchFamily="18" charset="0"/>
                <a:cs typeface="Times New Roman" panose="02020603050405020304" pitchFamily="18" charset="0"/>
              </a:rPr>
              <a:t>)</a:t>
            </a:r>
          </a:p>
        </p:txBody>
      </p:sp>
      <p:sp>
        <p:nvSpPr>
          <p:cNvPr id="9" name="Rounded Rectangle 8"/>
          <p:cNvSpPr/>
          <p:nvPr/>
        </p:nvSpPr>
        <p:spPr>
          <a:xfrm>
            <a:off x="2895600" y="3581400"/>
            <a:ext cx="3048000" cy="6858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Feature extraction</a:t>
            </a:r>
          </a:p>
          <a:p>
            <a:pPr algn="ctr"/>
            <a:r>
              <a:rPr lang="en-US" sz="1400" dirty="0">
                <a:solidFill>
                  <a:schemeClr val="tx1"/>
                </a:solidFill>
                <a:latin typeface="Times New Roman" panose="02020603050405020304" pitchFamily="18" charset="0"/>
                <a:cs typeface="Times New Roman" panose="02020603050405020304" pitchFamily="18" charset="0"/>
              </a:rPr>
              <a:t>(AR,MA,ARMA)</a:t>
            </a:r>
          </a:p>
        </p:txBody>
      </p:sp>
      <p:sp>
        <p:nvSpPr>
          <p:cNvPr id="10" name="Rectangle 9"/>
          <p:cNvSpPr/>
          <p:nvPr/>
        </p:nvSpPr>
        <p:spPr>
          <a:xfrm>
            <a:off x="3790952" y="5524500"/>
            <a:ext cx="1447800" cy="6477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FPGA</a:t>
            </a:r>
          </a:p>
          <a:p>
            <a:pPr algn="ctr"/>
            <a:r>
              <a:rPr lang="en-US" dirty="0" smtClean="0">
                <a:solidFill>
                  <a:schemeClr val="tx1"/>
                </a:solidFill>
                <a:latin typeface="Times New Roman" panose="02020603050405020304" pitchFamily="18" charset="0"/>
                <a:cs typeface="Times New Roman" panose="02020603050405020304" pitchFamily="18" charset="0"/>
              </a:rPr>
              <a:t>(</a:t>
            </a:r>
            <a:r>
              <a:rPr lang="en-US" dirty="0" err="1" smtClean="0">
                <a:solidFill>
                  <a:schemeClr val="tx1"/>
                </a:solidFill>
                <a:latin typeface="Times New Roman" panose="02020603050405020304" pitchFamily="18" charset="0"/>
                <a:cs typeface="Times New Roman" panose="02020603050405020304" pitchFamily="18" charset="0"/>
              </a:rPr>
              <a:t>ip</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chip)</a:t>
            </a:r>
          </a:p>
        </p:txBody>
      </p:sp>
      <p:sp>
        <p:nvSpPr>
          <p:cNvPr id="11" name="Rectangle 10"/>
          <p:cNvSpPr/>
          <p:nvPr/>
        </p:nvSpPr>
        <p:spPr>
          <a:xfrm>
            <a:off x="3124200" y="4569157"/>
            <a:ext cx="2667000" cy="533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Simulation</a:t>
            </a:r>
          </a:p>
          <a:p>
            <a:pPr algn="ct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verilog</a:t>
            </a:r>
            <a:r>
              <a:rPr lang="en-US" sz="1600" dirty="0">
                <a:solidFill>
                  <a:schemeClr val="tx1"/>
                </a:solidFill>
                <a:latin typeface="Times New Roman" panose="02020603050405020304" pitchFamily="18" charset="0"/>
                <a:cs typeface="Times New Roman" panose="02020603050405020304" pitchFamily="18" charset="0"/>
              </a:rPr>
              <a:t> code)</a:t>
            </a:r>
          </a:p>
        </p:txBody>
      </p:sp>
      <p:sp>
        <p:nvSpPr>
          <p:cNvPr id="13" name="Rectangle 12"/>
          <p:cNvSpPr/>
          <p:nvPr/>
        </p:nvSpPr>
        <p:spPr>
          <a:xfrm>
            <a:off x="3733800" y="1876567"/>
            <a:ext cx="1371600" cy="457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ADC</a:t>
            </a:r>
          </a:p>
        </p:txBody>
      </p:sp>
      <p:cxnSp>
        <p:nvCxnSpPr>
          <p:cNvPr id="15" name="Straight Arrow Connector 14"/>
          <p:cNvCxnSpPr/>
          <p:nvPr/>
        </p:nvCxnSpPr>
        <p:spPr>
          <a:xfrm>
            <a:off x="4419600" y="1600200"/>
            <a:ext cx="0" cy="276367"/>
          </a:xfrm>
          <a:prstGeom prst="straightConnector1">
            <a:avLst/>
          </a:prstGeom>
          <a:ln>
            <a:prstDash val="solid"/>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0"/>
          </p:cNvCxnSpPr>
          <p:nvPr/>
        </p:nvCxnSpPr>
        <p:spPr>
          <a:xfrm>
            <a:off x="4419600" y="2333767"/>
            <a:ext cx="0" cy="212678"/>
          </a:xfrm>
          <a:prstGeom prst="straightConnector1">
            <a:avLst/>
          </a:prstGeom>
          <a:ln>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14852" y="3079845"/>
            <a:ext cx="0" cy="501555"/>
          </a:xfrm>
          <a:prstGeom prst="straightConnector1">
            <a:avLst/>
          </a:prstGeom>
          <a:ln>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419600" y="4267200"/>
            <a:ext cx="0" cy="254758"/>
          </a:xfrm>
          <a:prstGeom prst="straightConnector1">
            <a:avLst/>
          </a:prstGeom>
          <a:ln>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57700" y="5102557"/>
            <a:ext cx="0" cy="421943"/>
          </a:xfrm>
          <a:prstGeom prst="straightConnector1">
            <a:avLst/>
          </a:prstGeom>
          <a:ln>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948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smtClean="0">
                <a:solidFill>
                  <a:schemeClr val="tx1"/>
                </a:solidFill>
                <a:latin typeface="Times New Roman" pitchFamily="18" charset="0"/>
                <a:cs typeface="Times New Roman" pitchFamily="18" charset="0"/>
              </a:rPr>
              <a:t>Methodology(2/3)</a:t>
            </a:r>
            <a:endParaRPr lang="en-US" dirty="0"/>
          </a:p>
        </p:txBody>
      </p:sp>
      <p:sp>
        <p:nvSpPr>
          <p:cNvPr id="3" name="Footer Placeholder 2"/>
          <p:cNvSpPr>
            <a:spLocks noGrp="1"/>
          </p:cNvSpPr>
          <p:nvPr>
            <p:ph type="ftr" sz="quarter" idx="11"/>
          </p:nvPr>
        </p:nvSpPr>
        <p:spPr>
          <a:xfrm>
            <a:off x="914400" y="6172200"/>
            <a:ext cx="72390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18</a:t>
            </a:r>
            <a:endParaRPr lang="en-US" dirty="0"/>
          </a:p>
        </p:txBody>
      </p:sp>
      <p:sp>
        <p:nvSpPr>
          <p:cNvPr id="5" name="Content Placeholder 4"/>
          <p:cNvSpPr>
            <a:spLocks noGrp="1"/>
          </p:cNvSpPr>
          <p:nvPr>
            <p:ph sz="quarter" idx="1"/>
          </p:nvPr>
        </p:nvSpPr>
        <p:spPr/>
        <p:txBody>
          <a:bodyPr/>
          <a:lstStyle/>
          <a:p>
            <a:pPr marL="0" indent="0">
              <a:buNone/>
            </a:pPr>
            <a:r>
              <a:rPr lang="en-US" dirty="0">
                <a:latin typeface="Arial" pitchFamily="34" charset="0"/>
                <a:cs typeface="Arial" pitchFamily="34" charset="0"/>
              </a:rPr>
              <a:t>A. </a:t>
            </a:r>
            <a:r>
              <a:rPr lang="en-US" b="1" dirty="0">
                <a:latin typeface="Arial" pitchFamily="34" charset="0"/>
                <a:cs typeface="Arial" pitchFamily="34" charset="0"/>
              </a:rPr>
              <a:t>Database:</a:t>
            </a:r>
          </a:p>
          <a:p>
            <a:pPr marL="0" indent="0">
              <a:buNone/>
            </a:pPr>
            <a:r>
              <a:rPr lang="en-US" dirty="0">
                <a:latin typeface="Arial" pitchFamily="34" charset="0"/>
                <a:cs typeface="Arial" pitchFamily="34" charset="0"/>
              </a:rPr>
              <a:t>              </a:t>
            </a:r>
            <a:r>
              <a:rPr lang="en-US" sz="2000" dirty="0">
                <a:latin typeface="Times New Roman" pitchFamily="18" charset="0"/>
                <a:cs typeface="Times New Roman" pitchFamily="18" charset="0"/>
              </a:rPr>
              <a:t>The input EEG data is collected from BME signal processing  lab.</a:t>
            </a:r>
          </a:p>
          <a:p>
            <a:pPr marL="0" indent="0">
              <a:buNone/>
            </a:pPr>
            <a:r>
              <a:rPr lang="en-US" dirty="0">
                <a:latin typeface="Arial" pitchFamily="34" charset="0"/>
                <a:cs typeface="Arial" pitchFamily="34" charset="0"/>
              </a:rPr>
              <a:t>B. </a:t>
            </a:r>
            <a:r>
              <a:rPr lang="en-US" b="1" dirty="0">
                <a:latin typeface="Arial" pitchFamily="34" charset="0"/>
                <a:cs typeface="Arial" pitchFamily="34" charset="0"/>
              </a:rPr>
              <a:t>Proposed filter design architecture: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1800" dirty="0" smtClean="0">
                <a:latin typeface="Times New Roman" pitchFamily="18" charset="0"/>
                <a:cs typeface="Times New Roman" pitchFamily="18" charset="0"/>
              </a:rPr>
              <a:t>Figure7:Block </a:t>
            </a:r>
            <a:r>
              <a:rPr lang="en-US" sz="1800" dirty="0">
                <a:latin typeface="Times New Roman" pitchFamily="18" charset="0"/>
                <a:cs typeface="Times New Roman" pitchFamily="18" charset="0"/>
              </a:rPr>
              <a:t>diagram of D flip flop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276600"/>
            <a:ext cx="4372585" cy="1543265"/>
          </a:xfrm>
          <a:prstGeom prst="rect">
            <a:avLst/>
          </a:prstGeom>
        </p:spPr>
      </p:pic>
    </p:spTree>
    <p:extLst>
      <p:ext uri="{BB962C8B-B14F-4D97-AF65-F5344CB8AC3E}">
        <p14:creationId xmlns:p14="http://schemas.microsoft.com/office/powerpoint/2010/main" val="296400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sz="3800" b="1" dirty="0">
                <a:solidFill>
                  <a:schemeClr val="tx1"/>
                </a:solidFill>
                <a:latin typeface="Times New Roman" pitchFamily="18" charset="0"/>
                <a:cs typeface="Times New Roman" pitchFamily="18" charset="0"/>
              </a:rPr>
              <a:t>Overview</a:t>
            </a:r>
          </a:p>
        </p:txBody>
      </p:sp>
      <p:sp>
        <p:nvSpPr>
          <p:cNvPr id="3" name="Content Placeholder 2"/>
          <p:cNvSpPr>
            <a:spLocks noGrp="1"/>
          </p:cNvSpPr>
          <p:nvPr>
            <p:ph sz="quarter" idx="1"/>
          </p:nvPr>
        </p:nvSpPr>
        <p:spPr>
          <a:xfrm>
            <a:off x="1447800" y="1828800"/>
            <a:ext cx="7239000" cy="4191000"/>
          </a:xfrm>
        </p:spPr>
        <p:txBody>
          <a:bodyPr>
            <a:normAutofit fontScale="92500" lnSpcReduction="10000"/>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Goal of the </a:t>
            </a:r>
            <a:r>
              <a:rPr lang="en-US" sz="2000" dirty="0" smtClean="0">
                <a:latin typeface="Times New Roman" panose="02020603050405020304" pitchFamily="18" charset="0"/>
                <a:cs typeface="Times New Roman" panose="02020603050405020304" pitchFamily="18" charset="0"/>
              </a:rPr>
              <a:t>work</a:t>
            </a: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Concept of EEG signal</a:t>
            </a: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Filtering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Feature </a:t>
            </a:r>
            <a:r>
              <a:rPr lang="en-US" sz="2000" dirty="0" smtClean="0">
                <a:latin typeface="Times New Roman" panose="02020603050405020304" pitchFamily="18" charset="0"/>
                <a:cs typeface="Times New Roman" panose="02020603050405020304" pitchFamily="18" charset="0"/>
              </a:rPr>
              <a:t>extraction</a:t>
            </a:r>
          </a:p>
          <a:p>
            <a:pPr>
              <a:buFont typeface="Wingdings" pitchFamily="2" charset="2"/>
              <a:buChar char="Ø"/>
            </a:pPr>
            <a:r>
              <a:rPr lang="en-US" sz="2000" dirty="0" err="1" smtClean="0">
                <a:latin typeface="Times New Roman" panose="02020603050405020304" pitchFamily="18" charset="0"/>
                <a:cs typeface="Times New Roman" panose="02020603050405020304" pitchFamily="18" charset="0"/>
              </a:rPr>
              <a:t>Vivado</a:t>
            </a:r>
            <a:r>
              <a:rPr lang="en-US" sz="2000" dirty="0" smtClean="0">
                <a:latin typeface="Times New Roman" panose="02020603050405020304" pitchFamily="18" charset="0"/>
                <a:cs typeface="Times New Roman" panose="02020603050405020304" pitchFamily="18" charset="0"/>
              </a:rPr>
              <a:t> Xilinx Software</a:t>
            </a: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FPGA</a:t>
            </a: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Methodology</a:t>
            </a: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Experimental observation</a:t>
            </a: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Result Analysis</a:t>
            </a: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Conclusion</a:t>
            </a:r>
          </a:p>
          <a:p>
            <a:pPr>
              <a:buFont typeface="Wingdings" pitchFamily="2" charset="2"/>
              <a:buChar char="Ø"/>
            </a:pPr>
            <a:r>
              <a:rPr lang="en-US" sz="2000" dirty="0" smtClean="0">
                <a:latin typeface="Times New Roman" panose="02020603050405020304" pitchFamily="18" charset="0"/>
                <a:cs typeface="Times New Roman" panose="02020603050405020304" pitchFamily="18" charset="0"/>
              </a:rPr>
              <a:t>Future work</a:t>
            </a: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Arial" pitchFamily="34" charset="0"/>
              <a:cs typeface="Arial" pitchFamily="34" charset="0"/>
            </a:endParaRPr>
          </a:p>
        </p:txBody>
      </p:sp>
      <p:sp>
        <p:nvSpPr>
          <p:cNvPr id="4" name="Footer Placeholder 3"/>
          <p:cNvSpPr>
            <a:spLocks noGrp="1"/>
          </p:cNvSpPr>
          <p:nvPr>
            <p:ph type="ftr" sz="quarter" idx="11"/>
          </p:nvPr>
        </p:nvSpPr>
        <p:spPr>
          <a:xfrm>
            <a:off x="914400" y="6172200"/>
            <a:ext cx="7772400" cy="457200"/>
          </a:xfrm>
        </p:spPr>
        <p:txBody>
          <a:bodyPr/>
          <a:lstStyle/>
          <a:p>
            <a:pPr algn="ctr"/>
            <a:r>
              <a:rPr lang="en-US" dirty="0">
                <a:latin typeface="Arial" pitchFamily="34" charset="0"/>
                <a:cs typeface="Arial" pitchFamily="34" charset="0"/>
              </a:rPr>
              <a:t>Department of Electronics and Communication Engineering, KUET</a:t>
            </a:r>
          </a:p>
        </p:txBody>
      </p:sp>
      <p:sp>
        <p:nvSpPr>
          <p:cNvPr id="5" name="Slide Number Placeholder 4"/>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47908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b="1" dirty="0" smtClean="0">
                <a:solidFill>
                  <a:schemeClr val="tx1"/>
                </a:solidFill>
                <a:latin typeface="Times New Roman" pitchFamily="18" charset="0"/>
                <a:cs typeface="Times New Roman" pitchFamily="18" charset="0"/>
              </a:rPr>
              <a:t>Methodology(3/3)</a:t>
            </a:r>
            <a:endParaRPr lang="en-US" dirty="0"/>
          </a:p>
        </p:txBody>
      </p:sp>
      <p:sp>
        <p:nvSpPr>
          <p:cNvPr id="3" name="Footer Placeholder 2"/>
          <p:cNvSpPr>
            <a:spLocks noGrp="1"/>
          </p:cNvSpPr>
          <p:nvPr>
            <p:ph type="ftr" sz="quarter" idx="11"/>
          </p:nvPr>
        </p:nvSpPr>
        <p:spPr>
          <a:xfrm>
            <a:off x="914400" y="6172200"/>
            <a:ext cx="7772400" cy="457200"/>
          </a:xfrm>
        </p:spPr>
        <p:txBody>
          <a:bodyPr/>
          <a:lstStyle/>
          <a:p>
            <a:pPr algn="ctr"/>
            <a:r>
              <a:rPr lang="en-US" smtClean="0"/>
              <a:t>Department of Electronics and Communication Engineering, KUET</a:t>
            </a:r>
            <a:endParaRPr lang="en-US"/>
          </a:p>
        </p:txBody>
      </p:sp>
      <p:sp>
        <p:nvSpPr>
          <p:cNvPr id="4" name="Slide Number Placeholder 3"/>
          <p:cNvSpPr>
            <a:spLocks noGrp="1"/>
          </p:cNvSpPr>
          <p:nvPr>
            <p:ph type="sldNum" sz="quarter" idx="12"/>
          </p:nvPr>
        </p:nvSpPr>
        <p:spPr/>
        <p:txBody>
          <a:bodyPr/>
          <a:lstStyle/>
          <a:p>
            <a:r>
              <a:rPr lang="en-US" dirty="0" smtClean="0"/>
              <a:t>19</a:t>
            </a:r>
            <a:endParaRPr lang="en-US" dirty="0"/>
          </a:p>
        </p:txBody>
      </p:sp>
      <p:sp>
        <p:nvSpPr>
          <p:cNvPr id="5" name="Content Placeholder 4"/>
          <p:cNvSpPr>
            <a:spLocks noGrp="1"/>
          </p:cNvSpPr>
          <p:nvPr>
            <p:ph sz="quarter" idx="1"/>
          </p:nvPr>
        </p:nvSpPr>
        <p:spPr>
          <a:xfrm>
            <a:off x="457200" y="1143000"/>
            <a:ext cx="8229600" cy="4876800"/>
          </a:xfrm>
        </p:spPr>
        <p:txBody>
          <a:bodyPr>
            <a:normAutofit/>
          </a:bodyPr>
          <a:lstStyle/>
          <a:p>
            <a:r>
              <a:rPr lang="en-US" sz="2200" dirty="0">
                <a:latin typeface="Times New Roman" pitchFamily="18" charset="0"/>
                <a:cs typeface="Times New Roman" pitchFamily="18" charset="0"/>
              </a:rPr>
              <a:t>The low pass filter equation is , f(i)=</a:t>
            </a:r>
            <a:r>
              <a:rPr lang="en-US" sz="2200" dirty="0" err="1">
                <a:latin typeface="Times New Roman" pitchFamily="18" charset="0"/>
                <a:cs typeface="Times New Roman" pitchFamily="18" charset="0"/>
              </a:rPr>
              <a:t>mem</a:t>
            </a:r>
            <a:r>
              <a:rPr lang="en-US" sz="2200" dirty="0">
                <a:latin typeface="Times New Roman" pitchFamily="18" charset="0"/>
                <a:cs typeface="Times New Roman" pitchFamily="18" charset="0"/>
              </a:rPr>
              <a:t>(i)+</a:t>
            </a:r>
            <a:r>
              <a:rPr lang="en-US" sz="2200" dirty="0" err="1">
                <a:latin typeface="Times New Roman" pitchFamily="18" charset="0"/>
                <a:cs typeface="Times New Roman" pitchFamily="18" charset="0"/>
              </a:rPr>
              <a:t>mem</a:t>
            </a:r>
            <a:r>
              <a:rPr lang="en-US" sz="2200" dirty="0">
                <a:latin typeface="Times New Roman" pitchFamily="18" charset="0"/>
                <a:cs typeface="Times New Roman" pitchFamily="18" charset="0"/>
              </a:rPr>
              <a:t>(i-1) </a:t>
            </a:r>
            <a:r>
              <a:rPr lang="en-US" sz="2200" dirty="0" smtClean="0">
                <a:latin typeface="Times New Roman" pitchFamily="18" charset="0"/>
                <a:cs typeface="Times New Roman" pitchFamily="18" charset="0"/>
              </a:rPr>
              <a:t>…....(1)</a:t>
            </a:r>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Where , </a:t>
            </a:r>
            <a:r>
              <a:rPr lang="en-US" sz="2200" dirty="0" err="1">
                <a:latin typeface="Times New Roman" pitchFamily="18" charset="0"/>
                <a:cs typeface="Times New Roman" pitchFamily="18" charset="0"/>
              </a:rPr>
              <a:t>mem</a:t>
            </a:r>
            <a:r>
              <a:rPr lang="en-US" sz="2200" dirty="0">
                <a:latin typeface="Times New Roman" pitchFamily="18" charset="0"/>
                <a:cs typeface="Times New Roman" pitchFamily="18" charset="0"/>
              </a:rPr>
              <a:t>(i)=input EEG data , </a:t>
            </a:r>
            <a:r>
              <a:rPr lang="en-US" sz="2200" dirty="0" err="1">
                <a:latin typeface="Times New Roman" pitchFamily="18" charset="0"/>
                <a:cs typeface="Times New Roman" pitchFamily="18" charset="0"/>
              </a:rPr>
              <a:t>mem</a:t>
            </a:r>
            <a:r>
              <a:rPr lang="en-US" sz="2200" dirty="0">
                <a:latin typeface="Times New Roman" pitchFamily="18" charset="0"/>
                <a:cs typeface="Times New Roman" pitchFamily="18" charset="0"/>
              </a:rPr>
              <a:t> (i-1) = one delayed version of input EEG </a:t>
            </a:r>
            <a:r>
              <a:rPr lang="en-US" sz="2200" dirty="0" smtClean="0">
                <a:latin typeface="Times New Roman" pitchFamily="18" charset="0"/>
                <a:cs typeface="Times New Roman" pitchFamily="18" charset="0"/>
              </a:rPr>
              <a:t>data, f(i</a:t>
            </a:r>
            <a:r>
              <a:rPr lang="en-US" sz="2200" dirty="0">
                <a:latin typeface="Times New Roman" pitchFamily="18" charset="0"/>
                <a:cs typeface="Times New Roman" pitchFamily="18" charset="0"/>
              </a:rPr>
              <a:t>) =filtered output EEG data .</a:t>
            </a:r>
          </a:p>
          <a:p>
            <a:r>
              <a:rPr lang="en-US" sz="2200" dirty="0">
                <a:latin typeface="Times New Roman" pitchFamily="18" charset="0"/>
                <a:cs typeface="Times New Roman" pitchFamily="18" charset="0"/>
              </a:rPr>
              <a:t>In this paper  we used noise equation ,n[i]=</a:t>
            </a:r>
            <a:r>
              <a:rPr lang="en-US" sz="2200" dirty="0" err="1">
                <a:latin typeface="Times New Roman" pitchFamily="18" charset="0"/>
                <a:cs typeface="Times New Roman" pitchFamily="18" charset="0"/>
              </a:rPr>
              <a:t>mem</a:t>
            </a:r>
            <a:r>
              <a:rPr lang="en-US" sz="2200" dirty="0">
                <a:latin typeface="Times New Roman" pitchFamily="18" charset="0"/>
                <a:cs typeface="Times New Roman" pitchFamily="18" charset="0"/>
              </a:rPr>
              <a:t>[i]-f[i] </a:t>
            </a: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output of auto regressive model for 3</a:t>
            </a:r>
            <a:r>
              <a:rPr lang="en-US" sz="2200" baseline="30000" dirty="0">
                <a:latin typeface="Times New Roman" pitchFamily="18" charset="0"/>
                <a:cs typeface="Times New Roman" pitchFamily="18" charset="0"/>
              </a:rPr>
              <a:t>rd</a:t>
            </a:r>
            <a:r>
              <a:rPr lang="en-US" sz="2200" dirty="0">
                <a:latin typeface="Times New Roman" pitchFamily="18" charset="0"/>
                <a:cs typeface="Times New Roman" pitchFamily="18" charset="0"/>
              </a:rPr>
              <a:t> order is ,</a:t>
            </a:r>
          </a:p>
          <a:p>
            <a:pPr marL="0" indent="0">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ar</a:t>
            </a:r>
            <a:r>
              <a:rPr lang="en-US" sz="2200" dirty="0" smtClean="0">
                <a:latin typeface="Times New Roman" pitchFamily="18" charset="0"/>
                <a:cs typeface="Times New Roman" pitchFamily="18" charset="0"/>
              </a:rPr>
              <a:t>[i</a:t>
            </a:r>
            <a:r>
              <a:rPr lang="en-US" sz="2200" dirty="0">
                <a:latin typeface="Times New Roman" pitchFamily="18" charset="0"/>
                <a:cs typeface="Times New Roman" pitchFamily="18" charset="0"/>
              </a:rPr>
              <a:t>]=(a1*f[i-1]+ a2*f[i-2]+ a3*f[i-3])+n[i</a:t>
            </a:r>
            <a:r>
              <a:rPr lang="en-US" sz="2200" dirty="0" smtClean="0">
                <a:latin typeface="Times New Roman" pitchFamily="18" charset="0"/>
                <a:cs typeface="Times New Roman" pitchFamily="18" charset="0"/>
              </a:rPr>
              <a:t>] …………..(3)</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output of moving average model for 3</a:t>
            </a:r>
            <a:r>
              <a:rPr lang="en-US" sz="2200" baseline="30000" dirty="0">
                <a:latin typeface="Times New Roman" pitchFamily="18" charset="0"/>
                <a:cs typeface="Times New Roman" pitchFamily="18" charset="0"/>
              </a:rPr>
              <a:t>rd</a:t>
            </a:r>
            <a:r>
              <a:rPr lang="en-US" sz="2200" dirty="0">
                <a:latin typeface="Times New Roman" pitchFamily="18" charset="0"/>
                <a:cs typeface="Times New Roman" pitchFamily="18" charset="0"/>
              </a:rPr>
              <a:t> order is ,</a:t>
            </a:r>
          </a:p>
          <a:p>
            <a:pPr marL="0" indent="0">
              <a:buNone/>
            </a:pPr>
            <a:r>
              <a:rPr lang="en-US" sz="2200" dirty="0" smtClean="0">
                <a:latin typeface="Times New Roman" pitchFamily="18" charset="0"/>
                <a:cs typeface="Times New Roman" pitchFamily="18" charset="0"/>
              </a:rPr>
              <a:t>             ma[i</a:t>
            </a:r>
            <a:r>
              <a:rPr lang="en-US" sz="2200" dirty="0">
                <a:latin typeface="Times New Roman" pitchFamily="18" charset="0"/>
                <a:cs typeface="Times New Roman" pitchFamily="18" charset="0"/>
              </a:rPr>
              <a:t>]=b1*n[i-1]+ b2*n[i-2]+ b3*n[i-3</a:t>
            </a:r>
            <a:r>
              <a:rPr lang="en-US" sz="2200" dirty="0" smtClean="0">
                <a:latin typeface="Times New Roman" pitchFamily="18" charset="0"/>
                <a:cs typeface="Times New Roman" pitchFamily="18" charset="0"/>
              </a:rPr>
              <a:t>]  ……………...(4)</a:t>
            </a:r>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The output of auto regressive moving average model for 3</a:t>
            </a:r>
            <a:r>
              <a:rPr lang="en-US" sz="2200" baseline="30000" dirty="0">
                <a:latin typeface="Times New Roman" pitchFamily="18" charset="0"/>
                <a:cs typeface="Times New Roman" pitchFamily="18" charset="0"/>
              </a:rPr>
              <a:t>rd</a:t>
            </a:r>
            <a:r>
              <a:rPr lang="en-US" sz="2200" dirty="0">
                <a:latin typeface="Times New Roman" pitchFamily="18" charset="0"/>
                <a:cs typeface="Times New Roman" pitchFamily="18" charset="0"/>
              </a:rPr>
              <a:t> order is ,</a:t>
            </a:r>
          </a:p>
          <a:p>
            <a:pPr marL="0" indent="0">
              <a:buNone/>
            </a:pP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arma</a:t>
            </a:r>
            <a:r>
              <a:rPr lang="en-US" sz="2200" dirty="0">
                <a:latin typeface="Times New Roman" pitchFamily="18" charset="0"/>
                <a:cs typeface="Times New Roman" pitchFamily="18" charset="0"/>
              </a:rPr>
              <a:t>[i]=</a:t>
            </a:r>
            <a:r>
              <a:rPr lang="en-US" sz="2200" dirty="0" err="1">
                <a:latin typeface="Times New Roman" pitchFamily="18" charset="0"/>
                <a:cs typeface="Times New Roman" pitchFamily="18" charset="0"/>
              </a:rPr>
              <a:t>ar</a:t>
            </a:r>
            <a:r>
              <a:rPr lang="en-US" sz="2200" dirty="0">
                <a:latin typeface="Times New Roman" pitchFamily="18" charset="0"/>
                <a:cs typeface="Times New Roman" pitchFamily="18" charset="0"/>
              </a:rPr>
              <a:t>[i]+ma[i</a:t>
            </a:r>
            <a:r>
              <a:rPr lang="en-US" sz="2200" dirty="0" smtClean="0">
                <a:latin typeface="Times New Roman" pitchFamily="18" charset="0"/>
                <a:cs typeface="Times New Roman" pitchFamily="18" charset="0"/>
              </a:rPr>
              <a:t>]    ………………………………..(5)</a:t>
            </a:r>
            <a:endParaRPr lang="en-US" sz="2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7689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smtClean="0">
                <a:latin typeface="Times New Roman" pitchFamily="18" charset="0"/>
                <a:cs typeface="Times New Roman" pitchFamily="18" charset="0"/>
              </a:rPr>
              <a:t>Experimental observation(1/3)</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70104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20</a:t>
            </a:r>
            <a:endParaRPr lang="en-US" dirty="0"/>
          </a:p>
        </p:txBody>
      </p:sp>
      <p:sp>
        <p:nvSpPr>
          <p:cNvPr id="5" name="Content Placeholder 4"/>
          <p:cNvSpPr>
            <a:spLocks noGrp="1"/>
          </p:cNvSpPr>
          <p:nvPr>
            <p:ph sz="quarter" idx="1"/>
          </p:nvPr>
        </p:nvSpPr>
        <p:spPr>
          <a:xfrm>
            <a:off x="304800" y="1295400"/>
            <a:ext cx="8382000" cy="4876800"/>
          </a:xfrm>
        </p:spPr>
        <p:txBody>
          <a:bodyPr>
            <a:normAutofit lnSpcReduction="10000"/>
          </a:bodyPr>
          <a:lstStyle/>
          <a:p>
            <a:pPr marL="0" indent="0">
              <a:buNone/>
            </a:pPr>
            <a:r>
              <a:rPr lang="en-US" b="1" dirty="0" smtClean="0">
                <a:latin typeface="Times New Roman" pitchFamily="18" charset="0"/>
                <a:cs typeface="Times New Roman" pitchFamily="18" charset="0"/>
              </a:rPr>
              <a:t>RTL diagram:</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pPr marL="0" indent="0" algn="ctr">
              <a:buNone/>
            </a:pPr>
            <a:r>
              <a:rPr lang="en-US" sz="1800" dirty="0" smtClean="0">
                <a:latin typeface="Times New Roman" pitchFamily="18" charset="0"/>
                <a:cs typeface="Times New Roman" pitchFamily="18" charset="0"/>
              </a:rPr>
              <a:t>Figure </a:t>
            </a:r>
            <a:r>
              <a:rPr lang="en-US" sz="1800" dirty="0">
                <a:latin typeface="Times New Roman" pitchFamily="18" charset="0"/>
                <a:cs typeface="Times New Roman" pitchFamily="18" charset="0"/>
              </a:rPr>
              <a:t>8</a:t>
            </a:r>
            <a:r>
              <a:rPr lang="en-US" sz="1800" dirty="0" smtClean="0">
                <a:latin typeface="Times New Roman" pitchFamily="18" charset="0"/>
                <a:cs typeface="Times New Roman" pitchFamily="18" charset="0"/>
              </a:rPr>
              <a:t>:RTL </a:t>
            </a:r>
            <a:r>
              <a:rPr lang="en-US" sz="1800" dirty="0">
                <a:latin typeface="Times New Roman" pitchFamily="18" charset="0"/>
                <a:cs typeface="Times New Roman" pitchFamily="18" charset="0"/>
              </a:rPr>
              <a:t>diagram of this proposed method</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8001000" cy="3886200"/>
          </a:xfrm>
          <a:prstGeom prst="rect">
            <a:avLst/>
          </a:prstGeom>
        </p:spPr>
      </p:pic>
    </p:spTree>
    <p:extLst>
      <p:ext uri="{BB962C8B-B14F-4D97-AF65-F5344CB8AC3E}">
        <p14:creationId xmlns:p14="http://schemas.microsoft.com/office/powerpoint/2010/main" val="231906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a:latin typeface="Times New Roman" pitchFamily="18" charset="0"/>
                <a:cs typeface="Times New Roman" pitchFamily="18" charset="0"/>
              </a:rPr>
              <a:t>Experimental </a:t>
            </a:r>
            <a:r>
              <a:rPr lang="en-US" b="1" dirty="0" smtClean="0">
                <a:latin typeface="Times New Roman" pitchFamily="18" charset="0"/>
                <a:cs typeface="Times New Roman" pitchFamily="18" charset="0"/>
              </a:rPr>
              <a:t>observation(2/3</a:t>
            </a:r>
            <a:r>
              <a:rPr lang="en-US" b="1" dirty="0">
                <a:latin typeface="Times New Roman" pitchFamily="18" charset="0"/>
                <a:cs typeface="Times New Roman" pitchFamily="18" charset="0"/>
              </a:rPr>
              <a:t>)</a:t>
            </a:r>
            <a:endParaRPr lang="en-US" b="1" dirty="0"/>
          </a:p>
        </p:txBody>
      </p:sp>
      <p:sp>
        <p:nvSpPr>
          <p:cNvPr id="3" name="Footer Placeholder 2"/>
          <p:cNvSpPr>
            <a:spLocks noGrp="1"/>
          </p:cNvSpPr>
          <p:nvPr>
            <p:ph type="ftr" sz="quarter" idx="11"/>
          </p:nvPr>
        </p:nvSpPr>
        <p:spPr>
          <a:xfrm>
            <a:off x="914400" y="6172200"/>
            <a:ext cx="71628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21</a:t>
            </a:r>
            <a:endParaRPr lang="en-US" dirty="0"/>
          </a:p>
        </p:txBody>
      </p:sp>
      <p:sp>
        <p:nvSpPr>
          <p:cNvPr id="5" name="Content Placeholder 4"/>
          <p:cNvSpPr>
            <a:spLocks noGrp="1"/>
          </p:cNvSpPr>
          <p:nvPr>
            <p:ph sz="quarter" idx="1"/>
          </p:nvPr>
        </p:nvSpPr>
        <p:spPr>
          <a:xfrm>
            <a:off x="914400" y="914400"/>
            <a:ext cx="7772400" cy="5105400"/>
          </a:xfrm>
        </p:spPr>
        <p:txBody>
          <a:bodyPr>
            <a:normAutofit fontScale="85000" lnSpcReduction="20000"/>
          </a:bodyPr>
          <a:lstStyle/>
          <a:p>
            <a:pPr marL="0" indent="0">
              <a:buNone/>
            </a:pPr>
            <a:r>
              <a:rPr lang="en-US" sz="2800" b="1" dirty="0" smtClean="0">
                <a:latin typeface="Times New Roman" pitchFamily="18" charset="0"/>
                <a:cs typeface="Times New Roman" pitchFamily="18" charset="0"/>
              </a:rPr>
              <a:t>Timing diagram: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b="1" dirty="0" smtClean="0"/>
          </a:p>
          <a:p>
            <a:endParaRPr lang="en-US" b="1" dirty="0"/>
          </a:p>
          <a:p>
            <a:endParaRPr lang="en-US" b="1" dirty="0" smtClean="0"/>
          </a:p>
          <a:p>
            <a:endParaRPr lang="en-US" b="1" dirty="0"/>
          </a:p>
          <a:p>
            <a:pPr marL="0" indent="0" algn="ctr">
              <a:buNone/>
            </a:pPr>
            <a:r>
              <a:rPr lang="en-US" sz="2100" dirty="0" smtClean="0">
                <a:latin typeface="Times New Roman" pitchFamily="18" charset="0"/>
                <a:cs typeface="Times New Roman" pitchFamily="18" charset="0"/>
              </a:rPr>
              <a:t>Figure 9:Timing </a:t>
            </a:r>
            <a:r>
              <a:rPr lang="en-US" sz="2100" dirty="0">
                <a:latin typeface="Times New Roman" pitchFamily="18" charset="0"/>
                <a:cs typeface="Times New Roman" pitchFamily="18" charset="0"/>
              </a:rPr>
              <a:t>diagram of proposed method</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38200" y="1371600"/>
            <a:ext cx="7391400" cy="3962400"/>
          </a:xfrm>
          <a:prstGeom prst="rect">
            <a:avLst/>
          </a:prstGeom>
        </p:spPr>
      </p:pic>
    </p:spTree>
    <p:extLst>
      <p:ext uri="{BB962C8B-B14F-4D97-AF65-F5344CB8AC3E}">
        <p14:creationId xmlns:p14="http://schemas.microsoft.com/office/powerpoint/2010/main" val="3448272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a:latin typeface="Times New Roman" pitchFamily="18" charset="0"/>
                <a:cs typeface="Times New Roman" pitchFamily="18" charset="0"/>
              </a:rPr>
              <a:t>Experimental </a:t>
            </a:r>
            <a:r>
              <a:rPr lang="en-US" b="1" dirty="0" smtClean="0">
                <a:latin typeface="Times New Roman" pitchFamily="18" charset="0"/>
                <a:cs typeface="Times New Roman" pitchFamily="18" charset="0"/>
              </a:rPr>
              <a:t>observation(3/3</a:t>
            </a:r>
            <a:r>
              <a:rPr lang="en-US" b="1" dirty="0">
                <a:latin typeface="Times New Roman" pitchFamily="18" charset="0"/>
                <a:cs typeface="Times New Roman" pitchFamily="18" charset="0"/>
              </a:rPr>
              <a:t>)</a:t>
            </a:r>
            <a:endParaRPr lang="en-US" b="1" dirty="0"/>
          </a:p>
        </p:txBody>
      </p:sp>
      <p:sp>
        <p:nvSpPr>
          <p:cNvPr id="3" name="Footer Placeholder 2"/>
          <p:cNvSpPr>
            <a:spLocks noGrp="1"/>
          </p:cNvSpPr>
          <p:nvPr>
            <p:ph type="ftr" sz="quarter" idx="11"/>
          </p:nvPr>
        </p:nvSpPr>
        <p:spPr>
          <a:xfrm>
            <a:off x="914400" y="6172200"/>
            <a:ext cx="75438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22</a:t>
            </a:r>
            <a:endParaRPr lang="en-US" dirty="0"/>
          </a:p>
        </p:txBody>
      </p:sp>
      <p:sp>
        <p:nvSpPr>
          <p:cNvPr id="5" name="Content Placeholder 4"/>
          <p:cNvSpPr>
            <a:spLocks noGrp="1"/>
          </p:cNvSpPr>
          <p:nvPr>
            <p:ph sz="quarter" idx="1"/>
          </p:nvPr>
        </p:nvSpPr>
        <p:spPr>
          <a:xfrm>
            <a:off x="914400" y="990600"/>
            <a:ext cx="7772400" cy="5257800"/>
          </a:xfrm>
        </p:spPr>
        <p:txBody>
          <a:bodyPr>
            <a:normAutofit/>
          </a:bodyPr>
          <a:lstStyle/>
          <a:p>
            <a:pPr marL="0" indent="0">
              <a:buNone/>
            </a:pPr>
            <a:r>
              <a:rPr lang="en-US" b="1" dirty="0" smtClean="0">
                <a:latin typeface="Times New Roman" pitchFamily="18" charset="0"/>
                <a:cs typeface="Times New Roman" pitchFamily="18" charset="0"/>
              </a:rPr>
              <a:t>Input /Output pin layout: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b="1" dirty="0" smtClean="0"/>
          </a:p>
          <a:p>
            <a:pPr marL="0" indent="0" algn="ctr">
              <a:buNone/>
            </a:pPr>
            <a:r>
              <a:rPr lang="en-US" sz="1800" dirty="0" smtClean="0">
                <a:latin typeface="Times New Roman" pitchFamily="18" charset="0"/>
                <a:cs typeface="Times New Roman" pitchFamily="18" charset="0"/>
              </a:rPr>
              <a:t>Figure10:Pin </a:t>
            </a:r>
            <a:r>
              <a:rPr lang="en-US" sz="1800" dirty="0">
                <a:latin typeface="Times New Roman" pitchFamily="18" charset="0"/>
                <a:cs typeface="Times New Roman" pitchFamily="18" charset="0"/>
              </a:rPr>
              <a:t>layout of proposed method</a:t>
            </a:r>
          </a:p>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2807" t="19236" r="21534" b="8586"/>
          <a:stretch/>
        </p:blipFill>
        <p:spPr>
          <a:xfrm>
            <a:off x="457200" y="1524000"/>
            <a:ext cx="8305800" cy="4114800"/>
          </a:xfrm>
          <a:prstGeom prst="rect">
            <a:avLst/>
          </a:prstGeom>
        </p:spPr>
      </p:pic>
    </p:spTree>
    <p:extLst>
      <p:ext uri="{BB962C8B-B14F-4D97-AF65-F5344CB8AC3E}">
        <p14:creationId xmlns:p14="http://schemas.microsoft.com/office/powerpoint/2010/main" val="2649276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09600"/>
          </a:xfrm>
        </p:spPr>
        <p:txBody>
          <a:bodyPr>
            <a:normAutofit fontScale="90000"/>
          </a:bodyPr>
          <a:lstStyle/>
          <a:p>
            <a:pPr algn="ctr"/>
            <a:r>
              <a:rPr lang="en-US" b="1" dirty="0" smtClean="0">
                <a:latin typeface="Times New Roman" pitchFamily="18" charset="0"/>
                <a:cs typeface="Times New Roman" pitchFamily="18" charset="0"/>
              </a:rPr>
              <a:t>Result Analysis(1/10)</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248400"/>
            <a:ext cx="7696200" cy="381000"/>
          </a:xfrm>
        </p:spPr>
        <p:txBody>
          <a:bodyPr/>
          <a:lstStyle/>
          <a:p>
            <a:pPr algn="ctr"/>
            <a:r>
              <a:rPr lang="en-US" smtClean="0"/>
              <a:t>Department of Electronics and Communication Engineering, KUET</a:t>
            </a:r>
            <a:endParaRPr lang="en-US"/>
          </a:p>
        </p:txBody>
      </p:sp>
      <p:sp>
        <p:nvSpPr>
          <p:cNvPr id="4" name="Slide Number Placeholder 3"/>
          <p:cNvSpPr>
            <a:spLocks noGrp="1"/>
          </p:cNvSpPr>
          <p:nvPr>
            <p:ph type="sldNum" sz="quarter" idx="12"/>
          </p:nvPr>
        </p:nvSpPr>
        <p:spPr/>
        <p:txBody>
          <a:bodyPr/>
          <a:lstStyle/>
          <a:p>
            <a:r>
              <a:rPr lang="en-US" dirty="0" smtClean="0"/>
              <a:t>23</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643994743"/>
              </p:ext>
            </p:extLst>
          </p:nvPr>
        </p:nvGraphicFramePr>
        <p:xfrm>
          <a:off x="609600" y="914399"/>
          <a:ext cx="8077200" cy="5760720"/>
        </p:xfrm>
        <a:graphic>
          <a:graphicData uri="http://schemas.openxmlformats.org/drawingml/2006/table">
            <a:tbl>
              <a:tblPr firstRow="1" firstCol="1" bandRow="1">
                <a:tableStyleId>{5C22544A-7EE6-4342-B048-85BDC9FD1C3A}</a:tableStyleId>
              </a:tblPr>
              <a:tblGrid>
                <a:gridCol w="2500107"/>
                <a:gridCol w="2557882"/>
                <a:gridCol w="3019211"/>
              </a:tblGrid>
              <a:tr h="246743">
                <a:tc>
                  <a:txBody>
                    <a:bodyPr/>
                    <a:lstStyle/>
                    <a:p>
                      <a:pPr marL="0" marR="0">
                        <a:lnSpc>
                          <a:spcPct val="150000"/>
                        </a:lnSpc>
                      </a:pPr>
                      <a:r>
                        <a:rPr lang="en-US" sz="1200" dirty="0" err="1">
                          <a:effectLst/>
                        </a:rPr>
                        <a:t>Sl.No</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EEG(mem)</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Filter_output(f)</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1</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5</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d</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2</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8</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c</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3</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4</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3</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4</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f</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b</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5</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c</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b</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6</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f</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7</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7</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8</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0</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8</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8</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c</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dirty="0">
                          <a:effectLst/>
                        </a:rPr>
                        <a:t>9</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4</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4</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10</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0</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1</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11</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1</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0</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12</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f</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8</a:t>
                      </a:r>
                      <a:endParaRPr lang="en-US" sz="120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13</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9</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1</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14</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8</a:t>
                      </a:r>
                      <a:endParaRPr lang="en-US" sz="1200" dirty="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b</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15</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3</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d</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16</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a</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c</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17</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2</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b</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18</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9</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9</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19</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0</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1</a:t>
                      </a:r>
                      <a:endParaRPr lang="en-US" sz="1200" dirty="0">
                        <a:effectLst/>
                        <a:latin typeface="Times New Roman"/>
                        <a:ea typeface="Calibri"/>
                        <a:cs typeface="Times New Roman"/>
                      </a:endParaRPr>
                    </a:p>
                  </a:txBody>
                  <a:tcPr marL="46883" marR="46883" marT="0" marB="0"/>
                </a:tc>
              </a:tr>
              <a:tr h="246743">
                <a:tc>
                  <a:txBody>
                    <a:bodyPr/>
                    <a:lstStyle/>
                    <a:p>
                      <a:pPr marL="0" marR="0">
                        <a:lnSpc>
                          <a:spcPct val="150000"/>
                        </a:lnSpc>
                      </a:pPr>
                      <a:r>
                        <a:rPr lang="en-US" sz="1200">
                          <a:effectLst/>
                        </a:rPr>
                        <a:t>20</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a:effectLst/>
                        </a:rPr>
                        <a:t>   1</a:t>
                      </a:r>
                      <a:endParaRPr lang="en-US" sz="1200">
                        <a:effectLst/>
                        <a:latin typeface="Times New Roman"/>
                        <a:ea typeface="Calibri"/>
                        <a:cs typeface="Times New Roman"/>
                      </a:endParaRPr>
                    </a:p>
                  </a:txBody>
                  <a:tcPr marL="46883" marR="46883" marT="0" marB="0"/>
                </a:tc>
                <a:tc>
                  <a:txBody>
                    <a:bodyPr/>
                    <a:lstStyle/>
                    <a:p>
                      <a:pPr marL="0" marR="0">
                        <a:lnSpc>
                          <a:spcPct val="150000"/>
                        </a:lnSpc>
                      </a:pPr>
                      <a:r>
                        <a:rPr lang="en-US" sz="1200" dirty="0">
                          <a:effectLst/>
                        </a:rPr>
                        <a:t>  5</a:t>
                      </a:r>
                      <a:endParaRPr lang="en-US" sz="1200" dirty="0">
                        <a:effectLst/>
                        <a:latin typeface="Times New Roman"/>
                        <a:ea typeface="Calibri"/>
                        <a:cs typeface="Times New Roman"/>
                      </a:endParaRPr>
                    </a:p>
                  </a:txBody>
                  <a:tcPr marL="46883" marR="46883" marT="0" marB="0"/>
                </a:tc>
              </a:tr>
            </a:tbl>
          </a:graphicData>
        </a:graphic>
      </p:graphicFrame>
    </p:spTree>
    <p:extLst>
      <p:ext uri="{BB962C8B-B14F-4D97-AF65-F5344CB8AC3E}">
        <p14:creationId xmlns:p14="http://schemas.microsoft.com/office/powerpoint/2010/main" val="3016044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smtClean="0">
                <a:latin typeface="Times New Roman" pitchFamily="18" charset="0"/>
                <a:cs typeface="Times New Roman" pitchFamily="18" charset="0"/>
              </a:rPr>
              <a:t>Result </a:t>
            </a:r>
            <a:r>
              <a:rPr lang="en-US" b="1" dirty="0">
                <a:latin typeface="Times New Roman" pitchFamily="18" charset="0"/>
                <a:cs typeface="Times New Roman" pitchFamily="18" charset="0"/>
              </a:rPr>
              <a:t>Analysis </a:t>
            </a:r>
            <a:r>
              <a:rPr lang="en-US" b="1" dirty="0" smtClean="0">
                <a:latin typeface="Times New Roman" pitchFamily="18" charset="0"/>
                <a:cs typeface="Times New Roman" pitchFamily="18" charset="0"/>
              </a:rPr>
              <a:t>(2/10)</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324600"/>
            <a:ext cx="7924800" cy="304800"/>
          </a:xfrm>
        </p:spPr>
        <p:txBody>
          <a:bodyPr/>
          <a:lstStyle/>
          <a:p>
            <a:pPr algn="ctr"/>
            <a:r>
              <a:rPr lang="en-US" smtClean="0"/>
              <a:t>Department of Electronics and Communication Engineering, KUET</a:t>
            </a:r>
            <a:endParaRPr lang="en-US"/>
          </a:p>
        </p:txBody>
      </p:sp>
      <p:sp>
        <p:nvSpPr>
          <p:cNvPr id="4" name="Slide Number Placeholder 3"/>
          <p:cNvSpPr>
            <a:spLocks noGrp="1"/>
          </p:cNvSpPr>
          <p:nvPr>
            <p:ph type="sldNum" sz="quarter" idx="12"/>
          </p:nvPr>
        </p:nvSpPr>
        <p:spPr/>
        <p:txBody>
          <a:bodyPr/>
          <a:lstStyle/>
          <a:p>
            <a:r>
              <a:rPr lang="en-US" dirty="0" smtClean="0"/>
              <a:t>24</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309969333"/>
              </p:ext>
            </p:extLst>
          </p:nvPr>
        </p:nvGraphicFramePr>
        <p:xfrm>
          <a:off x="304800" y="762007"/>
          <a:ext cx="8686801" cy="5517339"/>
        </p:xfrm>
        <a:graphic>
          <a:graphicData uri="http://schemas.openxmlformats.org/drawingml/2006/table">
            <a:tbl>
              <a:tblPr firstRow="1" firstCol="1" bandRow="1">
                <a:tableStyleId>{5C22544A-7EE6-4342-B048-85BDC9FD1C3A}</a:tableStyleId>
              </a:tblPr>
              <a:tblGrid>
                <a:gridCol w="1185119"/>
                <a:gridCol w="1255606"/>
                <a:gridCol w="1502780"/>
                <a:gridCol w="1227411"/>
                <a:gridCol w="1153164"/>
                <a:gridCol w="1163504"/>
                <a:gridCol w="1199217"/>
              </a:tblGrid>
              <a:tr h="488139">
                <a:tc>
                  <a:txBody>
                    <a:bodyPr/>
                    <a:lstStyle/>
                    <a:p>
                      <a:pPr marL="0" marR="0">
                        <a:lnSpc>
                          <a:spcPct val="150000"/>
                        </a:lnSpc>
                      </a:pPr>
                      <a:r>
                        <a:rPr lang="en-US" sz="1100">
                          <a:effectLst/>
                        </a:rPr>
                        <a:t>Sl.No</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EEG(mem)</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Filter_output(f)</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Noise(n)</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AR</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MA</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ARMA</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5</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d</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4</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2</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6</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3</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3</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d</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f</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5</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6</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f</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0</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f</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9</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7</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f</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d</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12</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f</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6</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13</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9</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d</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e</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d</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7</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15</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3</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d</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6</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5</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0</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16</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a</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e</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9</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6</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f</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2</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7</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b</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9</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9</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5</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d</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2</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19</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2</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8</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a</a:t>
                      </a:r>
                      <a:endParaRPr lang="en-US" sz="1100">
                        <a:effectLst/>
                        <a:latin typeface="Times New Roman"/>
                        <a:ea typeface="Calibri"/>
                        <a:cs typeface="Times New Roman"/>
                      </a:endParaRPr>
                    </a:p>
                  </a:txBody>
                  <a:tcPr marL="63211" marR="63211" marT="0" marB="0"/>
                </a:tc>
              </a:tr>
              <a:tr h="246103">
                <a:tc>
                  <a:txBody>
                    <a:bodyPr/>
                    <a:lstStyle/>
                    <a:p>
                      <a:pPr marL="0" marR="0">
                        <a:lnSpc>
                          <a:spcPct val="150000"/>
                        </a:lnSpc>
                      </a:pPr>
                      <a:r>
                        <a:rPr lang="en-US" sz="1100">
                          <a:effectLst/>
                        </a:rPr>
                        <a:t>20</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1</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5</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c</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  4</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a:effectLst/>
                        </a:rPr>
                        <a:t>6</a:t>
                      </a:r>
                      <a:endParaRPr lang="en-US" sz="1100">
                        <a:effectLst/>
                        <a:latin typeface="Times New Roman"/>
                        <a:ea typeface="Calibri"/>
                        <a:cs typeface="Times New Roman"/>
                      </a:endParaRPr>
                    </a:p>
                  </a:txBody>
                  <a:tcPr marL="63211" marR="63211" marT="0" marB="0"/>
                </a:tc>
                <a:tc>
                  <a:txBody>
                    <a:bodyPr/>
                    <a:lstStyle/>
                    <a:p>
                      <a:pPr marL="0" marR="0">
                        <a:lnSpc>
                          <a:spcPct val="150000"/>
                        </a:lnSpc>
                      </a:pPr>
                      <a:r>
                        <a:rPr lang="en-US" sz="1100" dirty="0">
                          <a:effectLst/>
                        </a:rPr>
                        <a:t>a</a:t>
                      </a:r>
                      <a:endParaRPr lang="en-US" sz="1100" dirty="0">
                        <a:effectLst/>
                        <a:latin typeface="Times New Roman"/>
                        <a:ea typeface="Calibri"/>
                        <a:cs typeface="Times New Roman"/>
                      </a:endParaRPr>
                    </a:p>
                  </a:txBody>
                  <a:tcPr marL="63211" marR="63211" marT="0" marB="0"/>
                </a:tc>
              </a:tr>
            </a:tbl>
          </a:graphicData>
        </a:graphic>
      </p:graphicFrame>
    </p:spTree>
    <p:extLst>
      <p:ext uri="{BB962C8B-B14F-4D97-AF65-F5344CB8AC3E}">
        <p14:creationId xmlns:p14="http://schemas.microsoft.com/office/powerpoint/2010/main" val="2365738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smtClean="0">
                <a:latin typeface="Times New Roman" pitchFamily="18" charset="0"/>
                <a:cs typeface="Times New Roman" pitchFamily="18" charset="0"/>
              </a:rPr>
              <a:t>Result </a:t>
            </a:r>
            <a:r>
              <a:rPr lang="en-US" b="1" dirty="0">
                <a:latin typeface="Times New Roman" pitchFamily="18" charset="0"/>
                <a:cs typeface="Times New Roman" pitchFamily="18" charset="0"/>
              </a:rPr>
              <a:t>Analysis </a:t>
            </a:r>
            <a:r>
              <a:rPr lang="en-US" b="1" dirty="0" smtClean="0">
                <a:latin typeface="Times New Roman" pitchFamily="18" charset="0"/>
                <a:cs typeface="Times New Roman" pitchFamily="18" charset="0"/>
              </a:rPr>
              <a:t>(3/10)</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71628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25</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373211563"/>
              </p:ext>
            </p:extLst>
          </p:nvPr>
        </p:nvGraphicFramePr>
        <p:xfrm>
          <a:off x="381000" y="1066802"/>
          <a:ext cx="8305800" cy="4952997"/>
        </p:xfrm>
        <a:graphic>
          <a:graphicData uri="http://schemas.openxmlformats.org/drawingml/2006/table">
            <a:tbl>
              <a:tblPr firstRow="1" firstCol="1" bandRow="1">
                <a:tableStyleId>{5C22544A-7EE6-4342-B048-85BDC9FD1C3A}</a:tableStyleId>
              </a:tblPr>
              <a:tblGrid>
                <a:gridCol w="2768600"/>
                <a:gridCol w="2768600"/>
                <a:gridCol w="2768600"/>
              </a:tblGrid>
              <a:tr h="235857">
                <a:tc>
                  <a:txBody>
                    <a:bodyPr/>
                    <a:lstStyle/>
                    <a:p>
                      <a:pPr marL="0" marR="0">
                        <a:lnSpc>
                          <a:spcPct val="115000"/>
                        </a:lnSpc>
                        <a:spcBef>
                          <a:spcPts val="0"/>
                        </a:spcBef>
                        <a:spcAft>
                          <a:spcPts val="0"/>
                        </a:spcAft>
                      </a:pPr>
                      <a:r>
                        <a:rPr lang="en-US" sz="1100" dirty="0" err="1">
                          <a:effectLst/>
                        </a:rPr>
                        <a:t>Sl.No</a:t>
                      </a:r>
                      <a:endParaRPr lang="en-US" sz="800" dirty="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EEG(mem)</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Feature value </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dirty="0">
                          <a:effectLst/>
                        </a:rPr>
                        <a:t>   5</a:t>
                      </a:r>
                      <a:endParaRPr lang="en-US" sz="800" dirty="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f</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2</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8</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3</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3</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4</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5</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4</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f</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8</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5</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c</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6</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6</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f</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9</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7</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8</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5</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8</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8</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6</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9</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4</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f</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10</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0</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1</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11</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1</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c</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12</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f</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8</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13</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9</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d</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14</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8</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b</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15</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3</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f</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16</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a</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d</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17</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2</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0</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dirty="0">
                          <a:effectLst/>
                        </a:rPr>
                        <a:t>18</a:t>
                      </a:r>
                      <a:endParaRPr lang="en-US" sz="800" dirty="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9</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8</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19</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0</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b</a:t>
                      </a:r>
                      <a:endParaRPr lang="en-US" sz="800">
                        <a:effectLst/>
                        <a:latin typeface="Calibri"/>
                        <a:ea typeface="Calibri"/>
                        <a:cs typeface="Times New Roman"/>
                      </a:endParaRPr>
                    </a:p>
                  </a:txBody>
                  <a:tcPr marL="52595" marR="52595" marT="0" marB="0"/>
                </a:tc>
              </a:tr>
              <a:tr h="235857">
                <a:tc>
                  <a:txBody>
                    <a:bodyPr/>
                    <a:lstStyle/>
                    <a:p>
                      <a:pPr marL="0" marR="0">
                        <a:lnSpc>
                          <a:spcPct val="115000"/>
                        </a:lnSpc>
                        <a:spcBef>
                          <a:spcPts val="0"/>
                        </a:spcBef>
                        <a:spcAft>
                          <a:spcPts val="0"/>
                        </a:spcAft>
                      </a:pPr>
                      <a:r>
                        <a:rPr lang="en-US" sz="1100">
                          <a:effectLst/>
                        </a:rPr>
                        <a:t>20</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a:effectLst/>
                        </a:rPr>
                        <a:t>   1</a:t>
                      </a:r>
                      <a:endParaRPr lang="en-US" sz="800">
                        <a:effectLst/>
                        <a:latin typeface="Calibri"/>
                        <a:ea typeface="Calibri"/>
                        <a:cs typeface="Times New Roman"/>
                      </a:endParaRPr>
                    </a:p>
                  </a:txBody>
                  <a:tcPr marL="52595" marR="52595" marT="0" marB="0"/>
                </a:tc>
                <a:tc>
                  <a:txBody>
                    <a:bodyPr/>
                    <a:lstStyle/>
                    <a:p>
                      <a:pPr marL="0" marR="0">
                        <a:lnSpc>
                          <a:spcPct val="115000"/>
                        </a:lnSpc>
                        <a:spcBef>
                          <a:spcPts val="0"/>
                        </a:spcBef>
                        <a:spcAft>
                          <a:spcPts val="0"/>
                        </a:spcAft>
                      </a:pPr>
                      <a:r>
                        <a:rPr lang="en-US" sz="1100" dirty="0">
                          <a:effectLst/>
                        </a:rPr>
                        <a:t>e</a:t>
                      </a:r>
                      <a:endParaRPr lang="en-US" sz="800" dirty="0">
                        <a:effectLst/>
                        <a:latin typeface="Calibri"/>
                        <a:ea typeface="Calibri"/>
                        <a:cs typeface="Times New Roman"/>
                      </a:endParaRPr>
                    </a:p>
                  </a:txBody>
                  <a:tcPr marL="52595" marR="52595" marT="0" marB="0"/>
                </a:tc>
              </a:tr>
            </a:tbl>
          </a:graphicData>
        </a:graphic>
      </p:graphicFrame>
    </p:spTree>
    <p:extLst>
      <p:ext uri="{BB962C8B-B14F-4D97-AF65-F5344CB8AC3E}">
        <p14:creationId xmlns:p14="http://schemas.microsoft.com/office/powerpoint/2010/main" val="3099227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smtClean="0">
                <a:latin typeface="Times New Roman" pitchFamily="18" charset="0"/>
                <a:cs typeface="Times New Roman" pitchFamily="18" charset="0"/>
              </a:rPr>
              <a:t>Result </a:t>
            </a:r>
            <a:r>
              <a:rPr lang="en-US" b="1" dirty="0">
                <a:latin typeface="Times New Roman" pitchFamily="18" charset="0"/>
                <a:cs typeface="Times New Roman" pitchFamily="18" charset="0"/>
              </a:rPr>
              <a:t>Analysis </a:t>
            </a:r>
            <a:r>
              <a:rPr lang="en-US" b="1" dirty="0" smtClean="0">
                <a:latin typeface="Times New Roman" pitchFamily="18" charset="0"/>
                <a:cs typeface="Times New Roman" pitchFamily="18" charset="0"/>
              </a:rPr>
              <a:t>(4/10)</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68580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26</a:t>
            </a:r>
            <a:endParaRPr lang="en-US" dirty="0"/>
          </a:p>
        </p:txBody>
      </p:sp>
      <p:sp>
        <p:nvSpPr>
          <p:cNvPr id="5" name="Content Placeholder 4"/>
          <p:cNvSpPr>
            <a:spLocks noGrp="1"/>
          </p:cNvSpPr>
          <p:nvPr>
            <p:ph sz="quarter" idx="1"/>
          </p:nvPr>
        </p:nvSpPr>
        <p:spPr>
          <a:xfrm>
            <a:off x="228600" y="1143000"/>
            <a:ext cx="8686800" cy="4876800"/>
          </a:xfrm>
        </p:spPr>
        <p:txBody>
          <a:bodyPr/>
          <a:lstStyle/>
          <a:p>
            <a:pPr marL="0" indent="0">
              <a:buNone/>
            </a:pPr>
            <a:r>
              <a:rPr lang="en-US" sz="2800" dirty="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ifferent </a:t>
            </a:r>
            <a:r>
              <a:rPr lang="en-US" sz="2800" dirty="0">
                <a:latin typeface="Times New Roman" panose="02020603050405020304" pitchFamily="18" charset="0"/>
                <a:cs typeface="Times New Roman" panose="02020603050405020304" pitchFamily="18" charset="0"/>
              </a:rPr>
              <a:t>band </a:t>
            </a:r>
            <a:r>
              <a:rPr lang="en-US" sz="2800" dirty="0" smtClean="0">
                <a:latin typeface="Times New Roman" panose="02020603050405020304" pitchFamily="18" charset="0"/>
                <a:cs typeface="Times New Roman" panose="02020603050405020304" pitchFamily="18" charset="0"/>
              </a:rPr>
              <a:t> identification of </a:t>
            </a:r>
            <a:r>
              <a:rPr lang="en-US" sz="2800" dirty="0">
                <a:latin typeface="Times New Roman" panose="02020603050405020304" pitchFamily="18" charset="0"/>
                <a:cs typeface="Times New Roman" panose="02020603050405020304" pitchFamily="18" charset="0"/>
              </a:rPr>
              <a:t>EEG signal</a:t>
            </a:r>
          </a:p>
          <a:p>
            <a:endParaRPr lang="en-US" sz="1400" dirty="0" smtClean="0">
              <a:latin typeface="Times New Roman" pitchFamily="18" charset="0"/>
              <a:cs typeface="Times New Roman" pitchFamily="18" charset="0"/>
            </a:endParaRP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90547044"/>
              </p:ext>
            </p:extLst>
          </p:nvPr>
        </p:nvGraphicFramePr>
        <p:xfrm>
          <a:off x="533400" y="1828800"/>
          <a:ext cx="8229600" cy="4191000"/>
        </p:xfrm>
        <a:graphic>
          <a:graphicData uri="http://schemas.openxmlformats.org/drawingml/2006/table">
            <a:tbl>
              <a:tblPr firstRow="1" firstCol="1" bandRow="1">
                <a:tableStyleId>{5C22544A-7EE6-4342-B048-85BDC9FD1C3A}</a:tableStyleId>
              </a:tblPr>
              <a:tblGrid>
                <a:gridCol w="2057400"/>
                <a:gridCol w="2057400"/>
                <a:gridCol w="2057400"/>
                <a:gridCol w="2057400"/>
              </a:tblGrid>
              <a:tr h="1095375">
                <a:tc>
                  <a:txBody>
                    <a:bodyPr/>
                    <a:lstStyle/>
                    <a:p>
                      <a:pPr marL="0" marR="0">
                        <a:lnSpc>
                          <a:spcPct val="115000"/>
                        </a:lnSpc>
                        <a:spcBef>
                          <a:spcPts val="0"/>
                        </a:spcBef>
                        <a:spcAft>
                          <a:spcPts val="0"/>
                        </a:spcAft>
                      </a:pPr>
                      <a:r>
                        <a:rPr lang="en-US" sz="1100" dirty="0">
                          <a:effectLst/>
                        </a:rPr>
                        <a:t>EEG signal</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err="1">
                          <a:effectLst/>
                        </a:rPr>
                        <a:t>F_electrod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N_electrod</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O_electrod</a:t>
                      </a:r>
                      <a:endParaRPr lang="en-US" sz="1100">
                        <a:effectLst/>
                        <a:latin typeface="Calibri"/>
                        <a:ea typeface="Calibri"/>
                        <a:cs typeface="Times New Roman"/>
                      </a:endParaRPr>
                    </a:p>
                  </a:txBody>
                  <a:tcPr marL="68580" marR="68580" marT="0" marB="0"/>
                </a:tc>
              </a:tr>
              <a:tr h="619125">
                <a:tc>
                  <a:txBody>
                    <a:bodyPr/>
                    <a:lstStyle/>
                    <a:p>
                      <a:pPr marL="0" marR="0">
                        <a:lnSpc>
                          <a:spcPct val="115000"/>
                        </a:lnSpc>
                        <a:spcBef>
                          <a:spcPts val="0"/>
                        </a:spcBef>
                        <a:spcAft>
                          <a:spcPts val="0"/>
                        </a:spcAft>
                      </a:pPr>
                      <a:r>
                        <a:rPr lang="en-US" sz="1100">
                          <a:effectLst/>
                        </a:rPr>
                        <a:t>Alpha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Exist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Exist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Exist</a:t>
                      </a:r>
                      <a:endParaRPr lang="en-US" sz="1100">
                        <a:effectLst/>
                        <a:latin typeface="Calibri"/>
                        <a:ea typeface="Calibri"/>
                        <a:cs typeface="Times New Roman"/>
                      </a:endParaRPr>
                    </a:p>
                  </a:txBody>
                  <a:tcPr marL="68580" marR="68580" marT="0" marB="0"/>
                </a:tc>
              </a:tr>
              <a:tr h="619125">
                <a:tc>
                  <a:txBody>
                    <a:bodyPr/>
                    <a:lstStyle/>
                    <a:p>
                      <a:pPr marL="0" marR="0">
                        <a:lnSpc>
                          <a:spcPct val="115000"/>
                        </a:lnSpc>
                        <a:spcBef>
                          <a:spcPts val="0"/>
                        </a:spcBef>
                        <a:spcAft>
                          <a:spcPts val="0"/>
                        </a:spcAft>
                      </a:pPr>
                      <a:r>
                        <a:rPr lang="en-US" sz="1100">
                          <a:effectLst/>
                        </a:rPr>
                        <a:t>Beta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Exist</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619125">
                <a:tc>
                  <a:txBody>
                    <a:bodyPr/>
                    <a:lstStyle/>
                    <a:p>
                      <a:pPr marL="0" marR="0">
                        <a:lnSpc>
                          <a:spcPct val="115000"/>
                        </a:lnSpc>
                        <a:spcBef>
                          <a:spcPts val="0"/>
                        </a:spcBef>
                        <a:spcAft>
                          <a:spcPts val="0"/>
                        </a:spcAft>
                      </a:pPr>
                      <a:r>
                        <a:rPr lang="en-US" sz="1100">
                          <a:effectLst/>
                        </a:rPr>
                        <a:t>Gamma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Exist</a:t>
                      </a:r>
                      <a:endParaRPr lang="en-US" sz="1100">
                        <a:effectLst/>
                        <a:latin typeface="Calibri"/>
                        <a:ea typeface="Calibri"/>
                        <a:cs typeface="Times New Roman"/>
                      </a:endParaRPr>
                    </a:p>
                  </a:txBody>
                  <a:tcPr marL="68580" marR="68580" marT="0" marB="0"/>
                </a:tc>
              </a:tr>
              <a:tr h="619125">
                <a:tc>
                  <a:txBody>
                    <a:bodyPr/>
                    <a:lstStyle/>
                    <a:p>
                      <a:pPr marL="0" marR="0">
                        <a:lnSpc>
                          <a:spcPct val="115000"/>
                        </a:lnSpc>
                        <a:spcBef>
                          <a:spcPts val="0"/>
                        </a:spcBef>
                        <a:spcAft>
                          <a:spcPts val="0"/>
                        </a:spcAft>
                      </a:pPr>
                      <a:r>
                        <a:rPr lang="en-US" sz="1100">
                          <a:effectLst/>
                        </a:rPr>
                        <a:t>Theta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a:ea typeface="Calibri"/>
                        <a:cs typeface="Times New Roman"/>
                      </a:endParaRPr>
                    </a:p>
                  </a:txBody>
                  <a:tcPr marL="68580" marR="68580" marT="0" marB="0"/>
                </a:tc>
              </a:tr>
              <a:tr h="619125">
                <a:tc>
                  <a:txBody>
                    <a:bodyPr/>
                    <a:lstStyle/>
                    <a:p>
                      <a:pPr marL="0" marR="0">
                        <a:lnSpc>
                          <a:spcPct val="115000"/>
                        </a:lnSpc>
                        <a:spcBef>
                          <a:spcPts val="0"/>
                        </a:spcBef>
                        <a:spcAft>
                          <a:spcPts val="0"/>
                        </a:spcAft>
                      </a:pPr>
                      <a:r>
                        <a:rPr lang="en-US" sz="1100">
                          <a:effectLst/>
                        </a:rPr>
                        <a:t>Delta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055586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pPr algn="ctr"/>
            <a:r>
              <a:rPr lang="en-US" sz="3600" b="1" dirty="0">
                <a:latin typeface="Times New Roman" pitchFamily="18" charset="0"/>
                <a:cs typeface="Times New Roman" pitchFamily="18" charset="0"/>
              </a:rPr>
              <a:t>Result Analysis (</a:t>
            </a:r>
            <a:r>
              <a:rPr lang="en-US" sz="3600" b="1" dirty="0" smtClean="0">
                <a:latin typeface="Times New Roman" pitchFamily="18" charset="0"/>
                <a:cs typeface="Times New Roman" pitchFamily="18" charset="0"/>
              </a:rPr>
              <a:t>5/10)</a:t>
            </a:r>
            <a:endParaRPr lang="en-US" sz="3600" b="1"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67818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27</a:t>
            </a:r>
            <a:endParaRPr lang="en-US" dirty="0"/>
          </a:p>
        </p:txBody>
      </p:sp>
      <p:sp>
        <p:nvSpPr>
          <p:cNvPr id="7" name="Content Placeholder 6"/>
          <p:cNvSpPr>
            <a:spLocks noGrp="1"/>
          </p:cNvSpPr>
          <p:nvPr>
            <p:ph sz="quarter" idx="1"/>
          </p:nvPr>
        </p:nvSpPr>
        <p:spPr>
          <a:xfrm>
            <a:off x="914400" y="1143000"/>
            <a:ext cx="7772400" cy="5029200"/>
          </a:xfrm>
        </p:spPr>
        <p:txBody>
          <a:bodyPr>
            <a:normAutofit lnSpcReduction="10000"/>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r>
              <a:rPr lang="en-US" sz="1900" dirty="0" smtClean="0">
                <a:latin typeface="Times New Roman" pitchFamily="18" charset="0"/>
                <a:cs typeface="Times New Roman" pitchFamily="18" charset="0"/>
              </a:rPr>
              <a:t>Figure 11:Comparison </a:t>
            </a:r>
            <a:r>
              <a:rPr lang="en-US" sz="1900" dirty="0">
                <a:latin typeface="Times New Roman" pitchFamily="18" charset="0"/>
                <a:cs typeface="Times New Roman" pitchFamily="18" charset="0"/>
              </a:rPr>
              <a:t>between input EEG data and filtered data in Excel </a:t>
            </a:r>
          </a:p>
          <a:p>
            <a:endParaRPr lang="en-US" dirty="0"/>
          </a:p>
        </p:txBody>
      </p:sp>
      <p:graphicFrame>
        <p:nvGraphicFramePr>
          <p:cNvPr id="9" name="Chart 8"/>
          <p:cNvGraphicFramePr/>
          <p:nvPr>
            <p:extLst>
              <p:ext uri="{D42A27DB-BD31-4B8C-83A1-F6EECF244321}">
                <p14:modId xmlns:p14="http://schemas.microsoft.com/office/powerpoint/2010/main" val="336380471"/>
              </p:ext>
            </p:extLst>
          </p:nvPr>
        </p:nvGraphicFramePr>
        <p:xfrm>
          <a:off x="1066800" y="1524000"/>
          <a:ext cx="7696200"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9165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77222"/>
          </a:xfrm>
        </p:spPr>
        <p:txBody>
          <a:bodyPr>
            <a:normAutofit/>
          </a:bodyPr>
          <a:lstStyle/>
          <a:p>
            <a:pPr algn="ctr"/>
            <a:r>
              <a:rPr lang="en-US" sz="3600" b="1" dirty="0" smtClean="0">
                <a:latin typeface="Times New Roman" pitchFamily="18" charset="0"/>
                <a:cs typeface="Times New Roman" pitchFamily="18" charset="0"/>
              </a:rPr>
              <a:t>Result </a:t>
            </a:r>
            <a:r>
              <a:rPr lang="en-US" sz="3600" b="1" dirty="0">
                <a:latin typeface="Times New Roman" pitchFamily="18" charset="0"/>
                <a:cs typeface="Times New Roman" pitchFamily="18" charset="0"/>
              </a:rPr>
              <a:t>Analysis </a:t>
            </a:r>
            <a:r>
              <a:rPr lang="en-US" sz="3600" b="1" dirty="0" smtClean="0">
                <a:latin typeface="Times New Roman" pitchFamily="18" charset="0"/>
                <a:cs typeface="Times New Roman" pitchFamily="18" charset="0"/>
              </a:rPr>
              <a:t>(6/10</a:t>
            </a:r>
            <a:r>
              <a:rPr lang="en-US" sz="3600" b="1" dirty="0">
                <a:latin typeface="Times New Roman" pitchFamily="18" charset="0"/>
                <a:cs typeface="Times New Roman" pitchFamily="18" charset="0"/>
              </a:rPr>
              <a:t>)</a:t>
            </a:r>
            <a:endParaRPr lang="en-US" sz="3600" b="1" dirty="0"/>
          </a:p>
        </p:txBody>
      </p:sp>
      <p:sp>
        <p:nvSpPr>
          <p:cNvPr id="3" name="Footer Placeholder 2"/>
          <p:cNvSpPr>
            <a:spLocks noGrp="1"/>
          </p:cNvSpPr>
          <p:nvPr>
            <p:ph type="ftr" sz="quarter" idx="11"/>
          </p:nvPr>
        </p:nvSpPr>
        <p:spPr>
          <a:xfrm>
            <a:off x="914400" y="6172200"/>
            <a:ext cx="69342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28</a:t>
            </a:r>
            <a:endParaRPr lang="en-US" dirty="0"/>
          </a:p>
        </p:txBody>
      </p:sp>
      <p:sp>
        <p:nvSpPr>
          <p:cNvPr id="5" name="Content Placeholder 4"/>
          <p:cNvSpPr>
            <a:spLocks noGrp="1"/>
          </p:cNvSpPr>
          <p:nvPr>
            <p:ph sz="quarter" idx="1"/>
          </p:nvPr>
        </p:nvSpPr>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r>
              <a:rPr lang="en-US" sz="1800" dirty="0" smtClean="0">
                <a:latin typeface="Times New Roman" pitchFamily="18" charset="0"/>
                <a:cs typeface="Times New Roman" pitchFamily="18" charset="0"/>
              </a:rPr>
              <a:t>Figure 12:Comparison </a:t>
            </a:r>
            <a:r>
              <a:rPr lang="en-US" sz="1800" dirty="0">
                <a:latin typeface="Times New Roman" pitchFamily="18" charset="0"/>
                <a:cs typeface="Times New Roman" pitchFamily="18" charset="0"/>
              </a:rPr>
              <a:t>between input EEG data and filtered data in </a:t>
            </a:r>
            <a:r>
              <a:rPr lang="en-US" sz="1800" dirty="0" err="1" smtClean="0">
                <a:latin typeface="Times New Roman" pitchFamily="18" charset="0"/>
                <a:cs typeface="Times New Roman" pitchFamily="18" charset="0"/>
              </a:rPr>
              <a:t>Matlab</a:t>
            </a:r>
            <a:endParaRPr lang="en-US" sz="1800" dirty="0">
              <a:latin typeface="Times New Roman" pitchFamily="18" charset="0"/>
              <a:cs typeface="Times New Roman" pitchFamily="18"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151860"/>
            <a:ext cx="8534399" cy="3572540"/>
          </a:xfrm>
          <a:prstGeom prst="rect">
            <a:avLst/>
          </a:prstGeom>
        </p:spPr>
      </p:pic>
    </p:spTree>
    <p:extLst>
      <p:ext uri="{BB962C8B-B14F-4D97-AF65-F5344CB8AC3E}">
        <p14:creationId xmlns:p14="http://schemas.microsoft.com/office/powerpoint/2010/main" val="2684429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a:solidFill>
                  <a:schemeClr val="tx1"/>
                </a:solidFill>
                <a:latin typeface="Times New Roman" pitchFamily="18" charset="0"/>
                <a:cs typeface="Times New Roman" pitchFamily="18" charset="0"/>
              </a:rPr>
              <a:t>Introduction(1/2)</a:t>
            </a:r>
          </a:p>
        </p:txBody>
      </p:sp>
      <p:sp>
        <p:nvSpPr>
          <p:cNvPr id="3" name="Footer Placeholder 2"/>
          <p:cNvSpPr>
            <a:spLocks noGrp="1"/>
          </p:cNvSpPr>
          <p:nvPr>
            <p:ph type="ftr" sz="quarter" idx="11"/>
          </p:nvPr>
        </p:nvSpPr>
        <p:spPr>
          <a:xfrm>
            <a:off x="914400" y="6400800"/>
            <a:ext cx="7467600" cy="2286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2</a:t>
            </a:r>
          </a:p>
        </p:txBody>
      </p:sp>
      <p:sp>
        <p:nvSpPr>
          <p:cNvPr id="5" name="Content Placeholder 4"/>
          <p:cNvSpPr>
            <a:spLocks noGrp="1"/>
          </p:cNvSpPr>
          <p:nvPr>
            <p:ph sz="quarter" idx="1"/>
          </p:nvPr>
        </p:nvSpPr>
        <p:spPr>
          <a:xfrm>
            <a:off x="914400" y="914400"/>
            <a:ext cx="3749040" cy="5486400"/>
          </a:xfrm>
        </p:spPr>
        <p:txBody>
          <a:bodyPr>
            <a:normAutofit fontScale="40000" lnSpcReduction="20000"/>
          </a:bodyPr>
          <a:lstStyle/>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endParaRPr lang="en-US" dirty="0"/>
          </a:p>
          <a:p>
            <a:endParaRPr lang="en-US" dirty="0"/>
          </a:p>
          <a:p>
            <a:endParaRPr lang="en-US" sz="2800" dirty="0">
              <a:latin typeface="Arial" pitchFamily="34" charset="0"/>
              <a:cs typeface="Arial" pitchFamily="34" charset="0"/>
            </a:endParaRPr>
          </a:p>
          <a:p>
            <a:pPr marL="0" indent="0" algn="ctr">
              <a:buNone/>
            </a:pPr>
            <a:r>
              <a:rPr lang="en-US" sz="4500" dirty="0">
                <a:latin typeface="Times New Roman" panose="02020603050405020304" pitchFamily="18" charset="0"/>
                <a:cs typeface="Times New Roman" panose="02020603050405020304" pitchFamily="18" charset="0"/>
              </a:rPr>
              <a:t>Figure 1: Normal EEG signal</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3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buNone/>
            </a:pPr>
            <a:endParaRPr lang="en-US" sz="2100" dirty="0">
              <a:latin typeface="Arial" pitchFamily="34" charset="0"/>
              <a:cs typeface="Arial" pitchFamily="34" charset="0"/>
            </a:endParaRPr>
          </a:p>
          <a:p>
            <a:pPr marL="0" indent="0" algn="ctr">
              <a:buNone/>
            </a:pPr>
            <a:r>
              <a:rPr lang="en-US" sz="4500" dirty="0">
                <a:latin typeface="Times New Roman" panose="02020603050405020304" pitchFamily="18" charset="0"/>
                <a:cs typeface="Times New Roman" panose="02020603050405020304" pitchFamily="18" charset="0"/>
              </a:rPr>
              <a:t>Figure 2: EEG signal with noise</a:t>
            </a:r>
          </a:p>
          <a:p>
            <a:pPr marL="0" indent="0">
              <a:buNone/>
            </a:pPr>
            <a:endParaRPr lang="en-US" dirty="0"/>
          </a:p>
        </p:txBody>
      </p:sp>
      <p:sp>
        <p:nvSpPr>
          <p:cNvPr id="6" name="Content Placeholder 5"/>
          <p:cNvSpPr>
            <a:spLocks noGrp="1"/>
          </p:cNvSpPr>
          <p:nvPr>
            <p:ph sz="quarter" idx="2"/>
          </p:nvPr>
        </p:nvSpPr>
        <p:spPr>
          <a:xfrm>
            <a:off x="4933950" y="914400"/>
            <a:ext cx="3749040" cy="5410200"/>
          </a:xfrm>
        </p:spPr>
        <p:txBody>
          <a:bodyPr>
            <a:normAutofit fontScale="40000" lnSpcReduction="20000"/>
          </a:bodyPr>
          <a:lstStyle/>
          <a:p>
            <a:endParaRPr lang="en-US" sz="5000" dirty="0">
              <a:latin typeface="Arial" pitchFamily="34" charset="0"/>
              <a:cs typeface="Arial" pitchFamily="34" charset="0"/>
            </a:endParaRPr>
          </a:p>
          <a:p>
            <a:r>
              <a:rPr lang="en-US" sz="5000" b="1" dirty="0">
                <a:latin typeface="Times New Roman" panose="02020603050405020304" pitchFamily="18" charset="0"/>
                <a:cs typeface="Times New Roman" panose="02020603050405020304" pitchFamily="18" charset="0"/>
              </a:rPr>
              <a:t>EEG:</a:t>
            </a:r>
          </a:p>
          <a:p>
            <a:pPr marL="0" indent="0">
              <a:buNone/>
            </a:pPr>
            <a:r>
              <a:rPr lang="en-US" sz="5000" dirty="0">
                <a:latin typeface="Times New Roman" panose="02020603050405020304" pitchFamily="18" charset="0"/>
                <a:cs typeface="Times New Roman" panose="02020603050405020304" pitchFamily="18" charset="0"/>
              </a:rPr>
              <a:t>        -technique of monitoring</a:t>
            </a:r>
          </a:p>
          <a:p>
            <a:pPr marL="0" indent="0">
              <a:buNone/>
            </a:pPr>
            <a:r>
              <a:rPr lang="en-US" sz="5000" dirty="0">
                <a:latin typeface="Times New Roman" panose="02020603050405020304" pitchFamily="18" charset="0"/>
                <a:cs typeface="Times New Roman" panose="02020603050405020304" pitchFamily="18" charset="0"/>
              </a:rPr>
              <a:t>          human brain activity</a:t>
            </a:r>
          </a:p>
          <a:p>
            <a:pPr marL="0" indent="0">
              <a:buNone/>
            </a:pPr>
            <a:r>
              <a:rPr lang="en-US" sz="5000" dirty="0">
                <a:latin typeface="Times New Roman" panose="02020603050405020304" pitchFamily="18" charset="0"/>
                <a:cs typeface="Times New Roman" panose="02020603050405020304" pitchFamily="18" charset="0"/>
              </a:rPr>
              <a:t>        - by electrical mean.</a:t>
            </a: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endParaRPr lang="en-US" sz="5000" dirty="0">
              <a:latin typeface="Times New Roman" panose="02020603050405020304" pitchFamily="18" charset="0"/>
              <a:cs typeface="Times New Roman" panose="02020603050405020304" pitchFamily="18" charset="0"/>
            </a:endParaRPr>
          </a:p>
          <a:p>
            <a:r>
              <a:rPr lang="en-US" sz="5000" dirty="0">
                <a:latin typeface="Times New Roman" panose="02020603050405020304" pitchFamily="18" charset="0"/>
                <a:cs typeface="Times New Roman" panose="02020603050405020304" pitchFamily="18" charset="0"/>
              </a:rPr>
              <a:t>Noise are included</a:t>
            </a:r>
          </a:p>
          <a:p>
            <a:pPr marL="0" indent="0">
              <a:buNone/>
            </a:pPr>
            <a:r>
              <a:rPr lang="en-US" sz="5000" dirty="0">
                <a:latin typeface="Times New Roman" panose="02020603050405020304" pitchFamily="18" charset="0"/>
                <a:cs typeface="Times New Roman" panose="02020603050405020304" pitchFamily="18" charset="0"/>
              </a:rPr>
              <a:t>       - generated  biological                  signals.</a:t>
            </a:r>
          </a:p>
          <a:p>
            <a:pPr marL="0" indent="0">
              <a:buNone/>
            </a:pPr>
            <a:r>
              <a:rPr lang="en-US" sz="5000" dirty="0">
                <a:latin typeface="Times New Roman" panose="02020603050405020304" pitchFamily="18" charset="0"/>
                <a:cs typeface="Times New Roman" panose="02020603050405020304" pitchFamily="18" charset="0"/>
              </a:rPr>
              <a:t>       - inappropriate electrode       positioning</a:t>
            </a:r>
          </a:p>
          <a:p>
            <a:pPr marL="0" indent="0">
              <a:buNone/>
            </a:pPr>
            <a:endParaRPr lang="en-US" sz="5000" dirty="0">
              <a:latin typeface="Times New Roman" panose="02020603050405020304" pitchFamily="18" charset="0"/>
              <a:cs typeface="Times New Roman" panose="02020603050405020304" pitchFamily="18" charset="0"/>
            </a:endParaRPr>
          </a:p>
          <a:p>
            <a:pPr marL="0" indent="0">
              <a:buNone/>
            </a:pPr>
            <a:r>
              <a:rPr lang="en-US" sz="5000" dirty="0">
                <a:latin typeface="Times New Roman" panose="02020603050405020304" pitchFamily="18" charset="0"/>
                <a:cs typeface="Times New Roman" panose="02020603050405020304" pitchFamily="18" charset="0"/>
              </a:rPr>
              <a:t>       - improper equipment setup  </a:t>
            </a:r>
          </a:p>
          <a:p>
            <a:endParaRPr lang="en-US" sz="2800" dirty="0">
              <a:latin typeface="Arial" pitchFamily="34" charset="0"/>
              <a:cs typeface="Arial" pitchFamily="34" charset="0"/>
            </a:endParaRPr>
          </a:p>
        </p:txBody>
      </p:sp>
      <p:pic>
        <p:nvPicPr>
          <p:cNvPr id="2050" name="Picture 2" descr="C:\Users\dell\Downloads\400px-Human_EEG_with_prominent_alpha-rhy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4343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ell\Downloads\800px-Human_EEG_artefac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829050"/>
            <a:ext cx="42672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295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Result </a:t>
            </a:r>
            <a:r>
              <a:rPr lang="en-US" sz="3600" b="1" dirty="0">
                <a:latin typeface="Times New Roman" pitchFamily="18" charset="0"/>
                <a:cs typeface="Times New Roman" pitchFamily="18" charset="0"/>
              </a:rPr>
              <a:t>Analysis </a:t>
            </a:r>
            <a:r>
              <a:rPr lang="en-US" sz="3600" b="1" dirty="0" smtClean="0">
                <a:latin typeface="Times New Roman" pitchFamily="18" charset="0"/>
                <a:cs typeface="Times New Roman" pitchFamily="18" charset="0"/>
              </a:rPr>
              <a:t>(7/10</a:t>
            </a:r>
            <a:r>
              <a:rPr lang="en-US" sz="3600" b="1" dirty="0">
                <a:latin typeface="Times New Roman" pitchFamily="18" charset="0"/>
                <a:cs typeface="Times New Roman" pitchFamily="18" charset="0"/>
              </a:rPr>
              <a:t>)</a:t>
            </a:r>
            <a:endParaRPr lang="en-US" sz="3600" b="1" dirty="0"/>
          </a:p>
        </p:txBody>
      </p:sp>
      <p:sp>
        <p:nvSpPr>
          <p:cNvPr id="3" name="Footer Placeholder 2"/>
          <p:cNvSpPr>
            <a:spLocks noGrp="1"/>
          </p:cNvSpPr>
          <p:nvPr>
            <p:ph type="ftr" sz="quarter" idx="11"/>
          </p:nvPr>
        </p:nvSpPr>
        <p:spPr>
          <a:xfrm>
            <a:off x="914400" y="6172200"/>
            <a:ext cx="78486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29</a:t>
            </a:r>
            <a:endParaRPr lang="en-US" dirty="0"/>
          </a:p>
        </p:txBody>
      </p:sp>
      <p:sp>
        <p:nvSpPr>
          <p:cNvPr id="5" name="Content Placeholder 4"/>
          <p:cNvSpPr>
            <a:spLocks noGrp="1"/>
          </p:cNvSpPr>
          <p:nvPr>
            <p:ph sz="quarter" idx="1"/>
          </p:nvPr>
        </p:nvSpPr>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r>
              <a:rPr lang="en-US" sz="1800" dirty="0" smtClean="0">
                <a:latin typeface="Times New Roman" pitchFamily="18" charset="0"/>
                <a:cs typeface="Times New Roman" pitchFamily="18" charset="0"/>
              </a:rPr>
              <a:t>Figure13: </a:t>
            </a:r>
            <a:r>
              <a:rPr lang="en-US" sz="1800" dirty="0">
                <a:latin typeface="Times New Roman" pitchFamily="18" charset="0"/>
                <a:cs typeface="Times New Roman" pitchFamily="18" charset="0"/>
              </a:rPr>
              <a:t>Comparison between input EEG data and noise in Excel</a:t>
            </a:r>
          </a:p>
          <a:p>
            <a:endParaRPr lang="en-US" dirty="0"/>
          </a:p>
        </p:txBody>
      </p:sp>
      <p:graphicFrame>
        <p:nvGraphicFramePr>
          <p:cNvPr id="7" name="Chart 6"/>
          <p:cNvGraphicFramePr/>
          <p:nvPr>
            <p:extLst>
              <p:ext uri="{D42A27DB-BD31-4B8C-83A1-F6EECF244321}">
                <p14:modId xmlns:p14="http://schemas.microsoft.com/office/powerpoint/2010/main" val="2311230627"/>
              </p:ext>
            </p:extLst>
          </p:nvPr>
        </p:nvGraphicFramePr>
        <p:xfrm>
          <a:off x="533400" y="1600200"/>
          <a:ext cx="7848600"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1275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Result </a:t>
            </a:r>
            <a:r>
              <a:rPr lang="en-US" sz="3600" b="1" dirty="0">
                <a:latin typeface="Times New Roman" pitchFamily="18" charset="0"/>
                <a:cs typeface="Times New Roman" pitchFamily="18" charset="0"/>
              </a:rPr>
              <a:t>Analysis </a:t>
            </a:r>
            <a:r>
              <a:rPr lang="en-US" sz="3600" b="1" dirty="0" smtClean="0">
                <a:latin typeface="Times New Roman" pitchFamily="18" charset="0"/>
                <a:cs typeface="Times New Roman" pitchFamily="18" charset="0"/>
              </a:rPr>
              <a:t>(8/10</a:t>
            </a:r>
            <a:r>
              <a:rPr lang="en-US" sz="3600" b="1" dirty="0">
                <a:latin typeface="Times New Roman" pitchFamily="18" charset="0"/>
                <a:cs typeface="Times New Roman" pitchFamily="18" charset="0"/>
              </a:rPr>
              <a:t>)</a:t>
            </a:r>
            <a:endParaRPr lang="en-US" sz="3600" b="1" dirty="0"/>
          </a:p>
        </p:txBody>
      </p:sp>
      <p:sp>
        <p:nvSpPr>
          <p:cNvPr id="3" name="Footer Placeholder 2"/>
          <p:cNvSpPr>
            <a:spLocks noGrp="1"/>
          </p:cNvSpPr>
          <p:nvPr>
            <p:ph type="ftr" sz="quarter" idx="11"/>
          </p:nvPr>
        </p:nvSpPr>
        <p:spPr>
          <a:xfrm>
            <a:off x="914400" y="6172200"/>
            <a:ext cx="70104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30</a:t>
            </a:r>
            <a:endParaRPr lang="en-US" dirty="0"/>
          </a:p>
        </p:txBody>
      </p:sp>
      <p:sp>
        <p:nvSpPr>
          <p:cNvPr id="5" name="Content Placeholder 4"/>
          <p:cNvSpPr>
            <a:spLocks noGrp="1"/>
          </p:cNvSpPr>
          <p:nvPr>
            <p:ph sz="quarter" idx="1"/>
          </p:nvPr>
        </p:nvSpPr>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r>
              <a:rPr lang="en-US" sz="1800" dirty="0" smtClean="0">
                <a:latin typeface="Times New Roman" pitchFamily="18" charset="0"/>
                <a:cs typeface="Times New Roman" pitchFamily="18" charset="0"/>
              </a:rPr>
              <a:t>Figure14: </a:t>
            </a:r>
            <a:r>
              <a:rPr lang="en-US" sz="1800" dirty="0">
                <a:latin typeface="Times New Roman" pitchFamily="18" charset="0"/>
                <a:cs typeface="Times New Roman" pitchFamily="18" charset="0"/>
              </a:rPr>
              <a:t>Comparison between input EEG data and noise in </a:t>
            </a:r>
            <a:r>
              <a:rPr lang="en-US" sz="1800" dirty="0" err="1" smtClean="0">
                <a:latin typeface="Times New Roman" pitchFamily="18" charset="0"/>
                <a:cs typeface="Times New Roman" pitchFamily="18" charset="0"/>
              </a:rPr>
              <a:t>Matlab</a:t>
            </a:r>
            <a:endParaRPr lang="en-US" sz="1800" dirty="0">
              <a:latin typeface="Times New Roman" pitchFamily="18" charset="0"/>
              <a:cs typeface="Times New Roman" pitchFamily="18"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524000"/>
            <a:ext cx="8763001" cy="3505200"/>
          </a:xfrm>
          <a:prstGeom prst="rect">
            <a:avLst/>
          </a:prstGeom>
        </p:spPr>
      </p:pic>
    </p:spTree>
    <p:extLst>
      <p:ext uri="{BB962C8B-B14F-4D97-AF65-F5344CB8AC3E}">
        <p14:creationId xmlns:p14="http://schemas.microsoft.com/office/powerpoint/2010/main" val="1823946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Result </a:t>
            </a:r>
            <a:r>
              <a:rPr lang="en-US" sz="3600" b="1" dirty="0">
                <a:latin typeface="Times New Roman" pitchFamily="18" charset="0"/>
                <a:cs typeface="Times New Roman" pitchFamily="18" charset="0"/>
              </a:rPr>
              <a:t>Analysis </a:t>
            </a:r>
            <a:r>
              <a:rPr lang="en-US" sz="3600" b="1" dirty="0" smtClean="0">
                <a:latin typeface="Times New Roman" pitchFamily="18" charset="0"/>
                <a:cs typeface="Times New Roman" pitchFamily="18" charset="0"/>
              </a:rPr>
              <a:t>(9/10</a:t>
            </a:r>
            <a:r>
              <a:rPr lang="en-US" sz="3600" b="1" dirty="0">
                <a:latin typeface="Times New Roman" pitchFamily="18" charset="0"/>
                <a:cs typeface="Times New Roman" pitchFamily="18" charset="0"/>
              </a:rPr>
              <a:t>)</a:t>
            </a:r>
            <a:endParaRPr lang="en-US" sz="3600" b="1" dirty="0"/>
          </a:p>
        </p:txBody>
      </p:sp>
      <p:sp>
        <p:nvSpPr>
          <p:cNvPr id="3" name="Footer Placeholder 2"/>
          <p:cNvSpPr>
            <a:spLocks noGrp="1"/>
          </p:cNvSpPr>
          <p:nvPr>
            <p:ph type="ftr" sz="quarter" idx="11"/>
          </p:nvPr>
        </p:nvSpPr>
        <p:spPr>
          <a:xfrm>
            <a:off x="914400" y="6172200"/>
            <a:ext cx="70866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31</a:t>
            </a:r>
            <a:endParaRPr lang="en-US" dirty="0"/>
          </a:p>
        </p:txBody>
      </p:sp>
      <p:sp>
        <p:nvSpPr>
          <p:cNvPr id="5" name="Content Placeholder 4"/>
          <p:cNvSpPr>
            <a:spLocks noGrp="1"/>
          </p:cNvSpPr>
          <p:nvPr>
            <p:ph sz="quarter" idx="1"/>
          </p:nvPr>
        </p:nvSpPr>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buNone/>
            </a:pPr>
            <a:r>
              <a:rPr lang="en-US" sz="1800" dirty="0" smtClean="0">
                <a:latin typeface="Times New Roman" pitchFamily="18" charset="0"/>
                <a:cs typeface="Times New Roman" pitchFamily="18" charset="0"/>
              </a:rPr>
              <a:t>Figure15: </a:t>
            </a:r>
            <a:r>
              <a:rPr lang="en-US" sz="1800" dirty="0">
                <a:latin typeface="Times New Roman" pitchFamily="18" charset="0"/>
                <a:cs typeface="Times New Roman" pitchFamily="18" charset="0"/>
              </a:rPr>
              <a:t>Feature value in AR,MA,ARMA  method on Excel</a:t>
            </a:r>
          </a:p>
          <a:p>
            <a:endParaRPr lang="en-US" dirty="0"/>
          </a:p>
        </p:txBody>
      </p:sp>
      <p:graphicFrame>
        <p:nvGraphicFramePr>
          <p:cNvPr id="6" name="Chart 5"/>
          <p:cNvGraphicFramePr/>
          <p:nvPr>
            <p:extLst>
              <p:ext uri="{D42A27DB-BD31-4B8C-83A1-F6EECF244321}">
                <p14:modId xmlns:p14="http://schemas.microsoft.com/office/powerpoint/2010/main" val="1347252317"/>
              </p:ext>
            </p:extLst>
          </p:nvPr>
        </p:nvGraphicFramePr>
        <p:xfrm>
          <a:off x="914400" y="1600200"/>
          <a:ext cx="74676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5912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75466"/>
          </a:xfrm>
        </p:spPr>
        <p:txBody>
          <a:bodyPr>
            <a:normAutofit/>
          </a:bodyPr>
          <a:lstStyle/>
          <a:p>
            <a:pPr algn="ctr"/>
            <a:r>
              <a:rPr lang="en-US" sz="3600" b="1" dirty="0" smtClean="0">
                <a:latin typeface="Times New Roman" pitchFamily="18" charset="0"/>
                <a:cs typeface="Times New Roman" pitchFamily="18" charset="0"/>
              </a:rPr>
              <a:t>Result </a:t>
            </a:r>
            <a:r>
              <a:rPr lang="en-US" sz="3600" b="1" dirty="0">
                <a:latin typeface="Times New Roman" pitchFamily="18" charset="0"/>
                <a:cs typeface="Times New Roman" pitchFamily="18" charset="0"/>
              </a:rPr>
              <a:t>Analysis </a:t>
            </a:r>
            <a:r>
              <a:rPr lang="en-US" sz="3600" b="1" dirty="0" smtClean="0">
                <a:latin typeface="Times New Roman" pitchFamily="18" charset="0"/>
                <a:cs typeface="Times New Roman" pitchFamily="18" charset="0"/>
              </a:rPr>
              <a:t>(10/10</a:t>
            </a:r>
            <a:r>
              <a:rPr lang="en-US" sz="3600" b="1" dirty="0">
                <a:latin typeface="Times New Roman" pitchFamily="18" charset="0"/>
                <a:cs typeface="Times New Roman" pitchFamily="18" charset="0"/>
              </a:rPr>
              <a:t>)</a:t>
            </a:r>
            <a:endParaRPr lang="en-US" sz="3600" b="1" dirty="0"/>
          </a:p>
        </p:txBody>
      </p:sp>
      <p:sp>
        <p:nvSpPr>
          <p:cNvPr id="3" name="Footer Placeholder 2"/>
          <p:cNvSpPr>
            <a:spLocks noGrp="1"/>
          </p:cNvSpPr>
          <p:nvPr>
            <p:ph type="ftr" sz="quarter" idx="11"/>
          </p:nvPr>
        </p:nvSpPr>
        <p:spPr>
          <a:xfrm>
            <a:off x="914400" y="6172200"/>
            <a:ext cx="68580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32</a:t>
            </a:r>
            <a:endParaRPr lang="en-US" dirty="0"/>
          </a:p>
        </p:txBody>
      </p:sp>
      <p:sp>
        <p:nvSpPr>
          <p:cNvPr id="5" name="Content Placeholder 4"/>
          <p:cNvSpPr>
            <a:spLocks noGrp="1"/>
          </p:cNvSpPr>
          <p:nvPr>
            <p:ph sz="quarter" idx="1"/>
          </p:nvPr>
        </p:nvSpPr>
        <p:spPr/>
        <p:txBody>
          <a:bodyPr>
            <a:normAutofit/>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pPr marL="0" indent="0" algn="ctr">
              <a:buNone/>
            </a:pPr>
            <a:r>
              <a:rPr lang="en-US" sz="1800" dirty="0" smtClean="0">
                <a:latin typeface="Times New Roman" pitchFamily="18" charset="0"/>
                <a:cs typeface="Times New Roman" pitchFamily="18" charset="0"/>
              </a:rPr>
              <a:t>Figure16: </a:t>
            </a:r>
            <a:r>
              <a:rPr lang="en-US" sz="1800" dirty="0">
                <a:latin typeface="Times New Roman" pitchFamily="18" charset="0"/>
                <a:cs typeface="Times New Roman" pitchFamily="18" charset="0"/>
              </a:rPr>
              <a:t>Feature value in AR,MA,ARMA  method on </a:t>
            </a:r>
            <a:r>
              <a:rPr lang="en-US" sz="1800" dirty="0" err="1" smtClean="0">
                <a:latin typeface="Times New Roman" pitchFamily="18" charset="0"/>
                <a:cs typeface="Times New Roman" pitchFamily="18" charset="0"/>
              </a:rPr>
              <a:t>Matlab</a:t>
            </a:r>
            <a:endParaRPr lang="en-US" sz="1800" dirty="0">
              <a:latin typeface="Times New Roman" pitchFamily="18" charset="0"/>
              <a:cs typeface="Times New Roman" pitchFamily="18" charset="0"/>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50104"/>
            <a:ext cx="8686800" cy="3702896"/>
          </a:xfrm>
          <a:prstGeom prst="rect">
            <a:avLst/>
          </a:prstGeom>
        </p:spPr>
      </p:pic>
    </p:spTree>
    <p:extLst>
      <p:ext uri="{BB962C8B-B14F-4D97-AF65-F5344CB8AC3E}">
        <p14:creationId xmlns:p14="http://schemas.microsoft.com/office/powerpoint/2010/main" val="803724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sz="3800" b="1" dirty="0">
                <a:solidFill>
                  <a:schemeClr val="tx1"/>
                </a:solidFill>
                <a:latin typeface="Times New Roman" pitchFamily="18" charset="0"/>
                <a:cs typeface="Times New Roman" pitchFamily="18" charset="0"/>
              </a:rPr>
              <a:t>Conclusion</a:t>
            </a:r>
          </a:p>
        </p:txBody>
      </p:sp>
      <p:sp>
        <p:nvSpPr>
          <p:cNvPr id="3" name="Footer Placeholder 2"/>
          <p:cNvSpPr>
            <a:spLocks noGrp="1"/>
          </p:cNvSpPr>
          <p:nvPr>
            <p:ph type="ftr" sz="quarter" idx="11"/>
          </p:nvPr>
        </p:nvSpPr>
        <p:spPr>
          <a:xfrm>
            <a:off x="914400" y="6172200"/>
            <a:ext cx="6858000" cy="4572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smtClean="0"/>
              <a:t>33</a:t>
            </a:r>
            <a:endParaRPr lang="en-US" dirty="0"/>
          </a:p>
        </p:txBody>
      </p:sp>
      <p:sp>
        <p:nvSpPr>
          <p:cNvPr id="5" name="Content Placeholder 4"/>
          <p:cNvSpPr>
            <a:spLocks noGrp="1"/>
          </p:cNvSpPr>
          <p:nvPr>
            <p:ph sz="quarter" idx="1"/>
          </p:nvPr>
        </p:nvSpPr>
        <p:spPr>
          <a:xfrm>
            <a:off x="685800" y="990600"/>
            <a:ext cx="8001000" cy="5181600"/>
          </a:xfrm>
        </p:spPr>
        <p:txBody>
          <a:bodyPr>
            <a:normAutofit/>
          </a:bodyPr>
          <a:lstStyle/>
          <a:p>
            <a:pPr>
              <a:buFont typeface="Wingdings" pitchFamily="2" charset="2"/>
              <a:buChar char="v"/>
            </a:pPr>
            <a:r>
              <a:rPr lang="en-US" sz="2000" dirty="0">
                <a:latin typeface="Times New Roman" panose="02020603050405020304" pitchFamily="18" charset="0"/>
                <a:cs typeface="Times New Roman" panose="02020603050405020304" pitchFamily="18" charset="0"/>
              </a:rPr>
              <a:t>Easy and simple approach </a:t>
            </a:r>
          </a:p>
          <a:p>
            <a:pPr>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v"/>
            </a:pPr>
            <a:r>
              <a:rPr lang="en-US" sz="2000" dirty="0">
                <a:latin typeface="Times New Roman" panose="02020603050405020304" pitchFamily="18" charset="0"/>
                <a:cs typeface="Times New Roman" panose="02020603050405020304" pitchFamily="18" charset="0"/>
              </a:rPr>
              <a:t>Parametric method (AR,MA,ARMA) is applied for describing ,feature extracting the signal</a:t>
            </a:r>
          </a:p>
          <a:p>
            <a:pPr marL="0" indent="0">
              <a:buNone/>
            </a:pPr>
            <a:r>
              <a:rPr lang="en-US" sz="2000" dirty="0">
                <a:latin typeface="Times New Roman" panose="02020603050405020304" pitchFamily="18" charset="0"/>
                <a:cs typeface="Times New Roman" panose="02020603050405020304" pitchFamily="18" charset="0"/>
              </a:rPr>
              <a:t>                 -estimated by simple algorithms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-short-term </a:t>
            </a:r>
            <a:r>
              <a:rPr lang="en-US" sz="2000" dirty="0">
                <a:latin typeface="Times New Roman" panose="02020603050405020304" pitchFamily="18" charset="0"/>
                <a:cs typeface="Times New Roman" panose="02020603050405020304" pitchFamily="18" charset="0"/>
              </a:rPr>
              <a:t>spectrum can be distinguished </a:t>
            </a:r>
          </a:p>
          <a:p>
            <a:pPr marL="0" indent="0">
              <a:buNone/>
            </a:pPr>
            <a:r>
              <a:rPr lang="en-US" sz="2000" dirty="0">
                <a:latin typeface="Times New Roman" panose="02020603050405020304" pitchFamily="18" charset="0"/>
                <a:cs typeface="Times New Roman" panose="02020603050405020304" pitchFamily="18" charset="0"/>
              </a:rPr>
              <a:t>                - sensible accuracy</a:t>
            </a:r>
          </a:p>
          <a:p>
            <a:pPr marL="0" indent="0">
              <a:buNone/>
            </a:pPr>
            <a:r>
              <a:rPr lang="en-US" sz="2000" dirty="0">
                <a:latin typeface="Times New Roman" panose="02020603050405020304" pitchFamily="18" charset="0"/>
                <a:cs typeface="Times New Roman" panose="02020603050405020304" pitchFamily="18" charset="0"/>
              </a:rPr>
              <a:t>                 -applied in time series analysis</a:t>
            </a:r>
          </a:p>
          <a:p>
            <a:pPr>
              <a:buFont typeface="Wingdings" pitchFamily="2" charset="2"/>
              <a:buChar char="v"/>
            </a:pPr>
            <a:r>
              <a:rPr lang="en-US" sz="2000" dirty="0" smtClean="0">
                <a:latin typeface="Times New Roman" panose="02020603050405020304" pitchFamily="18" charset="0"/>
                <a:cs typeface="Times New Roman" panose="02020603050405020304" pitchFamily="18" charset="0"/>
              </a:rPr>
              <a:t>Feature value and EEG classification is determined</a:t>
            </a:r>
          </a:p>
          <a:p>
            <a:pPr>
              <a:buFont typeface="Wingdings" pitchFamily="2" charset="2"/>
              <a:buChar char="v"/>
            </a:pPr>
            <a:r>
              <a:rPr lang="en-US" sz="2000" dirty="0">
                <a:latin typeface="Times New Roman" panose="02020603050405020304" pitchFamily="18" charset="0"/>
                <a:cs typeface="Times New Roman" panose="02020603050405020304" pitchFamily="18" charset="0"/>
              </a:rPr>
              <a:t>filter output performs de-noising  without causing </a:t>
            </a:r>
            <a:r>
              <a:rPr lang="en-US" sz="2000" dirty="0" smtClean="0">
                <a:latin typeface="Times New Roman" panose="02020603050405020304" pitchFamily="18" charset="0"/>
                <a:cs typeface="Times New Roman" panose="02020603050405020304" pitchFamily="18" charset="0"/>
              </a:rPr>
              <a:t>distortion</a:t>
            </a:r>
          </a:p>
          <a:p>
            <a:pPr>
              <a:buFont typeface="Wingdings" pitchFamily="2" charset="2"/>
              <a:buChar char="v"/>
            </a:pPr>
            <a:r>
              <a:rPr lang="en-US" sz="2000" dirty="0">
                <a:latin typeface="Times New Roman" pitchFamily="18" charset="0"/>
                <a:cs typeface="Times New Roman" pitchFamily="18" charset="0"/>
              </a:rPr>
              <a:t>These feature extraction procedure will help us to determine classification of EEG signal</a:t>
            </a:r>
          </a:p>
          <a:p>
            <a:pPr>
              <a:buFont typeface="Wingdings" pitchFamily="2" charset="2"/>
              <a:buChar char="v"/>
            </a:pPr>
            <a:r>
              <a:rPr lang="en-US" sz="2000" dirty="0">
                <a:latin typeface="Times New Roman" pitchFamily="18" charset="0"/>
                <a:cs typeface="Times New Roman" pitchFamily="18" charset="0"/>
              </a:rPr>
              <a:t>Using Verilog code of </a:t>
            </a:r>
            <a:r>
              <a:rPr lang="en-US" sz="2000" dirty="0" err="1" smtClean="0">
                <a:latin typeface="Times New Roman" panose="02020603050405020304" pitchFamily="18" charset="0"/>
                <a:cs typeface="Times New Roman" panose="02020603050405020304" pitchFamily="18" charset="0"/>
              </a:rPr>
              <a:t>Vivado</a:t>
            </a:r>
            <a:r>
              <a:rPr lang="en-US" sz="2000" dirty="0" smtClean="0">
                <a:latin typeface="Times New Roman" panose="02020603050405020304" pitchFamily="18" charset="0"/>
                <a:cs typeface="Times New Roman" panose="02020603050405020304" pitchFamily="18" charset="0"/>
              </a:rPr>
              <a:t> Xilinx </a:t>
            </a:r>
            <a:r>
              <a:rPr lang="en-US" sz="2000" dirty="0">
                <a:latin typeface="Times New Roman" panose="02020603050405020304" pitchFamily="18" charset="0"/>
                <a:cs typeface="Times New Roman" panose="02020603050405020304" pitchFamily="18" charset="0"/>
              </a:rPr>
              <a:t>ISE software , this proposed biochip will be designed</a:t>
            </a:r>
          </a:p>
        </p:txBody>
      </p:sp>
    </p:spTree>
    <p:extLst>
      <p:ext uri="{BB962C8B-B14F-4D97-AF65-F5344CB8AC3E}">
        <p14:creationId xmlns:p14="http://schemas.microsoft.com/office/powerpoint/2010/main" val="3386798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itchFamily="18" charset="0"/>
                <a:cs typeface="Times New Roman" pitchFamily="18" charset="0"/>
              </a:rPr>
              <a:t>Future work</a:t>
            </a:r>
            <a:endParaRPr lang="en-US" dirty="0"/>
          </a:p>
        </p:txBody>
      </p:sp>
      <p:sp>
        <p:nvSpPr>
          <p:cNvPr id="3" name="Footer Placeholder 2"/>
          <p:cNvSpPr>
            <a:spLocks noGrp="1"/>
          </p:cNvSpPr>
          <p:nvPr>
            <p:ph type="ftr" sz="quarter" idx="11"/>
          </p:nvPr>
        </p:nvSpPr>
        <p:spPr>
          <a:xfrm>
            <a:off x="914400" y="6172200"/>
            <a:ext cx="7162800" cy="457200"/>
          </a:xfrm>
        </p:spPr>
        <p:txBody>
          <a:bodyPr/>
          <a:lstStyle/>
          <a:p>
            <a:pPr algn="ctr"/>
            <a:r>
              <a:rPr lang="en-US" dirty="0" smtClean="0"/>
              <a:t>Department of Electronics and Communication Engineering, KUET</a:t>
            </a:r>
            <a:endParaRPr lang="en-US" dirty="0"/>
          </a:p>
        </p:txBody>
      </p:sp>
      <p:sp>
        <p:nvSpPr>
          <p:cNvPr id="4" name="Slide Number Placeholder 3"/>
          <p:cNvSpPr>
            <a:spLocks noGrp="1"/>
          </p:cNvSpPr>
          <p:nvPr>
            <p:ph type="sldNum" sz="quarter" idx="12"/>
          </p:nvPr>
        </p:nvSpPr>
        <p:spPr/>
        <p:txBody>
          <a:bodyPr/>
          <a:lstStyle/>
          <a:p>
            <a:r>
              <a:rPr lang="en-US" dirty="0" smtClean="0"/>
              <a:t>34</a:t>
            </a:r>
            <a:endParaRPr lang="en-US" dirty="0"/>
          </a:p>
        </p:txBody>
      </p:sp>
      <p:sp>
        <p:nvSpPr>
          <p:cNvPr id="5" name="Content Placeholder 4"/>
          <p:cNvSpPr>
            <a:spLocks noGrp="1"/>
          </p:cNvSpPr>
          <p:nvPr>
            <p:ph sz="quarter" idx="1"/>
          </p:nvPr>
        </p:nvSpPr>
        <p:spPr/>
        <p:txBody>
          <a:bodyPr>
            <a:normAutofit fontScale="92500"/>
          </a:bodyPr>
          <a:lstStyle/>
          <a:p>
            <a:pPr marL="0" indent="0">
              <a:buNone/>
            </a:pPr>
            <a:r>
              <a:rPr lang="en-US" sz="2400" dirty="0">
                <a:latin typeface="Times New Roman" pitchFamily="18" charset="0"/>
                <a:cs typeface="Times New Roman" pitchFamily="18" charset="0"/>
              </a:rPr>
              <a:t>For purpose of future analysis,</a:t>
            </a:r>
          </a:p>
          <a:p>
            <a:pPr lvl="0"/>
            <a:r>
              <a:rPr lang="en-US" sz="2400" dirty="0">
                <a:latin typeface="Times New Roman" pitchFamily="18" charset="0"/>
                <a:cs typeface="Times New Roman" pitchFamily="18" charset="0"/>
              </a:rPr>
              <a:t>To increase system efficiency filter algorithm can be modified.</a:t>
            </a:r>
          </a:p>
          <a:p>
            <a:pPr lvl="0"/>
            <a:r>
              <a:rPr lang="en-US" sz="2400" dirty="0">
                <a:latin typeface="Times New Roman" pitchFamily="18" charset="0"/>
                <a:cs typeface="Times New Roman" pitchFamily="18" charset="0"/>
              </a:rPr>
              <a:t>Using up-sampling and down-sampling for accurate filtering.</a:t>
            </a:r>
          </a:p>
          <a:p>
            <a:pPr lvl="0"/>
            <a:r>
              <a:rPr lang="en-US" sz="2400" dirty="0">
                <a:latin typeface="Times New Roman" pitchFamily="18" charset="0"/>
                <a:cs typeface="Times New Roman" pitchFamily="18" charset="0"/>
              </a:rPr>
              <a:t>The design system can be extended using other technology.</a:t>
            </a:r>
          </a:p>
          <a:p>
            <a:pPr lvl="0"/>
            <a:r>
              <a:rPr lang="en-US" sz="2400" dirty="0">
                <a:latin typeface="Times New Roman" pitchFamily="18" charset="0"/>
                <a:cs typeface="Times New Roman" pitchFamily="18" charset="0"/>
              </a:rPr>
              <a:t>The design system can be extended using other bio-signal analysis.</a:t>
            </a:r>
          </a:p>
          <a:p>
            <a:pPr lvl="0"/>
            <a:r>
              <a:rPr lang="en-US" sz="2400" dirty="0">
                <a:latin typeface="Times New Roman" pitchFamily="18" charset="0"/>
                <a:cs typeface="Times New Roman" pitchFamily="18" charset="0"/>
              </a:rPr>
              <a:t>The design system can be extended for bio-signal classification.</a:t>
            </a:r>
          </a:p>
          <a:p>
            <a:pPr lvl="0"/>
            <a:r>
              <a:rPr lang="en-US" sz="2400" dirty="0">
                <a:latin typeface="Times New Roman" pitchFamily="18" charset="0"/>
                <a:cs typeface="Times New Roman" pitchFamily="18" charset="0"/>
              </a:rPr>
              <a:t>The total system designed in software can be integrated in the format of chip using FPGA. That is software implementation can be converted to hardware implementation using FPGA that can be used in practical implementation of EEG signal analysis.</a:t>
            </a:r>
          </a:p>
          <a:p>
            <a:pPr marL="0" indent="0">
              <a:buNone/>
            </a:pPr>
            <a:endParaRPr lang="en-US" dirty="0"/>
          </a:p>
        </p:txBody>
      </p:sp>
    </p:spTree>
    <p:extLst>
      <p:ext uri="{BB962C8B-B14F-4D97-AF65-F5344CB8AC3E}">
        <p14:creationId xmlns:p14="http://schemas.microsoft.com/office/powerpoint/2010/main" val="1082287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838200"/>
          </a:xfrm>
        </p:spPr>
        <p:txBody>
          <a:bodyPr>
            <a:normAutofit/>
          </a:bodyPr>
          <a:lstStyle/>
          <a:p>
            <a:pPr algn="ctr"/>
            <a:r>
              <a:rPr lang="en-US" sz="3600" b="1" dirty="0">
                <a:solidFill>
                  <a:schemeClr val="tx1"/>
                </a:solidFill>
                <a:latin typeface="Times New Roman" pitchFamily="18" charset="0"/>
                <a:cs typeface="Times New Roman" pitchFamily="18" charset="0"/>
              </a:rPr>
              <a:t>References</a:t>
            </a:r>
          </a:p>
        </p:txBody>
      </p:sp>
      <p:sp>
        <p:nvSpPr>
          <p:cNvPr id="3" name="Footer Placeholder 2"/>
          <p:cNvSpPr>
            <a:spLocks noGrp="1"/>
          </p:cNvSpPr>
          <p:nvPr>
            <p:ph type="ftr" sz="quarter" idx="11"/>
          </p:nvPr>
        </p:nvSpPr>
        <p:spPr>
          <a:xfrm>
            <a:off x="1371600" y="6248400"/>
            <a:ext cx="6172200" cy="457200"/>
          </a:xfrm>
        </p:spPr>
        <p:txBody>
          <a:bodyPr/>
          <a:lstStyle/>
          <a:p>
            <a:r>
              <a:rPr lang="en-US" dirty="0"/>
              <a:t>                        Department of Electronics and Communication Engineering, KUET</a:t>
            </a:r>
          </a:p>
        </p:txBody>
      </p:sp>
      <p:sp>
        <p:nvSpPr>
          <p:cNvPr id="4" name="Slide Number Placeholder 3"/>
          <p:cNvSpPr>
            <a:spLocks noGrp="1"/>
          </p:cNvSpPr>
          <p:nvPr>
            <p:ph type="sldNum" sz="quarter" idx="12"/>
          </p:nvPr>
        </p:nvSpPr>
        <p:spPr/>
        <p:txBody>
          <a:bodyPr/>
          <a:lstStyle/>
          <a:p>
            <a:r>
              <a:rPr lang="en-US" dirty="0" smtClean="0"/>
              <a:t>35</a:t>
            </a:r>
            <a:endParaRPr lang="en-US" dirty="0"/>
          </a:p>
        </p:txBody>
      </p:sp>
      <p:sp>
        <p:nvSpPr>
          <p:cNvPr id="5" name="Content Placeholder 4"/>
          <p:cNvSpPr>
            <a:spLocks noGrp="1"/>
          </p:cNvSpPr>
          <p:nvPr>
            <p:ph sz="quarter" idx="1"/>
          </p:nvPr>
        </p:nvSpPr>
        <p:spPr>
          <a:xfrm>
            <a:off x="914400" y="1066800"/>
            <a:ext cx="7772400" cy="518160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N.Tabassum</a:t>
            </a:r>
            <a:r>
              <a:rPr lang="en-US" sz="1600" dirty="0">
                <a:latin typeface="Times New Roman" panose="02020603050405020304" pitchFamily="18" charset="0"/>
                <a:cs typeface="Times New Roman" panose="02020603050405020304" pitchFamily="18" charset="0"/>
              </a:rPr>
              <a:t> , S. M.R Islam</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“Implementation of Biochip on </a:t>
            </a:r>
            <a:r>
              <a:rPr lang="en-US" sz="1600" dirty="0" err="1">
                <a:latin typeface="Times New Roman" panose="02020603050405020304" pitchFamily="18" charset="0"/>
                <a:cs typeface="Times New Roman" panose="02020603050405020304" pitchFamily="18" charset="0"/>
              </a:rPr>
              <a:t>Multirate</a:t>
            </a:r>
            <a:r>
              <a:rPr lang="en-US" sz="1600" dirty="0">
                <a:latin typeface="Times New Roman" panose="02020603050405020304" pitchFamily="18" charset="0"/>
                <a:cs typeface="Times New Roman" panose="02020603050405020304" pitchFamily="18" charset="0"/>
              </a:rPr>
              <a:t> System for EEG signal on ALTERA Cyclone Device”, </a:t>
            </a:r>
            <a:r>
              <a:rPr lang="en-US" sz="1600" i="1" dirty="0">
                <a:latin typeface="Times New Roman" panose="02020603050405020304" pitchFamily="18" charset="0"/>
                <a:cs typeface="Times New Roman" panose="02020603050405020304" pitchFamily="18" charset="0"/>
              </a:rPr>
              <a:t>3rd International Conference on Electrical Information and Communication Technology (EICT), </a:t>
            </a:r>
            <a:r>
              <a:rPr lang="en-US" sz="1600" dirty="0">
                <a:latin typeface="Times New Roman" panose="02020603050405020304" pitchFamily="18" charset="0"/>
                <a:cs typeface="Times New Roman" panose="02020603050405020304" pitchFamily="18" charset="0"/>
              </a:rPr>
              <a:t>7-9 December 2017, Khulna, Bangladesh </a:t>
            </a:r>
          </a:p>
          <a:p>
            <a:pPr marL="0" indent="0">
              <a:buNone/>
            </a:pP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A.G.Reddy</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Narava</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“Artifact Removal from EEG Signals”, </a:t>
            </a:r>
            <a:r>
              <a:rPr lang="en-US" sz="1600" i="1" dirty="0">
                <a:latin typeface="Times New Roman" panose="02020603050405020304" pitchFamily="18" charset="0"/>
                <a:cs typeface="Times New Roman" panose="02020603050405020304" pitchFamily="18" charset="0"/>
              </a:rPr>
              <a:t>International journal of computer application(0975-8887)</a:t>
            </a:r>
            <a:r>
              <a:rPr lang="en-US" sz="1600" dirty="0">
                <a:latin typeface="Times New Roman" panose="02020603050405020304" pitchFamily="18" charset="0"/>
                <a:cs typeface="Times New Roman" panose="02020603050405020304" pitchFamily="18" charset="0"/>
              </a:rPr>
              <a:t>,volume 77-No.13, September 2013. </a:t>
            </a:r>
          </a:p>
          <a:p>
            <a:pPr marL="0" indent="0">
              <a:buNone/>
            </a:pPr>
            <a:r>
              <a:rPr lang="en-US" sz="1600" dirty="0">
                <a:latin typeface="Times New Roman" panose="02020603050405020304" pitchFamily="18" charset="0"/>
                <a:cs typeface="Times New Roman" panose="02020603050405020304" pitchFamily="18" charset="0"/>
              </a:rPr>
              <a:t>[3] H. </a:t>
            </a:r>
            <a:r>
              <a:rPr lang="en-US" sz="1600" dirty="0" err="1">
                <a:latin typeface="Times New Roman" panose="02020603050405020304" pitchFamily="18" charset="0"/>
                <a:cs typeface="Times New Roman" panose="02020603050405020304" pitchFamily="18" charset="0"/>
              </a:rPr>
              <a:t>K.Sawant</a:t>
            </a:r>
            <a:r>
              <a:rPr lang="en-US" sz="1600" dirty="0">
                <a:latin typeface="Times New Roman" panose="02020603050405020304" pitchFamily="18" charset="0"/>
                <a:cs typeface="Times New Roman" panose="02020603050405020304" pitchFamily="18" charset="0"/>
              </a:rPr>
              <a:t> and Z. </a:t>
            </a:r>
            <a:r>
              <a:rPr lang="en-US" sz="1600" dirty="0" err="1">
                <a:latin typeface="Times New Roman" panose="02020603050405020304" pitchFamily="18" charset="0"/>
                <a:cs typeface="Times New Roman" panose="02020603050405020304" pitchFamily="18" charset="0"/>
              </a:rPr>
              <a:t>Jalali</a:t>
            </a:r>
            <a:r>
              <a:rPr lang="en-US" sz="1600" dirty="0">
                <a:latin typeface="Times New Roman" panose="02020603050405020304" pitchFamily="18" charset="0"/>
                <a:cs typeface="Times New Roman" panose="02020603050405020304" pitchFamily="18" charset="0"/>
              </a:rPr>
              <a:t>, “Detection and classification of EEG waves”, </a:t>
            </a:r>
            <a:r>
              <a:rPr lang="en-US" sz="1600" i="1" dirty="0">
                <a:latin typeface="Times New Roman" panose="02020603050405020304" pitchFamily="18" charset="0"/>
                <a:cs typeface="Times New Roman" panose="02020603050405020304" pitchFamily="18" charset="0"/>
              </a:rPr>
              <a:t>Orient Journal of Computer Science &amp; Technology, </a:t>
            </a:r>
            <a:r>
              <a:rPr lang="en-US" sz="1600" dirty="0">
                <a:latin typeface="Times New Roman" panose="02020603050405020304" pitchFamily="18" charset="0"/>
                <a:cs typeface="Times New Roman" panose="02020603050405020304" pitchFamily="18" charset="0"/>
              </a:rPr>
              <a:t>vol.3(1), 207-213 (June 4, 2010). </a:t>
            </a:r>
          </a:p>
          <a:p>
            <a:pPr marL="0" indent="0">
              <a:buNone/>
            </a:pPr>
            <a:r>
              <a:rPr lang="en-US" sz="1600" dirty="0">
                <a:latin typeface="Times New Roman" panose="02020603050405020304" pitchFamily="18" charset="0"/>
                <a:cs typeface="Times New Roman" panose="02020603050405020304" pitchFamily="18" charset="0"/>
              </a:rPr>
              <a:t>[4] A. </a:t>
            </a:r>
            <a:r>
              <a:rPr lang="en-US" sz="1600" dirty="0" err="1">
                <a:latin typeface="Times New Roman" panose="02020603050405020304" pitchFamily="18" charset="0"/>
                <a:cs typeface="Times New Roman" panose="02020603050405020304" pitchFamily="18" charset="0"/>
              </a:rPr>
              <a:t>Procházka</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Kukal</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Vyšata</a:t>
            </a:r>
            <a:r>
              <a:rPr lang="en-US" sz="1600" dirty="0">
                <a:latin typeface="Times New Roman" panose="02020603050405020304" pitchFamily="18" charset="0"/>
                <a:cs typeface="Times New Roman" panose="02020603050405020304" pitchFamily="18" charset="0"/>
              </a:rPr>
              <a:t>, “Wavelet Transform Use for Feature Extraction and EEG Signal Segments Classification”, </a:t>
            </a:r>
            <a:r>
              <a:rPr lang="en-US" sz="1600" i="1" dirty="0">
                <a:latin typeface="Times New Roman" panose="02020603050405020304" pitchFamily="18" charset="0"/>
                <a:cs typeface="Times New Roman" panose="02020603050405020304" pitchFamily="18" charset="0"/>
              </a:rPr>
              <a:t>Conference: Conference: Communications, Control and Signal Processing, 2008. ISCCSP 2008.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Hannu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Olkkonen</a:t>
            </a:r>
            <a:r>
              <a:rPr lang="en-US" sz="1600" dirty="0">
                <a:latin typeface="Times New Roman" panose="02020603050405020304" pitchFamily="18" charset="0"/>
                <a:cs typeface="Times New Roman" panose="02020603050405020304" pitchFamily="18" charset="0"/>
              </a:rPr>
              <a:t>, “Discrete Wavelet Transform-Biomedical Applications”, ISBN 978-953-307-654-6, publisher: </a:t>
            </a:r>
            <a:r>
              <a:rPr lang="en-US" sz="1600" dirty="0" err="1">
                <a:latin typeface="Times New Roman" panose="02020603050405020304" pitchFamily="18" charset="0"/>
                <a:cs typeface="Times New Roman" panose="02020603050405020304" pitchFamily="18" charset="0"/>
              </a:rPr>
              <a:t>InTech</a:t>
            </a:r>
            <a:r>
              <a:rPr lang="en-US" sz="1600" dirty="0">
                <a:latin typeface="Times New Roman" panose="02020603050405020304" pitchFamily="18" charset="0"/>
                <a:cs typeface="Times New Roman" panose="02020603050405020304" pitchFamily="18" charset="0"/>
              </a:rPr>
              <a:t>, Chapter published September 12,2011. </a:t>
            </a:r>
          </a:p>
          <a:p>
            <a:pPr marL="0" indent="0">
              <a:buNone/>
            </a:pPr>
            <a:r>
              <a:rPr lang="en-US" sz="1600" dirty="0">
                <a:latin typeface="Times New Roman" panose="02020603050405020304" pitchFamily="18" charset="0"/>
                <a:cs typeface="Times New Roman" panose="02020603050405020304" pitchFamily="18" charset="0"/>
              </a:rPr>
              <a:t>[6] P. M. </a:t>
            </a:r>
            <a:r>
              <a:rPr lang="en-US" sz="1600" dirty="0" err="1">
                <a:latin typeface="Times New Roman" panose="02020603050405020304" pitchFamily="18" charset="0"/>
                <a:cs typeface="Times New Roman" panose="02020603050405020304" pitchFamily="18" charset="0"/>
              </a:rPr>
              <a:t>Wai</a:t>
            </a:r>
            <a:r>
              <a:rPr lang="en-US" sz="1600" dirty="0">
                <a:latin typeface="Times New Roman" panose="02020603050405020304" pitchFamily="18" charset="0"/>
                <a:cs typeface="Times New Roman" panose="02020603050405020304" pitchFamily="18" charset="0"/>
              </a:rPr>
              <a:t>, Y. </a:t>
            </a:r>
            <a:r>
              <a:rPr lang="en-US" sz="1600" dirty="0" err="1">
                <a:latin typeface="Times New Roman" panose="02020603050405020304" pitchFamily="18" charset="0"/>
                <a:cs typeface="Times New Roman" panose="02020603050405020304" pitchFamily="18" charset="0"/>
              </a:rPr>
              <a:t>Zheng</a:t>
            </a:r>
            <a:r>
              <a:rPr lang="en-US" sz="1600" dirty="0">
                <a:latin typeface="Times New Roman" panose="02020603050405020304" pitchFamily="18" charset="0"/>
                <a:cs typeface="Times New Roman" panose="02020603050405020304" pitchFamily="18" charset="0"/>
              </a:rPr>
              <a:t>, Z, Zhao, “A 0.18-</a:t>
            </a:r>
            <a:r>
              <a:rPr lang="el-GR" sz="1600" dirty="0">
                <a:latin typeface="Times New Roman" panose="02020603050405020304" pitchFamily="18" charset="0"/>
                <a:cs typeface="Times New Roman" panose="02020603050405020304" pitchFamily="18" charset="0"/>
              </a:rPr>
              <a:t>μ</a:t>
            </a:r>
            <a:r>
              <a:rPr lang="en-US" sz="1600" dirty="0">
                <a:latin typeface="Times New Roman" panose="02020603050405020304" pitchFamily="18" charset="0"/>
                <a:cs typeface="Times New Roman" panose="02020603050405020304" pitchFamily="18" charset="0"/>
              </a:rPr>
              <a:t>m CMOS </a:t>
            </a:r>
            <a:r>
              <a:rPr lang="en-US" sz="1600" dirty="0" err="1">
                <a:latin typeface="Times New Roman" panose="02020603050405020304" pitchFamily="18" charset="0"/>
                <a:cs typeface="Times New Roman" panose="02020603050405020304" pitchFamily="18" charset="0"/>
              </a:rPr>
              <a:t>Multirate</a:t>
            </a:r>
            <a:r>
              <a:rPr lang="en-US" sz="1600" dirty="0">
                <a:latin typeface="Times New Roman" panose="02020603050405020304" pitchFamily="18" charset="0"/>
                <a:cs typeface="Times New Roman" panose="02020603050405020304" pitchFamily="18" charset="0"/>
              </a:rPr>
              <a:t> Filter Bank ASIC for Biomedical Applications ”, </a:t>
            </a:r>
            <a:r>
              <a:rPr lang="en-US" sz="1600" i="1" dirty="0">
                <a:latin typeface="Times New Roman" panose="02020603050405020304" pitchFamily="18" charset="0"/>
                <a:cs typeface="Times New Roman" panose="02020603050405020304" pitchFamily="18" charset="0"/>
              </a:rPr>
              <a:t>2007 IEEE International Symposium on Integrated Circuits(ISIC 2007).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[7] C. Chou, S. </a:t>
            </a:r>
            <a:r>
              <a:rPr lang="en-US" sz="1600" dirty="0" err="1">
                <a:latin typeface="Times New Roman" panose="02020603050405020304" pitchFamily="18" charset="0"/>
                <a:cs typeface="Times New Roman" panose="02020603050405020304" pitchFamily="18" charset="0"/>
              </a:rPr>
              <a:t>Mohanakrishnan</a:t>
            </a:r>
            <a:r>
              <a:rPr lang="en-US" sz="1600" dirty="0">
                <a:latin typeface="Times New Roman" panose="02020603050405020304" pitchFamily="18" charset="0"/>
                <a:cs typeface="Times New Roman" panose="02020603050405020304" pitchFamily="18" charset="0"/>
              </a:rPr>
              <a:t>, and J. B. Evans, “FPGA Implementation of Digital Filters”, Proc. </a:t>
            </a:r>
            <a:r>
              <a:rPr lang="en-US" sz="1600" i="1" dirty="0">
                <a:latin typeface="Times New Roman" panose="02020603050405020304" pitchFamily="18" charset="0"/>
                <a:cs typeface="Times New Roman" panose="02020603050405020304" pitchFamily="18" charset="0"/>
              </a:rPr>
              <a:t>Int. Conf. Signal Proc. Appl. &amp; Tech. (ICSPAT’93),1993.</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919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914400" y="6172200"/>
            <a:ext cx="7772400" cy="457200"/>
          </a:xfrm>
        </p:spPr>
        <p:txBody>
          <a:bodyPr/>
          <a:lstStyle/>
          <a:p>
            <a:pPr algn="ctr"/>
            <a:r>
              <a:rPr lang="en-US" dirty="0">
                <a:latin typeface="Arial" pitchFamily="34" charset="0"/>
                <a:cs typeface="Arial" pitchFamily="34" charset="0"/>
              </a:rPr>
              <a:t>Department of Electronics and Communication Engineering, KUET</a:t>
            </a:r>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795582" y="1447800"/>
            <a:ext cx="6010035" cy="4572000"/>
          </a:xfrm>
        </p:spPr>
      </p:pic>
      <p:sp>
        <p:nvSpPr>
          <p:cNvPr id="5" name="Slide Number Placeholder 3"/>
          <p:cNvSpPr>
            <a:spLocks noGrp="1"/>
          </p:cNvSpPr>
          <p:nvPr>
            <p:ph type="sldNum" sz="quarter" idx="12"/>
          </p:nvPr>
        </p:nvSpPr>
        <p:spPr>
          <a:xfrm>
            <a:off x="146304" y="6210300"/>
            <a:ext cx="457200" cy="457200"/>
          </a:xfrm>
        </p:spPr>
        <p:txBody>
          <a:bodyPr/>
          <a:lstStyle/>
          <a:p>
            <a:r>
              <a:rPr lang="en-US" dirty="0" smtClean="0"/>
              <a:t>36</a:t>
            </a:r>
            <a:endParaRPr lang="en-US" dirty="0"/>
          </a:p>
        </p:txBody>
      </p:sp>
    </p:spTree>
    <p:extLst>
      <p:ext uri="{BB962C8B-B14F-4D97-AF65-F5344CB8AC3E}">
        <p14:creationId xmlns:p14="http://schemas.microsoft.com/office/powerpoint/2010/main" val="287373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Autofit/>
          </a:bodyPr>
          <a:lstStyle/>
          <a:p>
            <a:pPr algn="ctr"/>
            <a:r>
              <a:rPr lang="en-US" sz="3600" b="1" dirty="0">
                <a:solidFill>
                  <a:schemeClr val="tx1"/>
                </a:solidFill>
                <a:latin typeface="Times New Roman" pitchFamily="18" charset="0"/>
                <a:cs typeface="Times New Roman" pitchFamily="18" charset="0"/>
              </a:rPr>
              <a:t>Introduction(2/2)</a:t>
            </a:r>
          </a:p>
        </p:txBody>
      </p:sp>
      <p:sp>
        <p:nvSpPr>
          <p:cNvPr id="3" name="Footer Placeholder 2"/>
          <p:cNvSpPr>
            <a:spLocks noGrp="1"/>
          </p:cNvSpPr>
          <p:nvPr>
            <p:ph type="ftr" sz="quarter" idx="11"/>
          </p:nvPr>
        </p:nvSpPr>
        <p:spPr>
          <a:xfrm>
            <a:off x="914400" y="6400800"/>
            <a:ext cx="7772400" cy="228600"/>
          </a:xfrm>
        </p:spPr>
        <p:txBody>
          <a:bodyPr/>
          <a:lstStyle/>
          <a:p>
            <a:pPr algn="ctr"/>
            <a:r>
              <a:rPr lang="en-US" dirty="0">
                <a:latin typeface="Arial" pitchFamily="34" charset="0"/>
                <a:cs typeface="Arial" pitchFamily="34" charset="0"/>
              </a:rPr>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3</a:t>
            </a:r>
          </a:p>
        </p:txBody>
      </p:sp>
      <p:sp>
        <p:nvSpPr>
          <p:cNvPr id="6" name="Content Placeholder 5"/>
          <p:cNvSpPr>
            <a:spLocks noGrp="1"/>
          </p:cNvSpPr>
          <p:nvPr>
            <p:ph sz="quarter" idx="1"/>
          </p:nvPr>
        </p:nvSpPr>
        <p:spPr>
          <a:xfrm>
            <a:off x="609600" y="1600200"/>
            <a:ext cx="8305800" cy="47244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Filtering:</a:t>
            </a:r>
          </a:p>
          <a:p>
            <a:pPr marL="0" indent="0">
              <a:buNone/>
            </a:pPr>
            <a:r>
              <a:rPr lang="en-US" sz="2000" dirty="0">
                <a:latin typeface="Times New Roman" panose="02020603050405020304" pitchFamily="18" charset="0"/>
                <a:cs typeface="Times New Roman" panose="02020603050405020304" pitchFamily="18" charset="0"/>
              </a:rPr>
              <a:t>               - process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removing the unwanted part </a:t>
            </a:r>
          </a:p>
          <a:p>
            <a:pPr marL="0" indent="0">
              <a:buNone/>
            </a:pPr>
            <a:r>
              <a:rPr lang="en-US" sz="2000" b="1" dirty="0">
                <a:latin typeface="Times New Roman" panose="02020603050405020304" pitchFamily="18" charset="0"/>
                <a:cs typeface="Times New Roman" panose="02020603050405020304" pitchFamily="18" charset="0"/>
              </a:rPr>
              <a:t>Feature extraction:</a:t>
            </a:r>
          </a:p>
          <a:p>
            <a:pPr marL="0" indent="0">
              <a:buNone/>
            </a:pPr>
            <a:r>
              <a:rPr lang="en-US" sz="2000" dirty="0">
                <a:latin typeface="Times New Roman" panose="02020603050405020304" pitchFamily="18" charset="0"/>
                <a:cs typeface="Times New Roman" panose="02020603050405020304" pitchFamily="18" charset="0"/>
              </a:rPr>
              <a:t>              -reducing amount of resources required to describe a large set of data.</a:t>
            </a:r>
          </a:p>
          <a:p>
            <a:pPr marL="0" indent="0">
              <a:buNone/>
            </a:pPr>
            <a:r>
              <a:rPr lang="en-US" sz="2000" dirty="0">
                <a:latin typeface="Times New Roman" panose="02020603050405020304" pitchFamily="18" charset="0"/>
                <a:cs typeface="Times New Roman" panose="02020603050405020304" pitchFamily="18" charset="0"/>
              </a:rPr>
              <a:t>              -using AR,MA,ARMA method</a:t>
            </a:r>
          </a:p>
          <a:p>
            <a:pPr marL="0" indent="0">
              <a:buNone/>
            </a:pPr>
            <a:r>
              <a:rPr lang="en-US" sz="2000" b="1" dirty="0">
                <a:latin typeface="Times New Roman" panose="02020603050405020304" pitchFamily="18" charset="0"/>
                <a:cs typeface="Times New Roman" panose="02020603050405020304" pitchFamily="18" charset="0"/>
              </a:rPr>
              <a:t>Verilog HDL code: </a:t>
            </a:r>
          </a:p>
          <a:p>
            <a:pPr marL="0" indent="0">
              <a:buNone/>
            </a:pPr>
            <a:r>
              <a:rPr lang="en-US" sz="2000" dirty="0">
                <a:latin typeface="Times New Roman" panose="02020603050405020304" pitchFamily="18" charset="0"/>
                <a:cs typeface="Times New Roman" panose="02020603050405020304" pitchFamily="18" charset="0"/>
              </a:rPr>
              <a:t>              - use simulation purpose</a:t>
            </a:r>
          </a:p>
          <a:p>
            <a:pPr marL="0" indent="0">
              <a:buNone/>
            </a:pPr>
            <a:r>
              <a:rPr lang="en-US" sz="2000" b="1" dirty="0">
                <a:latin typeface="Times New Roman" panose="02020603050405020304" pitchFamily="18" charset="0"/>
                <a:cs typeface="Times New Roman" panose="02020603050405020304" pitchFamily="18" charset="0"/>
              </a:rPr>
              <a:t>FPGA process:</a:t>
            </a:r>
          </a:p>
          <a:p>
            <a:pPr marL="0" indent="0">
              <a:buNone/>
            </a:pPr>
            <a:r>
              <a:rPr lang="en-US" sz="2000" dirty="0">
                <a:latin typeface="Times New Roman" panose="02020603050405020304" pitchFamily="18" charset="0"/>
                <a:cs typeface="Times New Roman" panose="02020603050405020304" pitchFamily="18" charset="0"/>
              </a:rPr>
              <a:t>              -to convert software design to hardware</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140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a:latin typeface="Times New Roman" pitchFamily="18" charset="0"/>
                <a:cs typeface="Times New Roman" pitchFamily="18" charset="0"/>
              </a:rPr>
              <a:t>Goals of the work</a:t>
            </a:r>
          </a:p>
        </p:txBody>
      </p:sp>
      <p:sp>
        <p:nvSpPr>
          <p:cNvPr id="3" name="Footer Placeholder 2"/>
          <p:cNvSpPr>
            <a:spLocks noGrp="1"/>
          </p:cNvSpPr>
          <p:nvPr>
            <p:ph type="ftr" sz="quarter" idx="11"/>
          </p:nvPr>
        </p:nvSpPr>
        <p:spPr>
          <a:xfrm>
            <a:off x="914400" y="6172200"/>
            <a:ext cx="6858000" cy="4572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4</a:t>
            </a:r>
          </a:p>
        </p:txBody>
      </p:sp>
      <p:sp>
        <p:nvSpPr>
          <p:cNvPr id="5" name="Content Placeholder 4"/>
          <p:cNvSpPr>
            <a:spLocks noGrp="1"/>
          </p:cNvSpPr>
          <p:nvPr>
            <p:ph sz="quarter"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proposed prototype is to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-Extract </a:t>
            </a:r>
            <a:r>
              <a:rPr lang="en-US" sz="2000" dirty="0">
                <a:latin typeface="Times New Roman" panose="02020603050405020304" pitchFamily="18" charset="0"/>
                <a:cs typeface="Times New Roman" panose="02020603050405020304" pitchFamily="18" charset="0"/>
              </a:rPr>
              <a:t>feature in EEG signal using </a:t>
            </a:r>
            <a:r>
              <a:rPr lang="en-US" sz="2000" dirty="0" err="1">
                <a:latin typeface="Times New Roman" panose="02020603050405020304" pitchFamily="18" charset="0"/>
                <a:cs typeface="Times New Roman" panose="02020603050405020304" pitchFamily="18" charset="0"/>
              </a:rPr>
              <a:t>Vivado</a:t>
            </a:r>
            <a:r>
              <a:rPr lang="en-US" sz="2000" dirty="0">
                <a:latin typeface="Times New Roman" panose="02020603050405020304" pitchFamily="18" charset="0"/>
                <a:cs typeface="Times New Roman" panose="02020603050405020304" pitchFamily="18" charset="0"/>
              </a:rPr>
              <a:t> Xilinx ISE software</a:t>
            </a:r>
          </a:p>
          <a:p>
            <a:pPr marL="0" indent="0">
              <a:buNone/>
            </a:pPr>
            <a:r>
              <a:rPr lang="en-US" sz="2000" dirty="0">
                <a:latin typeface="Times New Roman" panose="02020603050405020304" pitchFamily="18" charset="0"/>
                <a:cs typeface="Times New Roman" panose="02020603050405020304" pitchFamily="18" charset="0"/>
              </a:rPr>
              <a:t>               -Remove unwanted noise from the signal</a:t>
            </a:r>
          </a:p>
          <a:p>
            <a:pPr marL="0" indent="0">
              <a:buNone/>
            </a:pPr>
            <a:r>
              <a:rPr lang="en-US" sz="2000" dirty="0">
                <a:latin typeface="Times New Roman" panose="02020603050405020304" pitchFamily="18" charset="0"/>
                <a:cs typeface="Times New Roman" panose="02020603050405020304" pitchFamily="18" charset="0"/>
              </a:rPr>
              <a:t>               -Determine feature </a:t>
            </a:r>
            <a:r>
              <a:rPr lang="en-US" sz="2000" dirty="0" smtClean="0">
                <a:latin typeface="Times New Roman" panose="02020603050405020304" pitchFamily="18" charset="0"/>
                <a:cs typeface="Times New Roman" panose="02020603050405020304" pitchFamily="18" charset="0"/>
              </a:rPr>
              <a:t>value</a:t>
            </a:r>
          </a:p>
          <a:p>
            <a:pPr marL="0" indent="0">
              <a:buNone/>
            </a:pPr>
            <a:r>
              <a:rPr lang="en-US" sz="2000" dirty="0" smtClean="0">
                <a:latin typeface="Times New Roman" panose="02020603050405020304" pitchFamily="18" charset="0"/>
                <a:cs typeface="Times New Roman" panose="02020603050405020304" pitchFamily="18" charset="0"/>
              </a:rPr>
              <a:t>               -Determine different EEG signal </a:t>
            </a:r>
            <a:r>
              <a:rPr lang="en-US" sz="2000" dirty="0">
                <a:latin typeface="Times New Roman" panose="02020603050405020304" pitchFamily="18" charset="0"/>
                <a:cs typeface="Times New Roman" panose="02020603050405020304" pitchFamily="18" charset="0"/>
              </a:rPr>
              <a:t>value</a:t>
            </a:r>
          </a:p>
          <a:p>
            <a:pPr marL="0" indent="0">
              <a:buNone/>
            </a:pPr>
            <a:r>
              <a:rPr lang="en-US" sz="2000" dirty="0" smtClean="0">
                <a:latin typeface="Times New Roman" panose="02020603050405020304" pitchFamily="18" charset="0"/>
                <a:cs typeface="Times New Roman" panose="02020603050405020304" pitchFamily="18" charset="0"/>
              </a:rPr>
              <a:t>              -Identified different band (</a:t>
            </a:r>
            <a:r>
              <a:rPr lang="en-US" sz="2000" dirty="0" err="1" smtClean="0">
                <a:latin typeface="Times New Roman" panose="02020603050405020304" pitchFamily="18" charset="0"/>
                <a:cs typeface="Times New Roman" panose="02020603050405020304" pitchFamily="18" charset="0"/>
              </a:rPr>
              <a:t>Alpha,Beta,Gamma,Theta,Delta</a:t>
            </a:r>
            <a:r>
              <a:rPr lang="en-US" sz="2000" dirty="0" smtClean="0">
                <a:latin typeface="Times New Roman" panose="02020603050405020304" pitchFamily="18" charset="0"/>
                <a:cs typeface="Times New Roman" panose="02020603050405020304" pitchFamily="18" charset="0"/>
              </a:rPr>
              <a:t>) of EEG signal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-Design </a:t>
            </a:r>
            <a:r>
              <a:rPr lang="en-US" sz="2000" dirty="0" smtClean="0">
                <a:latin typeface="Times New Roman" panose="02020603050405020304" pitchFamily="18" charset="0"/>
                <a:cs typeface="Times New Roman" panose="02020603050405020304" pitchFamily="18" charset="0"/>
              </a:rPr>
              <a:t>an </a:t>
            </a:r>
            <a:r>
              <a:rPr lang="en-US" sz="2000" dirty="0" err="1" smtClean="0">
                <a:latin typeface="Times New Roman" panose="02020603050405020304" pitchFamily="18" charset="0"/>
                <a:cs typeface="Times New Roman" panose="02020603050405020304" pitchFamily="18" charset="0"/>
              </a:rPr>
              <a:t>ip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chip on </a:t>
            </a:r>
            <a:r>
              <a:rPr lang="en-US" sz="2000" dirty="0" smtClean="0">
                <a:latin typeface="Times New Roman" panose="02020603050405020304" pitchFamily="18" charset="0"/>
                <a:cs typeface="Times New Roman" panose="02020603050405020304" pitchFamily="18" charset="0"/>
              </a:rPr>
              <a:t>FPGA</a:t>
            </a:r>
          </a:p>
          <a:p>
            <a:pPr marL="0" indent="0">
              <a:buNone/>
            </a:pPr>
            <a:r>
              <a:rPr lang="en-US" sz="2000" dirty="0" smtClean="0">
                <a:latin typeface="Times New Roman" panose="02020603050405020304" pitchFamily="18" charset="0"/>
                <a:cs typeface="Times New Roman" panose="02020603050405020304" pitchFamily="18" charset="0"/>
              </a:rPr>
              <a:t>                - Making </a:t>
            </a:r>
            <a:r>
              <a:rPr lang="en-US" sz="2000" dirty="0">
                <a:latin typeface="Times New Roman" panose="02020603050405020304" pitchFamily="18" charset="0"/>
                <a:cs typeface="Times New Roman" panose="02020603050405020304" pitchFamily="18" charset="0"/>
              </a:rPr>
              <a:t>this process is more reliable for both software and hardware implementation </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720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sz="3600" b="1" dirty="0">
                <a:solidFill>
                  <a:schemeClr val="tx1"/>
                </a:solidFill>
                <a:latin typeface="Times New Roman" pitchFamily="18" charset="0"/>
                <a:cs typeface="Times New Roman" pitchFamily="18" charset="0"/>
              </a:rPr>
              <a:t>Concept of EEG signal(1/2)</a:t>
            </a:r>
          </a:p>
        </p:txBody>
      </p:sp>
      <p:sp>
        <p:nvSpPr>
          <p:cNvPr id="3" name="Footer Placeholder 2"/>
          <p:cNvSpPr>
            <a:spLocks noGrp="1"/>
          </p:cNvSpPr>
          <p:nvPr>
            <p:ph type="ftr" sz="quarter" idx="11"/>
          </p:nvPr>
        </p:nvSpPr>
        <p:spPr>
          <a:xfrm>
            <a:off x="1676400" y="6172200"/>
            <a:ext cx="6172200" cy="457200"/>
          </a:xfrm>
        </p:spPr>
        <p:txBody>
          <a:bodyPr/>
          <a:lstStyle/>
          <a:p>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5</a:t>
            </a:r>
          </a:p>
        </p:txBody>
      </p:sp>
      <p:sp>
        <p:nvSpPr>
          <p:cNvPr id="5" name="Content Placeholder 4"/>
          <p:cNvSpPr>
            <a:spLocks noGrp="1"/>
          </p:cNvSpPr>
          <p:nvPr>
            <p:ph sz="quarter" idx="1"/>
          </p:nvPr>
        </p:nvSpPr>
        <p:spPr/>
        <p:txBody>
          <a:bodyPr>
            <a:normAutofit/>
          </a:bodyPr>
          <a:lstStyle/>
          <a:p>
            <a:r>
              <a:rPr lang="en-US" sz="2400" b="1" dirty="0">
                <a:latin typeface="Times New Roman" panose="02020603050405020304" pitchFamily="18" charset="0"/>
                <a:cs typeface="Times New Roman" panose="02020603050405020304" pitchFamily="18" charset="0"/>
              </a:rPr>
              <a:t>Electroencephalogram (EEG) :</a:t>
            </a:r>
          </a:p>
          <a:p>
            <a:pPr marL="0" indent="0">
              <a:buNone/>
            </a:pPr>
            <a:r>
              <a:rPr lang="en-US" sz="2000" dirty="0">
                <a:latin typeface="Times New Roman" panose="02020603050405020304" pitchFamily="18" charset="0"/>
                <a:cs typeface="Times New Roman" panose="02020603050405020304" pitchFamily="18" charset="0"/>
              </a:rPr>
              <a:t>                 -neurophysiologic measurement of the electrical activity of the brain using electrodes placed on the scalp</a:t>
            </a:r>
          </a:p>
          <a:p>
            <a:pPr marL="0" indent="0">
              <a:buNone/>
            </a:pPr>
            <a:r>
              <a:rPr lang="en-US" sz="2000" dirty="0">
                <a:latin typeface="Times New Roman" panose="02020603050405020304" pitchFamily="18" charset="0"/>
                <a:cs typeface="Times New Roman" panose="02020603050405020304" pitchFamily="18" charset="0"/>
              </a:rPr>
              <a:t>                 -recording of the electrical activity from the scalp</a:t>
            </a:r>
          </a:p>
          <a:p>
            <a:pPr marL="0" indent="0">
              <a:buNone/>
            </a:pPr>
            <a:r>
              <a:rPr lang="en-US" sz="2000" dirty="0">
                <a:latin typeface="Times New Roman" panose="02020603050405020304" pitchFamily="18" charset="0"/>
                <a:cs typeface="Times New Roman" panose="02020603050405020304" pitchFamily="18" charset="0"/>
              </a:rPr>
              <a:t>                 -monitoring  human brain activity by electrical mean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Figure 3: EEG signal recording                   Figure 4: EEG signal analysis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3" descr="C:\Users\dell\Downloads\220px-EEG_c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05200"/>
            <a:ext cx="2095500" cy="10334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dell\Downloads\400px-Eeg_raw.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395663"/>
            <a:ext cx="3810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509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685800"/>
          </a:xfrm>
        </p:spPr>
        <p:txBody>
          <a:bodyPr>
            <a:normAutofit fontScale="90000"/>
          </a:bodyPr>
          <a:lstStyle/>
          <a:p>
            <a:pPr algn="ctr"/>
            <a:r>
              <a:rPr lang="en-US" b="1" dirty="0">
                <a:solidFill>
                  <a:schemeClr val="tx1"/>
                </a:solidFill>
                <a:latin typeface="Times New Roman" pitchFamily="18" charset="0"/>
                <a:cs typeface="Times New Roman" pitchFamily="18" charset="0"/>
              </a:rPr>
              <a:t>Concept of EEG signal(2/2)</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6934200" cy="4572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6</a:t>
            </a:r>
          </a:p>
        </p:txBody>
      </p:sp>
      <p:sp>
        <p:nvSpPr>
          <p:cNvPr id="5" name="Content Placeholder 4"/>
          <p:cNvSpPr>
            <a:spLocks noGrp="1"/>
          </p:cNvSpPr>
          <p:nvPr>
            <p:ph sz="quarter" idx="1"/>
          </p:nvPr>
        </p:nvSpPr>
        <p:spPr>
          <a:xfrm>
            <a:off x="914400" y="685800"/>
            <a:ext cx="7772400" cy="5334000"/>
          </a:xfrm>
        </p:spPr>
        <p:txBody>
          <a:bodyPr>
            <a:normAutofit fontScale="85000" lnSpcReduction="20000"/>
          </a:bodyPr>
          <a:lstStyle/>
          <a:p>
            <a:pPr marL="0" indent="0">
              <a:buNone/>
            </a:pPr>
            <a:endParaRPr lang="en-US" sz="2200" dirty="0">
              <a:latin typeface="Arial" pitchFamily="34" charset="0"/>
              <a:cs typeface="Arial" pitchFamily="34" charset="0"/>
            </a:endParaRPr>
          </a:p>
          <a:p>
            <a:pPr>
              <a:buFont typeface="Wingdings" pitchFamily="2" charset="2"/>
              <a:buChar char="§"/>
            </a:pPr>
            <a:r>
              <a:rPr lang="en-US" sz="2800" b="1" dirty="0">
                <a:latin typeface="Times New Roman" pitchFamily="18" charset="0"/>
                <a:cs typeface="Times New Roman" pitchFamily="18" charset="0"/>
              </a:rPr>
              <a:t>Classification of EEG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lgn="ctr">
              <a:buNone/>
            </a:pPr>
            <a:r>
              <a:rPr lang="en-US" sz="2100" dirty="0">
                <a:latin typeface="Times New Roman" panose="02020603050405020304" pitchFamily="18" charset="0"/>
                <a:cs typeface="Times New Roman" panose="02020603050405020304" pitchFamily="18" charset="0"/>
              </a:rPr>
              <a:t>Figure 5 : Different  types of normal EEG signal</a:t>
            </a:r>
          </a:p>
          <a:p>
            <a:pPr marL="0" indent="0">
              <a:buNone/>
            </a:pPr>
            <a:endParaRPr lang="en-US" dirty="0"/>
          </a:p>
          <a:p>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7800"/>
            <a:ext cx="7315199" cy="3505200"/>
          </a:xfrm>
          <a:prstGeom prst="rect">
            <a:avLst/>
          </a:prstGeom>
        </p:spPr>
      </p:pic>
    </p:spTree>
    <p:extLst>
      <p:ext uri="{BB962C8B-B14F-4D97-AF65-F5344CB8AC3E}">
        <p14:creationId xmlns:p14="http://schemas.microsoft.com/office/powerpoint/2010/main" val="4038914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Autofit/>
          </a:bodyPr>
          <a:lstStyle/>
          <a:p>
            <a:pPr algn="ctr"/>
            <a:r>
              <a:rPr lang="en-US" sz="3600" b="1" dirty="0">
                <a:solidFill>
                  <a:schemeClr val="tx1"/>
                </a:solidFill>
                <a:latin typeface="Times New Roman" pitchFamily="18" charset="0"/>
                <a:cs typeface="Times New Roman" pitchFamily="18" charset="0"/>
              </a:rPr>
              <a:t>Filtering </a:t>
            </a:r>
          </a:p>
        </p:txBody>
      </p:sp>
      <p:sp>
        <p:nvSpPr>
          <p:cNvPr id="3" name="Footer Placeholder 2"/>
          <p:cNvSpPr>
            <a:spLocks noGrp="1"/>
          </p:cNvSpPr>
          <p:nvPr>
            <p:ph type="ftr" sz="quarter" idx="11"/>
          </p:nvPr>
        </p:nvSpPr>
        <p:spPr>
          <a:xfrm>
            <a:off x="914400" y="6172200"/>
            <a:ext cx="6934200" cy="4572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7</a:t>
            </a:r>
          </a:p>
        </p:txBody>
      </p:sp>
      <p:sp>
        <p:nvSpPr>
          <p:cNvPr id="5" name="Content Placeholder 4"/>
          <p:cNvSpPr>
            <a:spLocks noGrp="1"/>
          </p:cNvSpPr>
          <p:nvPr>
            <p:ph sz="quarter" idx="1"/>
          </p:nvPr>
        </p:nvSpPr>
        <p:spPr>
          <a:xfrm>
            <a:off x="996696" y="1254057"/>
            <a:ext cx="7162800" cy="4953000"/>
          </a:xfrm>
        </p:spPr>
        <p:txBody>
          <a:bodyPr/>
          <a:lstStyle/>
          <a:p>
            <a:pPr>
              <a:buFont typeface="Wingdings" pitchFamily="2" charset="2"/>
              <a:buChar char="§"/>
            </a:pPr>
            <a:r>
              <a:rPr lang="en-US" sz="2000" dirty="0">
                <a:latin typeface="Times New Roman"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rocess </a:t>
            </a:r>
            <a:r>
              <a:rPr lang="en-US" sz="2000" dirty="0">
                <a:latin typeface="Times New Roman" panose="02020603050405020304" pitchFamily="18" charset="0"/>
                <a:cs typeface="Times New Roman" panose="02020603050405020304" pitchFamily="18" charset="0"/>
              </a:rPr>
              <a:t>of removing unwanted part from the original EEG </a:t>
            </a:r>
            <a:r>
              <a:rPr lang="en-US" sz="2000" dirty="0" smtClean="0">
                <a:latin typeface="Times New Roman" panose="02020603050405020304" pitchFamily="18" charset="0"/>
                <a:cs typeface="Times New Roman" panose="02020603050405020304" pitchFamily="18" charset="0"/>
              </a:rPr>
              <a:t>signal</a:t>
            </a:r>
          </a:p>
          <a:p>
            <a:pPr>
              <a:buFont typeface="Wingdings" pitchFamily="2" charset="2"/>
              <a:buChar char="§"/>
            </a:pP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It provides smooth signal.</a:t>
            </a:r>
          </a:p>
          <a:p>
            <a:pPr>
              <a:buFont typeface="Wingdings"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
            </a:pP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educes </a:t>
            </a:r>
            <a:r>
              <a:rPr lang="en-US" sz="2000" dirty="0">
                <a:latin typeface="Times New Roman" panose="02020603050405020304" pitchFamily="18" charset="0"/>
                <a:cs typeface="Times New Roman" panose="02020603050405020304" pitchFamily="18" charset="0"/>
              </a:rPr>
              <a:t>complexity and </a:t>
            </a:r>
            <a:r>
              <a:rPr lang="en-US" sz="2000" dirty="0" smtClean="0">
                <a:latin typeface="Times New Roman" panose="02020603050405020304" pitchFamily="18" charset="0"/>
                <a:cs typeface="Times New Roman" panose="02020603050405020304" pitchFamily="18" charset="0"/>
              </a:rPr>
              <a:t>time</a:t>
            </a:r>
          </a:p>
          <a:p>
            <a:pPr>
              <a:buFont typeface="Wingdings" pitchFamily="2" charset="2"/>
              <a:buChar char="§"/>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
            </a:pPr>
            <a:r>
              <a:rPr lang="en-US" sz="2000" dirty="0">
                <a:latin typeface="Times New Roman" pitchFamily="18" charset="0"/>
                <a:cs typeface="Times New Roman" pitchFamily="18" charset="0"/>
              </a:rPr>
              <a:t>EEG signal consists of a low band frequencies</a:t>
            </a:r>
            <a:r>
              <a:rPr lang="en-US" sz="2000" dirty="0" smtClean="0">
                <a:latin typeface="Times New Roman" pitchFamily="18" charset="0"/>
                <a:cs typeface="Times New Roman" pitchFamily="18" charset="0"/>
              </a:rPr>
              <a:t>.</a:t>
            </a:r>
          </a:p>
          <a:p>
            <a:pPr>
              <a:buFont typeface="Wingdings" pitchFamily="2" charset="2"/>
              <a:buChar char="§"/>
            </a:pPr>
            <a:endParaRPr lang="en-US" sz="2000" dirty="0" smtClean="0">
              <a:latin typeface="Times New Roman" pitchFamily="18" charset="0"/>
              <a:cs typeface="Times New Roman" pitchFamily="18" charset="0"/>
            </a:endParaRPr>
          </a:p>
          <a:p>
            <a:pPr>
              <a:buFont typeface="Wingdings" pitchFamily="2" charset="2"/>
              <a:buChar char="§"/>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his </a:t>
            </a:r>
            <a:r>
              <a:rPr lang="en-US" sz="2000" dirty="0">
                <a:latin typeface="Times New Roman" panose="02020603050405020304" pitchFamily="18" charset="0"/>
                <a:cs typeface="Times New Roman" panose="02020603050405020304" pitchFamily="18" charset="0"/>
              </a:rPr>
              <a:t>proposed method of EEG signal feature extraction is done by low pass filter which has low band frequency.</a:t>
            </a:r>
          </a:p>
          <a:p>
            <a:pPr>
              <a:buFont typeface="Wingdings" pitchFamily="2" charset="2"/>
              <a:buChar char="§"/>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356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685800"/>
          </a:xfrm>
        </p:spPr>
        <p:txBody>
          <a:bodyPr>
            <a:normAutofit fontScale="90000"/>
          </a:bodyPr>
          <a:lstStyle/>
          <a:p>
            <a:pPr algn="ctr"/>
            <a:r>
              <a:rPr lang="en-US" b="1" dirty="0">
                <a:solidFill>
                  <a:schemeClr val="tx1"/>
                </a:solidFill>
                <a:latin typeface="Times New Roman" pitchFamily="18" charset="0"/>
                <a:cs typeface="Times New Roman" pitchFamily="18" charset="0"/>
              </a:rPr>
              <a:t>Feature extraction(1/4)</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914400" y="6172200"/>
            <a:ext cx="7315200" cy="457200"/>
          </a:xfrm>
        </p:spPr>
        <p:txBody>
          <a:bodyPr/>
          <a:lstStyle/>
          <a:p>
            <a:pPr algn="ctr"/>
            <a:r>
              <a:rPr lang="en-US" dirty="0"/>
              <a:t>Department of Electronics and Communication Engineering, KUET</a:t>
            </a:r>
          </a:p>
        </p:txBody>
      </p:sp>
      <p:sp>
        <p:nvSpPr>
          <p:cNvPr id="4" name="Slide Number Placeholder 3"/>
          <p:cNvSpPr>
            <a:spLocks noGrp="1"/>
          </p:cNvSpPr>
          <p:nvPr>
            <p:ph type="sldNum" sz="quarter" idx="12"/>
          </p:nvPr>
        </p:nvSpPr>
        <p:spPr/>
        <p:txBody>
          <a:bodyPr/>
          <a:lstStyle/>
          <a:p>
            <a:r>
              <a:rPr lang="en-US" dirty="0"/>
              <a:t>8</a:t>
            </a:r>
          </a:p>
        </p:txBody>
      </p:sp>
      <p:sp>
        <p:nvSpPr>
          <p:cNvPr id="5" name="Content Placeholder 4"/>
          <p:cNvSpPr>
            <a:spLocks noGrp="1"/>
          </p:cNvSpPr>
          <p:nvPr>
            <p:ph sz="quarter"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Feature represents a distinguishing property from the original signal</a:t>
            </a:r>
          </a:p>
          <a:p>
            <a:r>
              <a:rPr lang="en-US" sz="2000" dirty="0">
                <a:latin typeface="Times New Roman" panose="02020603050405020304" pitchFamily="18" charset="0"/>
                <a:cs typeface="Times New Roman" panose="02020603050405020304" pitchFamily="18" charset="0"/>
              </a:rPr>
              <a:t>Means to minimize loss of important information embedded in the signal</a:t>
            </a:r>
          </a:p>
          <a:p>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educing </a:t>
            </a:r>
            <a:r>
              <a:rPr lang="en-US" sz="2000" dirty="0">
                <a:latin typeface="Times New Roman" panose="02020603050405020304" pitchFamily="18" charset="0"/>
                <a:cs typeface="Times New Roman" panose="02020603050405020304" pitchFamily="18" charset="0"/>
              </a:rPr>
              <a:t>amount of resources required to describe a large set of data</a:t>
            </a:r>
          </a:p>
          <a:p>
            <a:pPr lvl="0"/>
            <a:r>
              <a:rPr lang="en-US" sz="2000" dirty="0" smtClean="0">
                <a:latin typeface="Times New Roman" pitchFamily="18" charset="0"/>
                <a:cs typeface="Times New Roman" pitchFamily="18" charset="0"/>
              </a:rPr>
              <a:t>Accuracy </a:t>
            </a:r>
            <a:r>
              <a:rPr lang="en-US" sz="2000" dirty="0">
                <a:latin typeface="Times New Roman" pitchFamily="18" charset="0"/>
                <a:cs typeface="Times New Roman" pitchFamily="18" charset="0"/>
              </a:rPr>
              <a:t>improvements.</a:t>
            </a:r>
          </a:p>
          <a:p>
            <a:pPr lvl="0"/>
            <a:r>
              <a:rPr lang="en-US" sz="2000" dirty="0" smtClean="0">
                <a:latin typeface="Times New Roman" pitchFamily="18" charset="0"/>
                <a:cs typeface="Times New Roman" pitchFamily="18" charset="0"/>
              </a:rPr>
              <a:t>Improved </a:t>
            </a:r>
            <a:r>
              <a:rPr lang="en-US" sz="2000" dirty="0">
                <a:latin typeface="Times New Roman" pitchFamily="18" charset="0"/>
                <a:cs typeface="Times New Roman" pitchFamily="18" charset="0"/>
              </a:rPr>
              <a:t>Data Visualization.</a:t>
            </a:r>
          </a:p>
          <a:p>
            <a:pPr lvl="0"/>
            <a:r>
              <a:rPr lang="en-US" sz="2000" dirty="0">
                <a:latin typeface="Times New Roman" pitchFamily="18" charset="0"/>
                <a:cs typeface="Times New Roman" pitchFamily="18" charset="0"/>
              </a:rPr>
              <a:t>Increase </a:t>
            </a:r>
            <a:r>
              <a:rPr lang="en-US" sz="2000" dirty="0" smtClean="0">
                <a:latin typeface="Times New Roman" pitchFamily="18" charset="0"/>
                <a:cs typeface="Times New Roman" pitchFamily="18" charset="0"/>
              </a:rPr>
              <a:t>explain ability </a:t>
            </a:r>
            <a:r>
              <a:rPr lang="en-US" sz="2000" dirty="0">
                <a:latin typeface="Times New Roman" panose="02020603050405020304" pitchFamily="18" charset="0"/>
                <a:cs typeface="Times New Roman" panose="02020603050405020304" pitchFamily="18" charset="0"/>
              </a:rPr>
              <a:t>of the model.</a:t>
            </a:r>
          </a:p>
          <a:p>
            <a:pPr lvl="0"/>
            <a:r>
              <a:rPr lang="en-US" sz="2000" dirty="0">
                <a:latin typeface="Times New Roman" panose="02020603050405020304" pitchFamily="18" charset="0"/>
                <a:cs typeface="Times New Roman" panose="02020603050405020304" pitchFamily="18" charset="0"/>
              </a:rPr>
              <a:t>Reducing data set.</a:t>
            </a:r>
          </a:p>
          <a:p>
            <a:pPr lvl="0"/>
            <a:r>
              <a:rPr lang="en-US" sz="2000" dirty="0">
                <a:latin typeface="Times New Roman" panose="02020603050405020304" pitchFamily="18" charset="0"/>
                <a:cs typeface="Times New Roman" panose="02020603050405020304" pitchFamily="18" charset="0"/>
              </a:rPr>
              <a:t>Processing complexity is reduced.</a:t>
            </a: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1584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2334</TotalTime>
  <Words>2418</Words>
  <Application>Microsoft Office PowerPoint</Application>
  <PresentationFormat>On-screen Show (4:3)</PresentationFormat>
  <Paragraphs>743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Feature Extraction of EEG Signal on FPGA </vt:lpstr>
      <vt:lpstr>Overview</vt:lpstr>
      <vt:lpstr>Introduction(1/2)</vt:lpstr>
      <vt:lpstr>Introduction(2/2)</vt:lpstr>
      <vt:lpstr>Goals of the work</vt:lpstr>
      <vt:lpstr>Concept of EEG signal(1/2)</vt:lpstr>
      <vt:lpstr>Concept of EEG signal(2/2)</vt:lpstr>
      <vt:lpstr>Filtering </vt:lpstr>
      <vt:lpstr>Feature extraction(1/4)</vt:lpstr>
      <vt:lpstr>Feature extraction(2/4)</vt:lpstr>
      <vt:lpstr>Feature extraction(3/4)</vt:lpstr>
      <vt:lpstr>Feature extraction(4/4)</vt:lpstr>
      <vt:lpstr>Advantages of AR, MA, ARMA methods for EEG feature extraction</vt:lpstr>
      <vt:lpstr>Vivado Xilinx Software</vt:lpstr>
      <vt:lpstr>FPGA(Field Programmable Gate Array)</vt:lpstr>
      <vt:lpstr>Lack of other technology for feature extraction </vt:lpstr>
      <vt:lpstr>Reasons for using FPGA technology for feature extraction </vt:lpstr>
      <vt:lpstr>Methodology(1/3)</vt:lpstr>
      <vt:lpstr>Methodology(2/3)</vt:lpstr>
      <vt:lpstr>Methodology(3/3)</vt:lpstr>
      <vt:lpstr>Experimental observation(1/3)</vt:lpstr>
      <vt:lpstr>Experimental observation(2/3)</vt:lpstr>
      <vt:lpstr>Experimental observation(3/3)</vt:lpstr>
      <vt:lpstr>Result Analysis(1/10)</vt:lpstr>
      <vt:lpstr>Result Analysis (2/10)</vt:lpstr>
      <vt:lpstr>Result Analysis (3/10)</vt:lpstr>
      <vt:lpstr>Result Analysis (4/10)</vt:lpstr>
      <vt:lpstr>Result Analysis (5/10)</vt:lpstr>
      <vt:lpstr>Result Analysis (6/10)</vt:lpstr>
      <vt:lpstr>Result Analysis (7/10)</vt:lpstr>
      <vt:lpstr>Result Analysis (8/10)</vt:lpstr>
      <vt:lpstr>Result Analysis (9/10)</vt:lpstr>
      <vt:lpstr>Result Analysis (10/10)</vt:lpstr>
      <vt:lpstr>Conclusion</vt:lpstr>
      <vt:lpstr>Future work</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BANGLA</dc:creator>
  <cp:lastModifiedBy>Windows User</cp:lastModifiedBy>
  <cp:revision>290</cp:revision>
  <dcterms:created xsi:type="dcterms:W3CDTF">2018-03-25T05:06:19Z</dcterms:created>
  <dcterms:modified xsi:type="dcterms:W3CDTF">2020-02-24T10:37:59Z</dcterms:modified>
</cp:coreProperties>
</file>