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41" r:id="rId2"/>
  </p:sldMasterIdLst>
  <p:notesMasterIdLst>
    <p:notesMasterId r:id="rId47"/>
  </p:notesMasterIdLst>
  <p:handoutMasterIdLst>
    <p:handoutMasterId r:id="rId48"/>
  </p:handoutMasterIdLst>
  <p:sldIdLst>
    <p:sldId id="323" r:id="rId3"/>
    <p:sldId id="402" r:id="rId4"/>
    <p:sldId id="282" r:id="rId5"/>
    <p:sldId id="325" r:id="rId6"/>
    <p:sldId id="326" r:id="rId7"/>
    <p:sldId id="327" r:id="rId8"/>
    <p:sldId id="386" r:id="rId9"/>
    <p:sldId id="385" r:id="rId10"/>
    <p:sldId id="407" r:id="rId11"/>
    <p:sldId id="337" r:id="rId12"/>
    <p:sldId id="365" r:id="rId13"/>
    <p:sldId id="339" r:id="rId14"/>
    <p:sldId id="393" r:id="rId15"/>
    <p:sldId id="278" r:id="rId16"/>
    <p:sldId id="394" r:id="rId17"/>
    <p:sldId id="403" r:id="rId18"/>
    <p:sldId id="404" r:id="rId19"/>
    <p:sldId id="311" r:id="rId20"/>
    <p:sldId id="395" r:id="rId21"/>
    <p:sldId id="360" r:id="rId22"/>
    <p:sldId id="396" r:id="rId23"/>
    <p:sldId id="392" r:id="rId24"/>
    <p:sldId id="301" r:id="rId25"/>
    <p:sldId id="397" r:id="rId26"/>
    <p:sldId id="316" r:id="rId27"/>
    <p:sldId id="283" r:id="rId28"/>
    <p:sldId id="300" r:id="rId29"/>
    <p:sldId id="330" r:id="rId30"/>
    <p:sldId id="265" r:id="rId31"/>
    <p:sldId id="266" r:id="rId32"/>
    <p:sldId id="391" r:id="rId33"/>
    <p:sldId id="322" r:id="rId34"/>
    <p:sldId id="398" r:id="rId35"/>
    <p:sldId id="328" r:id="rId36"/>
    <p:sldId id="334" r:id="rId37"/>
    <p:sldId id="399" r:id="rId38"/>
    <p:sldId id="400" r:id="rId39"/>
    <p:sldId id="346" r:id="rId40"/>
    <p:sldId id="383" r:id="rId41"/>
    <p:sldId id="382" r:id="rId42"/>
    <p:sldId id="350" r:id="rId43"/>
    <p:sldId id="401" r:id="rId44"/>
    <p:sldId id="406" r:id="rId45"/>
    <p:sldId id="405" r:id="rId46"/>
  </p:sldIdLst>
  <p:sldSz cx="9144000" cy="6858000" type="screen4x3"/>
  <p:notesSz cx="6807200" cy="9939338"/>
  <p:custDataLst>
    <p:tags r:id="rId49"/>
  </p:custDataLst>
  <p:defaultTextStyle>
    <a:defPPr>
      <a:defRPr lang="en-US"/>
    </a:defPPr>
    <a:lvl1pPr algn="ctr" rtl="0" fontAlgn="base">
      <a:lnSpc>
        <a:spcPct val="90000"/>
      </a:lnSpc>
      <a:spcBef>
        <a:spcPct val="20000"/>
      </a:spcBef>
      <a:spcAft>
        <a:spcPct val="0"/>
      </a:spcAft>
      <a:buClr>
        <a:schemeClr val="accent2"/>
      </a:buClr>
      <a:buFont typeface="Wingdings" charset="2"/>
      <a:defRPr sz="2000" kern="1200">
        <a:solidFill>
          <a:schemeClr val="tx1"/>
        </a:solidFill>
        <a:effectLst>
          <a:outerShdw blurRad="38100" dist="38100" dir="2700000" algn="tl">
            <a:srgbClr val="000000">
              <a:alpha val="43137"/>
            </a:srgbClr>
          </a:outerShdw>
        </a:effectLst>
        <a:latin typeface="Helvetica" charset="0"/>
        <a:ea typeface="+mn-ea"/>
        <a:cs typeface="+mn-cs"/>
      </a:defRPr>
    </a:lvl1pPr>
    <a:lvl2pPr marL="457200" algn="ctr" rtl="0" fontAlgn="base">
      <a:lnSpc>
        <a:spcPct val="90000"/>
      </a:lnSpc>
      <a:spcBef>
        <a:spcPct val="20000"/>
      </a:spcBef>
      <a:spcAft>
        <a:spcPct val="0"/>
      </a:spcAft>
      <a:buClr>
        <a:schemeClr val="accent2"/>
      </a:buClr>
      <a:buFont typeface="Wingdings" charset="2"/>
      <a:defRPr sz="2000" kern="1200">
        <a:solidFill>
          <a:schemeClr val="tx1"/>
        </a:solidFill>
        <a:effectLst>
          <a:outerShdw blurRad="38100" dist="38100" dir="2700000" algn="tl">
            <a:srgbClr val="000000">
              <a:alpha val="43137"/>
            </a:srgbClr>
          </a:outerShdw>
        </a:effectLst>
        <a:latin typeface="Helvetica" charset="0"/>
        <a:ea typeface="+mn-ea"/>
        <a:cs typeface="+mn-cs"/>
      </a:defRPr>
    </a:lvl2pPr>
    <a:lvl3pPr marL="914400" algn="ctr" rtl="0" fontAlgn="base">
      <a:lnSpc>
        <a:spcPct val="90000"/>
      </a:lnSpc>
      <a:spcBef>
        <a:spcPct val="20000"/>
      </a:spcBef>
      <a:spcAft>
        <a:spcPct val="0"/>
      </a:spcAft>
      <a:buClr>
        <a:schemeClr val="accent2"/>
      </a:buClr>
      <a:buFont typeface="Wingdings" charset="2"/>
      <a:defRPr sz="2000" kern="1200">
        <a:solidFill>
          <a:schemeClr val="tx1"/>
        </a:solidFill>
        <a:effectLst>
          <a:outerShdw blurRad="38100" dist="38100" dir="2700000" algn="tl">
            <a:srgbClr val="000000">
              <a:alpha val="43137"/>
            </a:srgbClr>
          </a:outerShdw>
        </a:effectLst>
        <a:latin typeface="Helvetica" charset="0"/>
        <a:ea typeface="+mn-ea"/>
        <a:cs typeface="+mn-cs"/>
      </a:defRPr>
    </a:lvl3pPr>
    <a:lvl4pPr marL="1371600" algn="ctr" rtl="0" fontAlgn="base">
      <a:lnSpc>
        <a:spcPct val="90000"/>
      </a:lnSpc>
      <a:spcBef>
        <a:spcPct val="20000"/>
      </a:spcBef>
      <a:spcAft>
        <a:spcPct val="0"/>
      </a:spcAft>
      <a:buClr>
        <a:schemeClr val="accent2"/>
      </a:buClr>
      <a:buFont typeface="Wingdings" charset="2"/>
      <a:defRPr sz="2000" kern="1200">
        <a:solidFill>
          <a:schemeClr val="tx1"/>
        </a:solidFill>
        <a:effectLst>
          <a:outerShdw blurRad="38100" dist="38100" dir="2700000" algn="tl">
            <a:srgbClr val="000000">
              <a:alpha val="43137"/>
            </a:srgbClr>
          </a:outerShdw>
        </a:effectLst>
        <a:latin typeface="Helvetica" charset="0"/>
        <a:ea typeface="+mn-ea"/>
        <a:cs typeface="+mn-cs"/>
      </a:defRPr>
    </a:lvl4pPr>
    <a:lvl5pPr marL="1828800" algn="ctr" rtl="0" fontAlgn="base">
      <a:lnSpc>
        <a:spcPct val="90000"/>
      </a:lnSpc>
      <a:spcBef>
        <a:spcPct val="20000"/>
      </a:spcBef>
      <a:spcAft>
        <a:spcPct val="0"/>
      </a:spcAft>
      <a:buClr>
        <a:schemeClr val="accent2"/>
      </a:buClr>
      <a:buFont typeface="Wingdings" charset="2"/>
      <a:defRPr sz="2000" kern="1200">
        <a:solidFill>
          <a:schemeClr val="tx1"/>
        </a:solidFill>
        <a:effectLst>
          <a:outerShdw blurRad="38100" dist="38100" dir="2700000" algn="tl">
            <a:srgbClr val="000000">
              <a:alpha val="43137"/>
            </a:srgbClr>
          </a:outerShdw>
        </a:effectLst>
        <a:latin typeface="Helvetica"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Helvetica"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Helvetica"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Helvetica"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548000"/>
    <a:srgbClr val="FFCC99"/>
    <a:srgbClr val="0000CC"/>
    <a:srgbClr val="006600"/>
    <a:srgbClr val="008000"/>
    <a:srgbClr val="2C4200"/>
    <a:srgbClr val="3399FF"/>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43035B-90DE-43AB-A329-5C5CE2766CB8}" v="2" dt="2023-07-16T22:51:13.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89029" autoAdjust="0"/>
  </p:normalViewPr>
  <p:slideViewPr>
    <p:cSldViewPr>
      <p:cViewPr varScale="1">
        <p:scale>
          <a:sx n="91" d="100"/>
          <a:sy n="91" d="100"/>
        </p:scale>
        <p:origin x="966"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C1D27-E6DD-4963-8B7F-5D77543AF65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8FF08CA-9684-48F2-A4C3-E6E33A0AB51F}">
      <dgm:prSet phldrT="[Text]" custT="1"/>
      <dgm:spPr/>
      <dgm:t>
        <a:bodyPr/>
        <a:lstStyle/>
        <a:p>
          <a:r>
            <a:rPr lang="en-US" sz="3200" dirty="0"/>
            <a:t>Operations</a:t>
          </a:r>
          <a:r>
            <a:rPr lang="en-US" sz="2800" dirty="0"/>
            <a:t> Manage</a:t>
          </a:r>
          <a:r>
            <a:rPr lang="en-US" sz="3200" dirty="0"/>
            <a:t>ment</a:t>
          </a:r>
        </a:p>
      </dgm:t>
    </dgm:pt>
    <dgm:pt modelId="{7CC1BFD8-2091-4DA1-914F-330A87EFB1DD}" type="parTrans" cxnId="{1CF6CCC3-3B17-4449-8EA5-EDECE890C5C3}">
      <dgm:prSet/>
      <dgm:spPr/>
      <dgm:t>
        <a:bodyPr/>
        <a:lstStyle/>
        <a:p>
          <a:endParaRPr lang="en-US"/>
        </a:p>
      </dgm:t>
    </dgm:pt>
    <dgm:pt modelId="{02CBC6F5-78C8-4E59-95BE-91FC1FCBEC7B}" type="sibTrans" cxnId="{1CF6CCC3-3B17-4449-8EA5-EDECE890C5C3}">
      <dgm:prSet/>
      <dgm:spPr/>
      <dgm:t>
        <a:bodyPr/>
        <a:lstStyle/>
        <a:p>
          <a:endParaRPr lang="en-US"/>
        </a:p>
      </dgm:t>
    </dgm:pt>
    <dgm:pt modelId="{405B4E1D-3B38-4ECD-86B4-4D90159FCBD5}">
      <dgm:prSet phldrT="[Text]" custT="1"/>
      <dgm:spPr/>
      <dgm:t>
        <a:bodyPr/>
        <a:lstStyle/>
        <a:p>
          <a:r>
            <a:rPr lang="en-US" sz="2400" dirty="0"/>
            <a:t>Understanding  Operations</a:t>
          </a:r>
        </a:p>
      </dgm:t>
    </dgm:pt>
    <dgm:pt modelId="{6028398C-A9A5-4A99-B7CB-1C6B5ED49E03}" type="parTrans" cxnId="{4CB1D5B8-CEFE-4073-B939-15CC80039145}">
      <dgm:prSet/>
      <dgm:spPr/>
      <dgm:t>
        <a:bodyPr/>
        <a:lstStyle/>
        <a:p>
          <a:endParaRPr lang="en-US"/>
        </a:p>
      </dgm:t>
    </dgm:pt>
    <dgm:pt modelId="{52367B6B-F73E-48B2-BBF6-D67DC21A1CB1}" type="sibTrans" cxnId="{4CB1D5B8-CEFE-4073-B939-15CC80039145}">
      <dgm:prSet/>
      <dgm:spPr/>
      <dgm:t>
        <a:bodyPr/>
        <a:lstStyle/>
        <a:p>
          <a:endParaRPr lang="en-US"/>
        </a:p>
      </dgm:t>
    </dgm:pt>
    <dgm:pt modelId="{FDF91C5D-B391-41A9-AA12-7B9DE4A10A29}">
      <dgm:prSet phldrT="[Text]" custT="1"/>
      <dgm:spPr/>
      <dgm:t>
        <a:bodyPr/>
        <a:lstStyle/>
        <a:p>
          <a:r>
            <a:rPr lang="en-US" sz="2400" dirty="0"/>
            <a:t>Designing  Operating Systems</a:t>
          </a:r>
        </a:p>
      </dgm:t>
    </dgm:pt>
    <dgm:pt modelId="{69560910-11EB-4272-8989-C1727EAB4D81}" type="parTrans" cxnId="{A2C2F4EB-A878-46B5-B070-3E8B9D485A13}">
      <dgm:prSet/>
      <dgm:spPr/>
      <dgm:t>
        <a:bodyPr/>
        <a:lstStyle/>
        <a:p>
          <a:endParaRPr lang="en-US"/>
        </a:p>
      </dgm:t>
    </dgm:pt>
    <dgm:pt modelId="{B01E9F17-3129-4128-9341-90E442A322A3}" type="sibTrans" cxnId="{A2C2F4EB-A878-46B5-B070-3E8B9D485A13}">
      <dgm:prSet/>
      <dgm:spPr/>
      <dgm:t>
        <a:bodyPr/>
        <a:lstStyle/>
        <a:p>
          <a:endParaRPr lang="en-US"/>
        </a:p>
      </dgm:t>
    </dgm:pt>
    <dgm:pt modelId="{D53345B4-0625-40F6-B62C-B5CE0B51E2FD}">
      <dgm:prSet phldrT="[Text]" custT="1"/>
      <dgm:spPr/>
      <dgm:t>
        <a:bodyPr/>
        <a:lstStyle/>
        <a:p>
          <a:r>
            <a:rPr lang="en-US" sz="2400" dirty="0"/>
            <a:t>Managing Operations</a:t>
          </a:r>
        </a:p>
      </dgm:t>
    </dgm:pt>
    <dgm:pt modelId="{735EF1DB-D452-4B54-A9AC-FF51BED62FD8}" type="parTrans" cxnId="{1A41099A-1BAD-415D-A4CC-4C731ED1F86B}">
      <dgm:prSet/>
      <dgm:spPr/>
      <dgm:t>
        <a:bodyPr/>
        <a:lstStyle/>
        <a:p>
          <a:endParaRPr lang="en-US"/>
        </a:p>
      </dgm:t>
    </dgm:pt>
    <dgm:pt modelId="{0CEC3B51-D613-45C2-9CC1-D0FA42191667}" type="sibTrans" cxnId="{1A41099A-1BAD-415D-A4CC-4C731ED1F86B}">
      <dgm:prSet/>
      <dgm:spPr/>
      <dgm:t>
        <a:bodyPr/>
        <a:lstStyle/>
        <a:p>
          <a:endParaRPr lang="en-US"/>
        </a:p>
      </dgm:t>
    </dgm:pt>
    <dgm:pt modelId="{7ADC274C-CE38-48D7-ABBF-7612B980DAAD}" type="pres">
      <dgm:prSet presAssocID="{55CC1D27-E6DD-4963-8B7F-5D77543AF652}" presName="hierChild1" presStyleCnt="0">
        <dgm:presLayoutVars>
          <dgm:orgChart val="1"/>
          <dgm:chPref val="1"/>
          <dgm:dir/>
          <dgm:animOne val="branch"/>
          <dgm:animLvl val="lvl"/>
          <dgm:resizeHandles/>
        </dgm:presLayoutVars>
      </dgm:prSet>
      <dgm:spPr/>
    </dgm:pt>
    <dgm:pt modelId="{88CF993C-E0AF-40C6-8968-BC6A8B54C8FA}" type="pres">
      <dgm:prSet presAssocID="{78FF08CA-9684-48F2-A4C3-E6E33A0AB51F}" presName="hierRoot1" presStyleCnt="0">
        <dgm:presLayoutVars>
          <dgm:hierBranch val="init"/>
        </dgm:presLayoutVars>
      </dgm:prSet>
      <dgm:spPr/>
    </dgm:pt>
    <dgm:pt modelId="{850AED07-3990-43F7-A154-E569D729A41D}" type="pres">
      <dgm:prSet presAssocID="{78FF08CA-9684-48F2-A4C3-E6E33A0AB51F}" presName="rootComposite1" presStyleCnt="0"/>
      <dgm:spPr/>
    </dgm:pt>
    <dgm:pt modelId="{B2E5DA78-6F4B-4F0A-A126-71A4E0B777A3}" type="pres">
      <dgm:prSet presAssocID="{78FF08CA-9684-48F2-A4C3-E6E33A0AB51F}" presName="rootText1" presStyleLbl="node0" presStyleIdx="0" presStyleCnt="1" custScaleX="194659" custLinFactNeighborX="1558" custLinFactNeighborY="-56951">
        <dgm:presLayoutVars>
          <dgm:chPref val="3"/>
        </dgm:presLayoutVars>
      </dgm:prSet>
      <dgm:spPr/>
    </dgm:pt>
    <dgm:pt modelId="{22667841-632A-42DD-A725-C11F8FC1AC3D}" type="pres">
      <dgm:prSet presAssocID="{78FF08CA-9684-48F2-A4C3-E6E33A0AB51F}" presName="rootConnector1" presStyleLbl="node1" presStyleIdx="0" presStyleCnt="0"/>
      <dgm:spPr/>
    </dgm:pt>
    <dgm:pt modelId="{434AF147-5EBD-4336-9045-D97CB05EB841}" type="pres">
      <dgm:prSet presAssocID="{78FF08CA-9684-48F2-A4C3-E6E33A0AB51F}" presName="hierChild2" presStyleCnt="0"/>
      <dgm:spPr/>
    </dgm:pt>
    <dgm:pt modelId="{04E8E7DA-AD24-48B6-8476-4D91DAF16A14}" type="pres">
      <dgm:prSet presAssocID="{6028398C-A9A5-4A99-B7CB-1C6B5ED49E03}" presName="Name37" presStyleLbl="parChTrans1D2" presStyleIdx="0" presStyleCnt="3"/>
      <dgm:spPr/>
    </dgm:pt>
    <dgm:pt modelId="{FA9C2543-48BB-4D9E-A88E-7ABC5EC9917E}" type="pres">
      <dgm:prSet presAssocID="{405B4E1D-3B38-4ECD-86B4-4D90159FCBD5}" presName="hierRoot2" presStyleCnt="0">
        <dgm:presLayoutVars>
          <dgm:hierBranch val="init"/>
        </dgm:presLayoutVars>
      </dgm:prSet>
      <dgm:spPr/>
    </dgm:pt>
    <dgm:pt modelId="{EAB445CF-76E5-4F7C-9611-42781DCE40E4}" type="pres">
      <dgm:prSet presAssocID="{405B4E1D-3B38-4ECD-86B4-4D90159FCBD5}" presName="rootComposite" presStyleCnt="0"/>
      <dgm:spPr/>
    </dgm:pt>
    <dgm:pt modelId="{6137A51E-3C09-4E4E-BA48-86DC3132758E}" type="pres">
      <dgm:prSet presAssocID="{405B4E1D-3B38-4ECD-86B4-4D90159FCBD5}" presName="rootText" presStyleLbl="node2" presStyleIdx="0" presStyleCnt="3" custAng="0" custScaleX="103514" custLinFactX="17129" custLinFactNeighborX="100000" custLinFactNeighborY="-49308">
        <dgm:presLayoutVars>
          <dgm:chPref val="3"/>
        </dgm:presLayoutVars>
      </dgm:prSet>
      <dgm:spPr/>
    </dgm:pt>
    <dgm:pt modelId="{B1051057-C62F-4B68-9C11-BAD37B0D61E0}" type="pres">
      <dgm:prSet presAssocID="{405B4E1D-3B38-4ECD-86B4-4D90159FCBD5}" presName="rootConnector" presStyleLbl="node2" presStyleIdx="0" presStyleCnt="3"/>
      <dgm:spPr/>
    </dgm:pt>
    <dgm:pt modelId="{F79A2DBB-646B-4A40-AD2B-C5D7A5172DBB}" type="pres">
      <dgm:prSet presAssocID="{405B4E1D-3B38-4ECD-86B4-4D90159FCBD5}" presName="hierChild4" presStyleCnt="0"/>
      <dgm:spPr/>
    </dgm:pt>
    <dgm:pt modelId="{9937612E-17FF-4BE9-A116-161AE9135CF1}" type="pres">
      <dgm:prSet presAssocID="{405B4E1D-3B38-4ECD-86B4-4D90159FCBD5}" presName="hierChild5" presStyleCnt="0"/>
      <dgm:spPr/>
    </dgm:pt>
    <dgm:pt modelId="{A190274E-7512-4D93-BC1C-445A53D5D356}" type="pres">
      <dgm:prSet presAssocID="{69560910-11EB-4272-8989-C1727EAB4D81}" presName="Name37" presStyleLbl="parChTrans1D2" presStyleIdx="1" presStyleCnt="3"/>
      <dgm:spPr/>
    </dgm:pt>
    <dgm:pt modelId="{6223C379-957D-4F80-9D03-3E394B3C17EA}" type="pres">
      <dgm:prSet presAssocID="{FDF91C5D-B391-41A9-AA12-7B9DE4A10A29}" presName="hierRoot2" presStyleCnt="0">
        <dgm:presLayoutVars>
          <dgm:hierBranch val="init"/>
        </dgm:presLayoutVars>
      </dgm:prSet>
      <dgm:spPr/>
    </dgm:pt>
    <dgm:pt modelId="{612BA960-D4C6-4DC3-B3EB-9490D7EACCD3}" type="pres">
      <dgm:prSet presAssocID="{FDF91C5D-B391-41A9-AA12-7B9DE4A10A29}" presName="rootComposite" presStyleCnt="0"/>
      <dgm:spPr/>
    </dgm:pt>
    <dgm:pt modelId="{FCA6EF37-3679-4DA9-878B-8B962362B2FC}" type="pres">
      <dgm:prSet presAssocID="{FDF91C5D-B391-41A9-AA12-7B9DE4A10A29}" presName="rootText" presStyleLbl="node2" presStyleIdx="1" presStyleCnt="3" custLinFactNeighborX="-81808" custLinFactNeighborY="89517">
        <dgm:presLayoutVars>
          <dgm:chPref val="3"/>
        </dgm:presLayoutVars>
      </dgm:prSet>
      <dgm:spPr/>
    </dgm:pt>
    <dgm:pt modelId="{5F4F009A-D3E0-4614-982D-4E6A1D39A47E}" type="pres">
      <dgm:prSet presAssocID="{FDF91C5D-B391-41A9-AA12-7B9DE4A10A29}" presName="rootConnector" presStyleLbl="node2" presStyleIdx="1" presStyleCnt="3"/>
      <dgm:spPr/>
    </dgm:pt>
    <dgm:pt modelId="{FE0E09FA-63D6-4A4F-977F-AEFA2B22B854}" type="pres">
      <dgm:prSet presAssocID="{FDF91C5D-B391-41A9-AA12-7B9DE4A10A29}" presName="hierChild4" presStyleCnt="0"/>
      <dgm:spPr/>
    </dgm:pt>
    <dgm:pt modelId="{CB306159-61B7-48E8-98B6-5956E1742F50}" type="pres">
      <dgm:prSet presAssocID="{FDF91C5D-B391-41A9-AA12-7B9DE4A10A29}" presName="hierChild5" presStyleCnt="0"/>
      <dgm:spPr/>
    </dgm:pt>
    <dgm:pt modelId="{7DF7FC02-D46D-4349-8D86-60737DF9DAE1}" type="pres">
      <dgm:prSet presAssocID="{735EF1DB-D452-4B54-A9AC-FF51BED62FD8}" presName="Name37" presStyleLbl="parChTrans1D2" presStyleIdx="2" presStyleCnt="3"/>
      <dgm:spPr/>
    </dgm:pt>
    <dgm:pt modelId="{4814E837-1C73-4097-A4E8-27D3B4DFC7D3}" type="pres">
      <dgm:prSet presAssocID="{D53345B4-0625-40F6-B62C-B5CE0B51E2FD}" presName="hierRoot2" presStyleCnt="0">
        <dgm:presLayoutVars>
          <dgm:hierBranch val="init"/>
        </dgm:presLayoutVars>
      </dgm:prSet>
      <dgm:spPr/>
    </dgm:pt>
    <dgm:pt modelId="{F18D2404-0FB7-42BC-A7AB-323BFC426652}" type="pres">
      <dgm:prSet presAssocID="{D53345B4-0625-40F6-B62C-B5CE0B51E2FD}" presName="rootComposite" presStyleCnt="0"/>
      <dgm:spPr/>
    </dgm:pt>
    <dgm:pt modelId="{0FA9AE80-83F5-4481-A78A-16BE2343ECA2}" type="pres">
      <dgm:prSet presAssocID="{D53345B4-0625-40F6-B62C-B5CE0B51E2FD}" presName="rootText" presStyleLbl="node2" presStyleIdx="2" presStyleCnt="3" custLinFactNeighborX="-21342" custLinFactNeighborY="89517">
        <dgm:presLayoutVars>
          <dgm:chPref val="3"/>
        </dgm:presLayoutVars>
      </dgm:prSet>
      <dgm:spPr/>
    </dgm:pt>
    <dgm:pt modelId="{540CC3FC-438F-419E-810A-4E1548957665}" type="pres">
      <dgm:prSet presAssocID="{D53345B4-0625-40F6-B62C-B5CE0B51E2FD}" presName="rootConnector" presStyleLbl="node2" presStyleIdx="2" presStyleCnt="3"/>
      <dgm:spPr/>
    </dgm:pt>
    <dgm:pt modelId="{DE79B92C-6F62-41C0-81FB-2C8112F3D198}" type="pres">
      <dgm:prSet presAssocID="{D53345B4-0625-40F6-B62C-B5CE0B51E2FD}" presName="hierChild4" presStyleCnt="0"/>
      <dgm:spPr/>
    </dgm:pt>
    <dgm:pt modelId="{B95A540F-09F3-4927-A90D-79BB6E547D19}" type="pres">
      <dgm:prSet presAssocID="{D53345B4-0625-40F6-B62C-B5CE0B51E2FD}" presName="hierChild5" presStyleCnt="0"/>
      <dgm:spPr/>
    </dgm:pt>
    <dgm:pt modelId="{5B0AC48A-D8D8-4178-A20E-E655082ADB9E}" type="pres">
      <dgm:prSet presAssocID="{78FF08CA-9684-48F2-A4C3-E6E33A0AB51F}" presName="hierChild3" presStyleCnt="0"/>
      <dgm:spPr/>
    </dgm:pt>
  </dgm:ptLst>
  <dgm:cxnLst>
    <dgm:cxn modelId="{61DD6C06-0032-4E43-AE9E-00E801547458}" type="presOf" srcId="{D53345B4-0625-40F6-B62C-B5CE0B51E2FD}" destId="{0FA9AE80-83F5-4481-A78A-16BE2343ECA2}" srcOrd="0" destOrd="0" presId="urn:microsoft.com/office/officeart/2005/8/layout/orgChart1"/>
    <dgm:cxn modelId="{920A6939-F9F6-4A17-96A4-B9FA73801432}" type="presOf" srcId="{D53345B4-0625-40F6-B62C-B5CE0B51E2FD}" destId="{540CC3FC-438F-419E-810A-4E1548957665}" srcOrd="1" destOrd="0" presId="urn:microsoft.com/office/officeart/2005/8/layout/orgChart1"/>
    <dgm:cxn modelId="{A2C17E43-B931-4886-977C-E9FB2E68D591}" type="presOf" srcId="{FDF91C5D-B391-41A9-AA12-7B9DE4A10A29}" destId="{FCA6EF37-3679-4DA9-878B-8B962362B2FC}" srcOrd="0" destOrd="0" presId="urn:microsoft.com/office/officeart/2005/8/layout/orgChart1"/>
    <dgm:cxn modelId="{E0654555-BC9C-4BCF-8FDB-F46531A83E23}" type="presOf" srcId="{735EF1DB-D452-4B54-A9AC-FF51BED62FD8}" destId="{7DF7FC02-D46D-4349-8D86-60737DF9DAE1}" srcOrd="0" destOrd="0" presId="urn:microsoft.com/office/officeart/2005/8/layout/orgChart1"/>
    <dgm:cxn modelId="{E4CDF57F-F1B2-4E49-ACC3-E3E5179D5207}" type="presOf" srcId="{69560910-11EB-4272-8989-C1727EAB4D81}" destId="{A190274E-7512-4D93-BC1C-445A53D5D356}" srcOrd="0" destOrd="0" presId="urn:microsoft.com/office/officeart/2005/8/layout/orgChart1"/>
    <dgm:cxn modelId="{1A41099A-1BAD-415D-A4CC-4C731ED1F86B}" srcId="{78FF08CA-9684-48F2-A4C3-E6E33A0AB51F}" destId="{D53345B4-0625-40F6-B62C-B5CE0B51E2FD}" srcOrd="2" destOrd="0" parTransId="{735EF1DB-D452-4B54-A9AC-FF51BED62FD8}" sibTransId="{0CEC3B51-D613-45C2-9CC1-D0FA42191667}"/>
    <dgm:cxn modelId="{4CB1D5B8-CEFE-4073-B939-15CC80039145}" srcId="{78FF08CA-9684-48F2-A4C3-E6E33A0AB51F}" destId="{405B4E1D-3B38-4ECD-86B4-4D90159FCBD5}" srcOrd="0" destOrd="0" parTransId="{6028398C-A9A5-4A99-B7CB-1C6B5ED49E03}" sibTransId="{52367B6B-F73E-48B2-BBF6-D67DC21A1CB1}"/>
    <dgm:cxn modelId="{651249BB-A35C-484E-9B74-9D9913B4CCB3}" type="presOf" srcId="{78FF08CA-9684-48F2-A4C3-E6E33A0AB51F}" destId="{B2E5DA78-6F4B-4F0A-A126-71A4E0B777A3}" srcOrd="0" destOrd="0" presId="urn:microsoft.com/office/officeart/2005/8/layout/orgChart1"/>
    <dgm:cxn modelId="{1CF6CCC3-3B17-4449-8EA5-EDECE890C5C3}" srcId="{55CC1D27-E6DD-4963-8B7F-5D77543AF652}" destId="{78FF08CA-9684-48F2-A4C3-E6E33A0AB51F}" srcOrd="0" destOrd="0" parTransId="{7CC1BFD8-2091-4DA1-914F-330A87EFB1DD}" sibTransId="{02CBC6F5-78C8-4E59-95BE-91FC1FCBEC7B}"/>
    <dgm:cxn modelId="{586428D3-F077-46E3-BD46-EF7C63E770DF}" type="presOf" srcId="{78FF08CA-9684-48F2-A4C3-E6E33A0AB51F}" destId="{22667841-632A-42DD-A725-C11F8FC1AC3D}" srcOrd="1" destOrd="0" presId="urn:microsoft.com/office/officeart/2005/8/layout/orgChart1"/>
    <dgm:cxn modelId="{3BA78AD4-98A3-4D9A-A5FD-C9D17D29B102}" type="presOf" srcId="{405B4E1D-3B38-4ECD-86B4-4D90159FCBD5}" destId="{B1051057-C62F-4B68-9C11-BAD37B0D61E0}" srcOrd="1" destOrd="0" presId="urn:microsoft.com/office/officeart/2005/8/layout/orgChart1"/>
    <dgm:cxn modelId="{48CBE5E2-544A-4EE0-8A0E-2041CD110053}" type="presOf" srcId="{FDF91C5D-B391-41A9-AA12-7B9DE4A10A29}" destId="{5F4F009A-D3E0-4614-982D-4E6A1D39A47E}" srcOrd="1" destOrd="0" presId="urn:microsoft.com/office/officeart/2005/8/layout/orgChart1"/>
    <dgm:cxn modelId="{14C7E2E7-AAB8-4F03-BB5B-67E49B63163D}" type="presOf" srcId="{405B4E1D-3B38-4ECD-86B4-4D90159FCBD5}" destId="{6137A51E-3C09-4E4E-BA48-86DC3132758E}" srcOrd="0" destOrd="0" presId="urn:microsoft.com/office/officeart/2005/8/layout/orgChart1"/>
    <dgm:cxn modelId="{E39267E9-4C9D-4EA7-BBDD-084A6B6F1FF9}" type="presOf" srcId="{55CC1D27-E6DD-4963-8B7F-5D77543AF652}" destId="{7ADC274C-CE38-48D7-ABBF-7612B980DAAD}" srcOrd="0" destOrd="0" presId="urn:microsoft.com/office/officeart/2005/8/layout/orgChart1"/>
    <dgm:cxn modelId="{A2C2F4EB-A878-46B5-B070-3E8B9D485A13}" srcId="{78FF08CA-9684-48F2-A4C3-E6E33A0AB51F}" destId="{FDF91C5D-B391-41A9-AA12-7B9DE4A10A29}" srcOrd="1" destOrd="0" parTransId="{69560910-11EB-4272-8989-C1727EAB4D81}" sibTransId="{B01E9F17-3129-4128-9341-90E442A322A3}"/>
    <dgm:cxn modelId="{53CB47ED-082A-48A7-8A68-F5C451D703E9}" type="presOf" srcId="{6028398C-A9A5-4A99-B7CB-1C6B5ED49E03}" destId="{04E8E7DA-AD24-48B6-8476-4D91DAF16A14}" srcOrd="0" destOrd="0" presId="urn:microsoft.com/office/officeart/2005/8/layout/orgChart1"/>
    <dgm:cxn modelId="{72FBD8E2-4B26-49E3-81AD-5A448C9D5EF4}" type="presParOf" srcId="{7ADC274C-CE38-48D7-ABBF-7612B980DAAD}" destId="{88CF993C-E0AF-40C6-8968-BC6A8B54C8FA}" srcOrd="0" destOrd="0" presId="urn:microsoft.com/office/officeart/2005/8/layout/orgChart1"/>
    <dgm:cxn modelId="{E5401400-0531-4E59-AB14-1E2D99D28C36}" type="presParOf" srcId="{88CF993C-E0AF-40C6-8968-BC6A8B54C8FA}" destId="{850AED07-3990-43F7-A154-E569D729A41D}" srcOrd="0" destOrd="0" presId="urn:microsoft.com/office/officeart/2005/8/layout/orgChart1"/>
    <dgm:cxn modelId="{996A60FC-4699-47D8-A1C6-FF8C174FD168}" type="presParOf" srcId="{850AED07-3990-43F7-A154-E569D729A41D}" destId="{B2E5DA78-6F4B-4F0A-A126-71A4E0B777A3}" srcOrd="0" destOrd="0" presId="urn:microsoft.com/office/officeart/2005/8/layout/orgChart1"/>
    <dgm:cxn modelId="{21BBD9F0-EF9E-4E22-8A7F-3A9CE708C30D}" type="presParOf" srcId="{850AED07-3990-43F7-A154-E569D729A41D}" destId="{22667841-632A-42DD-A725-C11F8FC1AC3D}" srcOrd="1" destOrd="0" presId="urn:microsoft.com/office/officeart/2005/8/layout/orgChart1"/>
    <dgm:cxn modelId="{FDE77DB0-5EF9-4DA7-A858-90A71B3BA93B}" type="presParOf" srcId="{88CF993C-E0AF-40C6-8968-BC6A8B54C8FA}" destId="{434AF147-5EBD-4336-9045-D97CB05EB841}" srcOrd="1" destOrd="0" presId="urn:microsoft.com/office/officeart/2005/8/layout/orgChart1"/>
    <dgm:cxn modelId="{37375084-2DF6-41CD-B6E3-AB74B5DF52FD}" type="presParOf" srcId="{434AF147-5EBD-4336-9045-D97CB05EB841}" destId="{04E8E7DA-AD24-48B6-8476-4D91DAF16A14}" srcOrd="0" destOrd="0" presId="urn:microsoft.com/office/officeart/2005/8/layout/orgChart1"/>
    <dgm:cxn modelId="{911358DA-D820-4051-89FB-1AB4B8CD4A49}" type="presParOf" srcId="{434AF147-5EBD-4336-9045-D97CB05EB841}" destId="{FA9C2543-48BB-4D9E-A88E-7ABC5EC9917E}" srcOrd="1" destOrd="0" presId="urn:microsoft.com/office/officeart/2005/8/layout/orgChart1"/>
    <dgm:cxn modelId="{D95864F7-D88B-4470-94C5-9F52D6A33CA1}" type="presParOf" srcId="{FA9C2543-48BB-4D9E-A88E-7ABC5EC9917E}" destId="{EAB445CF-76E5-4F7C-9611-42781DCE40E4}" srcOrd="0" destOrd="0" presId="urn:microsoft.com/office/officeart/2005/8/layout/orgChart1"/>
    <dgm:cxn modelId="{F4985615-BA09-480A-B986-39FBEF8268D8}" type="presParOf" srcId="{EAB445CF-76E5-4F7C-9611-42781DCE40E4}" destId="{6137A51E-3C09-4E4E-BA48-86DC3132758E}" srcOrd="0" destOrd="0" presId="urn:microsoft.com/office/officeart/2005/8/layout/orgChart1"/>
    <dgm:cxn modelId="{A7E44D0F-A1D4-4F39-91C1-EAEDA221F6BD}" type="presParOf" srcId="{EAB445CF-76E5-4F7C-9611-42781DCE40E4}" destId="{B1051057-C62F-4B68-9C11-BAD37B0D61E0}" srcOrd="1" destOrd="0" presId="urn:microsoft.com/office/officeart/2005/8/layout/orgChart1"/>
    <dgm:cxn modelId="{334A720B-3371-4D85-8A93-09F88B29B53F}" type="presParOf" srcId="{FA9C2543-48BB-4D9E-A88E-7ABC5EC9917E}" destId="{F79A2DBB-646B-4A40-AD2B-C5D7A5172DBB}" srcOrd="1" destOrd="0" presId="urn:microsoft.com/office/officeart/2005/8/layout/orgChart1"/>
    <dgm:cxn modelId="{35AB8606-A7A5-4CB2-B090-E609E2B30503}" type="presParOf" srcId="{FA9C2543-48BB-4D9E-A88E-7ABC5EC9917E}" destId="{9937612E-17FF-4BE9-A116-161AE9135CF1}" srcOrd="2" destOrd="0" presId="urn:microsoft.com/office/officeart/2005/8/layout/orgChart1"/>
    <dgm:cxn modelId="{91A3D8F2-29BA-489A-B538-D204D8B6E187}" type="presParOf" srcId="{434AF147-5EBD-4336-9045-D97CB05EB841}" destId="{A190274E-7512-4D93-BC1C-445A53D5D356}" srcOrd="2" destOrd="0" presId="urn:microsoft.com/office/officeart/2005/8/layout/orgChart1"/>
    <dgm:cxn modelId="{B85CD638-1B9C-4697-94C0-4F6DAD48170C}" type="presParOf" srcId="{434AF147-5EBD-4336-9045-D97CB05EB841}" destId="{6223C379-957D-4F80-9D03-3E394B3C17EA}" srcOrd="3" destOrd="0" presId="urn:microsoft.com/office/officeart/2005/8/layout/orgChart1"/>
    <dgm:cxn modelId="{71EFCED8-459C-4D59-B063-8DE7FD03CD41}" type="presParOf" srcId="{6223C379-957D-4F80-9D03-3E394B3C17EA}" destId="{612BA960-D4C6-4DC3-B3EB-9490D7EACCD3}" srcOrd="0" destOrd="0" presId="urn:microsoft.com/office/officeart/2005/8/layout/orgChart1"/>
    <dgm:cxn modelId="{A1DE8087-D814-4BAF-A5CF-00234554DA69}" type="presParOf" srcId="{612BA960-D4C6-4DC3-B3EB-9490D7EACCD3}" destId="{FCA6EF37-3679-4DA9-878B-8B962362B2FC}" srcOrd="0" destOrd="0" presId="urn:microsoft.com/office/officeart/2005/8/layout/orgChart1"/>
    <dgm:cxn modelId="{1A8FFFFD-FD89-43E3-8479-281E381B2694}" type="presParOf" srcId="{612BA960-D4C6-4DC3-B3EB-9490D7EACCD3}" destId="{5F4F009A-D3E0-4614-982D-4E6A1D39A47E}" srcOrd="1" destOrd="0" presId="urn:microsoft.com/office/officeart/2005/8/layout/orgChart1"/>
    <dgm:cxn modelId="{5C00B00F-B2B2-431F-85A6-AD26B5A1CD15}" type="presParOf" srcId="{6223C379-957D-4F80-9D03-3E394B3C17EA}" destId="{FE0E09FA-63D6-4A4F-977F-AEFA2B22B854}" srcOrd="1" destOrd="0" presId="urn:microsoft.com/office/officeart/2005/8/layout/orgChart1"/>
    <dgm:cxn modelId="{1ADDF4FD-BCED-41A6-B637-6A0E6068A629}" type="presParOf" srcId="{6223C379-957D-4F80-9D03-3E394B3C17EA}" destId="{CB306159-61B7-48E8-98B6-5956E1742F50}" srcOrd="2" destOrd="0" presId="urn:microsoft.com/office/officeart/2005/8/layout/orgChart1"/>
    <dgm:cxn modelId="{8708A096-D376-42F9-BD07-B28B986FC6AE}" type="presParOf" srcId="{434AF147-5EBD-4336-9045-D97CB05EB841}" destId="{7DF7FC02-D46D-4349-8D86-60737DF9DAE1}" srcOrd="4" destOrd="0" presId="urn:microsoft.com/office/officeart/2005/8/layout/orgChart1"/>
    <dgm:cxn modelId="{794A9385-B6B1-42C3-95F9-0EE6A15FF151}" type="presParOf" srcId="{434AF147-5EBD-4336-9045-D97CB05EB841}" destId="{4814E837-1C73-4097-A4E8-27D3B4DFC7D3}" srcOrd="5" destOrd="0" presId="urn:microsoft.com/office/officeart/2005/8/layout/orgChart1"/>
    <dgm:cxn modelId="{B1F1B516-A50C-4615-A890-67CA9E9F95D2}" type="presParOf" srcId="{4814E837-1C73-4097-A4E8-27D3B4DFC7D3}" destId="{F18D2404-0FB7-42BC-A7AB-323BFC426652}" srcOrd="0" destOrd="0" presId="urn:microsoft.com/office/officeart/2005/8/layout/orgChart1"/>
    <dgm:cxn modelId="{229FA205-EED9-4617-9F96-697A33D4DF55}" type="presParOf" srcId="{F18D2404-0FB7-42BC-A7AB-323BFC426652}" destId="{0FA9AE80-83F5-4481-A78A-16BE2343ECA2}" srcOrd="0" destOrd="0" presId="urn:microsoft.com/office/officeart/2005/8/layout/orgChart1"/>
    <dgm:cxn modelId="{FB77C425-3083-4C71-A3CF-00F10FE29BA3}" type="presParOf" srcId="{F18D2404-0FB7-42BC-A7AB-323BFC426652}" destId="{540CC3FC-438F-419E-810A-4E1548957665}" srcOrd="1" destOrd="0" presId="urn:microsoft.com/office/officeart/2005/8/layout/orgChart1"/>
    <dgm:cxn modelId="{4F26DAF5-5213-49BA-8495-A0264427BE7B}" type="presParOf" srcId="{4814E837-1C73-4097-A4E8-27D3B4DFC7D3}" destId="{DE79B92C-6F62-41C0-81FB-2C8112F3D198}" srcOrd="1" destOrd="0" presId="urn:microsoft.com/office/officeart/2005/8/layout/orgChart1"/>
    <dgm:cxn modelId="{333F8EBF-8E2E-4010-BB4D-EC612628C605}" type="presParOf" srcId="{4814E837-1C73-4097-A4E8-27D3B4DFC7D3}" destId="{B95A540F-09F3-4927-A90D-79BB6E547D19}" srcOrd="2" destOrd="0" presId="urn:microsoft.com/office/officeart/2005/8/layout/orgChart1"/>
    <dgm:cxn modelId="{F0410CCA-8CCA-4F34-BFA0-0A6E640C20D5}" type="presParOf" srcId="{88CF993C-E0AF-40C6-8968-BC6A8B54C8FA}" destId="{5B0AC48A-D8D8-4178-A20E-E655082ADB9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7FC02-D46D-4349-8D86-60737DF9DAE1}">
      <dsp:nvSpPr>
        <dsp:cNvPr id="0" name=""/>
        <dsp:cNvSpPr/>
      </dsp:nvSpPr>
      <dsp:spPr>
        <a:xfrm>
          <a:off x="4075007" y="1835600"/>
          <a:ext cx="2333445" cy="2202048"/>
        </a:xfrm>
        <a:custGeom>
          <a:avLst/>
          <a:gdLst/>
          <a:ahLst/>
          <a:cxnLst/>
          <a:rect l="0" t="0" r="0" b="0"/>
          <a:pathLst>
            <a:path>
              <a:moveTo>
                <a:pt x="0" y="0"/>
              </a:moveTo>
              <a:lnTo>
                <a:pt x="0" y="1956685"/>
              </a:lnTo>
              <a:lnTo>
                <a:pt x="2333445" y="1956685"/>
              </a:lnTo>
              <a:lnTo>
                <a:pt x="2333445" y="22020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0274E-7512-4D93-BC1C-445A53D5D356}">
      <dsp:nvSpPr>
        <dsp:cNvPr id="0" name=""/>
        <dsp:cNvSpPr/>
      </dsp:nvSpPr>
      <dsp:spPr>
        <a:xfrm>
          <a:off x="2167978" y="1835600"/>
          <a:ext cx="1907028" cy="2202048"/>
        </a:xfrm>
        <a:custGeom>
          <a:avLst/>
          <a:gdLst/>
          <a:ahLst/>
          <a:cxnLst/>
          <a:rect l="0" t="0" r="0" b="0"/>
          <a:pathLst>
            <a:path>
              <a:moveTo>
                <a:pt x="1907028" y="0"/>
              </a:moveTo>
              <a:lnTo>
                <a:pt x="1907028" y="1956685"/>
              </a:lnTo>
              <a:lnTo>
                <a:pt x="0" y="1956685"/>
              </a:lnTo>
              <a:lnTo>
                <a:pt x="0" y="22020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E8E7DA-AD24-48B6-8476-4D91DAF16A14}">
      <dsp:nvSpPr>
        <dsp:cNvPr id="0" name=""/>
        <dsp:cNvSpPr/>
      </dsp:nvSpPr>
      <dsp:spPr>
        <a:xfrm>
          <a:off x="3948142" y="1835600"/>
          <a:ext cx="126864" cy="580025"/>
        </a:xfrm>
        <a:custGeom>
          <a:avLst/>
          <a:gdLst/>
          <a:ahLst/>
          <a:cxnLst/>
          <a:rect l="0" t="0" r="0" b="0"/>
          <a:pathLst>
            <a:path>
              <a:moveTo>
                <a:pt x="126864" y="0"/>
              </a:moveTo>
              <a:lnTo>
                <a:pt x="126864" y="334663"/>
              </a:lnTo>
              <a:lnTo>
                <a:pt x="0" y="334663"/>
              </a:lnTo>
              <a:lnTo>
                <a:pt x="0" y="580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E5DA78-6F4B-4F0A-A126-71A4E0B777A3}">
      <dsp:nvSpPr>
        <dsp:cNvPr id="0" name=""/>
        <dsp:cNvSpPr/>
      </dsp:nvSpPr>
      <dsp:spPr>
        <a:xfrm>
          <a:off x="1800623" y="667206"/>
          <a:ext cx="4548767" cy="116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Operations</a:t>
          </a:r>
          <a:r>
            <a:rPr lang="en-US" sz="2800" kern="1200" dirty="0"/>
            <a:t> Manage</a:t>
          </a:r>
          <a:r>
            <a:rPr lang="en-US" sz="3200" kern="1200" dirty="0"/>
            <a:t>ment</a:t>
          </a:r>
        </a:p>
      </dsp:txBody>
      <dsp:txXfrm>
        <a:off x="1800623" y="667206"/>
        <a:ext cx="4548767" cy="1168393"/>
      </dsp:txXfrm>
    </dsp:sp>
    <dsp:sp modelId="{6137A51E-3C09-4E4E-BA48-86DC3132758E}">
      <dsp:nvSpPr>
        <dsp:cNvPr id="0" name=""/>
        <dsp:cNvSpPr/>
      </dsp:nvSpPr>
      <dsp:spPr>
        <a:xfrm>
          <a:off x="2738691" y="2415626"/>
          <a:ext cx="2418902" cy="116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Understanding  Operations</a:t>
          </a:r>
        </a:p>
      </dsp:txBody>
      <dsp:txXfrm>
        <a:off x="2738691" y="2415626"/>
        <a:ext cx="2418902" cy="1168393"/>
      </dsp:txXfrm>
    </dsp:sp>
    <dsp:sp modelId="{FCA6EF37-3679-4DA9-878B-8B962362B2FC}">
      <dsp:nvSpPr>
        <dsp:cNvPr id="0" name=""/>
        <dsp:cNvSpPr/>
      </dsp:nvSpPr>
      <dsp:spPr>
        <a:xfrm>
          <a:off x="999584" y="4037648"/>
          <a:ext cx="2336787" cy="116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Designing  Operating Systems</a:t>
          </a:r>
        </a:p>
      </dsp:txBody>
      <dsp:txXfrm>
        <a:off x="999584" y="4037648"/>
        <a:ext cx="2336787" cy="1168393"/>
      </dsp:txXfrm>
    </dsp:sp>
    <dsp:sp modelId="{0FA9AE80-83F5-4481-A78A-16BE2343ECA2}">
      <dsp:nvSpPr>
        <dsp:cNvPr id="0" name=""/>
        <dsp:cNvSpPr/>
      </dsp:nvSpPr>
      <dsp:spPr>
        <a:xfrm>
          <a:off x="5240059" y="4037648"/>
          <a:ext cx="2336787" cy="116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Managing Operations</a:t>
          </a:r>
        </a:p>
      </dsp:txBody>
      <dsp:txXfrm>
        <a:off x="5240059" y="4037648"/>
        <a:ext cx="2336787" cy="11683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lIns="93105" tIns="46553" rIns="93105" bIns="46553" rtlCol="0"/>
          <a:lstStyle>
            <a:lvl1pPr algn="l">
              <a:defRPr sz="1200"/>
            </a:lvl1pPr>
          </a:lstStyle>
          <a:p>
            <a:endParaRPr lang="en-US"/>
          </a:p>
        </p:txBody>
      </p:sp>
      <p:sp>
        <p:nvSpPr>
          <p:cNvPr id="3" name="Date Placeholder 2"/>
          <p:cNvSpPr>
            <a:spLocks noGrp="1"/>
          </p:cNvSpPr>
          <p:nvPr>
            <p:ph type="dt" sz="quarter" idx="1"/>
          </p:nvPr>
        </p:nvSpPr>
        <p:spPr>
          <a:xfrm>
            <a:off x="3855838" y="1"/>
            <a:ext cx="2949787" cy="496967"/>
          </a:xfrm>
          <a:prstGeom prst="rect">
            <a:avLst/>
          </a:prstGeom>
        </p:spPr>
        <p:txBody>
          <a:bodyPr vert="horz" lIns="93105" tIns="46553" rIns="93105" bIns="46553" rtlCol="0"/>
          <a:lstStyle>
            <a:lvl1pPr algn="r">
              <a:defRPr sz="1200"/>
            </a:lvl1pPr>
          </a:lstStyle>
          <a:p>
            <a:fld id="{3C4D67D0-14E1-4F04-BE45-065E25617E49}" type="datetimeFigureOut">
              <a:rPr lang="en-US" smtClean="0"/>
              <a:pPr/>
              <a:t>2/23/2024</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3105" tIns="46553" rIns="93105" bIns="46553"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3105" tIns="46553" rIns="93105" bIns="46553" rtlCol="0" anchor="b"/>
          <a:lstStyle>
            <a:lvl1pPr algn="r">
              <a:defRPr sz="1200"/>
            </a:lvl1pPr>
          </a:lstStyle>
          <a:p>
            <a:fld id="{D1BBA960-132F-4A83-95F4-0A0607AE9A5C}" type="slidenum">
              <a:rPr lang="en-US" smtClean="0"/>
              <a:pPr/>
              <a:t>‹#›</a:t>
            </a:fld>
            <a:endParaRPr lang="en-US"/>
          </a:p>
        </p:txBody>
      </p:sp>
    </p:spTree>
    <p:extLst>
      <p:ext uri="{BB962C8B-B14F-4D97-AF65-F5344CB8AC3E}">
        <p14:creationId xmlns:p14="http://schemas.microsoft.com/office/powerpoint/2010/main" val="647965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1"/>
            <a:ext cx="2949787" cy="496967"/>
          </a:xfrm>
          <a:prstGeom prst="rect">
            <a:avLst/>
          </a:prstGeom>
          <a:noFill/>
          <a:ln w="9525">
            <a:noFill/>
            <a:miter lim="800000"/>
            <a:headEnd/>
            <a:tailEnd/>
          </a:ln>
          <a:effectLst/>
        </p:spPr>
        <p:txBody>
          <a:bodyPr vert="horz" wrap="square" lIns="93105" tIns="46553" rIns="93105" bIns="46553" numCol="1" anchor="t" anchorCtr="0" compatLnSpc="1">
            <a:prstTxWarp prst="textNoShape">
              <a:avLst/>
            </a:prstTxWarp>
          </a:bodyPr>
          <a:lstStyle>
            <a:lvl1pPr algn="l">
              <a:lnSpc>
                <a:spcPct val="100000"/>
              </a:lnSpc>
              <a:spcBef>
                <a:spcPct val="0"/>
              </a:spcBef>
              <a:buClrTx/>
              <a:buFontTx/>
              <a:buNone/>
              <a:defRPr sz="1200">
                <a:effectLst/>
                <a:latin typeface="Arial" charset="0"/>
              </a:defRPr>
            </a:lvl1pPr>
          </a:lstStyle>
          <a:p>
            <a:endParaRPr lang="en-US"/>
          </a:p>
        </p:txBody>
      </p:sp>
      <p:sp>
        <p:nvSpPr>
          <p:cNvPr id="122883" name="Rectangle 3"/>
          <p:cNvSpPr>
            <a:spLocks noGrp="1" noChangeArrowheads="1"/>
          </p:cNvSpPr>
          <p:nvPr>
            <p:ph type="dt" idx="1"/>
          </p:nvPr>
        </p:nvSpPr>
        <p:spPr bwMode="auto">
          <a:xfrm>
            <a:off x="3855838" y="1"/>
            <a:ext cx="2949787" cy="496967"/>
          </a:xfrm>
          <a:prstGeom prst="rect">
            <a:avLst/>
          </a:prstGeom>
          <a:noFill/>
          <a:ln w="9525">
            <a:noFill/>
            <a:miter lim="800000"/>
            <a:headEnd/>
            <a:tailEnd/>
          </a:ln>
          <a:effectLst/>
        </p:spPr>
        <p:txBody>
          <a:bodyPr vert="horz" wrap="square" lIns="93105" tIns="46553" rIns="93105" bIns="46553" numCol="1" anchor="t" anchorCtr="0" compatLnSpc="1">
            <a:prstTxWarp prst="textNoShape">
              <a:avLst/>
            </a:prstTxWarp>
          </a:bodyPr>
          <a:lstStyle>
            <a:lvl1pPr algn="r">
              <a:lnSpc>
                <a:spcPct val="100000"/>
              </a:lnSpc>
              <a:spcBef>
                <a:spcPct val="0"/>
              </a:spcBef>
              <a:buClrTx/>
              <a:buFontTx/>
              <a:buNone/>
              <a:defRPr sz="1200">
                <a:effectLst/>
                <a:latin typeface="Arial" charset="0"/>
              </a:defRPr>
            </a:lvl1pPr>
          </a:lstStyle>
          <a:p>
            <a:endParaRPr lang="en-US"/>
          </a:p>
        </p:txBody>
      </p:sp>
      <p:sp>
        <p:nvSpPr>
          <p:cNvPr id="122884" name="Rectangle 4"/>
          <p:cNvSpPr>
            <a:spLocks noGrp="1" noRot="1" noChangeAspect="1" noChangeArrowheads="1" noTextEdit="1"/>
          </p:cNvSpPr>
          <p:nvPr>
            <p:ph type="sldImg" idx="2"/>
          </p:nvPr>
        </p:nvSpPr>
        <p:spPr bwMode="auto">
          <a:xfrm>
            <a:off x="919163" y="746125"/>
            <a:ext cx="4968875" cy="3725863"/>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680720" y="4721187"/>
            <a:ext cx="5445760" cy="4472702"/>
          </a:xfrm>
          <a:prstGeom prst="rect">
            <a:avLst/>
          </a:prstGeom>
          <a:noFill/>
          <a:ln w="9525">
            <a:noFill/>
            <a:miter lim="800000"/>
            <a:headEnd/>
            <a:tailEnd/>
          </a:ln>
          <a:effectLst/>
        </p:spPr>
        <p:txBody>
          <a:bodyPr vert="horz" wrap="square" lIns="93105" tIns="46553" rIns="93105" bIns="465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886" name="Rectangle 6"/>
          <p:cNvSpPr>
            <a:spLocks noGrp="1" noChangeArrowheads="1"/>
          </p:cNvSpPr>
          <p:nvPr>
            <p:ph type="ftr" sz="quarter" idx="4"/>
          </p:nvPr>
        </p:nvSpPr>
        <p:spPr bwMode="auto">
          <a:xfrm>
            <a:off x="0" y="9440646"/>
            <a:ext cx="2949787" cy="496967"/>
          </a:xfrm>
          <a:prstGeom prst="rect">
            <a:avLst/>
          </a:prstGeom>
          <a:noFill/>
          <a:ln w="9525">
            <a:noFill/>
            <a:miter lim="800000"/>
            <a:headEnd/>
            <a:tailEnd/>
          </a:ln>
          <a:effectLst/>
        </p:spPr>
        <p:txBody>
          <a:bodyPr vert="horz" wrap="square" lIns="93105" tIns="46553" rIns="93105" bIns="46553" numCol="1" anchor="b" anchorCtr="0" compatLnSpc="1">
            <a:prstTxWarp prst="textNoShape">
              <a:avLst/>
            </a:prstTxWarp>
          </a:bodyPr>
          <a:lstStyle>
            <a:lvl1pPr algn="l">
              <a:lnSpc>
                <a:spcPct val="100000"/>
              </a:lnSpc>
              <a:spcBef>
                <a:spcPct val="0"/>
              </a:spcBef>
              <a:buClrTx/>
              <a:buFontTx/>
              <a:buNone/>
              <a:defRPr sz="1200">
                <a:effectLst/>
                <a:latin typeface="Arial" charset="0"/>
              </a:defRPr>
            </a:lvl1pPr>
          </a:lstStyle>
          <a:p>
            <a:endParaRPr lang="en-US"/>
          </a:p>
        </p:txBody>
      </p:sp>
      <p:sp>
        <p:nvSpPr>
          <p:cNvPr id="122887" name="Rectangle 7"/>
          <p:cNvSpPr>
            <a:spLocks noGrp="1" noChangeArrowheads="1"/>
          </p:cNvSpPr>
          <p:nvPr>
            <p:ph type="sldNum" sz="quarter" idx="5"/>
          </p:nvPr>
        </p:nvSpPr>
        <p:spPr bwMode="auto">
          <a:xfrm>
            <a:off x="3855838" y="9440646"/>
            <a:ext cx="2949787" cy="496967"/>
          </a:xfrm>
          <a:prstGeom prst="rect">
            <a:avLst/>
          </a:prstGeom>
          <a:noFill/>
          <a:ln w="9525">
            <a:noFill/>
            <a:miter lim="800000"/>
            <a:headEnd/>
            <a:tailEnd/>
          </a:ln>
          <a:effectLst/>
        </p:spPr>
        <p:txBody>
          <a:bodyPr vert="horz" wrap="square" lIns="93105" tIns="46553" rIns="93105" bIns="46553" numCol="1" anchor="b" anchorCtr="0" compatLnSpc="1">
            <a:prstTxWarp prst="textNoShape">
              <a:avLst/>
            </a:prstTxWarp>
          </a:bodyPr>
          <a:lstStyle>
            <a:lvl1pPr algn="r">
              <a:lnSpc>
                <a:spcPct val="100000"/>
              </a:lnSpc>
              <a:spcBef>
                <a:spcPct val="0"/>
              </a:spcBef>
              <a:buClrTx/>
              <a:buFontTx/>
              <a:buNone/>
              <a:defRPr sz="1200">
                <a:effectLst/>
                <a:latin typeface="Arial" charset="0"/>
              </a:defRPr>
            </a:lvl1pPr>
          </a:lstStyle>
          <a:p>
            <a:fld id="{04E33EB3-20F8-4BEF-A3B5-491C398D62D9}" type="slidenum">
              <a:rPr lang="en-US"/>
              <a:pPr/>
              <a:t>‹#›</a:t>
            </a:fld>
            <a:endParaRPr lang="en-US"/>
          </a:p>
        </p:txBody>
      </p:sp>
    </p:spTree>
    <p:extLst>
      <p:ext uri="{BB962C8B-B14F-4D97-AF65-F5344CB8AC3E}">
        <p14:creationId xmlns:p14="http://schemas.microsoft.com/office/powerpoint/2010/main" val="32076841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04E33EB3-20F8-4BEF-A3B5-491C398D62D9}" type="slidenum">
              <a:rPr lang="en-US" smtClean="0"/>
              <a:pPr/>
              <a:t>1</a:t>
            </a:fld>
            <a:endParaRPr lang="en-US" dirty="0"/>
          </a:p>
        </p:txBody>
      </p:sp>
    </p:spTree>
    <p:extLst>
      <p:ext uri="{BB962C8B-B14F-4D97-AF65-F5344CB8AC3E}">
        <p14:creationId xmlns:p14="http://schemas.microsoft.com/office/powerpoint/2010/main" val="292017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587728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2665445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55451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389201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04E33EB3-20F8-4BEF-A3B5-491C398D62D9}" type="slidenum">
              <a:rPr lang="en-US" smtClean="0"/>
              <a:pPr/>
              <a:t>20</a:t>
            </a:fld>
            <a:endParaRPr lang="en-US"/>
          </a:p>
        </p:txBody>
      </p:sp>
    </p:spTree>
    <p:extLst>
      <p:ext uri="{BB962C8B-B14F-4D97-AF65-F5344CB8AC3E}">
        <p14:creationId xmlns:p14="http://schemas.microsoft.com/office/powerpoint/2010/main" val="3479206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2421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831342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4875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1498332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204685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EFE1A42-A369-4D0C-B0A2-29EF3EF99C75}" type="slidenum">
              <a:rPr lang="en-US" smtClean="0"/>
              <a:pPr>
                <a:defRPr/>
              </a:pPr>
              <a:t>3</a:t>
            </a:fld>
            <a:endParaRPr lang="en-US"/>
          </a:p>
        </p:txBody>
      </p:sp>
    </p:spTree>
    <p:extLst>
      <p:ext uri="{BB962C8B-B14F-4D97-AF65-F5344CB8AC3E}">
        <p14:creationId xmlns:p14="http://schemas.microsoft.com/office/powerpoint/2010/main" val="4209405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887066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48516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68199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2948526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186420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4278890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016126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1447149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349741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207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9194152-1BD0-42FC-90AD-17B4D8718302}" type="slidenum">
              <a:rPr lang="en-AU" smtClean="0"/>
              <a:pPr/>
              <a:t>4</a:t>
            </a:fld>
            <a:endParaRPr lang="en-AU" dirty="0"/>
          </a:p>
        </p:txBody>
      </p:sp>
      <p:sp>
        <p:nvSpPr>
          <p:cNvPr id="46083" name="Rectangle 2"/>
          <p:cNvSpPr>
            <a:spLocks noGrp="1" noRot="1" noChangeAspect="1" noChangeArrowheads="1" noTextEdit="1"/>
          </p:cNvSpPr>
          <p:nvPr>
            <p:ph type="sldImg"/>
          </p:nvPr>
        </p:nvSpPr>
        <p:spPr>
          <a:xfrm>
            <a:off x="919163" y="746125"/>
            <a:ext cx="4968875" cy="3725863"/>
          </a:xfrm>
          <a:ln/>
        </p:spPr>
      </p:sp>
      <p:sp>
        <p:nvSpPr>
          <p:cNvPr id="46084" name="Rectangle 3"/>
          <p:cNvSpPr>
            <a:spLocks noGrp="1" noChangeArrowheads="1"/>
          </p:cNvSpPr>
          <p:nvPr>
            <p:ph type="body" idx="1"/>
          </p:nvPr>
        </p:nvSpPr>
        <p:spPr>
          <a:xfrm>
            <a:off x="907734" y="4721744"/>
            <a:ext cx="4991734" cy="4472225"/>
          </a:xfrm>
          <a:noFill/>
          <a:ln/>
        </p:spPr>
        <p:txBody>
          <a:bodyPr/>
          <a:lstStyle/>
          <a:p>
            <a:pPr eaLnBrk="1" hangingPunct="1"/>
            <a:endParaRPr lang="en-US" dirty="0"/>
          </a:p>
        </p:txBody>
      </p:sp>
    </p:spTree>
    <p:extLst>
      <p:ext uri="{BB962C8B-B14F-4D97-AF65-F5344CB8AC3E}">
        <p14:creationId xmlns:p14="http://schemas.microsoft.com/office/powerpoint/2010/main" val="1433703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521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3991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3449020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solidFill>
            <a:srgbClr val="FFFFFF"/>
          </a:solidFill>
          <a:ln/>
        </p:spPr>
      </p:sp>
      <p:sp>
        <p:nvSpPr>
          <p:cNvPr id="74755" name="Rectangle 3"/>
          <p:cNvSpPr>
            <a:spLocks noGrp="1" noChangeArrowheads="1"/>
          </p:cNvSpPr>
          <p:nvPr>
            <p:ph type="body" idx="1"/>
          </p:nvPr>
        </p:nvSpPr>
        <p:spPr>
          <a:solidFill>
            <a:srgbClr val="FFFFFF"/>
          </a:solidFill>
          <a:ln>
            <a:solidFill>
              <a:srgbClr val="000000"/>
            </a:solidFill>
          </a:ln>
        </p:spPr>
        <p:txBody>
          <a:bodyPr/>
          <a:lstStyle/>
          <a:p>
            <a:endParaRPr lang="en-US" dirty="0"/>
          </a:p>
        </p:txBody>
      </p:sp>
    </p:spTree>
    <p:extLst>
      <p:ext uri="{BB962C8B-B14F-4D97-AF65-F5344CB8AC3E}">
        <p14:creationId xmlns:p14="http://schemas.microsoft.com/office/powerpoint/2010/main" val="1496199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0855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367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normAutofit/>
          </a:bodyPr>
          <a:lstStyle/>
          <a:p>
            <a:endParaRPr lang="en-AU" b="1" dirty="0"/>
          </a:p>
        </p:txBody>
      </p:sp>
      <p:sp>
        <p:nvSpPr>
          <p:cNvPr id="4" name="Slide Number Placeholder 3"/>
          <p:cNvSpPr>
            <a:spLocks noGrp="1"/>
          </p:cNvSpPr>
          <p:nvPr>
            <p:ph type="sldNum" sz="quarter" idx="10"/>
          </p:nvPr>
        </p:nvSpPr>
        <p:spPr/>
        <p:txBody>
          <a:bodyPr/>
          <a:lstStyle/>
          <a:p>
            <a:pPr>
              <a:defRPr/>
            </a:pPr>
            <a:fld id="{C04D7130-2230-455E-ADFD-CE59D05A6715}" type="slidenum">
              <a:rPr lang="en-AU" smtClean="0"/>
              <a:pPr>
                <a:defRPr/>
              </a:pPr>
              <a:t>5</a:t>
            </a:fld>
            <a:endParaRPr lang="en-AU" dirty="0"/>
          </a:p>
        </p:txBody>
      </p:sp>
    </p:spTree>
    <p:extLst>
      <p:ext uri="{BB962C8B-B14F-4D97-AF65-F5344CB8AC3E}">
        <p14:creationId xmlns:p14="http://schemas.microsoft.com/office/powerpoint/2010/main" val="76016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1670DFD-0114-461C-A2DE-C4ACD7703606}" type="slidenum">
              <a:rPr lang="en-AU" smtClean="0"/>
              <a:pPr/>
              <a:t>6</a:t>
            </a:fld>
            <a:endParaRPr lang="en-AU" dirty="0"/>
          </a:p>
        </p:txBody>
      </p:sp>
      <p:sp>
        <p:nvSpPr>
          <p:cNvPr id="47107" name="Rectangle 2"/>
          <p:cNvSpPr>
            <a:spLocks noGrp="1" noRot="1" noChangeAspect="1" noChangeArrowheads="1" noTextEdit="1"/>
          </p:cNvSpPr>
          <p:nvPr>
            <p:ph type="sldImg"/>
          </p:nvPr>
        </p:nvSpPr>
        <p:spPr>
          <a:xfrm>
            <a:off x="919163" y="746125"/>
            <a:ext cx="4968875" cy="3725863"/>
          </a:xfrm>
          <a:ln/>
        </p:spPr>
      </p:sp>
      <p:sp>
        <p:nvSpPr>
          <p:cNvPr id="47108" name="Rectangle 3"/>
          <p:cNvSpPr>
            <a:spLocks noGrp="1" noChangeArrowheads="1"/>
          </p:cNvSpPr>
          <p:nvPr>
            <p:ph type="body" idx="1"/>
          </p:nvPr>
        </p:nvSpPr>
        <p:spPr>
          <a:xfrm>
            <a:off x="907734" y="4721744"/>
            <a:ext cx="4991734" cy="4472225"/>
          </a:xfrm>
          <a:noFill/>
          <a:ln/>
        </p:spPr>
        <p:txBody>
          <a:bodyPr/>
          <a:lstStyle/>
          <a:p>
            <a:pPr eaLnBrk="1" hangingPunct="1"/>
            <a:endParaRPr lang="en-US" dirty="0"/>
          </a:p>
        </p:txBody>
      </p:sp>
    </p:spTree>
    <p:extLst>
      <p:ext uri="{BB962C8B-B14F-4D97-AF65-F5344CB8AC3E}">
        <p14:creationId xmlns:p14="http://schemas.microsoft.com/office/powerpoint/2010/main" val="1279654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33EB3-20F8-4BEF-A3B5-491C398D62D9}" type="slidenum">
              <a:rPr lang="en-US" smtClean="0"/>
              <a:pPr/>
              <a:t>7</a:t>
            </a:fld>
            <a:endParaRPr lang="en-US"/>
          </a:p>
        </p:txBody>
      </p:sp>
    </p:spTree>
    <p:extLst>
      <p:ext uri="{BB962C8B-B14F-4D97-AF65-F5344CB8AC3E}">
        <p14:creationId xmlns:p14="http://schemas.microsoft.com/office/powerpoint/2010/main" val="3616159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B608B7F-3D6C-4EAF-B918-F9F7305D826B}" type="slidenum">
              <a:rPr lang="en-AU" smtClean="0"/>
              <a:pPr/>
              <a:t>10</a:t>
            </a:fld>
            <a:endParaRPr lang="en-AU"/>
          </a:p>
        </p:txBody>
      </p:sp>
      <p:sp>
        <p:nvSpPr>
          <p:cNvPr id="57347" name="Rectangle 2"/>
          <p:cNvSpPr>
            <a:spLocks noGrp="1" noRot="1" noChangeAspect="1" noChangeArrowheads="1" noTextEdit="1"/>
          </p:cNvSpPr>
          <p:nvPr>
            <p:ph type="sldImg"/>
          </p:nvPr>
        </p:nvSpPr>
        <p:spPr>
          <a:xfrm>
            <a:off x="919163" y="746125"/>
            <a:ext cx="4968875" cy="3725863"/>
          </a:xfrm>
          <a:ln/>
        </p:spPr>
      </p:sp>
      <p:sp>
        <p:nvSpPr>
          <p:cNvPr id="57348" name="Rectangle 3"/>
          <p:cNvSpPr>
            <a:spLocks noGrp="1" noChangeArrowheads="1"/>
          </p:cNvSpPr>
          <p:nvPr>
            <p:ph type="body" idx="1"/>
          </p:nvPr>
        </p:nvSpPr>
        <p:spPr>
          <a:xfrm>
            <a:off x="907734" y="4721744"/>
            <a:ext cx="4991734" cy="4472225"/>
          </a:xfrm>
          <a:noFill/>
          <a:ln/>
        </p:spPr>
        <p:txBody>
          <a:bodyPr/>
          <a:lstStyle/>
          <a:p>
            <a:pPr eaLnBrk="1" hangingPunct="1"/>
            <a:endParaRPr lang="en-US" b="1" dirty="0"/>
          </a:p>
        </p:txBody>
      </p:sp>
    </p:spTree>
    <p:extLst>
      <p:ext uri="{BB962C8B-B14F-4D97-AF65-F5344CB8AC3E}">
        <p14:creationId xmlns:p14="http://schemas.microsoft.com/office/powerpoint/2010/main" val="214073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04E33EB3-20F8-4BEF-A3B5-491C398D62D9}" type="slidenum">
              <a:rPr lang="en-US" smtClean="0"/>
              <a:pPr/>
              <a:t>11</a:t>
            </a:fld>
            <a:endParaRPr lang="en-US"/>
          </a:p>
        </p:txBody>
      </p:sp>
    </p:spTree>
    <p:extLst>
      <p:ext uri="{BB962C8B-B14F-4D97-AF65-F5344CB8AC3E}">
        <p14:creationId xmlns:p14="http://schemas.microsoft.com/office/powerpoint/2010/main" val="1668094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04E33EB3-20F8-4BEF-A3B5-491C398D62D9}" type="slidenum">
              <a:rPr lang="en-US" smtClean="0"/>
              <a:pPr/>
              <a:t>12</a:t>
            </a:fld>
            <a:endParaRPr lang="en-US"/>
          </a:p>
        </p:txBody>
      </p:sp>
    </p:spTree>
    <p:extLst>
      <p:ext uri="{BB962C8B-B14F-4D97-AF65-F5344CB8AC3E}">
        <p14:creationId xmlns:p14="http://schemas.microsoft.com/office/powerpoint/2010/main" val="1566451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004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orld Arrows texture3.jpg"/>
          <p:cNvPicPr>
            <a:picLocks noChangeAspect="1"/>
          </p:cNvPicPr>
          <p:nvPr/>
        </p:nvPicPr>
        <p:blipFill>
          <a:blip r:embed="rId2" cstate="print"/>
          <a:srcRect t="3556"/>
          <a:stretch>
            <a:fillRect/>
          </a:stretch>
        </p:blipFill>
        <p:spPr>
          <a:xfrm>
            <a:off x="0" y="2010508"/>
            <a:ext cx="9144000" cy="4847492"/>
          </a:xfrm>
          <a:prstGeom prst="rect">
            <a:avLst/>
          </a:prstGeom>
        </p:spPr>
      </p:pic>
      <p:sp>
        <p:nvSpPr>
          <p:cNvPr id="9" name="Rectangle 8"/>
          <p:cNvSpPr/>
          <p:nvPr/>
        </p:nvSpPr>
        <p:spPr>
          <a:xfrm>
            <a:off x="0" y="1998778"/>
            <a:ext cx="9144000" cy="4853354"/>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2023" y="2130425"/>
            <a:ext cx="5756030" cy="1470025"/>
          </a:xfrm>
        </p:spPr>
        <p:txBody>
          <a:bodyPr>
            <a:normAutofit/>
          </a:bodyPr>
          <a:lstStyle>
            <a:lvl1pPr algn="l">
              <a:defRPr sz="3200">
                <a:solidFill>
                  <a:schemeClr val="bg1">
                    <a:lumMod val="85000"/>
                  </a:schemeClr>
                </a:solidFill>
              </a:defRPr>
            </a:lvl1pPr>
          </a:lstStyle>
          <a:p>
            <a:r>
              <a:rPr lang="en-US"/>
              <a:t>Click to edit Master title style</a:t>
            </a:r>
          </a:p>
        </p:txBody>
      </p:sp>
      <p:sp>
        <p:nvSpPr>
          <p:cNvPr id="3" name="Subtitle 2"/>
          <p:cNvSpPr>
            <a:spLocks noGrp="1"/>
          </p:cNvSpPr>
          <p:nvPr>
            <p:ph type="subTitle" idx="1"/>
          </p:nvPr>
        </p:nvSpPr>
        <p:spPr>
          <a:xfrm>
            <a:off x="428984" y="3974123"/>
            <a:ext cx="6400800" cy="1752600"/>
          </a:xfrm>
        </p:spPr>
        <p:txBody>
          <a:bodyPr>
            <a:normAutofit/>
          </a:bodyPr>
          <a:lstStyle>
            <a:lvl1pPr marL="0" indent="0" algn="l">
              <a:buNone/>
              <a:defRPr sz="2000">
                <a:solidFill>
                  <a:schemeClr val="bg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Rectangle 9"/>
          <p:cNvSpPr/>
          <p:nvPr/>
        </p:nvSpPr>
        <p:spPr>
          <a:xfrm>
            <a:off x="0" y="2004643"/>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7"/>
          <p:cNvGrpSpPr/>
          <p:nvPr/>
        </p:nvGrpSpPr>
        <p:grpSpPr>
          <a:xfrm>
            <a:off x="6242538" y="6469415"/>
            <a:ext cx="2404823" cy="207610"/>
            <a:chOff x="6846888" y="6524625"/>
            <a:chExt cx="1765301" cy="152400"/>
          </a:xfrm>
        </p:grpSpPr>
        <p:sp>
          <p:nvSpPr>
            <p:cNvPr id="1029"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62" name="Picture 161" descr="words and logo3.emf"/>
          <p:cNvPicPr>
            <a:picLocks noChangeAspect="1"/>
          </p:cNvPicPr>
          <p:nvPr/>
        </p:nvPicPr>
        <p:blipFill>
          <a:blip r:embed="rId3" cstate="print"/>
          <a:stretch>
            <a:fillRect/>
          </a:stretch>
        </p:blipFill>
        <p:spPr>
          <a:xfrm>
            <a:off x="6907068" y="405150"/>
            <a:ext cx="1760678" cy="696824"/>
          </a:xfrm>
          <a:prstGeom prst="rect">
            <a:avLst/>
          </a:prstGeom>
        </p:spPr>
      </p:pic>
      <p:grpSp>
        <p:nvGrpSpPr>
          <p:cNvPr id="48" name="Group 324"/>
          <p:cNvGrpSpPr/>
          <p:nvPr/>
        </p:nvGrpSpPr>
        <p:grpSpPr>
          <a:xfrm>
            <a:off x="533400" y="1693985"/>
            <a:ext cx="6749237" cy="291978"/>
            <a:chOff x="533400" y="1711325"/>
            <a:chExt cx="6348413" cy="274638"/>
          </a:xfrm>
          <a:solidFill>
            <a:srgbClr val="376092"/>
          </a:solidFill>
        </p:grpSpPr>
        <p:sp>
          <p:nvSpPr>
            <p:cNvPr id="4" name="Freeform 5"/>
            <p:cNvSpPr>
              <a:spLocks noEditPoints="1"/>
            </p:cNvSpPr>
            <p:nvPr userDrawn="1"/>
          </p:nvSpPr>
          <p:spPr bwMode="auto">
            <a:xfrm>
              <a:off x="533400" y="1712913"/>
              <a:ext cx="88900" cy="93663"/>
            </a:xfrm>
            <a:custGeom>
              <a:avLst/>
              <a:gdLst/>
              <a:ahLst/>
              <a:cxnLst>
                <a:cxn ang="0">
                  <a:pos x="363" y="0"/>
                </a:cxn>
                <a:cxn ang="0">
                  <a:pos x="475" y="0"/>
                </a:cxn>
                <a:cxn ang="0">
                  <a:pos x="580" y="605"/>
                </a:cxn>
                <a:cxn ang="0">
                  <a:pos x="472" y="605"/>
                </a:cxn>
                <a:cxn ang="0">
                  <a:pos x="447" y="445"/>
                </a:cxn>
                <a:cxn ang="0">
                  <a:pos x="207" y="445"/>
                </a:cxn>
                <a:cxn ang="0">
                  <a:pos x="114" y="605"/>
                </a:cxn>
                <a:cxn ang="0">
                  <a:pos x="0" y="605"/>
                </a:cxn>
                <a:cxn ang="0">
                  <a:pos x="363" y="0"/>
                </a:cxn>
                <a:cxn ang="0">
                  <a:pos x="399" y="107"/>
                </a:cxn>
                <a:cxn ang="0">
                  <a:pos x="397" y="107"/>
                </a:cxn>
                <a:cxn ang="0">
                  <a:pos x="252" y="365"/>
                </a:cxn>
                <a:cxn ang="0">
                  <a:pos x="436" y="365"/>
                </a:cxn>
                <a:cxn ang="0">
                  <a:pos x="399" y="107"/>
                </a:cxn>
              </a:cxnLst>
              <a:rect l="0" t="0" r="r" b="b"/>
              <a:pathLst>
                <a:path w="580" h="605">
                  <a:moveTo>
                    <a:pt x="363" y="0"/>
                  </a:moveTo>
                  <a:lnTo>
                    <a:pt x="475" y="0"/>
                  </a:lnTo>
                  <a:lnTo>
                    <a:pt x="580" y="605"/>
                  </a:lnTo>
                  <a:lnTo>
                    <a:pt x="472" y="605"/>
                  </a:lnTo>
                  <a:lnTo>
                    <a:pt x="447" y="445"/>
                  </a:lnTo>
                  <a:lnTo>
                    <a:pt x="207" y="445"/>
                  </a:lnTo>
                  <a:lnTo>
                    <a:pt x="114" y="605"/>
                  </a:lnTo>
                  <a:lnTo>
                    <a:pt x="0" y="605"/>
                  </a:lnTo>
                  <a:lnTo>
                    <a:pt x="363" y="0"/>
                  </a:lnTo>
                  <a:close/>
                  <a:moveTo>
                    <a:pt x="399" y="107"/>
                  </a:moveTo>
                  <a:lnTo>
                    <a:pt x="397" y="107"/>
                  </a:lnTo>
                  <a:lnTo>
                    <a:pt x="252" y="365"/>
                  </a:lnTo>
                  <a:lnTo>
                    <a:pt x="436" y="365"/>
                  </a:lnTo>
                  <a:lnTo>
                    <a:pt x="399"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userDrawn="1"/>
          </p:nvSpPr>
          <p:spPr bwMode="auto">
            <a:xfrm>
              <a:off x="631825" y="1736725"/>
              <a:ext cx="63500"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userDrawn="1"/>
          </p:nvSpPr>
          <p:spPr bwMode="auto">
            <a:xfrm>
              <a:off x="703263"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774700"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852488" y="17399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922338"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1000125"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1039813" y="17367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1111250"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189038" y="1736725"/>
              <a:ext cx="63500"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250950" y="1739900"/>
              <a:ext cx="74613" cy="93663"/>
            </a:xfrm>
            <a:custGeom>
              <a:avLst/>
              <a:gdLst/>
              <a:ahLst/>
              <a:cxnLst>
                <a:cxn ang="0">
                  <a:pos x="79" y="0"/>
                </a:cxn>
                <a:cxn ang="0">
                  <a:pos x="180" y="0"/>
                </a:cxn>
                <a:cxn ang="0">
                  <a:pos x="226" y="320"/>
                </a:cxn>
                <a:cxn ang="0">
                  <a:pos x="228" y="320"/>
                </a:cxn>
                <a:cxn ang="0">
                  <a:pos x="393" y="0"/>
                </a:cxn>
                <a:cxn ang="0">
                  <a:pos x="496" y="0"/>
                </a:cxn>
                <a:cxn ang="0">
                  <a:pos x="245" y="452"/>
                </a:cxn>
                <a:cxn ang="0">
                  <a:pos x="212" y="512"/>
                </a:cxn>
                <a:cxn ang="0">
                  <a:pos x="176" y="563"/>
                </a:cxn>
                <a:cxn ang="0">
                  <a:pos x="127" y="599"/>
                </a:cxn>
                <a:cxn ang="0">
                  <a:pos x="58" y="612"/>
                </a:cxn>
                <a:cxn ang="0">
                  <a:pos x="0" y="605"/>
                </a:cxn>
                <a:cxn ang="0">
                  <a:pos x="18" y="525"/>
                </a:cxn>
                <a:cxn ang="0">
                  <a:pos x="36" y="529"/>
                </a:cxn>
                <a:cxn ang="0">
                  <a:pos x="55" y="531"/>
                </a:cxn>
                <a:cxn ang="0">
                  <a:pos x="93" y="523"/>
                </a:cxn>
                <a:cxn ang="0">
                  <a:pos x="118" y="494"/>
                </a:cxn>
                <a:cxn ang="0">
                  <a:pos x="156" y="424"/>
                </a:cxn>
                <a:cxn ang="0">
                  <a:pos x="79" y="0"/>
                </a:cxn>
              </a:cxnLst>
              <a:rect l="0" t="0" r="r" b="b"/>
              <a:pathLst>
                <a:path w="496" h="612">
                  <a:moveTo>
                    <a:pt x="79" y="0"/>
                  </a:moveTo>
                  <a:lnTo>
                    <a:pt x="180" y="0"/>
                  </a:lnTo>
                  <a:lnTo>
                    <a:pt x="226" y="320"/>
                  </a:lnTo>
                  <a:lnTo>
                    <a:pt x="228" y="320"/>
                  </a:lnTo>
                  <a:lnTo>
                    <a:pt x="393" y="0"/>
                  </a:lnTo>
                  <a:lnTo>
                    <a:pt x="496" y="0"/>
                  </a:lnTo>
                  <a:lnTo>
                    <a:pt x="245" y="452"/>
                  </a:lnTo>
                  <a:cubicBezTo>
                    <a:pt x="234" y="473"/>
                    <a:pt x="223" y="493"/>
                    <a:pt x="212" y="512"/>
                  </a:cubicBezTo>
                  <a:cubicBezTo>
                    <a:pt x="202" y="531"/>
                    <a:pt x="189" y="548"/>
                    <a:pt x="176" y="563"/>
                  </a:cubicBezTo>
                  <a:cubicBezTo>
                    <a:pt x="162" y="578"/>
                    <a:pt x="145" y="590"/>
                    <a:pt x="127" y="599"/>
                  </a:cubicBezTo>
                  <a:cubicBezTo>
                    <a:pt x="108" y="608"/>
                    <a:pt x="85" y="612"/>
                    <a:pt x="58" y="612"/>
                  </a:cubicBezTo>
                  <a:cubicBezTo>
                    <a:pt x="40" y="612"/>
                    <a:pt x="21" y="610"/>
                    <a:pt x="0" y="605"/>
                  </a:cubicBezTo>
                  <a:lnTo>
                    <a:pt x="18" y="525"/>
                  </a:lnTo>
                  <a:cubicBezTo>
                    <a:pt x="24" y="526"/>
                    <a:pt x="30" y="528"/>
                    <a:pt x="36" y="529"/>
                  </a:cubicBezTo>
                  <a:cubicBezTo>
                    <a:pt x="42" y="531"/>
                    <a:pt x="49" y="531"/>
                    <a:pt x="55" y="531"/>
                  </a:cubicBezTo>
                  <a:cubicBezTo>
                    <a:pt x="70" y="531"/>
                    <a:pt x="82" y="529"/>
                    <a:pt x="93" y="523"/>
                  </a:cubicBezTo>
                  <a:cubicBezTo>
                    <a:pt x="103" y="518"/>
                    <a:pt x="111" y="508"/>
                    <a:pt x="118" y="494"/>
                  </a:cubicBezTo>
                  <a:lnTo>
                    <a:pt x="156" y="424"/>
                  </a:lnTo>
                  <a:lnTo>
                    <a:pt x="7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355725"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userDrawn="1"/>
          </p:nvSpPr>
          <p:spPr bwMode="auto">
            <a:xfrm>
              <a:off x="1433513" y="1712913"/>
              <a:ext cx="87313" cy="93663"/>
            </a:xfrm>
            <a:custGeom>
              <a:avLst/>
              <a:gdLst/>
              <a:ahLst/>
              <a:cxnLst>
                <a:cxn ang="0">
                  <a:pos x="363" y="0"/>
                </a:cxn>
                <a:cxn ang="0">
                  <a:pos x="475" y="0"/>
                </a:cxn>
                <a:cxn ang="0">
                  <a:pos x="580" y="605"/>
                </a:cxn>
                <a:cxn ang="0">
                  <a:pos x="472" y="605"/>
                </a:cxn>
                <a:cxn ang="0">
                  <a:pos x="447" y="445"/>
                </a:cxn>
                <a:cxn ang="0">
                  <a:pos x="207" y="445"/>
                </a:cxn>
                <a:cxn ang="0">
                  <a:pos x="114" y="605"/>
                </a:cxn>
                <a:cxn ang="0">
                  <a:pos x="0" y="605"/>
                </a:cxn>
                <a:cxn ang="0">
                  <a:pos x="363" y="0"/>
                </a:cxn>
                <a:cxn ang="0">
                  <a:pos x="399" y="107"/>
                </a:cxn>
                <a:cxn ang="0">
                  <a:pos x="397" y="107"/>
                </a:cxn>
                <a:cxn ang="0">
                  <a:pos x="252" y="365"/>
                </a:cxn>
                <a:cxn ang="0">
                  <a:pos x="436" y="365"/>
                </a:cxn>
                <a:cxn ang="0">
                  <a:pos x="399" y="107"/>
                </a:cxn>
              </a:cxnLst>
              <a:rect l="0" t="0" r="r" b="b"/>
              <a:pathLst>
                <a:path w="580" h="605">
                  <a:moveTo>
                    <a:pt x="363" y="0"/>
                  </a:moveTo>
                  <a:lnTo>
                    <a:pt x="475" y="0"/>
                  </a:lnTo>
                  <a:lnTo>
                    <a:pt x="580" y="605"/>
                  </a:lnTo>
                  <a:lnTo>
                    <a:pt x="472" y="605"/>
                  </a:lnTo>
                  <a:lnTo>
                    <a:pt x="447" y="445"/>
                  </a:lnTo>
                  <a:lnTo>
                    <a:pt x="207" y="445"/>
                  </a:lnTo>
                  <a:lnTo>
                    <a:pt x="114" y="605"/>
                  </a:lnTo>
                  <a:lnTo>
                    <a:pt x="0" y="605"/>
                  </a:lnTo>
                  <a:lnTo>
                    <a:pt x="363" y="0"/>
                  </a:lnTo>
                  <a:close/>
                  <a:moveTo>
                    <a:pt x="399" y="107"/>
                  </a:moveTo>
                  <a:lnTo>
                    <a:pt x="397" y="107"/>
                  </a:lnTo>
                  <a:lnTo>
                    <a:pt x="252" y="365"/>
                  </a:lnTo>
                  <a:lnTo>
                    <a:pt x="436" y="365"/>
                  </a:lnTo>
                  <a:lnTo>
                    <a:pt x="399"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530350" y="1712913"/>
              <a:ext cx="79375" cy="95250"/>
            </a:xfrm>
            <a:custGeom>
              <a:avLst/>
              <a:gdLst/>
              <a:ahLst/>
              <a:cxnLst>
                <a:cxn ang="0">
                  <a:pos x="388" y="605"/>
                </a:cxn>
                <a:cxn ang="0">
                  <a:pos x="296" y="605"/>
                </a:cxn>
                <a:cxn ang="0">
                  <a:pos x="309" y="546"/>
                </a:cxn>
                <a:cxn ang="0">
                  <a:pos x="307" y="544"/>
                </a:cxn>
                <a:cxn ang="0">
                  <a:pos x="244" y="602"/>
                </a:cxn>
                <a:cxn ang="0">
                  <a:pos x="170" y="617"/>
                </a:cxn>
                <a:cxn ang="0">
                  <a:pos x="123" y="612"/>
                </a:cxn>
                <a:cxn ang="0">
                  <a:pos x="66" y="589"/>
                </a:cxn>
                <a:cxn ang="0">
                  <a:pos x="19" y="535"/>
                </a:cxn>
                <a:cxn ang="0">
                  <a:pos x="0" y="437"/>
                </a:cxn>
                <a:cxn ang="0">
                  <a:pos x="16" y="333"/>
                </a:cxn>
                <a:cxn ang="0">
                  <a:pos x="63" y="243"/>
                </a:cxn>
                <a:cxn ang="0">
                  <a:pos x="137" y="179"/>
                </a:cxn>
                <a:cxn ang="0">
                  <a:pos x="238" y="155"/>
                </a:cxn>
                <a:cxn ang="0">
                  <a:pos x="318" y="171"/>
                </a:cxn>
                <a:cxn ang="0">
                  <a:pos x="370" y="227"/>
                </a:cxn>
                <a:cxn ang="0">
                  <a:pos x="372" y="227"/>
                </a:cxn>
                <a:cxn ang="0">
                  <a:pos x="420" y="0"/>
                </a:cxn>
                <a:cxn ang="0">
                  <a:pos x="517" y="0"/>
                </a:cxn>
                <a:cxn ang="0">
                  <a:pos x="388" y="605"/>
                </a:cxn>
                <a:cxn ang="0">
                  <a:pos x="347" y="336"/>
                </a:cxn>
                <a:cxn ang="0">
                  <a:pos x="341" y="296"/>
                </a:cxn>
                <a:cxn ang="0">
                  <a:pos x="324" y="262"/>
                </a:cxn>
                <a:cxn ang="0">
                  <a:pos x="294" y="239"/>
                </a:cxn>
                <a:cxn ang="0">
                  <a:pos x="250" y="231"/>
                </a:cxn>
                <a:cxn ang="0">
                  <a:pos x="181" y="249"/>
                </a:cxn>
                <a:cxn ang="0">
                  <a:pos x="133" y="297"/>
                </a:cxn>
                <a:cxn ang="0">
                  <a:pos x="106" y="364"/>
                </a:cxn>
                <a:cxn ang="0">
                  <a:pos x="97" y="437"/>
                </a:cxn>
                <a:cxn ang="0">
                  <a:pos x="122" y="514"/>
                </a:cxn>
                <a:cxn ang="0">
                  <a:pos x="197" y="541"/>
                </a:cxn>
                <a:cxn ang="0">
                  <a:pos x="262" y="521"/>
                </a:cxn>
                <a:cxn ang="0">
                  <a:pos x="309" y="472"/>
                </a:cxn>
                <a:cxn ang="0">
                  <a:pos x="338" y="406"/>
                </a:cxn>
                <a:cxn ang="0">
                  <a:pos x="347" y="336"/>
                </a:cxn>
              </a:cxnLst>
              <a:rect l="0" t="0" r="r" b="b"/>
              <a:pathLst>
                <a:path w="517" h="617">
                  <a:moveTo>
                    <a:pt x="388" y="605"/>
                  </a:moveTo>
                  <a:lnTo>
                    <a:pt x="296" y="605"/>
                  </a:lnTo>
                  <a:lnTo>
                    <a:pt x="309" y="546"/>
                  </a:lnTo>
                  <a:lnTo>
                    <a:pt x="307" y="544"/>
                  </a:lnTo>
                  <a:cubicBezTo>
                    <a:pt x="288" y="573"/>
                    <a:pt x="267" y="592"/>
                    <a:pt x="244" y="602"/>
                  </a:cubicBezTo>
                  <a:cubicBezTo>
                    <a:pt x="221" y="612"/>
                    <a:pt x="196" y="617"/>
                    <a:pt x="170" y="617"/>
                  </a:cubicBezTo>
                  <a:cubicBezTo>
                    <a:pt x="158" y="617"/>
                    <a:pt x="142" y="615"/>
                    <a:pt x="123" y="612"/>
                  </a:cubicBezTo>
                  <a:cubicBezTo>
                    <a:pt x="104" y="609"/>
                    <a:pt x="85" y="601"/>
                    <a:pt x="66" y="589"/>
                  </a:cubicBezTo>
                  <a:cubicBezTo>
                    <a:pt x="48" y="576"/>
                    <a:pt x="32" y="559"/>
                    <a:pt x="19" y="535"/>
                  </a:cubicBezTo>
                  <a:cubicBezTo>
                    <a:pt x="6" y="511"/>
                    <a:pt x="0" y="479"/>
                    <a:pt x="0" y="437"/>
                  </a:cubicBezTo>
                  <a:cubicBezTo>
                    <a:pt x="0" y="402"/>
                    <a:pt x="5" y="367"/>
                    <a:pt x="16" y="333"/>
                  </a:cubicBezTo>
                  <a:cubicBezTo>
                    <a:pt x="27" y="300"/>
                    <a:pt x="42" y="270"/>
                    <a:pt x="63" y="243"/>
                  </a:cubicBezTo>
                  <a:cubicBezTo>
                    <a:pt x="83" y="217"/>
                    <a:pt x="108" y="195"/>
                    <a:pt x="137" y="179"/>
                  </a:cubicBezTo>
                  <a:cubicBezTo>
                    <a:pt x="167" y="163"/>
                    <a:pt x="200" y="155"/>
                    <a:pt x="238" y="155"/>
                  </a:cubicBezTo>
                  <a:cubicBezTo>
                    <a:pt x="267" y="155"/>
                    <a:pt x="294" y="160"/>
                    <a:pt x="318" y="171"/>
                  </a:cubicBezTo>
                  <a:cubicBezTo>
                    <a:pt x="341" y="182"/>
                    <a:pt x="359" y="200"/>
                    <a:pt x="370" y="227"/>
                  </a:cubicBezTo>
                  <a:lnTo>
                    <a:pt x="372" y="227"/>
                  </a:lnTo>
                  <a:lnTo>
                    <a:pt x="420" y="0"/>
                  </a:lnTo>
                  <a:lnTo>
                    <a:pt x="517" y="0"/>
                  </a:lnTo>
                  <a:lnTo>
                    <a:pt x="388" y="605"/>
                  </a:lnTo>
                  <a:close/>
                  <a:moveTo>
                    <a:pt x="347" y="336"/>
                  </a:moveTo>
                  <a:cubicBezTo>
                    <a:pt x="347" y="322"/>
                    <a:pt x="345" y="309"/>
                    <a:pt x="341" y="296"/>
                  </a:cubicBezTo>
                  <a:cubicBezTo>
                    <a:pt x="338" y="283"/>
                    <a:pt x="332" y="271"/>
                    <a:pt x="324" y="262"/>
                  </a:cubicBezTo>
                  <a:cubicBezTo>
                    <a:pt x="317" y="253"/>
                    <a:pt x="307" y="245"/>
                    <a:pt x="294" y="239"/>
                  </a:cubicBezTo>
                  <a:cubicBezTo>
                    <a:pt x="282" y="234"/>
                    <a:pt x="267" y="231"/>
                    <a:pt x="250" y="231"/>
                  </a:cubicBezTo>
                  <a:cubicBezTo>
                    <a:pt x="223" y="231"/>
                    <a:pt x="200" y="237"/>
                    <a:pt x="181" y="249"/>
                  </a:cubicBezTo>
                  <a:cubicBezTo>
                    <a:pt x="162" y="261"/>
                    <a:pt x="146" y="277"/>
                    <a:pt x="133" y="297"/>
                  </a:cubicBezTo>
                  <a:cubicBezTo>
                    <a:pt x="121" y="317"/>
                    <a:pt x="112" y="339"/>
                    <a:pt x="106" y="364"/>
                  </a:cubicBezTo>
                  <a:cubicBezTo>
                    <a:pt x="100" y="389"/>
                    <a:pt x="97" y="413"/>
                    <a:pt x="97" y="437"/>
                  </a:cubicBezTo>
                  <a:cubicBezTo>
                    <a:pt x="97" y="470"/>
                    <a:pt x="105" y="496"/>
                    <a:pt x="122" y="514"/>
                  </a:cubicBezTo>
                  <a:cubicBezTo>
                    <a:pt x="139" y="532"/>
                    <a:pt x="164" y="541"/>
                    <a:pt x="197" y="541"/>
                  </a:cubicBezTo>
                  <a:cubicBezTo>
                    <a:pt x="222" y="541"/>
                    <a:pt x="244" y="534"/>
                    <a:pt x="262" y="521"/>
                  </a:cubicBezTo>
                  <a:cubicBezTo>
                    <a:pt x="281" y="508"/>
                    <a:pt x="296" y="492"/>
                    <a:pt x="309" y="472"/>
                  </a:cubicBezTo>
                  <a:cubicBezTo>
                    <a:pt x="322" y="452"/>
                    <a:pt x="331" y="430"/>
                    <a:pt x="338" y="406"/>
                  </a:cubicBezTo>
                  <a:cubicBezTo>
                    <a:pt x="344" y="381"/>
                    <a:pt x="347" y="358"/>
                    <a:pt x="347" y="3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612900" y="1739900"/>
              <a:ext cx="61913" cy="66675"/>
            </a:xfrm>
            <a:custGeom>
              <a:avLst/>
              <a:gdLst/>
              <a:ahLst/>
              <a:cxnLst>
                <a:cxn ang="0">
                  <a:pos x="0" y="0"/>
                </a:cxn>
                <a:cxn ang="0">
                  <a:pos x="100" y="0"/>
                </a:cxn>
                <a:cxn ang="0">
                  <a:pos x="136" y="319"/>
                </a:cxn>
                <a:cxn ang="0">
                  <a:pos x="138" y="319"/>
                </a:cxn>
                <a:cxn ang="0">
                  <a:pos x="307" y="0"/>
                </a:cxn>
                <a:cxn ang="0">
                  <a:pos x="409" y="0"/>
                </a:cxn>
                <a:cxn ang="0">
                  <a:pos x="167" y="438"/>
                </a:cxn>
                <a:cxn ang="0">
                  <a:pos x="59" y="438"/>
                </a:cxn>
                <a:cxn ang="0">
                  <a:pos x="0" y="0"/>
                </a:cxn>
              </a:cxnLst>
              <a:rect l="0" t="0" r="r" b="b"/>
              <a:pathLst>
                <a:path w="409" h="438">
                  <a:moveTo>
                    <a:pt x="0" y="0"/>
                  </a:moveTo>
                  <a:lnTo>
                    <a:pt x="100" y="0"/>
                  </a:lnTo>
                  <a:lnTo>
                    <a:pt x="136" y="319"/>
                  </a:lnTo>
                  <a:lnTo>
                    <a:pt x="138" y="319"/>
                  </a:lnTo>
                  <a:lnTo>
                    <a:pt x="307" y="0"/>
                  </a:lnTo>
                  <a:lnTo>
                    <a:pt x="409" y="0"/>
                  </a:lnTo>
                  <a:lnTo>
                    <a:pt x="167" y="438"/>
                  </a:lnTo>
                  <a:lnTo>
                    <a:pt x="59" y="43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userDrawn="1"/>
          </p:nvSpPr>
          <p:spPr bwMode="auto">
            <a:xfrm>
              <a:off x="1673225"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userDrawn="1"/>
          </p:nvSpPr>
          <p:spPr bwMode="auto">
            <a:xfrm>
              <a:off x="1743075" y="1736725"/>
              <a:ext cx="53975"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1793875" y="1719263"/>
              <a:ext cx="42863"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userDrawn="1"/>
          </p:nvSpPr>
          <p:spPr bwMode="auto">
            <a:xfrm>
              <a:off x="1833563"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userDrawn="1"/>
          </p:nvSpPr>
          <p:spPr bwMode="auto">
            <a:xfrm>
              <a:off x="1865313" y="17367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userDrawn="1"/>
          </p:nvSpPr>
          <p:spPr bwMode="auto">
            <a:xfrm>
              <a:off x="1928813"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196056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userDrawn="1"/>
          </p:nvSpPr>
          <p:spPr bwMode="auto">
            <a:xfrm>
              <a:off x="2033588" y="17367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userDrawn="1"/>
          </p:nvSpPr>
          <p:spPr bwMode="auto">
            <a:xfrm>
              <a:off x="2144713"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userDrawn="1"/>
          </p:nvSpPr>
          <p:spPr bwMode="auto">
            <a:xfrm>
              <a:off x="2230438" y="1712913"/>
              <a:ext cx="85725" cy="93663"/>
            </a:xfrm>
            <a:custGeom>
              <a:avLst/>
              <a:gdLst/>
              <a:ahLst/>
              <a:cxnLst>
                <a:cxn ang="0">
                  <a:pos x="125" y="0"/>
                </a:cxn>
                <a:cxn ang="0">
                  <a:pos x="566" y="0"/>
                </a:cxn>
                <a:cxn ang="0">
                  <a:pos x="547" y="91"/>
                </a:cxn>
                <a:cxn ang="0">
                  <a:pos x="211" y="91"/>
                </a:cxn>
                <a:cxn ang="0">
                  <a:pos x="178" y="250"/>
                </a:cxn>
                <a:cxn ang="0">
                  <a:pos x="489" y="250"/>
                </a:cxn>
                <a:cxn ang="0">
                  <a:pos x="472" y="336"/>
                </a:cxn>
                <a:cxn ang="0">
                  <a:pos x="159" y="336"/>
                </a:cxn>
                <a:cxn ang="0">
                  <a:pos x="123" y="514"/>
                </a:cxn>
                <a:cxn ang="0">
                  <a:pos x="461" y="514"/>
                </a:cxn>
                <a:cxn ang="0">
                  <a:pos x="443" y="605"/>
                </a:cxn>
                <a:cxn ang="0">
                  <a:pos x="0" y="605"/>
                </a:cxn>
                <a:cxn ang="0">
                  <a:pos x="125" y="0"/>
                </a:cxn>
              </a:cxnLst>
              <a:rect l="0" t="0" r="r" b="b"/>
              <a:pathLst>
                <a:path w="566" h="605">
                  <a:moveTo>
                    <a:pt x="125" y="0"/>
                  </a:moveTo>
                  <a:lnTo>
                    <a:pt x="566" y="0"/>
                  </a:lnTo>
                  <a:lnTo>
                    <a:pt x="547" y="91"/>
                  </a:lnTo>
                  <a:lnTo>
                    <a:pt x="211" y="91"/>
                  </a:lnTo>
                  <a:lnTo>
                    <a:pt x="178" y="250"/>
                  </a:lnTo>
                  <a:lnTo>
                    <a:pt x="489" y="250"/>
                  </a:lnTo>
                  <a:lnTo>
                    <a:pt x="472" y="336"/>
                  </a:lnTo>
                  <a:lnTo>
                    <a:pt x="159" y="336"/>
                  </a:lnTo>
                  <a:lnTo>
                    <a:pt x="123" y="514"/>
                  </a:lnTo>
                  <a:lnTo>
                    <a:pt x="461" y="514"/>
                  </a:lnTo>
                  <a:lnTo>
                    <a:pt x="443"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userDrawn="1"/>
          </p:nvSpPr>
          <p:spPr bwMode="auto">
            <a:xfrm>
              <a:off x="2312988"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userDrawn="1"/>
          </p:nvSpPr>
          <p:spPr bwMode="auto">
            <a:xfrm>
              <a:off x="2384425"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userDrawn="1"/>
          </p:nvSpPr>
          <p:spPr bwMode="auto">
            <a:xfrm>
              <a:off x="2457450"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noEditPoints="1"/>
            </p:cNvSpPr>
            <p:nvPr userDrawn="1"/>
          </p:nvSpPr>
          <p:spPr bwMode="auto">
            <a:xfrm>
              <a:off x="2535238"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userDrawn="1"/>
          </p:nvSpPr>
          <p:spPr bwMode="auto">
            <a:xfrm>
              <a:off x="2609850" y="1736725"/>
              <a:ext cx="106363"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35"/>
            <p:cNvSpPr>
              <a:spLocks noEditPoints="1"/>
            </p:cNvSpPr>
            <p:nvPr userDrawn="1"/>
          </p:nvSpPr>
          <p:spPr bwMode="auto">
            <a:xfrm>
              <a:off x="2724150"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userDrawn="1"/>
          </p:nvSpPr>
          <p:spPr bwMode="auto">
            <a:xfrm>
              <a:off x="2757488"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userDrawn="1"/>
          </p:nvSpPr>
          <p:spPr bwMode="auto">
            <a:xfrm>
              <a:off x="2825750" y="17367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userDrawn="1"/>
          </p:nvSpPr>
          <p:spPr bwMode="auto">
            <a:xfrm>
              <a:off x="2924175" y="1711325"/>
              <a:ext cx="52388"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9"/>
            <p:cNvSpPr>
              <a:spLocks/>
            </p:cNvSpPr>
            <p:nvPr userDrawn="1"/>
          </p:nvSpPr>
          <p:spPr bwMode="auto">
            <a:xfrm>
              <a:off x="3009900" y="1712913"/>
              <a:ext cx="82550" cy="93663"/>
            </a:xfrm>
            <a:custGeom>
              <a:avLst/>
              <a:gdLst/>
              <a:ahLst/>
              <a:cxnLst>
                <a:cxn ang="0">
                  <a:pos x="126" y="0"/>
                </a:cxn>
                <a:cxn ang="0">
                  <a:pos x="539" y="0"/>
                </a:cxn>
                <a:cxn ang="0">
                  <a:pos x="520" y="91"/>
                </a:cxn>
                <a:cxn ang="0">
                  <a:pos x="212" y="91"/>
                </a:cxn>
                <a:cxn ang="0">
                  <a:pos x="179" y="250"/>
                </a:cxn>
                <a:cxn ang="0">
                  <a:pos x="446" y="250"/>
                </a:cxn>
                <a:cxn ang="0">
                  <a:pos x="428" y="336"/>
                </a:cxn>
                <a:cxn ang="0">
                  <a:pos x="162" y="336"/>
                </a:cxn>
                <a:cxn ang="0">
                  <a:pos x="106" y="605"/>
                </a:cxn>
                <a:cxn ang="0">
                  <a:pos x="0" y="605"/>
                </a:cxn>
                <a:cxn ang="0">
                  <a:pos x="126" y="0"/>
                </a:cxn>
              </a:cxnLst>
              <a:rect l="0" t="0" r="r" b="b"/>
              <a:pathLst>
                <a:path w="539" h="605">
                  <a:moveTo>
                    <a:pt x="126" y="0"/>
                  </a:moveTo>
                  <a:lnTo>
                    <a:pt x="539" y="0"/>
                  </a:lnTo>
                  <a:lnTo>
                    <a:pt x="520" y="91"/>
                  </a:lnTo>
                  <a:lnTo>
                    <a:pt x="212" y="91"/>
                  </a:lnTo>
                  <a:lnTo>
                    <a:pt x="179" y="250"/>
                  </a:lnTo>
                  <a:lnTo>
                    <a:pt x="446" y="250"/>
                  </a:lnTo>
                  <a:lnTo>
                    <a:pt x="428" y="336"/>
                  </a:lnTo>
                  <a:lnTo>
                    <a:pt x="162" y="336"/>
                  </a:lnTo>
                  <a:lnTo>
                    <a:pt x="106"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40"/>
            <p:cNvSpPr>
              <a:spLocks noEditPoints="1"/>
            </p:cNvSpPr>
            <p:nvPr userDrawn="1"/>
          </p:nvSpPr>
          <p:spPr bwMode="auto">
            <a:xfrm>
              <a:off x="3084513"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1"/>
            <p:cNvSpPr>
              <a:spLocks/>
            </p:cNvSpPr>
            <p:nvPr userDrawn="1"/>
          </p:nvSpPr>
          <p:spPr bwMode="auto">
            <a:xfrm>
              <a:off x="311626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2"/>
            <p:cNvSpPr>
              <a:spLocks noEditPoints="1"/>
            </p:cNvSpPr>
            <p:nvPr userDrawn="1"/>
          </p:nvSpPr>
          <p:spPr bwMode="auto">
            <a:xfrm>
              <a:off x="3190875"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3"/>
            <p:cNvSpPr>
              <a:spLocks/>
            </p:cNvSpPr>
            <p:nvPr userDrawn="1"/>
          </p:nvSpPr>
          <p:spPr bwMode="auto">
            <a:xfrm>
              <a:off x="326231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4"/>
            <p:cNvSpPr>
              <a:spLocks/>
            </p:cNvSpPr>
            <p:nvPr userDrawn="1"/>
          </p:nvSpPr>
          <p:spPr bwMode="auto">
            <a:xfrm>
              <a:off x="3338513"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5"/>
            <p:cNvSpPr>
              <a:spLocks noEditPoints="1"/>
            </p:cNvSpPr>
            <p:nvPr userDrawn="1"/>
          </p:nvSpPr>
          <p:spPr bwMode="auto">
            <a:xfrm>
              <a:off x="3409950"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6"/>
            <p:cNvSpPr>
              <a:spLocks/>
            </p:cNvSpPr>
            <p:nvPr userDrawn="1"/>
          </p:nvSpPr>
          <p:spPr bwMode="auto">
            <a:xfrm>
              <a:off x="3513138"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7"/>
            <p:cNvSpPr>
              <a:spLocks/>
            </p:cNvSpPr>
            <p:nvPr userDrawn="1"/>
          </p:nvSpPr>
          <p:spPr bwMode="auto">
            <a:xfrm>
              <a:off x="3597275" y="1712913"/>
              <a:ext cx="95250" cy="93663"/>
            </a:xfrm>
            <a:custGeom>
              <a:avLst/>
              <a:gdLst/>
              <a:ahLst/>
              <a:cxnLst>
                <a:cxn ang="0">
                  <a:pos x="125" y="0"/>
                </a:cxn>
                <a:cxn ang="0">
                  <a:pos x="231" y="0"/>
                </a:cxn>
                <a:cxn ang="0">
                  <a:pos x="181" y="241"/>
                </a:cxn>
                <a:cxn ang="0">
                  <a:pos x="464" y="241"/>
                </a:cxn>
                <a:cxn ang="0">
                  <a:pos x="514" y="0"/>
                </a:cxn>
                <a:cxn ang="0">
                  <a:pos x="620" y="0"/>
                </a:cxn>
                <a:cxn ang="0">
                  <a:pos x="495" y="605"/>
                </a:cxn>
                <a:cxn ang="0">
                  <a:pos x="389" y="605"/>
                </a:cxn>
                <a:cxn ang="0">
                  <a:pos x="445" y="332"/>
                </a:cxn>
                <a:cxn ang="0">
                  <a:pos x="163" y="332"/>
                </a:cxn>
                <a:cxn ang="0">
                  <a:pos x="106" y="605"/>
                </a:cxn>
                <a:cxn ang="0">
                  <a:pos x="0" y="605"/>
                </a:cxn>
                <a:cxn ang="0">
                  <a:pos x="125" y="0"/>
                </a:cxn>
              </a:cxnLst>
              <a:rect l="0" t="0" r="r" b="b"/>
              <a:pathLst>
                <a:path w="620" h="605">
                  <a:moveTo>
                    <a:pt x="125" y="0"/>
                  </a:moveTo>
                  <a:lnTo>
                    <a:pt x="231" y="0"/>
                  </a:lnTo>
                  <a:lnTo>
                    <a:pt x="181" y="241"/>
                  </a:lnTo>
                  <a:lnTo>
                    <a:pt x="464" y="241"/>
                  </a:lnTo>
                  <a:lnTo>
                    <a:pt x="514" y="0"/>
                  </a:lnTo>
                  <a:lnTo>
                    <a:pt x="620" y="0"/>
                  </a:lnTo>
                  <a:lnTo>
                    <a:pt x="495" y="605"/>
                  </a:lnTo>
                  <a:lnTo>
                    <a:pt x="389" y="605"/>
                  </a:lnTo>
                  <a:lnTo>
                    <a:pt x="445" y="332"/>
                  </a:lnTo>
                  <a:lnTo>
                    <a:pt x="163" y="332"/>
                  </a:lnTo>
                  <a:lnTo>
                    <a:pt x="10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8"/>
            <p:cNvSpPr>
              <a:spLocks/>
            </p:cNvSpPr>
            <p:nvPr userDrawn="1"/>
          </p:nvSpPr>
          <p:spPr bwMode="auto">
            <a:xfrm>
              <a:off x="3694113" y="17399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9"/>
            <p:cNvSpPr>
              <a:spLocks/>
            </p:cNvSpPr>
            <p:nvPr userDrawn="1"/>
          </p:nvSpPr>
          <p:spPr bwMode="auto">
            <a:xfrm>
              <a:off x="3763963" y="1736725"/>
              <a:ext cx="107950"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50"/>
            <p:cNvSpPr>
              <a:spLocks noEditPoints="1"/>
            </p:cNvSpPr>
            <p:nvPr userDrawn="1"/>
          </p:nvSpPr>
          <p:spPr bwMode="auto">
            <a:xfrm>
              <a:off x="3879850"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51"/>
            <p:cNvSpPr>
              <a:spLocks/>
            </p:cNvSpPr>
            <p:nvPr userDrawn="1"/>
          </p:nvSpPr>
          <p:spPr bwMode="auto">
            <a:xfrm>
              <a:off x="3951288"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52"/>
            <p:cNvSpPr>
              <a:spLocks noEditPoints="1"/>
            </p:cNvSpPr>
            <p:nvPr userDrawn="1"/>
          </p:nvSpPr>
          <p:spPr bwMode="auto">
            <a:xfrm>
              <a:off x="4062413" y="1712913"/>
              <a:ext cx="87313" cy="93663"/>
            </a:xfrm>
            <a:custGeom>
              <a:avLst/>
              <a:gdLst/>
              <a:ahLst/>
              <a:cxnLst>
                <a:cxn ang="0">
                  <a:pos x="176" y="276"/>
                </a:cxn>
                <a:cxn ang="0">
                  <a:pos x="331" y="276"/>
                </a:cxn>
                <a:cxn ang="0">
                  <a:pos x="436" y="247"/>
                </a:cxn>
                <a:cxn ang="0">
                  <a:pos x="472" y="165"/>
                </a:cxn>
                <a:cxn ang="0">
                  <a:pos x="463" y="125"/>
                </a:cxn>
                <a:cxn ang="0">
                  <a:pos x="439" y="100"/>
                </a:cxn>
                <a:cxn ang="0">
                  <a:pos x="404" y="89"/>
                </a:cxn>
                <a:cxn ang="0">
                  <a:pos x="364" y="86"/>
                </a:cxn>
                <a:cxn ang="0">
                  <a:pos x="215" y="86"/>
                </a:cxn>
                <a:cxn ang="0">
                  <a:pos x="176" y="276"/>
                </a:cxn>
                <a:cxn ang="0">
                  <a:pos x="125" y="0"/>
                </a:cxn>
                <a:cxn ang="0">
                  <a:pos x="387" y="0"/>
                </a:cxn>
                <a:cxn ang="0">
                  <a:pos x="439" y="3"/>
                </a:cxn>
                <a:cxn ang="0">
                  <a:pos x="502" y="22"/>
                </a:cxn>
                <a:cxn ang="0">
                  <a:pos x="556" y="68"/>
                </a:cxn>
                <a:cxn ang="0">
                  <a:pos x="578" y="154"/>
                </a:cxn>
                <a:cxn ang="0">
                  <a:pos x="542" y="267"/>
                </a:cxn>
                <a:cxn ang="0">
                  <a:pos x="441" y="319"/>
                </a:cxn>
                <a:cxn ang="0">
                  <a:pos x="441" y="321"/>
                </a:cxn>
                <a:cxn ang="0">
                  <a:pos x="492" y="363"/>
                </a:cxn>
                <a:cxn ang="0">
                  <a:pos x="505" y="430"/>
                </a:cxn>
                <a:cxn ang="0">
                  <a:pos x="500" y="492"/>
                </a:cxn>
                <a:cxn ang="0">
                  <a:pos x="496" y="555"/>
                </a:cxn>
                <a:cxn ang="0">
                  <a:pos x="498" y="580"/>
                </a:cxn>
                <a:cxn ang="0">
                  <a:pos x="507" y="605"/>
                </a:cxn>
                <a:cxn ang="0">
                  <a:pos x="396" y="605"/>
                </a:cxn>
                <a:cxn ang="0">
                  <a:pos x="390" y="582"/>
                </a:cxn>
                <a:cxn ang="0">
                  <a:pos x="389" y="558"/>
                </a:cxn>
                <a:cxn ang="0">
                  <a:pos x="394" y="492"/>
                </a:cxn>
                <a:cxn ang="0">
                  <a:pos x="399" y="426"/>
                </a:cxn>
                <a:cxn ang="0">
                  <a:pos x="389" y="386"/>
                </a:cxn>
                <a:cxn ang="0">
                  <a:pos x="363" y="365"/>
                </a:cxn>
                <a:cxn ang="0">
                  <a:pos x="327" y="357"/>
                </a:cxn>
                <a:cxn ang="0">
                  <a:pos x="286" y="356"/>
                </a:cxn>
                <a:cxn ang="0">
                  <a:pos x="159" y="356"/>
                </a:cxn>
                <a:cxn ang="0">
                  <a:pos x="108" y="605"/>
                </a:cxn>
                <a:cxn ang="0">
                  <a:pos x="0" y="605"/>
                </a:cxn>
                <a:cxn ang="0">
                  <a:pos x="125" y="0"/>
                </a:cxn>
              </a:cxnLst>
              <a:rect l="0" t="0" r="r" b="b"/>
              <a:pathLst>
                <a:path w="578" h="605">
                  <a:moveTo>
                    <a:pt x="176" y="276"/>
                  </a:moveTo>
                  <a:lnTo>
                    <a:pt x="331" y="276"/>
                  </a:lnTo>
                  <a:cubicBezTo>
                    <a:pt x="377" y="276"/>
                    <a:pt x="411" y="266"/>
                    <a:pt x="436" y="247"/>
                  </a:cubicBezTo>
                  <a:cubicBezTo>
                    <a:pt x="460" y="228"/>
                    <a:pt x="472" y="201"/>
                    <a:pt x="472" y="165"/>
                  </a:cubicBezTo>
                  <a:cubicBezTo>
                    <a:pt x="472" y="149"/>
                    <a:pt x="469" y="135"/>
                    <a:pt x="463" y="125"/>
                  </a:cubicBezTo>
                  <a:cubicBezTo>
                    <a:pt x="457" y="114"/>
                    <a:pt x="449" y="106"/>
                    <a:pt x="439" y="100"/>
                  </a:cubicBezTo>
                  <a:cubicBezTo>
                    <a:pt x="429" y="95"/>
                    <a:pt x="417" y="91"/>
                    <a:pt x="404" y="89"/>
                  </a:cubicBezTo>
                  <a:cubicBezTo>
                    <a:pt x="391" y="87"/>
                    <a:pt x="378" y="86"/>
                    <a:pt x="364" y="86"/>
                  </a:cubicBezTo>
                  <a:lnTo>
                    <a:pt x="215" y="86"/>
                  </a:lnTo>
                  <a:lnTo>
                    <a:pt x="176" y="276"/>
                  </a:lnTo>
                  <a:close/>
                  <a:moveTo>
                    <a:pt x="125" y="0"/>
                  </a:moveTo>
                  <a:lnTo>
                    <a:pt x="387" y="0"/>
                  </a:lnTo>
                  <a:cubicBezTo>
                    <a:pt x="400" y="0"/>
                    <a:pt x="417" y="1"/>
                    <a:pt x="439" y="3"/>
                  </a:cubicBezTo>
                  <a:cubicBezTo>
                    <a:pt x="460" y="6"/>
                    <a:pt x="481" y="12"/>
                    <a:pt x="502" y="22"/>
                  </a:cubicBezTo>
                  <a:cubicBezTo>
                    <a:pt x="523" y="32"/>
                    <a:pt x="541" y="48"/>
                    <a:pt x="556" y="68"/>
                  </a:cubicBezTo>
                  <a:cubicBezTo>
                    <a:pt x="571" y="89"/>
                    <a:pt x="578" y="118"/>
                    <a:pt x="578" y="154"/>
                  </a:cubicBezTo>
                  <a:cubicBezTo>
                    <a:pt x="578" y="202"/>
                    <a:pt x="566" y="240"/>
                    <a:pt x="542" y="267"/>
                  </a:cubicBezTo>
                  <a:cubicBezTo>
                    <a:pt x="517" y="294"/>
                    <a:pt x="484" y="311"/>
                    <a:pt x="441" y="319"/>
                  </a:cubicBezTo>
                  <a:lnTo>
                    <a:pt x="441" y="321"/>
                  </a:lnTo>
                  <a:cubicBezTo>
                    <a:pt x="466" y="330"/>
                    <a:pt x="483" y="344"/>
                    <a:pt x="492" y="363"/>
                  </a:cubicBezTo>
                  <a:cubicBezTo>
                    <a:pt x="501" y="382"/>
                    <a:pt x="505" y="404"/>
                    <a:pt x="505" y="430"/>
                  </a:cubicBezTo>
                  <a:cubicBezTo>
                    <a:pt x="505" y="451"/>
                    <a:pt x="503" y="472"/>
                    <a:pt x="500" y="492"/>
                  </a:cubicBezTo>
                  <a:cubicBezTo>
                    <a:pt x="497" y="513"/>
                    <a:pt x="495" y="534"/>
                    <a:pt x="496" y="555"/>
                  </a:cubicBezTo>
                  <a:cubicBezTo>
                    <a:pt x="496" y="564"/>
                    <a:pt x="497" y="572"/>
                    <a:pt x="498" y="580"/>
                  </a:cubicBezTo>
                  <a:cubicBezTo>
                    <a:pt x="499" y="589"/>
                    <a:pt x="502" y="597"/>
                    <a:pt x="507" y="605"/>
                  </a:cubicBezTo>
                  <a:lnTo>
                    <a:pt x="396" y="605"/>
                  </a:lnTo>
                  <a:cubicBezTo>
                    <a:pt x="393" y="597"/>
                    <a:pt x="391" y="589"/>
                    <a:pt x="390" y="582"/>
                  </a:cubicBezTo>
                  <a:cubicBezTo>
                    <a:pt x="389" y="575"/>
                    <a:pt x="389" y="567"/>
                    <a:pt x="389" y="558"/>
                  </a:cubicBezTo>
                  <a:cubicBezTo>
                    <a:pt x="389" y="536"/>
                    <a:pt x="391" y="514"/>
                    <a:pt x="394" y="492"/>
                  </a:cubicBezTo>
                  <a:cubicBezTo>
                    <a:pt x="397" y="470"/>
                    <a:pt x="399" y="448"/>
                    <a:pt x="399" y="426"/>
                  </a:cubicBezTo>
                  <a:cubicBezTo>
                    <a:pt x="399" y="409"/>
                    <a:pt x="396" y="395"/>
                    <a:pt x="389" y="386"/>
                  </a:cubicBezTo>
                  <a:cubicBezTo>
                    <a:pt x="383" y="376"/>
                    <a:pt x="374" y="369"/>
                    <a:pt x="363" y="365"/>
                  </a:cubicBezTo>
                  <a:cubicBezTo>
                    <a:pt x="353" y="361"/>
                    <a:pt x="341" y="358"/>
                    <a:pt x="327" y="357"/>
                  </a:cubicBezTo>
                  <a:cubicBezTo>
                    <a:pt x="313" y="356"/>
                    <a:pt x="300" y="356"/>
                    <a:pt x="286" y="356"/>
                  </a:cubicBezTo>
                  <a:lnTo>
                    <a:pt x="159" y="356"/>
                  </a:lnTo>
                  <a:lnTo>
                    <a:pt x="108"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53"/>
            <p:cNvSpPr>
              <a:spLocks noEditPoints="1"/>
            </p:cNvSpPr>
            <p:nvPr userDrawn="1"/>
          </p:nvSpPr>
          <p:spPr bwMode="auto">
            <a:xfrm>
              <a:off x="4154488" y="17367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4"/>
            <p:cNvSpPr>
              <a:spLocks/>
            </p:cNvSpPr>
            <p:nvPr userDrawn="1"/>
          </p:nvSpPr>
          <p:spPr bwMode="auto">
            <a:xfrm>
              <a:off x="4222750" y="17367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5"/>
            <p:cNvSpPr>
              <a:spLocks noEditPoints="1"/>
            </p:cNvSpPr>
            <p:nvPr userDrawn="1"/>
          </p:nvSpPr>
          <p:spPr bwMode="auto">
            <a:xfrm>
              <a:off x="4291013"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6"/>
            <p:cNvSpPr>
              <a:spLocks/>
            </p:cNvSpPr>
            <p:nvPr userDrawn="1"/>
          </p:nvSpPr>
          <p:spPr bwMode="auto">
            <a:xfrm>
              <a:off x="4367213" y="1739900"/>
              <a:ext cx="69850"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7"/>
            <p:cNvSpPr>
              <a:spLocks/>
            </p:cNvSpPr>
            <p:nvPr userDrawn="1"/>
          </p:nvSpPr>
          <p:spPr bwMode="auto">
            <a:xfrm>
              <a:off x="4438650" y="1736725"/>
              <a:ext cx="53975"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8"/>
            <p:cNvSpPr>
              <a:spLocks/>
            </p:cNvSpPr>
            <p:nvPr userDrawn="1"/>
          </p:nvSpPr>
          <p:spPr bwMode="auto">
            <a:xfrm>
              <a:off x="4489450"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9"/>
            <p:cNvSpPr>
              <a:spLocks noEditPoints="1"/>
            </p:cNvSpPr>
            <p:nvPr userDrawn="1"/>
          </p:nvSpPr>
          <p:spPr bwMode="auto">
            <a:xfrm>
              <a:off x="4560888" y="17367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0"/>
            <p:cNvSpPr>
              <a:spLocks/>
            </p:cNvSpPr>
            <p:nvPr userDrawn="1"/>
          </p:nvSpPr>
          <p:spPr bwMode="auto">
            <a:xfrm>
              <a:off x="4667250" y="1712913"/>
              <a:ext cx="115888"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1"/>
            <p:cNvSpPr>
              <a:spLocks noEditPoints="1"/>
            </p:cNvSpPr>
            <p:nvPr userDrawn="1"/>
          </p:nvSpPr>
          <p:spPr bwMode="auto">
            <a:xfrm>
              <a:off x="4781550"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2"/>
            <p:cNvSpPr>
              <a:spLocks/>
            </p:cNvSpPr>
            <p:nvPr userDrawn="1"/>
          </p:nvSpPr>
          <p:spPr bwMode="auto">
            <a:xfrm>
              <a:off x="4852988"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3"/>
            <p:cNvSpPr>
              <a:spLocks noEditPoints="1"/>
            </p:cNvSpPr>
            <p:nvPr userDrawn="1"/>
          </p:nvSpPr>
          <p:spPr bwMode="auto">
            <a:xfrm>
              <a:off x="4926013" y="17367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4"/>
            <p:cNvSpPr>
              <a:spLocks noEditPoints="1"/>
            </p:cNvSpPr>
            <p:nvPr userDrawn="1"/>
          </p:nvSpPr>
          <p:spPr bwMode="auto">
            <a:xfrm>
              <a:off x="4997450" y="17367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5"/>
            <p:cNvSpPr>
              <a:spLocks noEditPoints="1"/>
            </p:cNvSpPr>
            <p:nvPr userDrawn="1"/>
          </p:nvSpPr>
          <p:spPr bwMode="auto">
            <a:xfrm>
              <a:off x="5076825"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66"/>
            <p:cNvSpPr>
              <a:spLocks/>
            </p:cNvSpPr>
            <p:nvPr userDrawn="1"/>
          </p:nvSpPr>
          <p:spPr bwMode="auto">
            <a:xfrm>
              <a:off x="5146675" y="1736725"/>
              <a:ext cx="107950"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67"/>
            <p:cNvSpPr>
              <a:spLocks noEditPoints="1"/>
            </p:cNvSpPr>
            <p:nvPr userDrawn="1"/>
          </p:nvSpPr>
          <p:spPr bwMode="auto">
            <a:xfrm>
              <a:off x="5264150" y="17367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68"/>
            <p:cNvSpPr>
              <a:spLocks/>
            </p:cNvSpPr>
            <p:nvPr userDrawn="1"/>
          </p:nvSpPr>
          <p:spPr bwMode="auto">
            <a:xfrm>
              <a:off x="5332413" y="1736725"/>
              <a:ext cx="69850"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69"/>
            <p:cNvSpPr>
              <a:spLocks/>
            </p:cNvSpPr>
            <p:nvPr userDrawn="1"/>
          </p:nvSpPr>
          <p:spPr bwMode="auto">
            <a:xfrm>
              <a:off x="5411788"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70"/>
            <p:cNvSpPr>
              <a:spLocks/>
            </p:cNvSpPr>
            <p:nvPr userDrawn="1"/>
          </p:nvSpPr>
          <p:spPr bwMode="auto">
            <a:xfrm>
              <a:off x="5484813"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1"/>
            <p:cNvSpPr>
              <a:spLocks/>
            </p:cNvSpPr>
            <p:nvPr userDrawn="1"/>
          </p:nvSpPr>
          <p:spPr bwMode="auto">
            <a:xfrm>
              <a:off x="5568950" y="1712913"/>
              <a:ext cx="36513" cy="93663"/>
            </a:xfrm>
            <a:custGeom>
              <a:avLst/>
              <a:gdLst/>
              <a:ahLst/>
              <a:cxnLst>
                <a:cxn ang="0">
                  <a:pos x="127" y="0"/>
                </a:cxn>
                <a:cxn ang="0">
                  <a:pos x="232" y="0"/>
                </a:cxn>
                <a:cxn ang="0">
                  <a:pos x="106" y="605"/>
                </a:cxn>
                <a:cxn ang="0">
                  <a:pos x="0" y="605"/>
                </a:cxn>
                <a:cxn ang="0">
                  <a:pos x="127" y="0"/>
                </a:cxn>
              </a:cxnLst>
              <a:rect l="0" t="0" r="r" b="b"/>
              <a:pathLst>
                <a:path w="232" h="605">
                  <a:moveTo>
                    <a:pt x="127" y="0"/>
                  </a:moveTo>
                  <a:lnTo>
                    <a:pt x="232" y="0"/>
                  </a:lnTo>
                  <a:lnTo>
                    <a:pt x="106" y="605"/>
                  </a:lnTo>
                  <a:lnTo>
                    <a:pt x="0" y="605"/>
                  </a:lnTo>
                  <a:lnTo>
                    <a:pt x="1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2"/>
            <p:cNvSpPr>
              <a:spLocks/>
            </p:cNvSpPr>
            <p:nvPr userDrawn="1"/>
          </p:nvSpPr>
          <p:spPr bwMode="auto">
            <a:xfrm>
              <a:off x="5603875"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3"/>
            <p:cNvSpPr>
              <a:spLocks/>
            </p:cNvSpPr>
            <p:nvPr userDrawn="1"/>
          </p:nvSpPr>
          <p:spPr bwMode="auto">
            <a:xfrm>
              <a:off x="5681663"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74"/>
            <p:cNvSpPr>
              <a:spLocks noEditPoints="1"/>
            </p:cNvSpPr>
            <p:nvPr userDrawn="1"/>
          </p:nvSpPr>
          <p:spPr bwMode="auto">
            <a:xfrm>
              <a:off x="5722938"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75"/>
            <p:cNvSpPr>
              <a:spLocks/>
            </p:cNvSpPr>
            <p:nvPr userDrawn="1"/>
          </p:nvSpPr>
          <p:spPr bwMode="auto">
            <a:xfrm>
              <a:off x="5792788" y="1736725"/>
              <a:ext cx="52388"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76"/>
            <p:cNvSpPr>
              <a:spLocks/>
            </p:cNvSpPr>
            <p:nvPr userDrawn="1"/>
          </p:nvSpPr>
          <p:spPr bwMode="auto">
            <a:xfrm>
              <a:off x="584041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77"/>
            <p:cNvSpPr>
              <a:spLocks noEditPoints="1"/>
            </p:cNvSpPr>
            <p:nvPr userDrawn="1"/>
          </p:nvSpPr>
          <p:spPr bwMode="auto">
            <a:xfrm>
              <a:off x="5915025"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78"/>
            <p:cNvSpPr>
              <a:spLocks/>
            </p:cNvSpPr>
            <p:nvPr userDrawn="1"/>
          </p:nvSpPr>
          <p:spPr bwMode="auto">
            <a:xfrm>
              <a:off x="5989638"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79"/>
            <p:cNvSpPr>
              <a:spLocks noEditPoints="1"/>
            </p:cNvSpPr>
            <p:nvPr userDrawn="1"/>
          </p:nvSpPr>
          <p:spPr bwMode="auto">
            <a:xfrm>
              <a:off x="6029325"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0"/>
            <p:cNvSpPr>
              <a:spLocks noEditPoints="1"/>
            </p:cNvSpPr>
            <p:nvPr userDrawn="1"/>
          </p:nvSpPr>
          <p:spPr bwMode="auto">
            <a:xfrm>
              <a:off x="6062663" y="1736725"/>
              <a:ext cx="68263"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81"/>
            <p:cNvSpPr>
              <a:spLocks/>
            </p:cNvSpPr>
            <p:nvPr userDrawn="1"/>
          </p:nvSpPr>
          <p:spPr bwMode="auto">
            <a:xfrm>
              <a:off x="6137275"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82"/>
            <p:cNvSpPr>
              <a:spLocks noEditPoints="1"/>
            </p:cNvSpPr>
            <p:nvPr userDrawn="1"/>
          </p:nvSpPr>
          <p:spPr bwMode="auto">
            <a:xfrm>
              <a:off x="6210300" y="17367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83"/>
            <p:cNvSpPr>
              <a:spLocks/>
            </p:cNvSpPr>
            <p:nvPr userDrawn="1"/>
          </p:nvSpPr>
          <p:spPr bwMode="auto">
            <a:xfrm>
              <a:off x="6283325" y="1712913"/>
              <a:ext cx="33338"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84"/>
            <p:cNvSpPr>
              <a:spLocks noEditPoints="1"/>
            </p:cNvSpPr>
            <p:nvPr userDrawn="1"/>
          </p:nvSpPr>
          <p:spPr bwMode="auto">
            <a:xfrm>
              <a:off x="6351588" y="1712913"/>
              <a:ext cx="85725" cy="93663"/>
            </a:xfrm>
            <a:custGeom>
              <a:avLst/>
              <a:gdLst/>
              <a:ahLst/>
              <a:cxnLst>
                <a:cxn ang="0">
                  <a:pos x="124" y="519"/>
                </a:cxn>
                <a:cxn ang="0">
                  <a:pos x="275" y="519"/>
                </a:cxn>
                <a:cxn ang="0">
                  <a:pos x="313" y="518"/>
                </a:cxn>
                <a:cxn ang="0">
                  <a:pos x="363" y="509"/>
                </a:cxn>
                <a:cxn ang="0">
                  <a:pos x="409" y="482"/>
                </a:cxn>
                <a:cxn ang="0">
                  <a:pos x="432" y="425"/>
                </a:cxn>
                <a:cxn ang="0">
                  <a:pos x="432" y="398"/>
                </a:cxn>
                <a:cxn ang="0">
                  <a:pos x="420" y="366"/>
                </a:cxn>
                <a:cxn ang="0">
                  <a:pos x="387" y="341"/>
                </a:cxn>
                <a:cxn ang="0">
                  <a:pos x="324" y="330"/>
                </a:cxn>
                <a:cxn ang="0">
                  <a:pos x="164" y="330"/>
                </a:cxn>
                <a:cxn ang="0">
                  <a:pos x="124" y="519"/>
                </a:cxn>
                <a:cxn ang="0">
                  <a:pos x="178" y="254"/>
                </a:cxn>
                <a:cxn ang="0">
                  <a:pos x="337" y="254"/>
                </a:cxn>
                <a:cxn ang="0">
                  <a:pos x="399" y="244"/>
                </a:cxn>
                <a:cxn ang="0">
                  <a:pos x="436" y="219"/>
                </a:cxn>
                <a:cxn ang="0">
                  <a:pos x="453" y="187"/>
                </a:cxn>
                <a:cxn ang="0">
                  <a:pos x="457" y="158"/>
                </a:cxn>
                <a:cxn ang="0">
                  <a:pos x="454" y="137"/>
                </a:cxn>
                <a:cxn ang="0">
                  <a:pos x="443" y="113"/>
                </a:cxn>
                <a:cxn ang="0">
                  <a:pos x="415" y="94"/>
                </a:cxn>
                <a:cxn ang="0">
                  <a:pos x="364" y="86"/>
                </a:cxn>
                <a:cxn ang="0">
                  <a:pos x="213" y="86"/>
                </a:cxn>
                <a:cxn ang="0">
                  <a:pos x="178" y="254"/>
                </a:cxn>
                <a:cxn ang="0">
                  <a:pos x="126" y="0"/>
                </a:cxn>
                <a:cxn ang="0">
                  <a:pos x="386" y="0"/>
                </a:cxn>
                <a:cxn ang="0">
                  <a:pos x="482" y="16"/>
                </a:cxn>
                <a:cxn ang="0">
                  <a:pos x="535" y="54"/>
                </a:cxn>
                <a:cxn ang="0">
                  <a:pos x="558" y="101"/>
                </a:cxn>
                <a:cxn ang="0">
                  <a:pos x="563" y="142"/>
                </a:cxn>
                <a:cxn ang="0">
                  <a:pos x="555" y="193"/>
                </a:cxn>
                <a:cxn ang="0">
                  <a:pos x="532" y="236"/>
                </a:cxn>
                <a:cxn ang="0">
                  <a:pos x="495" y="269"/>
                </a:cxn>
                <a:cxn ang="0">
                  <a:pos x="447" y="286"/>
                </a:cxn>
                <a:cxn ang="0">
                  <a:pos x="447" y="288"/>
                </a:cxn>
                <a:cxn ang="0">
                  <a:pos x="516" y="334"/>
                </a:cxn>
                <a:cxn ang="0">
                  <a:pos x="538" y="415"/>
                </a:cxn>
                <a:cxn ang="0">
                  <a:pos x="529" y="471"/>
                </a:cxn>
                <a:cxn ang="0">
                  <a:pos x="494" y="534"/>
                </a:cxn>
                <a:cxn ang="0">
                  <a:pos x="425" y="584"/>
                </a:cxn>
                <a:cxn ang="0">
                  <a:pos x="311" y="605"/>
                </a:cxn>
                <a:cxn ang="0">
                  <a:pos x="0" y="605"/>
                </a:cxn>
                <a:cxn ang="0">
                  <a:pos x="126" y="0"/>
                </a:cxn>
              </a:cxnLst>
              <a:rect l="0" t="0" r="r" b="b"/>
              <a:pathLst>
                <a:path w="563" h="605">
                  <a:moveTo>
                    <a:pt x="124" y="519"/>
                  </a:moveTo>
                  <a:lnTo>
                    <a:pt x="275" y="519"/>
                  </a:lnTo>
                  <a:cubicBezTo>
                    <a:pt x="284" y="519"/>
                    <a:pt x="297" y="519"/>
                    <a:pt x="313" y="518"/>
                  </a:cubicBezTo>
                  <a:cubicBezTo>
                    <a:pt x="330" y="518"/>
                    <a:pt x="346" y="515"/>
                    <a:pt x="363" y="509"/>
                  </a:cubicBezTo>
                  <a:cubicBezTo>
                    <a:pt x="380" y="504"/>
                    <a:pt x="395" y="495"/>
                    <a:pt x="409" y="482"/>
                  </a:cubicBezTo>
                  <a:cubicBezTo>
                    <a:pt x="422" y="469"/>
                    <a:pt x="430" y="450"/>
                    <a:pt x="432" y="425"/>
                  </a:cubicBezTo>
                  <a:cubicBezTo>
                    <a:pt x="433" y="418"/>
                    <a:pt x="432" y="409"/>
                    <a:pt x="432" y="398"/>
                  </a:cubicBezTo>
                  <a:cubicBezTo>
                    <a:pt x="431" y="387"/>
                    <a:pt x="427" y="377"/>
                    <a:pt x="420" y="366"/>
                  </a:cubicBezTo>
                  <a:cubicBezTo>
                    <a:pt x="413" y="356"/>
                    <a:pt x="402" y="348"/>
                    <a:pt x="387" y="341"/>
                  </a:cubicBezTo>
                  <a:cubicBezTo>
                    <a:pt x="372" y="334"/>
                    <a:pt x="351" y="330"/>
                    <a:pt x="324" y="330"/>
                  </a:cubicBezTo>
                  <a:lnTo>
                    <a:pt x="164" y="330"/>
                  </a:lnTo>
                  <a:lnTo>
                    <a:pt x="124" y="519"/>
                  </a:lnTo>
                  <a:close/>
                  <a:moveTo>
                    <a:pt x="178" y="254"/>
                  </a:moveTo>
                  <a:lnTo>
                    <a:pt x="337" y="254"/>
                  </a:lnTo>
                  <a:cubicBezTo>
                    <a:pt x="363" y="254"/>
                    <a:pt x="384" y="251"/>
                    <a:pt x="399" y="244"/>
                  </a:cubicBezTo>
                  <a:cubicBezTo>
                    <a:pt x="415" y="237"/>
                    <a:pt x="427" y="229"/>
                    <a:pt x="436" y="219"/>
                  </a:cubicBezTo>
                  <a:cubicBezTo>
                    <a:pt x="444" y="209"/>
                    <a:pt x="450" y="198"/>
                    <a:pt x="453" y="187"/>
                  </a:cubicBezTo>
                  <a:cubicBezTo>
                    <a:pt x="456" y="176"/>
                    <a:pt x="457" y="166"/>
                    <a:pt x="457" y="158"/>
                  </a:cubicBezTo>
                  <a:cubicBezTo>
                    <a:pt x="457" y="152"/>
                    <a:pt x="456" y="145"/>
                    <a:pt x="454" y="137"/>
                  </a:cubicBezTo>
                  <a:cubicBezTo>
                    <a:pt x="453" y="128"/>
                    <a:pt x="449" y="121"/>
                    <a:pt x="443" y="113"/>
                  </a:cubicBezTo>
                  <a:cubicBezTo>
                    <a:pt x="436" y="105"/>
                    <a:pt x="427" y="99"/>
                    <a:pt x="415" y="94"/>
                  </a:cubicBezTo>
                  <a:cubicBezTo>
                    <a:pt x="402" y="89"/>
                    <a:pt x="385" y="86"/>
                    <a:pt x="364" y="86"/>
                  </a:cubicBezTo>
                  <a:lnTo>
                    <a:pt x="213" y="86"/>
                  </a:lnTo>
                  <a:lnTo>
                    <a:pt x="178" y="254"/>
                  </a:lnTo>
                  <a:close/>
                  <a:moveTo>
                    <a:pt x="126" y="0"/>
                  </a:moveTo>
                  <a:lnTo>
                    <a:pt x="386" y="0"/>
                  </a:lnTo>
                  <a:cubicBezTo>
                    <a:pt x="426" y="0"/>
                    <a:pt x="458" y="5"/>
                    <a:pt x="482" y="16"/>
                  </a:cubicBezTo>
                  <a:cubicBezTo>
                    <a:pt x="505" y="27"/>
                    <a:pt x="523" y="40"/>
                    <a:pt x="535" y="54"/>
                  </a:cubicBezTo>
                  <a:cubicBezTo>
                    <a:pt x="547" y="69"/>
                    <a:pt x="555" y="85"/>
                    <a:pt x="558" y="101"/>
                  </a:cubicBezTo>
                  <a:cubicBezTo>
                    <a:pt x="561" y="117"/>
                    <a:pt x="563" y="131"/>
                    <a:pt x="563" y="142"/>
                  </a:cubicBezTo>
                  <a:cubicBezTo>
                    <a:pt x="563" y="160"/>
                    <a:pt x="560" y="177"/>
                    <a:pt x="555" y="193"/>
                  </a:cubicBezTo>
                  <a:cubicBezTo>
                    <a:pt x="550" y="209"/>
                    <a:pt x="542" y="224"/>
                    <a:pt x="532" y="236"/>
                  </a:cubicBezTo>
                  <a:cubicBezTo>
                    <a:pt x="522" y="249"/>
                    <a:pt x="509" y="260"/>
                    <a:pt x="495" y="269"/>
                  </a:cubicBezTo>
                  <a:cubicBezTo>
                    <a:pt x="481" y="277"/>
                    <a:pt x="465" y="283"/>
                    <a:pt x="447" y="286"/>
                  </a:cubicBezTo>
                  <a:lnTo>
                    <a:pt x="447" y="288"/>
                  </a:lnTo>
                  <a:cubicBezTo>
                    <a:pt x="478" y="297"/>
                    <a:pt x="501" y="313"/>
                    <a:pt x="516" y="334"/>
                  </a:cubicBezTo>
                  <a:cubicBezTo>
                    <a:pt x="531" y="356"/>
                    <a:pt x="538" y="383"/>
                    <a:pt x="538" y="415"/>
                  </a:cubicBezTo>
                  <a:cubicBezTo>
                    <a:pt x="538" y="430"/>
                    <a:pt x="535" y="449"/>
                    <a:pt x="529" y="471"/>
                  </a:cubicBezTo>
                  <a:cubicBezTo>
                    <a:pt x="522" y="493"/>
                    <a:pt x="511" y="513"/>
                    <a:pt x="494" y="534"/>
                  </a:cubicBezTo>
                  <a:cubicBezTo>
                    <a:pt x="478" y="554"/>
                    <a:pt x="455" y="570"/>
                    <a:pt x="425" y="584"/>
                  </a:cubicBezTo>
                  <a:cubicBezTo>
                    <a:pt x="396" y="598"/>
                    <a:pt x="358" y="605"/>
                    <a:pt x="311" y="605"/>
                  </a:cubicBez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85"/>
            <p:cNvSpPr>
              <a:spLocks/>
            </p:cNvSpPr>
            <p:nvPr userDrawn="1"/>
          </p:nvSpPr>
          <p:spPr bwMode="auto">
            <a:xfrm>
              <a:off x="6443663" y="17399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86"/>
            <p:cNvSpPr>
              <a:spLocks/>
            </p:cNvSpPr>
            <p:nvPr userDrawn="1"/>
          </p:nvSpPr>
          <p:spPr bwMode="auto">
            <a:xfrm>
              <a:off x="6515100" y="17367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87"/>
            <p:cNvSpPr>
              <a:spLocks noEditPoints="1"/>
            </p:cNvSpPr>
            <p:nvPr userDrawn="1"/>
          </p:nvSpPr>
          <p:spPr bwMode="auto">
            <a:xfrm>
              <a:off x="6578600" y="1712913"/>
              <a:ext cx="34925"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88"/>
            <p:cNvSpPr>
              <a:spLocks/>
            </p:cNvSpPr>
            <p:nvPr userDrawn="1"/>
          </p:nvSpPr>
          <p:spPr bwMode="auto">
            <a:xfrm>
              <a:off x="6610350"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89"/>
            <p:cNvSpPr>
              <a:spLocks noEditPoints="1"/>
            </p:cNvSpPr>
            <p:nvPr userDrawn="1"/>
          </p:nvSpPr>
          <p:spPr bwMode="auto">
            <a:xfrm>
              <a:off x="6686550"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90"/>
            <p:cNvSpPr>
              <a:spLocks/>
            </p:cNvSpPr>
            <p:nvPr userDrawn="1"/>
          </p:nvSpPr>
          <p:spPr bwMode="auto">
            <a:xfrm>
              <a:off x="6756400" y="17367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91"/>
            <p:cNvSpPr>
              <a:spLocks/>
            </p:cNvSpPr>
            <p:nvPr userDrawn="1"/>
          </p:nvSpPr>
          <p:spPr bwMode="auto">
            <a:xfrm>
              <a:off x="6821488" y="17367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92"/>
            <p:cNvSpPr>
              <a:spLocks/>
            </p:cNvSpPr>
            <p:nvPr userDrawn="1"/>
          </p:nvSpPr>
          <p:spPr bwMode="auto">
            <a:xfrm>
              <a:off x="541338" y="1865313"/>
              <a:ext cx="114300"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93"/>
            <p:cNvSpPr>
              <a:spLocks noEditPoints="1"/>
            </p:cNvSpPr>
            <p:nvPr userDrawn="1"/>
          </p:nvSpPr>
          <p:spPr bwMode="auto">
            <a:xfrm>
              <a:off x="655638" y="1865313"/>
              <a:ext cx="85725" cy="93663"/>
            </a:xfrm>
            <a:custGeom>
              <a:avLst/>
              <a:gdLst/>
              <a:ahLst/>
              <a:cxnLst>
                <a:cxn ang="0">
                  <a:pos x="124" y="519"/>
                </a:cxn>
                <a:cxn ang="0">
                  <a:pos x="275" y="519"/>
                </a:cxn>
                <a:cxn ang="0">
                  <a:pos x="313" y="518"/>
                </a:cxn>
                <a:cxn ang="0">
                  <a:pos x="363" y="509"/>
                </a:cxn>
                <a:cxn ang="0">
                  <a:pos x="409" y="482"/>
                </a:cxn>
                <a:cxn ang="0">
                  <a:pos x="432" y="425"/>
                </a:cxn>
                <a:cxn ang="0">
                  <a:pos x="432" y="398"/>
                </a:cxn>
                <a:cxn ang="0">
                  <a:pos x="420" y="366"/>
                </a:cxn>
                <a:cxn ang="0">
                  <a:pos x="387" y="341"/>
                </a:cxn>
                <a:cxn ang="0">
                  <a:pos x="324" y="330"/>
                </a:cxn>
                <a:cxn ang="0">
                  <a:pos x="164" y="330"/>
                </a:cxn>
                <a:cxn ang="0">
                  <a:pos x="124" y="519"/>
                </a:cxn>
                <a:cxn ang="0">
                  <a:pos x="178" y="254"/>
                </a:cxn>
                <a:cxn ang="0">
                  <a:pos x="337" y="254"/>
                </a:cxn>
                <a:cxn ang="0">
                  <a:pos x="399" y="244"/>
                </a:cxn>
                <a:cxn ang="0">
                  <a:pos x="436" y="219"/>
                </a:cxn>
                <a:cxn ang="0">
                  <a:pos x="453" y="187"/>
                </a:cxn>
                <a:cxn ang="0">
                  <a:pos x="457" y="158"/>
                </a:cxn>
                <a:cxn ang="0">
                  <a:pos x="454" y="137"/>
                </a:cxn>
                <a:cxn ang="0">
                  <a:pos x="443" y="113"/>
                </a:cxn>
                <a:cxn ang="0">
                  <a:pos x="415" y="94"/>
                </a:cxn>
                <a:cxn ang="0">
                  <a:pos x="364" y="86"/>
                </a:cxn>
                <a:cxn ang="0">
                  <a:pos x="213" y="86"/>
                </a:cxn>
                <a:cxn ang="0">
                  <a:pos x="178" y="254"/>
                </a:cxn>
                <a:cxn ang="0">
                  <a:pos x="126" y="0"/>
                </a:cxn>
                <a:cxn ang="0">
                  <a:pos x="386" y="0"/>
                </a:cxn>
                <a:cxn ang="0">
                  <a:pos x="482" y="16"/>
                </a:cxn>
                <a:cxn ang="0">
                  <a:pos x="535" y="54"/>
                </a:cxn>
                <a:cxn ang="0">
                  <a:pos x="558" y="101"/>
                </a:cxn>
                <a:cxn ang="0">
                  <a:pos x="563" y="142"/>
                </a:cxn>
                <a:cxn ang="0">
                  <a:pos x="555" y="193"/>
                </a:cxn>
                <a:cxn ang="0">
                  <a:pos x="532" y="236"/>
                </a:cxn>
                <a:cxn ang="0">
                  <a:pos x="495" y="269"/>
                </a:cxn>
                <a:cxn ang="0">
                  <a:pos x="447" y="286"/>
                </a:cxn>
                <a:cxn ang="0">
                  <a:pos x="447" y="288"/>
                </a:cxn>
                <a:cxn ang="0">
                  <a:pos x="516" y="334"/>
                </a:cxn>
                <a:cxn ang="0">
                  <a:pos x="538" y="415"/>
                </a:cxn>
                <a:cxn ang="0">
                  <a:pos x="529" y="471"/>
                </a:cxn>
                <a:cxn ang="0">
                  <a:pos x="494" y="534"/>
                </a:cxn>
                <a:cxn ang="0">
                  <a:pos x="425" y="584"/>
                </a:cxn>
                <a:cxn ang="0">
                  <a:pos x="311" y="605"/>
                </a:cxn>
                <a:cxn ang="0">
                  <a:pos x="0" y="605"/>
                </a:cxn>
                <a:cxn ang="0">
                  <a:pos x="126" y="0"/>
                </a:cxn>
              </a:cxnLst>
              <a:rect l="0" t="0" r="r" b="b"/>
              <a:pathLst>
                <a:path w="563" h="605">
                  <a:moveTo>
                    <a:pt x="124" y="519"/>
                  </a:moveTo>
                  <a:lnTo>
                    <a:pt x="275" y="519"/>
                  </a:lnTo>
                  <a:cubicBezTo>
                    <a:pt x="284" y="519"/>
                    <a:pt x="297" y="519"/>
                    <a:pt x="313" y="518"/>
                  </a:cubicBezTo>
                  <a:cubicBezTo>
                    <a:pt x="330" y="518"/>
                    <a:pt x="346" y="515"/>
                    <a:pt x="363" y="509"/>
                  </a:cubicBezTo>
                  <a:cubicBezTo>
                    <a:pt x="380" y="504"/>
                    <a:pt x="395" y="495"/>
                    <a:pt x="409" y="482"/>
                  </a:cubicBezTo>
                  <a:cubicBezTo>
                    <a:pt x="422" y="469"/>
                    <a:pt x="430" y="450"/>
                    <a:pt x="432" y="425"/>
                  </a:cubicBezTo>
                  <a:cubicBezTo>
                    <a:pt x="433" y="418"/>
                    <a:pt x="432" y="409"/>
                    <a:pt x="432" y="398"/>
                  </a:cubicBezTo>
                  <a:cubicBezTo>
                    <a:pt x="431" y="387"/>
                    <a:pt x="427" y="377"/>
                    <a:pt x="420" y="366"/>
                  </a:cubicBezTo>
                  <a:cubicBezTo>
                    <a:pt x="413" y="356"/>
                    <a:pt x="402" y="348"/>
                    <a:pt x="387" y="341"/>
                  </a:cubicBezTo>
                  <a:cubicBezTo>
                    <a:pt x="372" y="334"/>
                    <a:pt x="351" y="330"/>
                    <a:pt x="324" y="330"/>
                  </a:cubicBezTo>
                  <a:lnTo>
                    <a:pt x="164" y="330"/>
                  </a:lnTo>
                  <a:lnTo>
                    <a:pt x="124" y="519"/>
                  </a:lnTo>
                  <a:close/>
                  <a:moveTo>
                    <a:pt x="178" y="254"/>
                  </a:moveTo>
                  <a:lnTo>
                    <a:pt x="337" y="254"/>
                  </a:lnTo>
                  <a:cubicBezTo>
                    <a:pt x="363" y="254"/>
                    <a:pt x="384" y="251"/>
                    <a:pt x="399" y="244"/>
                  </a:cubicBezTo>
                  <a:cubicBezTo>
                    <a:pt x="415" y="237"/>
                    <a:pt x="427" y="229"/>
                    <a:pt x="436" y="219"/>
                  </a:cubicBezTo>
                  <a:cubicBezTo>
                    <a:pt x="444" y="209"/>
                    <a:pt x="450" y="198"/>
                    <a:pt x="453" y="187"/>
                  </a:cubicBezTo>
                  <a:cubicBezTo>
                    <a:pt x="456" y="176"/>
                    <a:pt x="457" y="166"/>
                    <a:pt x="457" y="158"/>
                  </a:cubicBezTo>
                  <a:cubicBezTo>
                    <a:pt x="457" y="152"/>
                    <a:pt x="456" y="145"/>
                    <a:pt x="454" y="137"/>
                  </a:cubicBezTo>
                  <a:cubicBezTo>
                    <a:pt x="453" y="128"/>
                    <a:pt x="449" y="121"/>
                    <a:pt x="443" y="113"/>
                  </a:cubicBezTo>
                  <a:cubicBezTo>
                    <a:pt x="436" y="105"/>
                    <a:pt x="427" y="99"/>
                    <a:pt x="415" y="94"/>
                  </a:cubicBezTo>
                  <a:cubicBezTo>
                    <a:pt x="402" y="89"/>
                    <a:pt x="385" y="86"/>
                    <a:pt x="364" y="86"/>
                  </a:cubicBezTo>
                  <a:lnTo>
                    <a:pt x="213" y="86"/>
                  </a:lnTo>
                  <a:lnTo>
                    <a:pt x="178" y="254"/>
                  </a:lnTo>
                  <a:close/>
                  <a:moveTo>
                    <a:pt x="126" y="0"/>
                  </a:moveTo>
                  <a:lnTo>
                    <a:pt x="386" y="0"/>
                  </a:lnTo>
                  <a:cubicBezTo>
                    <a:pt x="426" y="0"/>
                    <a:pt x="458" y="5"/>
                    <a:pt x="482" y="16"/>
                  </a:cubicBezTo>
                  <a:cubicBezTo>
                    <a:pt x="505" y="27"/>
                    <a:pt x="523" y="40"/>
                    <a:pt x="535" y="54"/>
                  </a:cubicBezTo>
                  <a:cubicBezTo>
                    <a:pt x="547" y="69"/>
                    <a:pt x="555" y="85"/>
                    <a:pt x="558" y="101"/>
                  </a:cubicBezTo>
                  <a:cubicBezTo>
                    <a:pt x="561" y="117"/>
                    <a:pt x="563" y="131"/>
                    <a:pt x="563" y="142"/>
                  </a:cubicBezTo>
                  <a:cubicBezTo>
                    <a:pt x="563" y="160"/>
                    <a:pt x="560" y="177"/>
                    <a:pt x="555" y="193"/>
                  </a:cubicBezTo>
                  <a:cubicBezTo>
                    <a:pt x="550" y="209"/>
                    <a:pt x="542" y="224"/>
                    <a:pt x="532" y="236"/>
                  </a:cubicBezTo>
                  <a:cubicBezTo>
                    <a:pt x="522" y="249"/>
                    <a:pt x="509" y="260"/>
                    <a:pt x="495" y="269"/>
                  </a:cubicBezTo>
                  <a:cubicBezTo>
                    <a:pt x="481" y="277"/>
                    <a:pt x="465" y="283"/>
                    <a:pt x="447" y="286"/>
                  </a:cubicBezTo>
                  <a:lnTo>
                    <a:pt x="447" y="288"/>
                  </a:lnTo>
                  <a:cubicBezTo>
                    <a:pt x="478" y="297"/>
                    <a:pt x="501" y="313"/>
                    <a:pt x="516" y="334"/>
                  </a:cubicBezTo>
                  <a:cubicBezTo>
                    <a:pt x="531" y="356"/>
                    <a:pt x="538" y="383"/>
                    <a:pt x="538" y="415"/>
                  </a:cubicBezTo>
                  <a:cubicBezTo>
                    <a:pt x="538" y="430"/>
                    <a:pt x="535" y="449"/>
                    <a:pt x="529" y="471"/>
                  </a:cubicBezTo>
                  <a:cubicBezTo>
                    <a:pt x="522" y="493"/>
                    <a:pt x="511" y="513"/>
                    <a:pt x="494" y="534"/>
                  </a:cubicBezTo>
                  <a:cubicBezTo>
                    <a:pt x="478" y="554"/>
                    <a:pt x="455" y="570"/>
                    <a:pt x="425" y="584"/>
                  </a:cubicBezTo>
                  <a:cubicBezTo>
                    <a:pt x="396" y="598"/>
                    <a:pt x="358" y="605"/>
                    <a:pt x="311" y="605"/>
                  </a:cubicBez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4" name="Freeform 94"/>
            <p:cNvSpPr>
              <a:spLocks noEditPoints="1"/>
            </p:cNvSpPr>
            <p:nvPr userDrawn="1"/>
          </p:nvSpPr>
          <p:spPr bwMode="auto">
            <a:xfrm>
              <a:off x="739775" y="1865313"/>
              <a:ext cx="87313" cy="93663"/>
            </a:xfrm>
            <a:custGeom>
              <a:avLst/>
              <a:gdLst/>
              <a:ahLst/>
              <a:cxnLst>
                <a:cxn ang="0">
                  <a:pos x="363" y="0"/>
                </a:cxn>
                <a:cxn ang="0">
                  <a:pos x="475" y="0"/>
                </a:cxn>
                <a:cxn ang="0">
                  <a:pos x="580" y="605"/>
                </a:cxn>
                <a:cxn ang="0">
                  <a:pos x="472" y="605"/>
                </a:cxn>
                <a:cxn ang="0">
                  <a:pos x="447" y="445"/>
                </a:cxn>
                <a:cxn ang="0">
                  <a:pos x="207" y="445"/>
                </a:cxn>
                <a:cxn ang="0">
                  <a:pos x="114" y="605"/>
                </a:cxn>
                <a:cxn ang="0">
                  <a:pos x="0" y="605"/>
                </a:cxn>
                <a:cxn ang="0">
                  <a:pos x="363" y="0"/>
                </a:cxn>
                <a:cxn ang="0">
                  <a:pos x="399" y="107"/>
                </a:cxn>
                <a:cxn ang="0">
                  <a:pos x="397" y="107"/>
                </a:cxn>
                <a:cxn ang="0">
                  <a:pos x="252" y="365"/>
                </a:cxn>
                <a:cxn ang="0">
                  <a:pos x="436" y="365"/>
                </a:cxn>
                <a:cxn ang="0">
                  <a:pos x="399" y="107"/>
                </a:cxn>
              </a:cxnLst>
              <a:rect l="0" t="0" r="r" b="b"/>
              <a:pathLst>
                <a:path w="580" h="605">
                  <a:moveTo>
                    <a:pt x="363" y="0"/>
                  </a:moveTo>
                  <a:lnTo>
                    <a:pt x="475" y="0"/>
                  </a:lnTo>
                  <a:lnTo>
                    <a:pt x="580" y="605"/>
                  </a:lnTo>
                  <a:lnTo>
                    <a:pt x="472" y="605"/>
                  </a:lnTo>
                  <a:lnTo>
                    <a:pt x="447" y="445"/>
                  </a:lnTo>
                  <a:lnTo>
                    <a:pt x="207" y="445"/>
                  </a:lnTo>
                  <a:lnTo>
                    <a:pt x="114" y="605"/>
                  </a:lnTo>
                  <a:lnTo>
                    <a:pt x="0" y="605"/>
                  </a:lnTo>
                  <a:lnTo>
                    <a:pt x="363" y="0"/>
                  </a:lnTo>
                  <a:close/>
                  <a:moveTo>
                    <a:pt x="399" y="107"/>
                  </a:moveTo>
                  <a:lnTo>
                    <a:pt x="397" y="107"/>
                  </a:lnTo>
                  <a:lnTo>
                    <a:pt x="252" y="365"/>
                  </a:lnTo>
                  <a:lnTo>
                    <a:pt x="436" y="365"/>
                  </a:lnTo>
                  <a:lnTo>
                    <a:pt x="399"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5" name="Freeform 95"/>
            <p:cNvSpPr>
              <a:spLocks/>
            </p:cNvSpPr>
            <p:nvPr userDrawn="1"/>
          </p:nvSpPr>
          <p:spPr bwMode="auto">
            <a:xfrm>
              <a:off x="868363" y="18637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6" name="Freeform 96"/>
            <p:cNvSpPr>
              <a:spLocks/>
            </p:cNvSpPr>
            <p:nvPr userDrawn="1"/>
          </p:nvSpPr>
          <p:spPr bwMode="auto">
            <a:xfrm>
              <a:off x="952500" y="1865313"/>
              <a:ext cx="115888"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6" name="Freeform 97"/>
            <p:cNvSpPr>
              <a:spLocks noEditPoints="1"/>
            </p:cNvSpPr>
            <p:nvPr userDrawn="1"/>
          </p:nvSpPr>
          <p:spPr bwMode="auto">
            <a:xfrm>
              <a:off x="1066800" y="18891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7" name="Freeform 98"/>
            <p:cNvSpPr>
              <a:spLocks/>
            </p:cNvSpPr>
            <p:nvPr userDrawn="1"/>
          </p:nvSpPr>
          <p:spPr bwMode="auto">
            <a:xfrm>
              <a:off x="1138238"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8" name="Freeform 99"/>
            <p:cNvSpPr>
              <a:spLocks noEditPoints="1"/>
            </p:cNvSpPr>
            <p:nvPr userDrawn="1"/>
          </p:nvSpPr>
          <p:spPr bwMode="auto">
            <a:xfrm>
              <a:off x="1211263" y="18891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9" name="Freeform 100"/>
            <p:cNvSpPr>
              <a:spLocks noEditPoints="1"/>
            </p:cNvSpPr>
            <p:nvPr userDrawn="1"/>
          </p:nvSpPr>
          <p:spPr bwMode="auto">
            <a:xfrm>
              <a:off x="1282700" y="18891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0" name="Freeform 101"/>
            <p:cNvSpPr>
              <a:spLocks noEditPoints="1"/>
            </p:cNvSpPr>
            <p:nvPr userDrawn="1"/>
          </p:nvSpPr>
          <p:spPr bwMode="auto">
            <a:xfrm>
              <a:off x="1363663" y="18891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1" name="Freeform 102"/>
            <p:cNvSpPr>
              <a:spLocks/>
            </p:cNvSpPr>
            <p:nvPr userDrawn="1"/>
          </p:nvSpPr>
          <p:spPr bwMode="auto">
            <a:xfrm>
              <a:off x="1431925" y="1889125"/>
              <a:ext cx="107950"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2" name="Freeform 103"/>
            <p:cNvSpPr>
              <a:spLocks noEditPoints="1"/>
            </p:cNvSpPr>
            <p:nvPr userDrawn="1"/>
          </p:nvSpPr>
          <p:spPr bwMode="auto">
            <a:xfrm>
              <a:off x="1549400" y="18891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3" name="Freeform 104"/>
            <p:cNvSpPr>
              <a:spLocks/>
            </p:cNvSpPr>
            <p:nvPr userDrawn="1"/>
          </p:nvSpPr>
          <p:spPr bwMode="auto">
            <a:xfrm>
              <a:off x="1619250"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4" name="Freeform 105"/>
            <p:cNvSpPr>
              <a:spLocks/>
            </p:cNvSpPr>
            <p:nvPr userDrawn="1"/>
          </p:nvSpPr>
          <p:spPr bwMode="auto">
            <a:xfrm>
              <a:off x="1697038"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5" name="Freeform 106"/>
            <p:cNvSpPr>
              <a:spLocks/>
            </p:cNvSpPr>
            <p:nvPr userDrawn="1"/>
          </p:nvSpPr>
          <p:spPr bwMode="auto">
            <a:xfrm>
              <a:off x="1770063" y="18637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6" name="Freeform 107"/>
            <p:cNvSpPr>
              <a:spLocks/>
            </p:cNvSpPr>
            <p:nvPr userDrawn="1"/>
          </p:nvSpPr>
          <p:spPr bwMode="auto">
            <a:xfrm>
              <a:off x="1854200" y="1865313"/>
              <a:ext cx="115888"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7" name="Freeform 108"/>
            <p:cNvSpPr>
              <a:spLocks noEditPoints="1"/>
            </p:cNvSpPr>
            <p:nvPr userDrawn="1"/>
          </p:nvSpPr>
          <p:spPr bwMode="auto">
            <a:xfrm>
              <a:off x="1968500" y="18891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8" name="Freeform 109"/>
            <p:cNvSpPr>
              <a:spLocks/>
            </p:cNvSpPr>
            <p:nvPr userDrawn="1"/>
          </p:nvSpPr>
          <p:spPr bwMode="auto">
            <a:xfrm>
              <a:off x="2039938" y="1889125"/>
              <a:ext cx="52388"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9" name="Freeform 110"/>
            <p:cNvSpPr>
              <a:spLocks/>
            </p:cNvSpPr>
            <p:nvPr userDrawn="1"/>
          </p:nvSpPr>
          <p:spPr bwMode="auto">
            <a:xfrm>
              <a:off x="2087563" y="1865313"/>
              <a:ext cx="71438" cy="93663"/>
            </a:xfrm>
            <a:custGeom>
              <a:avLst/>
              <a:gdLst/>
              <a:ahLst/>
              <a:cxnLst>
                <a:cxn ang="0">
                  <a:pos x="125" y="0"/>
                </a:cxn>
                <a:cxn ang="0">
                  <a:pos x="222" y="0"/>
                </a:cxn>
                <a:cxn ang="0">
                  <a:pos x="151" y="342"/>
                </a:cxn>
                <a:cxn ang="0">
                  <a:pos x="152" y="344"/>
                </a:cxn>
                <a:cxn ang="0">
                  <a:pos x="351" y="167"/>
                </a:cxn>
                <a:cxn ang="0">
                  <a:pos x="472" y="167"/>
                </a:cxn>
                <a:cxn ang="0">
                  <a:pos x="279" y="328"/>
                </a:cxn>
                <a:cxn ang="0">
                  <a:pos x="386" y="605"/>
                </a:cxn>
                <a:cxn ang="0">
                  <a:pos x="279" y="605"/>
                </a:cxn>
                <a:cxn ang="0">
                  <a:pos x="202" y="392"/>
                </a:cxn>
                <a:cxn ang="0">
                  <a:pos x="128" y="456"/>
                </a:cxn>
                <a:cxn ang="0">
                  <a:pos x="96" y="605"/>
                </a:cxn>
                <a:cxn ang="0">
                  <a:pos x="0" y="605"/>
                </a:cxn>
                <a:cxn ang="0">
                  <a:pos x="125" y="0"/>
                </a:cxn>
              </a:cxnLst>
              <a:rect l="0" t="0" r="r" b="b"/>
              <a:pathLst>
                <a:path w="472" h="605">
                  <a:moveTo>
                    <a:pt x="125" y="0"/>
                  </a:moveTo>
                  <a:lnTo>
                    <a:pt x="222" y="0"/>
                  </a:lnTo>
                  <a:lnTo>
                    <a:pt x="151" y="342"/>
                  </a:lnTo>
                  <a:lnTo>
                    <a:pt x="152" y="344"/>
                  </a:lnTo>
                  <a:lnTo>
                    <a:pt x="351" y="167"/>
                  </a:lnTo>
                  <a:lnTo>
                    <a:pt x="472" y="167"/>
                  </a:lnTo>
                  <a:lnTo>
                    <a:pt x="279" y="328"/>
                  </a:lnTo>
                  <a:lnTo>
                    <a:pt x="386" y="605"/>
                  </a:lnTo>
                  <a:lnTo>
                    <a:pt x="279" y="605"/>
                  </a:lnTo>
                  <a:lnTo>
                    <a:pt x="202" y="392"/>
                  </a:lnTo>
                  <a:lnTo>
                    <a:pt x="128" y="456"/>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0" name="Freeform 111"/>
            <p:cNvSpPr>
              <a:spLocks noEditPoints="1"/>
            </p:cNvSpPr>
            <p:nvPr userDrawn="1"/>
          </p:nvSpPr>
          <p:spPr bwMode="auto">
            <a:xfrm>
              <a:off x="2157413" y="18891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1" name="Freeform 112"/>
            <p:cNvSpPr>
              <a:spLocks/>
            </p:cNvSpPr>
            <p:nvPr userDrawn="1"/>
          </p:nvSpPr>
          <p:spPr bwMode="auto">
            <a:xfrm>
              <a:off x="2230438"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2" name="Freeform 113"/>
            <p:cNvSpPr>
              <a:spLocks noEditPoints="1"/>
            </p:cNvSpPr>
            <p:nvPr userDrawn="1"/>
          </p:nvSpPr>
          <p:spPr bwMode="auto">
            <a:xfrm>
              <a:off x="2268538"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3" name="Freeform 114"/>
            <p:cNvSpPr>
              <a:spLocks/>
            </p:cNvSpPr>
            <p:nvPr userDrawn="1"/>
          </p:nvSpPr>
          <p:spPr bwMode="auto">
            <a:xfrm>
              <a:off x="2300288"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4" name="Freeform 115"/>
            <p:cNvSpPr>
              <a:spLocks noEditPoints="1"/>
            </p:cNvSpPr>
            <p:nvPr userDrawn="1"/>
          </p:nvSpPr>
          <p:spPr bwMode="auto">
            <a:xfrm>
              <a:off x="2373313" y="18891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5" name="Freeform 116"/>
            <p:cNvSpPr>
              <a:spLocks/>
            </p:cNvSpPr>
            <p:nvPr userDrawn="1"/>
          </p:nvSpPr>
          <p:spPr bwMode="auto">
            <a:xfrm>
              <a:off x="2484438" y="18637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6" name="Freeform 117"/>
            <p:cNvSpPr>
              <a:spLocks noEditPoints="1"/>
            </p:cNvSpPr>
            <p:nvPr userDrawn="1"/>
          </p:nvSpPr>
          <p:spPr bwMode="auto">
            <a:xfrm>
              <a:off x="2570163" y="1865313"/>
              <a:ext cx="84138" cy="93663"/>
            </a:xfrm>
            <a:custGeom>
              <a:avLst/>
              <a:gdLst/>
              <a:ahLst/>
              <a:cxnLst>
                <a:cxn ang="0">
                  <a:pos x="125" y="0"/>
                </a:cxn>
                <a:cxn ang="0">
                  <a:pos x="368" y="0"/>
                </a:cxn>
                <a:cxn ang="0">
                  <a:pos x="448" y="10"/>
                </a:cxn>
                <a:cxn ang="0">
                  <a:pos x="501" y="35"/>
                </a:cxn>
                <a:cxn ang="0">
                  <a:pos x="534" y="71"/>
                </a:cxn>
                <a:cxn ang="0">
                  <a:pos x="550" y="111"/>
                </a:cxn>
                <a:cxn ang="0">
                  <a:pos x="556" y="151"/>
                </a:cxn>
                <a:cxn ang="0">
                  <a:pos x="557" y="185"/>
                </a:cxn>
                <a:cxn ang="0">
                  <a:pos x="556" y="200"/>
                </a:cxn>
                <a:cxn ang="0">
                  <a:pos x="548" y="235"/>
                </a:cxn>
                <a:cxn ang="0">
                  <a:pos x="528" y="280"/>
                </a:cxn>
                <a:cxn ang="0">
                  <a:pos x="490" y="325"/>
                </a:cxn>
                <a:cxn ang="0">
                  <a:pos x="428" y="359"/>
                </a:cxn>
                <a:cxn ang="0">
                  <a:pos x="335" y="373"/>
                </a:cxn>
                <a:cxn ang="0">
                  <a:pos x="154" y="373"/>
                </a:cxn>
                <a:cxn ang="0">
                  <a:pos x="106" y="605"/>
                </a:cxn>
                <a:cxn ang="0">
                  <a:pos x="0" y="605"/>
                </a:cxn>
                <a:cxn ang="0">
                  <a:pos x="125" y="0"/>
                </a:cxn>
                <a:cxn ang="0">
                  <a:pos x="171" y="287"/>
                </a:cxn>
                <a:cxn ang="0">
                  <a:pos x="332" y="287"/>
                </a:cxn>
                <a:cxn ang="0">
                  <a:pos x="390" y="276"/>
                </a:cxn>
                <a:cxn ang="0">
                  <a:pos x="427" y="249"/>
                </a:cxn>
                <a:cxn ang="0">
                  <a:pos x="445" y="211"/>
                </a:cxn>
                <a:cxn ang="0">
                  <a:pos x="451" y="169"/>
                </a:cxn>
                <a:cxn ang="0">
                  <a:pos x="447" y="142"/>
                </a:cxn>
                <a:cxn ang="0">
                  <a:pos x="433" y="115"/>
                </a:cxn>
                <a:cxn ang="0">
                  <a:pos x="402" y="94"/>
                </a:cxn>
                <a:cxn ang="0">
                  <a:pos x="350" y="86"/>
                </a:cxn>
                <a:cxn ang="0">
                  <a:pos x="213" y="86"/>
                </a:cxn>
                <a:cxn ang="0">
                  <a:pos x="171" y="287"/>
                </a:cxn>
              </a:cxnLst>
              <a:rect l="0" t="0" r="r" b="b"/>
              <a:pathLst>
                <a:path w="557" h="605">
                  <a:moveTo>
                    <a:pt x="125" y="0"/>
                  </a:moveTo>
                  <a:lnTo>
                    <a:pt x="368" y="0"/>
                  </a:lnTo>
                  <a:cubicBezTo>
                    <a:pt x="400" y="0"/>
                    <a:pt x="426" y="3"/>
                    <a:pt x="448" y="10"/>
                  </a:cubicBezTo>
                  <a:cubicBezTo>
                    <a:pt x="469" y="16"/>
                    <a:pt x="487" y="25"/>
                    <a:pt x="501" y="35"/>
                  </a:cubicBezTo>
                  <a:cubicBezTo>
                    <a:pt x="515" y="46"/>
                    <a:pt x="526" y="57"/>
                    <a:pt x="534" y="71"/>
                  </a:cubicBezTo>
                  <a:cubicBezTo>
                    <a:pt x="541" y="84"/>
                    <a:pt x="547" y="98"/>
                    <a:pt x="550" y="111"/>
                  </a:cubicBezTo>
                  <a:cubicBezTo>
                    <a:pt x="554" y="125"/>
                    <a:pt x="556" y="139"/>
                    <a:pt x="556" y="151"/>
                  </a:cubicBezTo>
                  <a:cubicBezTo>
                    <a:pt x="557" y="164"/>
                    <a:pt x="557" y="175"/>
                    <a:pt x="557" y="185"/>
                  </a:cubicBezTo>
                  <a:cubicBezTo>
                    <a:pt x="557" y="185"/>
                    <a:pt x="557" y="190"/>
                    <a:pt x="556" y="200"/>
                  </a:cubicBezTo>
                  <a:cubicBezTo>
                    <a:pt x="555" y="210"/>
                    <a:pt x="552" y="221"/>
                    <a:pt x="548" y="235"/>
                  </a:cubicBezTo>
                  <a:cubicBezTo>
                    <a:pt x="544" y="249"/>
                    <a:pt x="537" y="264"/>
                    <a:pt x="528" y="280"/>
                  </a:cubicBezTo>
                  <a:cubicBezTo>
                    <a:pt x="519" y="296"/>
                    <a:pt x="506" y="311"/>
                    <a:pt x="490" y="325"/>
                  </a:cubicBezTo>
                  <a:cubicBezTo>
                    <a:pt x="474" y="339"/>
                    <a:pt x="453" y="350"/>
                    <a:pt x="428" y="359"/>
                  </a:cubicBezTo>
                  <a:cubicBezTo>
                    <a:pt x="403" y="368"/>
                    <a:pt x="372" y="373"/>
                    <a:pt x="335" y="373"/>
                  </a:cubicBezTo>
                  <a:lnTo>
                    <a:pt x="154" y="373"/>
                  </a:lnTo>
                  <a:lnTo>
                    <a:pt x="106" y="605"/>
                  </a:lnTo>
                  <a:lnTo>
                    <a:pt x="0" y="605"/>
                  </a:lnTo>
                  <a:lnTo>
                    <a:pt x="125" y="0"/>
                  </a:lnTo>
                  <a:close/>
                  <a:moveTo>
                    <a:pt x="171" y="287"/>
                  </a:moveTo>
                  <a:lnTo>
                    <a:pt x="332" y="287"/>
                  </a:lnTo>
                  <a:cubicBezTo>
                    <a:pt x="355" y="287"/>
                    <a:pt x="375" y="283"/>
                    <a:pt x="390" y="276"/>
                  </a:cubicBezTo>
                  <a:cubicBezTo>
                    <a:pt x="406" y="269"/>
                    <a:pt x="418" y="260"/>
                    <a:pt x="427" y="249"/>
                  </a:cubicBezTo>
                  <a:cubicBezTo>
                    <a:pt x="436" y="237"/>
                    <a:pt x="442" y="225"/>
                    <a:pt x="445" y="211"/>
                  </a:cubicBezTo>
                  <a:cubicBezTo>
                    <a:pt x="449" y="197"/>
                    <a:pt x="451" y="183"/>
                    <a:pt x="451" y="169"/>
                  </a:cubicBezTo>
                  <a:cubicBezTo>
                    <a:pt x="451" y="161"/>
                    <a:pt x="450" y="152"/>
                    <a:pt x="447" y="142"/>
                  </a:cubicBezTo>
                  <a:cubicBezTo>
                    <a:pt x="445" y="133"/>
                    <a:pt x="440" y="123"/>
                    <a:pt x="433" y="115"/>
                  </a:cubicBezTo>
                  <a:cubicBezTo>
                    <a:pt x="426" y="106"/>
                    <a:pt x="416" y="99"/>
                    <a:pt x="402" y="94"/>
                  </a:cubicBezTo>
                  <a:cubicBezTo>
                    <a:pt x="389" y="89"/>
                    <a:pt x="372" y="86"/>
                    <a:pt x="350" y="86"/>
                  </a:cubicBezTo>
                  <a:lnTo>
                    <a:pt x="213" y="86"/>
                  </a:lnTo>
                  <a:lnTo>
                    <a:pt x="171" y="2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7" name="Freeform 118"/>
            <p:cNvSpPr>
              <a:spLocks/>
            </p:cNvSpPr>
            <p:nvPr userDrawn="1"/>
          </p:nvSpPr>
          <p:spPr bwMode="auto">
            <a:xfrm>
              <a:off x="2657475" y="18923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8" name="Freeform 119"/>
            <p:cNvSpPr>
              <a:spLocks noEditPoints="1"/>
            </p:cNvSpPr>
            <p:nvPr userDrawn="1"/>
          </p:nvSpPr>
          <p:spPr bwMode="auto">
            <a:xfrm>
              <a:off x="2728913" y="1865313"/>
              <a:ext cx="71438" cy="95250"/>
            </a:xfrm>
            <a:custGeom>
              <a:avLst/>
              <a:gdLst/>
              <a:ahLst/>
              <a:cxnLst>
                <a:cxn ang="0">
                  <a:pos x="125" y="0"/>
                </a:cxn>
                <a:cxn ang="0">
                  <a:pos x="222" y="0"/>
                </a:cxn>
                <a:cxn ang="0">
                  <a:pos x="177" y="217"/>
                </a:cxn>
                <a:cxn ang="0">
                  <a:pos x="179" y="218"/>
                </a:cxn>
                <a:cxn ang="0">
                  <a:pos x="312" y="155"/>
                </a:cxn>
                <a:cxn ang="0">
                  <a:pos x="382" y="169"/>
                </a:cxn>
                <a:cxn ang="0">
                  <a:pos x="434" y="206"/>
                </a:cxn>
                <a:cxn ang="0">
                  <a:pos x="466" y="264"/>
                </a:cxn>
                <a:cxn ang="0">
                  <a:pos x="477" y="336"/>
                </a:cxn>
                <a:cxn ang="0">
                  <a:pos x="463" y="438"/>
                </a:cxn>
                <a:cxn ang="0">
                  <a:pos x="419" y="528"/>
                </a:cxn>
                <a:cxn ang="0">
                  <a:pos x="347" y="592"/>
                </a:cxn>
                <a:cxn ang="0">
                  <a:pos x="247" y="617"/>
                </a:cxn>
                <a:cxn ang="0">
                  <a:pos x="161" y="598"/>
                </a:cxn>
                <a:cxn ang="0">
                  <a:pos x="103" y="531"/>
                </a:cxn>
                <a:cxn ang="0">
                  <a:pos x="101" y="531"/>
                </a:cxn>
                <a:cxn ang="0">
                  <a:pos x="88" y="605"/>
                </a:cxn>
                <a:cxn ang="0">
                  <a:pos x="0" y="605"/>
                </a:cxn>
                <a:cxn ang="0">
                  <a:pos x="125" y="0"/>
                </a:cxn>
                <a:cxn ang="0">
                  <a:pos x="278" y="231"/>
                </a:cxn>
                <a:cxn ang="0">
                  <a:pos x="214" y="250"/>
                </a:cxn>
                <a:cxn ang="0">
                  <a:pos x="169" y="298"/>
                </a:cxn>
                <a:cxn ang="0">
                  <a:pos x="142" y="362"/>
                </a:cxn>
                <a:cxn ang="0">
                  <a:pos x="133" y="431"/>
                </a:cxn>
                <a:cxn ang="0">
                  <a:pos x="157" y="511"/>
                </a:cxn>
                <a:cxn ang="0">
                  <a:pos x="235" y="541"/>
                </a:cxn>
                <a:cxn ang="0">
                  <a:pos x="299" y="522"/>
                </a:cxn>
                <a:cxn ang="0">
                  <a:pos x="344" y="475"/>
                </a:cxn>
                <a:cxn ang="0">
                  <a:pos x="371" y="411"/>
                </a:cxn>
                <a:cxn ang="0">
                  <a:pos x="380" y="342"/>
                </a:cxn>
                <a:cxn ang="0">
                  <a:pos x="355" y="261"/>
                </a:cxn>
                <a:cxn ang="0">
                  <a:pos x="278" y="231"/>
                </a:cxn>
              </a:cxnLst>
              <a:rect l="0" t="0" r="r" b="b"/>
              <a:pathLst>
                <a:path w="477" h="617">
                  <a:moveTo>
                    <a:pt x="125" y="0"/>
                  </a:moveTo>
                  <a:lnTo>
                    <a:pt x="222" y="0"/>
                  </a:lnTo>
                  <a:lnTo>
                    <a:pt x="177" y="217"/>
                  </a:lnTo>
                  <a:lnTo>
                    <a:pt x="179" y="218"/>
                  </a:lnTo>
                  <a:cubicBezTo>
                    <a:pt x="212" y="176"/>
                    <a:pt x="256" y="155"/>
                    <a:pt x="312" y="155"/>
                  </a:cubicBezTo>
                  <a:cubicBezTo>
                    <a:pt x="338" y="155"/>
                    <a:pt x="361" y="160"/>
                    <a:pt x="382" y="169"/>
                  </a:cubicBezTo>
                  <a:cubicBezTo>
                    <a:pt x="402" y="178"/>
                    <a:pt x="420" y="190"/>
                    <a:pt x="434" y="206"/>
                  </a:cubicBezTo>
                  <a:cubicBezTo>
                    <a:pt x="448" y="222"/>
                    <a:pt x="459" y="241"/>
                    <a:pt x="466" y="264"/>
                  </a:cubicBezTo>
                  <a:cubicBezTo>
                    <a:pt x="473" y="286"/>
                    <a:pt x="477" y="310"/>
                    <a:pt x="477" y="336"/>
                  </a:cubicBezTo>
                  <a:cubicBezTo>
                    <a:pt x="477" y="370"/>
                    <a:pt x="472" y="404"/>
                    <a:pt x="463" y="438"/>
                  </a:cubicBezTo>
                  <a:cubicBezTo>
                    <a:pt x="453" y="471"/>
                    <a:pt x="439" y="501"/>
                    <a:pt x="419" y="528"/>
                  </a:cubicBezTo>
                  <a:cubicBezTo>
                    <a:pt x="400" y="555"/>
                    <a:pt x="376" y="576"/>
                    <a:pt x="347" y="592"/>
                  </a:cubicBezTo>
                  <a:cubicBezTo>
                    <a:pt x="319" y="609"/>
                    <a:pt x="285" y="617"/>
                    <a:pt x="247" y="617"/>
                  </a:cubicBezTo>
                  <a:cubicBezTo>
                    <a:pt x="214" y="617"/>
                    <a:pt x="185" y="611"/>
                    <a:pt x="161" y="598"/>
                  </a:cubicBezTo>
                  <a:cubicBezTo>
                    <a:pt x="137" y="585"/>
                    <a:pt x="117" y="563"/>
                    <a:pt x="103" y="531"/>
                  </a:cubicBezTo>
                  <a:lnTo>
                    <a:pt x="101" y="531"/>
                  </a:lnTo>
                  <a:lnTo>
                    <a:pt x="88" y="605"/>
                  </a:lnTo>
                  <a:lnTo>
                    <a:pt x="0" y="605"/>
                  </a:lnTo>
                  <a:lnTo>
                    <a:pt x="125" y="0"/>
                  </a:lnTo>
                  <a:close/>
                  <a:moveTo>
                    <a:pt x="278" y="231"/>
                  </a:moveTo>
                  <a:cubicBezTo>
                    <a:pt x="253" y="231"/>
                    <a:pt x="232" y="237"/>
                    <a:pt x="214" y="250"/>
                  </a:cubicBezTo>
                  <a:cubicBezTo>
                    <a:pt x="196" y="262"/>
                    <a:pt x="181" y="278"/>
                    <a:pt x="169" y="298"/>
                  </a:cubicBezTo>
                  <a:cubicBezTo>
                    <a:pt x="157" y="317"/>
                    <a:pt x="148" y="339"/>
                    <a:pt x="142" y="362"/>
                  </a:cubicBezTo>
                  <a:cubicBezTo>
                    <a:pt x="136" y="386"/>
                    <a:pt x="133" y="409"/>
                    <a:pt x="133" y="431"/>
                  </a:cubicBezTo>
                  <a:cubicBezTo>
                    <a:pt x="133" y="465"/>
                    <a:pt x="141" y="491"/>
                    <a:pt x="157" y="511"/>
                  </a:cubicBezTo>
                  <a:cubicBezTo>
                    <a:pt x="174" y="531"/>
                    <a:pt x="200" y="541"/>
                    <a:pt x="235" y="541"/>
                  </a:cubicBezTo>
                  <a:cubicBezTo>
                    <a:pt x="259" y="541"/>
                    <a:pt x="281" y="535"/>
                    <a:pt x="299" y="522"/>
                  </a:cubicBezTo>
                  <a:cubicBezTo>
                    <a:pt x="317" y="510"/>
                    <a:pt x="332" y="494"/>
                    <a:pt x="344" y="475"/>
                  </a:cubicBezTo>
                  <a:cubicBezTo>
                    <a:pt x="356" y="455"/>
                    <a:pt x="365" y="434"/>
                    <a:pt x="371" y="411"/>
                  </a:cubicBezTo>
                  <a:cubicBezTo>
                    <a:pt x="377" y="387"/>
                    <a:pt x="380" y="364"/>
                    <a:pt x="380" y="342"/>
                  </a:cubicBezTo>
                  <a:cubicBezTo>
                    <a:pt x="380" y="308"/>
                    <a:pt x="372" y="281"/>
                    <a:pt x="355" y="261"/>
                  </a:cubicBezTo>
                  <a:cubicBezTo>
                    <a:pt x="339" y="241"/>
                    <a:pt x="313" y="231"/>
                    <a:pt x="278" y="23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9" name="Freeform 120"/>
            <p:cNvSpPr>
              <a:spLocks/>
            </p:cNvSpPr>
            <p:nvPr userDrawn="1"/>
          </p:nvSpPr>
          <p:spPr bwMode="auto">
            <a:xfrm>
              <a:off x="2806700" y="1865313"/>
              <a:ext cx="34925"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0" name="Freeform 121"/>
            <p:cNvSpPr>
              <a:spLocks noEditPoints="1"/>
            </p:cNvSpPr>
            <p:nvPr userDrawn="1"/>
          </p:nvSpPr>
          <p:spPr bwMode="auto">
            <a:xfrm>
              <a:off x="2838450"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1" name="Freeform 122"/>
            <p:cNvSpPr>
              <a:spLocks/>
            </p:cNvSpPr>
            <p:nvPr userDrawn="1"/>
          </p:nvSpPr>
          <p:spPr bwMode="auto">
            <a:xfrm>
              <a:off x="2871788" y="18891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2" name="Freeform 123"/>
            <p:cNvSpPr>
              <a:spLocks noEditPoints="1"/>
            </p:cNvSpPr>
            <p:nvPr userDrawn="1"/>
          </p:nvSpPr>
          <p:spPr bwMode="auto">
            <a:xfrm>
              <a:off x="2978150" y="1865313"/>
              <a:ext cx="88900" cy="93663"/>
            </a:xfrm>
            <a:custGeom>
              <a:avLst/>
              <a:gdLst/>
              <a:ahLst/>
              <a:cxnLst>
                <a:cxn ang="0">
                  <a:pos x="176" y="276"/>
                </a:cxn>
                <a:cxn ang="0">
                  <a:pos x="331" y="276"/>
                </a:cxn>
                <a:cxn ang="0">
                  <a:pos x="436" y="247"/>
                </a:cxn>
                <a:cxn ang="0">
                  <a:pos x="472" y="165"/>
                </a:cxn>
                <a:cxn ang="0">
                  <a:pos x="463" y="125"/>
                </a:cxn>
                <a:cxn ang="0">
                  <a:pos x="439" y="100"/>
                </a:cxn>
                <a:cxn ang="0">
                  <a:pos x="404" y="89"/>
                </a:cxn>
                <a:cxn ang="0">
                  <a:pos x="364" y="86"/>
                </a:cxn>
                <a:cxn ang="0">
                  <a:pos x="215" y="86"/>
                </a:cxn>
                <a:cxn ang="0">
                  <a:pos x="176" y="276"/>
                </a:cxn>
                <a:cxn ang="0">
                  <a:pos x="125" y="0"/>
                </a:cxn>
                <a:cxn ang="0">
                  <a:pos x="387" y="0"/>
                </a:cxn>
                <a:cxn ang="0">
                  <a:pos x="439" y="3"/>
                </a:cxn>
                <a:cxn ang="0">
                  <a:pos x="502" y="22"/>
                </a:cxn>
                <a:cxn ang="0">
                  <a:pos x="556" y="68"/>
                </a:cxn>
                <a:cxn ang="0">
                  <a:pos x="578" y="154"/>
                </a:cxn>
                <a:cxn ang="0">
                  <a:pos x="542" y="267"/>
                </a:cxn>
                <a:cxn ang="0">
                  <a:pos x="441" y="319"/>
                </a:cxn>
                <a:cxn ang="0">
                  <a:pos x="441" y="321"/>
                </a:cxn>
                <a:cxn ang="0">
                  <a:pos x="492" y="363"/>
                </a:cxn>
                <a:cxn ang="0">
                  <a:pos x="505" y="430"/>
                </a:cxn>
                <a:cxn ang="0">
                  <a:pos x="500" y="492"/>
                </a:cxn>
                <a:cxn ang="0">
                  <a:pos x="496" y="555"/>
                </a:cxn>
                <a:cxn ang="0">
                  <a:pos x="498" y="580"/>
                </a:cxn>
                <a:cxn ang="0">
                  <a:pos x="507" y="605"/>
                </a:cxn>
                <a:cxn ang="0">
                  <a:pos x="396" y="605"/>
                </a:cxn>
                <a:cxn ang="0">
                  <a:pos x="390" y="582"/>
                </a:cxn>
                <a:cxn ang="0">
                  <a:pos x="389" y="558"/>
                </a:cxn>
                <a:cxn ang="0">
                  <a:pos x="394" y="492"/>
                </a:cxn>
                <a:cxn ang="0">
                  <a:pos x="399" y="426"/>
                </a:cxn>
                <a:cxn ang="0">
                  <a:pos x="389" y="386"/>
                </a:cxn>
                <a:cxn ang="0">
                  <a:pos x="363" y="365"/>
                </a:cxn>
                <a:cxn ang="0">
                  <a:pos x="327" y="357"/>
                </a:cxn>
                <a:cxn ang="0">
                  <a:pos x="286" y="356"/>
                </a:cxn>
                <a:cxn ang="0">
                  <a:pos x="159" y="356"/>
                </a:cxn>
                <a:cxn ang="0">
                  <a:pos x="108" y="605"/>
                </a:cxn>
                <a:cxn ang="0">
                  <a:pos x="0" y="605"/>
                </a:cxn>
                <a:cxn ang="0">
                  <a:pos x="125" y="0"/>
                </a:cxn>
              </a:cxnLst>
              <a:rect l="0" t="0" r="r" b="b"/>
              <a:pathLst>
                <a:path w="578" h="605">
                  <a:moveTo>
                    <a:pt x="176" y="276"/>
                  </a:moveTo>
                  <a:lnTo>
                    <a:pt x="331" y="276"/>
                  </a:lnTo>
                  <a:cubicBezTo>
                    <a:pt x="377" y="276"/>
                    <a:pt x="411" y="266"/>
                    <a:pt x="436" y="247"/>
                  </a:cubicBezTo>
                  <a:cubicBezTo>
                    <a:pt x="460" y="228"/>
                    <a:pt x="472" y="201"/>
                    <a:pt x="472" y="165"/>
                  </a:cubicBezTo>
                  <a:cubicBezTo>
                    <a:pt x="472" y="149"/>
                    <a:pt x="469" y="135"/>
                    <a:pt x="463" y="125"/>
                  </a:cubicBezTo>
                  <a:cubicBezTo>
                    <a:pt x="457" y="114"/>
                    <a:pt x="449" y="106"/>
                    <a:pt x="439" y="100"/>
                  </a:cubicBezTo>
                  <a:cubicBezTo>
                    <a:pt x="429" y="95"/>
                    <a:pt x="417" y="91"/>
                    <a:pt x="404" y="89"/>
                  </a:cubicBezTo>
                  <a:cubicBezTo>
                    <a:pt x="391" y="87"/>
                    <a:pt x="378" y="86"/>
                    <a:pt x="364" y="86"/>
                  </a:cubicBezTo>
                  <a:lnTo>
                    <a:pt x="215" y="86"/>
                  </a:lnTo>
                  <a:lnTo>
                    <a:pt x="176" y="276"/>
                  </a:lnTo>
                  <a:close/>
                  <a:moveTo>
                    <a:pt x="125" y="0"/>
                  </a:moveTo>
                  <a:lnTo>
                    <a:pt x="387" y="0"/>
                  </a:lnTo>
                  <a:cubicBezTo>
                    <a:pt x="400" y="0"/>
                    <a:pt x="417" y="1"/>
                    <a:pt x="439" y="3"/>
                  </a:cubicBezTo>
                  <a:cubicBezTo>
                    <a:pt x="460" y="6"/>
                    <a:pt x="481" y="12"/>
                    <a:pt x="502" y="22"/>
                  </a:cubicBezTo>
                  <a:cubicBezTo>
                    <a:pt x="523" y="32"/>
                    <a:pt x="541" y="48"/>
                    <a:pt x="556" y="68"/>
                  </a:cubicBezTo>
                  <a:cubicBezTo>
                    <a:pt x="571" y="89"/>
                    <a:pt x="578" y="118"/>
                    <a:pt x="578" y="154"/>
                  </a:cubicBezTo>
                  <a:cubicBezTo>
                    <a:pt x="578" y="202"/>
                    <a:pt x="566" y="240"/>
                    <a:pt x="542" y="267"/>
                  </a:cubicBezTo>
                  <a:cubicBezTo>
                    <a:pt x="517" y="294"/>
                    <a:pt x="484" y="311"/>
                    <a:pt x="441" y="319"/>
                  </a:cubicBezTo>
                  <a:lnTo>
                    <a:pt x="441" y="321"/>
                  </a:lnTo>
                  <a:cubicBezTo>
                    <a:pt x="466" y="330"/>
                    <a:pt x="483" y="344"/>
                    <a:pt x="492" y="363"/>
                  </a:cubicBezTo>
                  <a:cubicBezTo>
                    <a:pt x="501" y="382"/>
                    <a:pt x="505" y="404"/>
                    <a:pt x="505" y="430"/>
                  </a:cubicBezTo>
                  <a:cubicBezTo>
                    <a:pt x="505" y="451"/>
                    <a:pt x="503" y="472"/>
                    <a:pt x="500" y="492"/>
                  </a:cubicBezTo>
                  <a:cubicBezTo>
                    <a:pt x="497" y="513"/>
                    <a:pt x="495" y="534"/>
                    <a:pt x="496" y="555"/>
                  </a:cubicBezTo>
                  <a:cubicBezTo>
                    <a:pt x="496" y="564"/>
                    <a:pt x="497" y="572"/>
                    <a:pt x="498" y="580"/>
                  </a:cubicBezTo>
                  <a:cubicBezTo>
                    <a:pt x="499" y="589"/>
                    <a:pt x="502" y="597"/>
                    <a:pt x="507" y="605"/>
                  </a:cubicBezTo>
                  <a:lnTo>
                    <a:pt x="396" y="605"/>
                  </a:lnTo>
                  <a:cubicBezTo>
                    <a:pt x="393" y="597"/>
                    <a:pt x="391" y="589"/>
                    <a:pt x="390" y="582"/>
                  </a:cubicBezTo>
                  <a:cubicBezTo>
                    <a:pt x="389" y="575"/>
                    <a:pt x="389" y="567"/>
                    <a:pt x="389" y="558"/>
                  </a:cubicBezTo>
                  <a:cubicBezTo>
                    <a:pt x="389" y="536"/>
                    <a:pt x="391" y="514"/>
                    <a:pt x="394" y="492"/>
                  </a:cubicBezTo>
                  <a:cubicBezTo>
                    <a:pt x="397" y="470"/>
                    <a:pt x="399" y="448"/>
                    <a:pt x="399" y="426"/>
                  </a:cubicBezTo>
                  <a:cubicBezTo>
                    <a:pt x="399" y="409"/>
                    <a:pt x="396" y="395"/>
                    <a:pt x="389" y="386"/>
                  </a:cubicBezTo>
                  <a:cubicBezTo>
                    <a:pt x="383" y="376"/>
                    <a:pt x="374" y="369"/>
                    <a:pt x="363" y="365"/>
                  </a:cubicBezTo>
                  <a:cubicBezTo>
                    <a:pt x="353" y="361"/>
                    <a:pt x="341" y="358"/>
                    <a:pt x="327" y="357"/>
                  </a:cubicBezTo>
                  <a:cubicBezTo>
                    <a:pt x="313" y="356"/>
                    <a:pt x="300" y="356"/>
                    <a:pt x="286" y="356"/>
                  </a:cubicBezTo>
                  <a:lnTo>
                    <a:pt x="159" y="356"/>
                  </a:lnTo>
                  <a:lnTo>
                    <a:pt x="108"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3" name="Freeform 124"/>
            <p:cNvSpPr>
              <a:spLocks noEditPoints="1"/>
            </p:cNvSpPr>
            <p:nvPr userDrawn="1"/>
          </p:nvSpPr>
          <p:spPr bwMode="auto">
            <a:xfrm>
              <a:off x="3070225" y="18891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4" name="Freeform 125"/>
            <p:cNvSpPr>
              <a:spLocks/>
            </p:cNvSpPr>
            <p:nvPr userDrawn="1"/>
          </p:nvSpPr>
          <p:spPr bwMode="auto">
            <a:xfrm>
              <a:off x="3140075" y="1865313"/>
              <a:ext cx="33338"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5" name="Freeform 126"/>
            <p:cNvSpPr>
              <a:spLocks noEditPoints="1"/>
            </p:cNvSpPr>
            <p:nvPr userDrawn="1"/>
          </p:nvSpPr>
          <p:spPr bwMode="auto">
            <a:xfrm>
              <a:off x="3171825" y="18891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6" name="Freeform 127"/>
            <p:cNvSpPr>
              <a:spLocks/>
            </p:cNvSpPr>
            <p:nvPr userDrawn="1"/>
          </p:nvSpPr>
          <p:spPr bwMode="auto">
            <a:xfrm>
              <a:off x="3246438"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7" name="Freeform 128"/>
            <p:cNvSpPr>
              <a:spLocks noEditPoints="1"/>
            </p:cNvSpPr>
            <p:nvPr userDrawn="1"/>
          </p:nvSpPr>
          <p:spPr bwMode="auto">
            <a:xfrm>
              <a:off x="3286125"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8" name="Freeform 129"/>
            <p:cNvSpPr>
              <a:spLocks noEditPoints="1"/>
            </p:cNvSpPr>
            <p:nvPr userDrawn="1"/>
          </p:nvSpPr>
          <p:spPr bwMode="auto">
            <a:xfrm>
              <a:off x="3319463" y="1889125"/>
              <a:ext cx="68263"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9" name="Freeform 130"/>
            <p:cNvSpPr>
              <a:spLocks/>
            </p:cNvSpPr>
            <p:nvPr userDrawn="1"/>
          </p:nvSpPr>
          <p:spPr bwMode="auto">
            <a:xfrm>
              <a:off x="3394075"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0" name="Freeform 131"/>
            <p:cNvSpPr>
              <a:spLocks/>
            </p:cNvSpPr>
            <p:nvPr userDrawn="1"/>
          </p:nvSpPr>
          <p:spPr bwMode="auto">
            <a:xfrm>
              <a:off x="3467100" y="18891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1" name="Freeform 132"/>
            <p:cNvSpPr>
              <a:spLocks/>
            </p:cNvSpPr>
            <p:nvPr userDrawn="1"/>
          </p:nvSpPr>
          <p:spPr bwMode="auto">
            <a:xfrm>
              <a:off x="3565525" y="1863725"/>
              <a:ext cx="52388"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2" name="Freeform 133"/>
            <p:cNvSpPr>
              <a:spLocks noEditPoints="1"/>
            </p:cNvSpPr>
            <p:nvPr userDrawn="1"/>
          </p:nvSpPr>
          <p:spPr bwMode="auto">
            <a:xfrm>
              <a:off x="3651250" y="1865313"/>
              <a:ext cx="85725" cy="93663"/>
            </a:xfrm>
            <a:custGeom>
              <a:avLst/>
              <a:gdLst/>
              <a:ahLst/>
              <a:cxnLst>
                <a:cxn ang="0">
                  <a:pos x="125" y="0"/>
                </a:cxn>
                <a:cxn ang="0">
                  <a:pos x="368" y="0"/>
                </a:cxn>
                <a:cxn ang="0">
                  <a:pos x="448" y="10"/>
                </a:cxn>
                <a:cxn ang="0">
                  <a:pos x="501" y="35"/>
                </a:cxn>
                <a:cxn ang="0">
                  <a:pos x="534" y="71"/>
                </a:cxn>
                <a:cxn ang="0">
                  <a:pos x="550" y="111"/>
                </a:cxn>
                <a:cxn ang="0">
                  <a:pos x="556" y="151"/>
                </a:cxn>
                <a:cxn ang="0">
                  <a:pos x="557" y="185"/>
                </a:cxn>
                <a:cxn ang="0">
                  <a:pos x="556" y="200"/>
                </a:cxn>
                <a:cxn ang="0">
                  <a:pos x="548" y="235"/>
                </a:cxn>
                <a:cxn ang="0">
                  <a:pos x="528" y="280"/>
                </a:cxn>
                <a:cxn ang="0">
                  <a:pos x="490" y="325"/>
                </a:cxn>
                <a:cxn ang="0">
                  <a:pos x="428" y="359"/>
                </a:cxn>
                <a:cxn ang="0">
                  <a:pos x="335" y="373"/>
                </a:cxn>
                <a:cxn ang="0">
                  <a:pos x="154" y="373"/>
                </a:cxn>
                <a:cxn ang="0">
                  <a:pos x="106" y="605"/>
                </a:cxn>
                <a:cxn ang="0">
                  <a:pos x="0" y="605"/>
                </a:cxn>
                <a:cxn ang="0">
                  <a:pos x="125" y="0"/>
                </a:cxn>
                <a:cxn ang="0">
                  <a:pos x="171" y="287"/>
                </a:cxn>
                <a:cxn ang="0">
                  <a:pos x="332" y="287"/>
                </a:cxn>
                <a:cxn ang="0">
                  <a:pos x="390" y="276"/>
                </a:cxn>
                <a:cxn ang="0">
                  <a:pos x="427" y="249"/>
                </a:cxn>
                <a:cxn ang="0">
                  <a:pos x="445" y="211"/>
                </a:cxn>
                <a:cxn ang="0">
                  <a:pos x="451" y="169"/>
                </a:cxn>
                <a:cxn ang="0">
                  <a:pos x="447" y="142"/>
                </a:cxn>
                <a:cxn ang="0">
                  <a:pos x="433" y="115"/>
                </a:cxn>
                <a:cxn ang="0">
                  <a:pos x="402" y="94"/>
                </a:cxn>
                <a:cxn ang="0">
                  <a:pos x="350" y="86"/>
                </a:cxn>
                <a:cxn ang="0">
                  <a:pos x="213" y="86"/>
                </a:cxn>
                <a:cxn ang="0">
                  <a:pos x="171" y="287"/>
                </a:cxn>
              </a:cxnLst>
              <a:rect l="0" t="0" r="r" b="b"/>
              <a:pathLst>
                <a:path w="557" h="605">
                  <a:moveTo>
                    <a:pt x="125" y="0"/>
                  </a:moveTo>
                  <a:lnTo>
                    <a:pt x="368" y="0"/>
                  </a:lnTo>
                  <a:cubicBezTo>
                    <a:pt x="400" y="0"/>
                    <a:pt x="426" y="3"/>
                    <a:pt x="448" y="10"/>
                  </a:cubicBezTo>
                  <a:cubicBezTo>
                    <a:pt x="469" y="16"/>
                    <a:pt x="487" y="25"/>
                    <a:pt x="501" y="35"/>
                  </a:cubicBezTo>
                  <a:cubicBezTo>
                    <a:pt x="515" y="46"/>
                    <a:pt x="526" y="57"/>
                    <a:pt x="534" y="71"/>
                  </a:cubicBezTo>
                  <a:cubicBezTo>
                    <a:pt x="541" y="84"/>
                    <a:pt x="547" y="98"/>
                    <a:pt x="550" y="111"/>
                  </a:cubicBezTo>
                  <a:cubicBezTo>
                    <a:pt x="554" y="125"/>
                    <a:pt x="556" y="139"/>
                    <a:pt x="556" y="151"/>
                  </a:cubicBezTo>
                  <a:cubicBezTo>
                    <a:pt x="557" y="164"/>
                    <a:pt x="557" y="175"/>
                    <a:pt x="557" y="185"/>
                  </a:cubicBezTo>
                  <a:cubicBezTo>
                    <a:pt x="557" y="185"/>
                    <a:pt x="557" y="190"/>
                    <a:pt x="556" y="200"/>
                  </a:cubicBezTo>
                  <a:cubicBezTo>
                    <a:pt x="555" y="210"/>
                    <a:pt x="552" y="221"/>
                    <a:pt x="548" y="235"/>
                  </a:cubicBezTo>
                  <a:cubicBezTo>
                    <a:pt x="544" y="249"/>
                    <a:pt x="537" y="264"/>
                    <a:pt x="528" y="280"/>
                  </a:cubicBezTo>
                  <a:cubicBezTo>
                    <a:pt x="519" y="296"/>
                    <a:pt x="506" y="311"/>
                    <a:pt x="490" y="325"/>
                  </a:cubicBezTo>
                  <a:cubicBezTo>
                    <a:pt x="474" y="339"/>
                    <a:pt x="453" y="350"/>
                    <a:pt x="428" y="359"/>
                  </a:cubicBezTo>
                  <a:cubicBezTo>
                    <a:pt x="403" y="368"/>
                    <a:pt x="372" y="373"/>
                    <a:pt x="335" y="373"/>
                  </a:cubicBezTo>
                  <a:lnTo>
                    <a:pt x="154" y="373"/>
                  </a:lnTo>
                  <a:lnTo>
                    <a:pt x="106" y="605"/>
                  </a:lnTo>
                  <a:lnTo>
                    <a:pt x="0" y="605"/>
                  </a:lnTo>
                  <a:lnTo>
                    <a:pt x="125" y="0"/>
                  </a:lnTo>
                  <a:close/>
                  <a:moveTo>
                    <a:pt x="171" y="287"/>
                  </a:moveTo>
                  <a:lnTo>
                    <a:pt x="332" y="287"/>
                  </a:lnTo>
                  <a:cubicBezTo>
                    <a:pt x="355" y="287"/>
                    <a:pt x="375" y="283"/>
                    <a:pt x="390" y="276"/>
                  </a:cubicBezTo>
                  <a:cubicBezTo>
                    <a:pt x="406" y="269"/>
                    <a:pt x="418" y="260"/>
                    <a:pt x="427" y="249"/>
                  </a:cubicBezTo>
                  <a:cubicBezTo>
                    <a:pt x="436" y="237"/>
                    <a:pt x="442" y="225"/>
                    <a:pt x="445" y="211"/>
                  </a:cubicBezTo>
                  <a:cubicBezTo>
                    <a:pt x="449" y="197"/>
                    <a:pt x="451" y="183"/>
                    <a:pt x="451" y="169"/>
                  </a:cubicBezTo>
                  <a:cubicBezTo>
                    <a:pt x="451" y="161"/>
                    <a:pt x="450" y="152"/>
                    <a:pt x="447" y="142"/>
                  </a:cubicBezTo>
                  <a:cubicBezTo>
                    <a:pt x="445" y="133"/>
                    <a:pt x="440" y="123"/>
                    <a:pt x="433" y="115"/>
                  </a:cubicBezTo>
                  <a:cubicBezTo>
                    <a:pt x="426" y="106"/>
                    <a:pt x="416" y="99"/>
                    <a:pt x="402" y="94"/>
                  </a:cubicBezTo>
                  <a:cubicBezTo>
                    <a:pt x="389" y="89"/>
                    <a:pt x="372" y="86"/>
                    <a:pt x="350" y="86"/>
                  </a:cubicBezTo>
                  <a:lnTo>
                    <a:pt x="213" y="86"/>
                  </a:lnTo>
                  <a:lnTo>
                    <a:pt x="171" y="2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3" name="Freeform 134"/>
            <p:cNvSpPr>
              <a:spLocks/>
            </p:cNvSpPr>
            <p:nvPr userDrawn="1"/>
          </p:nvSpPr>
          <p:spPr bwMode="auto">
            <a:xfrm>
              <a:off x="3735388" y="1865313"/>
              <a:ext cx="68263" cy="93663"/>
            </a:xfrm>
            <a:custGeom>
              <a:avLst/>
              <a:gdLst/>
              <a:ahLst/>
              <a:cxnLst>
                <a:cxn ang="0">
                  <a:pos x="125" y="0"/>
                </a:cxn>
                <a:cxn ang="0">
                  <a:pos x="222" y="0"/>
                </a:cxn>
                <a:cxn ang="0">
                  <a:pos x="174" y="228"/>
                </a:cxn>
                <a:cxn ang="0">
                  <a:pos x="176" y="228"/>
                </a:cxn>
                <a:cxn ang="0">
                  <a:pos x="240" y="175"/>
                </a:cxn>
                <a:cxn ang="0">
                  <a:pos x="320" y="155"/>
                </a:cxn>
                <a:cxn ang="0">
                  <a:pos x="417" y="186"/>
                </a:cxn>
                <a:cxn ang="0">
                  <a:pos x="448" y="271"/>
                </a:cxn>
                <a:cxn ang="0">
                  <a:pos x="447" y="298"/>
                </a:cxn>
                <a:cxn ang="0">
                  <a:pos x="444" y="325"/>
                </a:cxn>
                <a:cxn ang="0">
                  <a:pos x="385" y="605"/>
                </a:cxn>
                <a:cxn ang="0">
                  <a:pos x="289" y="605"/>
                </a:cxn>
                <a:cxn ang="0">
                  <a:pos x="345" y="334"/>
                </a:cxn>
                <a:cxn ang="0">
                  <a:pos x="349" y="313"/>
                </a:cxn>
                <a:cxn ang="0">
                  <a:pos x="351" y="294"/>
                </a:cxn>
                <a:cxn ang="0">
                  <a:pos x="351" y="278"/>
                </a:cxn>
                <a:cxn ang="0">
                  <a:pos x="345" y="257"/>
                </a:cxn>
                <a:cxn ang="0">
                  <a:pos x="325" y="239"/>
                </a:cxn>
                <a:cxn ang="0">
                  <a:pos x="284" y="231"/>
                </a:cxn>
                <a:cxn ang="0">
                  <a:pos x="233" y="243"/>
                </a:cxn>
                <a:cxn ang="0">
                  <a:pos x="193" y="273"/>
                </a:cxn>
                <a:cxn ang="0">
                  <a:pos x="164" y="315"/>
                </a:cxn>
                <a:cxn ang="0">
                  <a:pos x="146" y="368"/>
                </a:cxn>
                <a:cxn ang="0">
                  <a:pos x="96" y="605"/>
                </a:cxn>
                <a:cxn ang="0">
                  <a:pos x="0" y="605"/>
                </a:cxn>
                <a:cxn ang="0">
                  <a:pos x="125" y="0"/>
                </a:cxn>
              </a:cxnLst>
              <a:rect l="0" t="0" r="r" b="b"/>
              <a:pathLst>
                <a:path w="448" h="605">
                  <a:moveTo>
                    <a:pt x="125" y="0"/>
                  </a:moveTo>
                  <a:lnTo>
                    <a:pt x="222" y="0"/>
                  </a:lnTo>
                  <a:lnTo>
                    <a:pt x="174" y="228"/>
                  </a:lnTo>
                  <a:lnTo>
                    <a:pt x="176" y="228"/>
                  </a:lnTo>
                  <a:cubicBezTo>
                    <a:pt x="192" y="207"/>
                    <a:pt x="214" y="189"/>
                    <a:pt x="240" y="175"/>
                  </a:cubicBezTo>
                  <a:cubicBezTo>
                    <a:pt x="266" y="162"/>
                    <a:pt x="292" y="155"/>
                    <a:pt x="320" y="155"/>
                  </a:cubicBezTo>
                  <a:cubicBezTo>
                    <a:pt x="364" y="155"/>
                    <a:pt x="396" y="165"/>
                    <a:pt x="417" y="186"/>
                  </a:cubicBezTo>
                  <a:cubicBezTo>
                    <a:pt x="438" y="207"/>
                    <a:pt x="448" y="236"/>
                    <a:pt x="448" y="271"/>
                  </a:cubicBezTo>
                  <a:cubicBezTo>
                    <a:pt x="448" y="279"/>
                    <a:pt x="448" y="288"/>
                    <a:pt x="447" y="298"/>
                  </a:cubicBezTo>
                  <a:cubicBezTo>
                    <a:pt x="446" y="308"/>
                    <a:pt x="445" y="317"/>
                    <a:pt x="444" y="325"/>
                  </a:cubicBezTo>
                  <a:lnTo>
                    <a:pt x="385" y="605"/>
                  </a:lnTo>
                  <a:lnTo>
                    <a:pt x="289" y="605"/>
                  </a:lnTo>
                  <a:lnTo>
                    <a:pt x="345" y="334"/>
                  </a:lnTo>
                  <a:cubicBezTo>
                    <a:pt x="346" y="327"/>
                    <a:pt x="348" y="320"/>
                    <a:pt x="349" y="313"/>
                  </a:cubicBezTo>
                  <a:cubicBezTo>
                    <a:pt x="351" y="306"/>
                    <a:pt x="351" y="300"/>
                    <a:pt x="351" y="294"/>
                  </a:cubicBezTo>
                  <a:cubicBezTo>
                    <a:pt x="351" y="290"/>
                    <a:pt x="351" y="285"/>
                    <a:pt x="351" y="278"/>
                  </a:cubicBezTo>
                  <a:cubicBezTo>
                    <a:pt x="351" y="271"/>
                    <a:pt x="349" y="264"/>
                    <a:pt x="345" y="257"/>
                  </a:cubicBezTo>
                  <a:cubicBezTo>
                    <a:pt x="341" y="250"/>
                    <a:pt x="334" y="244"/>
                    <a:pt x="325" y="239"/>
                  </a:cubicBezTo>
                  <a:cubicBezTo>
                    <a:pt x="315" y="234"/>
                    <a:pt x="302" y="231"/>
                    <a:pt x="284" y="231"/>
                  </a:cubicBezTo>
                  <a:cubicBezTo>
                    <a:pt x="265" y="231"/>
                    <a:pt x="248" y="235"/>
                    <a:pt x="233" y="243"/>
                  </a:cubicBezTo>
                  <a:cubicBezTo>
                    <a:pt x="218" y="251"/>
                    <a:pt x="205" y="262"/>
                    <a:pt x="193" y="273"/>
                  </a:cubicBezTo>
                  <a:cubicBezTo>
                    <a:pt x="182" y="285"/>
                    <a:pt x="172" y="299"/>
                    <a:pt x="164" y="315"/>
                  </a:cubicBezTo>
                  <a:cubicBezTo>
                    <a:pt x="156" y="332"/>
                    <a:pt x="149" y="349"/>
                    <a:pt x="146" y="368"/>
                  </a:cubicBez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4" name="Freeform 135"/>
            <p:cNvSpPr>
              <a:spLocks noEditPoints="1"/>
            </p:cNvSpPr>
            <p:nvPr userDrawn="1"/>
          </p:nvSpPr>
          <p:spPr bwMode="auto">
            <a:xfrm>
              <a:off x="3810000"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5" name="Freeform 136"/>
            <p:cNvSpPr>
              <a:spLocks/>
            </p:cNvSpPr>
            <p:nvPr userDrawn="1"/>
          </p:nvSpPr>
          <p:spPr bwMode="auto">
            <a:xfrm>
              <a:off x="3840163" y="1865313"/>
              <a:ext cx="34925"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6" name="Freeform 137"/>
            <p:cNvSpPr>
              <a:spLocks noEditPoints="1"/>
            </p:cNvSpPr>
            <p:nvPr userDrawn="1"/>
          </p:nvSpPr>
          <p:spPr bwMode="auto">
            <a:xfrm>
              <a:off x="3871913" y="18891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7" name="Freeform 138"/>
            <p:cNvSpPr>
              <a:spLocks/>
            </p:cNvSpPr>
            <p:nvPr userDrawn="1"/>
          </p:nvSpPr>
          <p:spPr bwMode="auto">
            <a:xfrm>
              <a:off x="3943350"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8" name="Freeform 139"/>
            <p:cNvSpPr>
              <a:spLocks/>
            </p:cNvSpPr>
            <p:nvPr userDrawn="1"/>
          </p:nvSpPr>
          <p:spPr bwMode="auto">
            <a:xfrm>
              <a:off x="4021138" y="1871663"/>
              <a:ext cx="42863"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9" name="Freeform 140"/>
            <p:cNvSpPr>
              <a:spLocks/>
            </p:cNvSpPr>
            <p:nvPr userDrawn="1"/>
          </p:nvSpPr>
          <p:spPr bwMode="auto">
            <a:xfrm>
              <a:off x="4060825" y="1865313"/>
              <a:ext cx="68263" cy="93663"/>
            </a:xfrm>
            <a:custGeom>
              <a:avLst/>
              <a:gdLst/>
              <a:ahLst/>
              <a:cxnLst>
                <a:cxn ang="0">
                  <a:pos x="125" y="0"/>
                </a:cxn>
                <a:cxn ang="0">
                  <a:pos x="222" y="0"/>
                </a:cxn>
                <a:cxn ang="0">
                  <a:pos x="174" y="228"/>
                </a:cxn>
                <a:cxn ang="0">
                  <a:pos x="176" y="228"/>
                </a:cxn>
                <a:cxn ang="0">
                  <a:pos x="240" y="175"/>
                </a:cxn>
                <a:cxn ang="0">
                  <a:pos x="320" y="155"/>
                </a:cxn>
                <a:cxn ang="0">
                  <a:pos x="417" y="186"/>
                </a:cxn>
                <a:cxn ang="0">
                  <a:pos x="448" y="271"/>
                </a:cxn>
                <a:cxn ang="0">
                  <a:pos x="447" y="298"/>
                </a:cxn>
                <a:cxn ang="0">
                  <a:pos x="444" y="325"/>
                </a:cxn>
                <a:cxn ang="0">
                  <a:pos x="385" y="605"/>
                </a:cxn>
                <a:cxn ang="0">
                  <a:pos x="289" y="605"/>
                </a:cxn>
                <a:cxn ang="0">
                  <a:pos x="345" y="334"/>
                </a:cxn>
                <a:cxn ang="0">
                  <a:pos x="349" y="313"/>
                </a:cxn>
                <a:cxn ang="0">
                  <a:pos x="351" y="294"/>
                </a:cxn>
                <a:cxn ang="0">
                  <a:pos x="351" y="278"/>
                </a:cxn>
                <a:cxn ang="0">
                  <a:pos x="345" y="257"/>
                </a:cxn>
                <a:cxn ang="0">
                  <a:pos x="325" y="239"/>
                </a:cxn>
                <a:cxn ang="0">
                  <a:pos x="284" y="231"/>
                </a:cxn>
                <a:cxn ang="0">
                  <a:pos x="233" y="243"/>
                </a:cxn>
                <a:cxn ang="0">
                  <a:pos x="193" y="273"/>
                </a:cxn>
                <a:cxn ang="0">
                  <a:pos x="164" y="315"/>
                </a:cxn>
                <a:cxn ang="0">
                  <a:pos x="146" y="368"/>
                </a:cxn>
                <a:cxn ang="0">
                  <a:pos x="96" y="605"/>
                </a:cxn>
                <a:cxn ang="0">
                  <a:pos x="0" y="605"/>
                </a:cxn>
                <a:cxn ang="0">
                  <a:pos x="125" y="0"/>
                </a:cxn>
              </a:cxnLst>
              <a:rect l="0" t="0" r="r" b="b"/>
              <a:pathLst>
                <a:path w="448" h="605">
                  <a:moveTo>
                    <a:pt x="125" y="0"/>
                  </a:moveTo>
                  <a:lnTo>
                    <a:pt x="222" y="0"/>
                  </a:lnTo>
                  <a:lnTo>
                    <a:pt x="174" y="228"/>
                  </a:lnTo>
                  <a:lnTo>
                    <a:pt x="176" y="228"/>
                  </a:lnTo>
                  <a:cubicBezTo>
                    <a:pt x="192" y="207"/>
                    <a:pt x="214" y="189"/>
                    <a:pt x="240" y="175"/>
                  </a:cubicBezTo>
                  <a:cubicBezTo>
                    <a:pt x="266" y="162"/>
                    <a:pt x="292" y="155"/>
                    <a:pt x="320" y="155"/>
                  </a:cubicBezTo>
                  <a:cubicBezTo>
                    <a:pt x="364" y="155"/>
                    <a:pt x="396" y="165"/>
                    <a:pt x="417" y="186"/>
                  </a:cubicBezTo>
                  <a:cubicBezTo>
                    <a:pt x="438" y="207"/>
                    <a:pt x="448" y="236"/>
                    <a:pt x="448" y="271"/>
                  </a:cubicBezTo>
                  <a:cubicBezTo>
                    <a:pt x="448" y="279"/>
                    <a:pt x="448" y="288"/>
                    <a:pt x="447" y="298"/>
                  </a:cubicBezTo>
                  <a:cubicBezTo>
                    <a:pt x="446" y="308"/>
                    <a:pt x="445" y="317"/>
                    <a:pt x="444" y="325"/>
                  </a:cubicBezTo>
                  <a:lnTo>
                    <a:pt x="385" y="605"/>
                  </a:lnTo>
                  <a:lnTo>
                    <a:pt x="289" y="605"/>
                  </a:lnTo>
                  <a:lnTo>
                    <a:pt x="345" y="334"/>
                  </a:lnTo>
                  <a:cubicBezTo>
                    <a:pt x="346" y="327"/>
                    <a:pt x="348" y="320"/>
                    <a:pt x="349" y="313"/>
                  </a:cubicBezTo>
                  <a:cubicBezTo>
                    <a:pt x="351" y="306"/>
                    <a:pt x="351" y="300"/>
                    <a:pt x="351" y="294"/>
                  </a:cubicBezTo>
                  <a:cubicBezTo>
                    <a:pt x="351" y="290"/>
                    <a:pt x="351" y="285"/>
                    <a:pt x="351" y="278"/>
                  </a:cubicBezTo>
                  <a:cubicBezTo>
                    <a:pt x="351" y="271"/>
                    <a:pt x="349" y="264"/>
                    <a:pt x="345" y="257"/>
                  </a:cubicBezTo>
                  <a:cubicBezTo>
                    <a:pt x="341" y="250"/>
                    <a:pt x="334" y="244"/>
                    <a:pt x="325" y="239"/>
                  </a:cubicBezTo>
                  <a:cubicBezTo>
                    <a:pt x="315" y="234"/>
                    <a:pt x="302" y="231"/>
                    <a:pt x="284" y="231"/>
                  </a:cubicBezTo>
                  <a:cubicBezTo>
                    <a:pt x="265" y="231"/>
                    <a:pt x="248" y="235"/>
                    <a:pt x="233" y="243"/>
                  </a:cubicBezTo>
                  <a:cubicBezTo>
                    <a:pt x="218" y="251"/>
                    <a:pt x="205" y="262"/>
                    <a:pt x="193" y="273"/>
                  </a:cubicBezTo>
                  <a:cubicBezTo>
                    <a:pt x="182" y="285"/>
                    <a:pt x="172" y="299"/>
                    <a:pt x="164" y="315"/>
                  </a:cubicBezTo>
                  <a:cubicBezTo>
                    <a:pt x="156" y="332"/>
                    <a:pt x="149" y="349"/>
                    <a:pt x="146" y="368"/>
                  </a:cubicBez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0" name="Freeform 141"/>
            <p:cNvSpPr>
              <a:spLocks/>
            </p:cNvSpPr>
            <p:nvPr userDrawn="1"/>
          </p:nvSpPr>
          <p:spPr bwMode="auto">
            <a:xfrm>
              <a:off x="4135438" y="1889125"/>
              <a:ext cx="52388"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1" name="Freeform 142"/>
            <p:cNvSpPr>
              <a:spLocks noEditPoints="1"/>
            </p:cNvSpPr>
            <p:nvPr userDrawn="1"/>
          </p:nvSpPr>
          <p:spPr bwMode="auto">
            <a:xfrm>
              <a:off x="4186238" y="18891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2" name="Freeform 143"/>
            <p:cNvSpPr>
              <a:spLocks noEditPoints="1"/>
            </p:cNvSpPr>
            <p:nvPr userDrawn="1"/>
          </p:nvSpPr>
          <p:spPr bwMode="auto">
            <a:xfrm>
              <a:off x="4254500" y="1889125"/>
              <a:ext cx="77788" cy="95250"/>
            </a:xfrm>
            <a:custGeom>
              <a:avLst/>
              <a:gdLst/>
              <a:ahLst/>
              <a:cxnLst>
                <a:cxn ang="0">
                  <a:pos x="170" y="273"/>
                </a:cxn>
                <a:cxn ang="0">
                  <a:pos x="175" y="317"/>
                </a:cxn>
                <a:cxn ang="0">
                  <a:pos x="192" y="353"/>
                </a:cxn>
                <a:cxn ang="0">
                  <a:pos x="222" y="377"/>
                </a:cxn>
                <a:cxn ang="0">
                  <a:pos x="266" y="386"/>
                </a:cxn>
                <a:cxn ang="0">
                  <a:pos x="333" y="369"/>
                </a:cxn>
                <a:cxn ang="0">
                  <a:pos x="380" y="323"/>
                </a:cxn>
                <a:cxn ang="0">
                  <a:pos x="407" y="260"/>
                </a:cxn>
                <a:cxn ang="0">
                  <a:pos x="416" y="191"/>
                </a:cxn>
                <a:cxn ang="0">
                  <a:pos x="410" y="146"/>
                </a:cxn>
                <a:cxn ang="0">
                  <a:pos x="393" y="110"/>
                </a:cxn>
                <a:cxn ang="0">
                  <a:pos x="363" y="85"/>
                </a:cxn>
                <a:cxn ang="0">
                  <a:pos x="319" y="76"/>
                </a:cxn>
                <a:cxn ang="0">
                  <a:pos x="252" y="94"/>
                </a:cxn>
                <a:cxn ang="0">
                  <a:pos x="206" y="140"/>
                </a:cxn>
                <a:cxn ang="0">
                  <a:pos x="178" y="204"/>
                </a:cxn>
                <a:cxn ang="0">
                  <a:pos x="170" y="273"/>
                </a:cxn>
                <a:cxn ang="0">
                  <a:pos x="124" y="12"/>
                </a:cxn>
                <a:cxn ang="0">
                  <a:pos x="220" y="12"/>
                </a:cxn>
                <a:cxn ang="0">
                  <a:pos x="207" y="68"/>
                </a:cxn>
                <a:cxn ang="0">
                  <a:pos x="209" y="69"/>
                </a:cxn>
                <a:cxn ang="0">
                  <a:pos x="269" y="18"/>
                </a:cxn>
                <a:cxn ang="0">
                  <a:pos x="347" y="0"/>
                </a:cxn>
                <a:cxn ang="0">
                  <a:pos x="419" y="14"/>
                </a:cxn>
                <a:cxn ang="0">
                  <a:pos x="471" y="51"/>
                </a:cxn>
                <a:cxn ang="0">
                  <a:pos x="502" y="109"/>
                </a:cxn>
                <a:cxn ang="0">
                  <a:pos x="513" y="181"/>
                </a:cxn>
                <a:cxn ang="0">
                  <a:pos x="499" y="282"/>
                </a:cxn>
                <a:cxn ang="0">
                  <a:pos x="458" y="372"/>
                </a:cxn>
                <a:cxn ang="0">
                  <a:pos x="388" y="437"/>
                </a:cxn>
                <a:cxn ang="0">
                  <a:pos x="289" y="462"/>
                </a:cxn>
                <a:cxn ang="0">
                  <a:pos x="203" y="445"/>
                </a:cxn>
                <a:cxn ang="0">
                  <a:pos x="145" y="382"/>
                </a:cxn>
                <a:cxn ang="0">
                  <a:pos x="144" y="382"/>
                </a:cxn>
                <a:cxn ang="0">
                  <a:pos x="96" y="612"/>
                </a:cxn>
                <a:cxn ang="0">
                  <a:pos x="0" y="612"/>
                </a:cxn>
                <a:cxn ang="0">
                  <a:pos x="124" y="12"/>
                </a:cxn>
              </a:cxnLst>
              <a:rect l="0" t="0" r="r" b="b"/>
              <a:pathLst>
                <a:path w="513" h="612">
                  <a:moveTo>
                    <a:pt x="170" y="273"/>
                  </a:moveTo>
                  <a:cubicBezTo>
                    <a:pt x="170" y="289"/>
                    <a:pt x="171" y="304"/>
                    <a:pt x="175" y="317"/>
                  </a:cubicBezTo>
                  <a:cubicBezTo>
                    <a:pt x="179" y="331"/>
                    <a:pt x="184" y="343"/>
                    <a:pt x="192" y="353"/>
                  </a:cubicBezTo>
                  <a:cubicBezTo>
                    <a:pt x="200" y="363"/>
                    <a:pt x="210" y="371"/>
                    <a:pt x="222" y="377"/>
                  </a:cubicBezTo>
                  <a:cubicBezTo>
                    <a:pt x="234" y="383"/>
                    <a:pt x="249" y="386"/>
                    <a:pt x="266" y="386"/>
                  </a:cubicBezTo>
                  <a:cubicBezTo>
                    <a:pt x="292" y="386"/>
                    <a:pt x="315" y="380"/>
                    <a:pt x="333" y="369"/>
                  </a:cubicBezTo>
                  <a:cubicBezTo>
                    <a:pt x="352" y="357"/>
                    <a:pt x="368" y="342"/>
                    <a:pt x="380" y="323"/>
                  </a:cubicBezTo>
                  <a:cubicBezTo>
                    <a:pt x="392" y="304"/>
                    <a:pt x="401" y="284"/>
                    <a:pt x="407" y="260"/>
                  </a:cubicBezTo>
                  <a:cubicBezTo>
                    <a:pt x="413" y="237"/>
                    <a:pt x="416" y="214"/>
                    <a:pt x="416" y="191"/>
                  </a:cubicBezTo>
                  <a:cubicBezTo>
                    <a:pt x="416" y="175"/>
                    <a:pt x="414" y="160"/>
                    <a:pt x="410" y="146"/>
                  </a:cubicBezTo>
                  <a:cubicBezTo>
                    <a:pt x="407" y="132"/>
                    <a:pt x="401" y="120"/>
                    <a:pt x="393" y="110"/>
                  </a:cubicBezTo>
                  <a:cubicBezTo>
                    <a:pt x="385" y="99"/>
                    <a:pt x="375" y="91"/>
                    <a:pt x="363" y="85"/>
                  </a:cubicBezTo>
                  <a:cubicBezTo>
                    <a:pt x="351" y="79"/>
                    <a:pt x="336" y="76"/>
                    <a:pt x="319" y="76"/>
                  </a:cubicBezTo>
                  <a:cubicBezTo>
                    <a:pt x="293" y="76"/>
                    <a:pt x="271" y="82"/>
                    <a:pt x="252" y="94"/>
                  </a:cubicBezTo>
                  <a:cubicBezTo>
                    <a:pt x="233" y="106"/>
                    <a:pt x="218" y="121"/>
                    <a:pt x="206" y="140"/>
                  </a:cubicBezTo>
                  <a:cubicBezTo>
                    <a:pt x="193" y="159"/>
                    <a:pt x="184" y="180"/>
                    <a:pt x="178" y="204"/>
                  </a:cubicBezTo>
                  <a:cubicBezTo>
                    <a:pt x="172" y="227"/>
                    <a:pt x="170" y="250"/>
                    <a:pt x="170" y="273"/>
                  </a:cubicBezTo>
                  <a:close/>
                  <a:moveTo>
                    <a:pt x="124" y="12"/>
                  </a:moveTo>
                  <a:lnTo>
                    <a:pt x="220" y="12"/>
                  </a:lnTo>
                  <a:lnTo>
                    <a:pt x="207" y="68"/>
                  </a:lnTo>
                  <a:lnTo>
                    <a:pt x="209" y="69"/>
                  </a:lnTo>
                  <a:cubicBezTo>
                    <a:pt x="224" y="47"/>
                    <a:pt x="244" y="30"/>
                    <a:pt x="269" y="18"/>
                  </a:cubicBezTo>
                  <a:cubicBezTo>
                    <a:pt x="294" y="6"/>
                    <a:pt x="320" y="0"/>
                    <a:pt x="347" y="0"/>
                  </a:cubicBezTo>
                  <a:cubicBezTo>
                    <a:pt x="374" y="0"/>
                    <a:pt x="398" y="5"/>
                    <a:pt x="419" y="14"/>
                  </a:cubicBezTo>
                  <a:cubicBezTo>
                    <a:pt x="440" y="23"/>
                    <a:pt x="457" y="35"/>
                    <a:pt x="471" y="51"/>
                  </a:cubicBezTo>
                  <a:cubicBezTo>
                    <a:pt x="485" y="67"/>
                    <a:pt x="495" y="87"/>
                    <a:pt x="502" y="109"/>
                  </a:cubicBezTo>
                  <a:cubicBezTo>
                    <a:pt x="509" y="131"/>
                    <a:pt x="513" y="155"/>
                    <a:pt x="513" y="181"/>
                  </a:cubicBezTo>
                  <a:cubicBezTo>
                    <a:pt x="513" y="215"/>
                    <a:pt x="508" y="248"/>
                    <a:pt x="499" y="282"/>
                  </a:cubicBezTo>
                  <a:cubicBezTo>
                    <a:pt x="490" y="315"/>
                    <a:pt x="477" y="346"/>
                    <a:pt x="458" y="372"/>
                  </a:cubicBezTo>
                  <a:cubicBezTo>
                    <a:pt x="439" y="399"/>
                    <a:pt x="416" y="420"/>
                    <a:pt x="388" y="437"/>
                  </a:cubicBezTo>
                  <a:cubicBezTo>
                    <a:pt x="359" y="454"/>
                    <a:pt x="326" y="462"/>
                    <a:pt x="289" y="462"/>
                  </a:cubicBezTo>
                  <a:cubicBezTo>
                    <a:pt x="256" y="462"/>
                    <a:pt x="228" y="456"/>
                    <a:pt x="203" y="445"/>
                  </a:cubicBezTo>
                  <a:cubicBezTo>
                    <a:pt x="178" y="434"/>
                    <a:pt x="159" y="413"/>
                    <a:pt x="145" y="382"/>
                  </a:cubicBezTo>
                  <a:lnTo>
                    <a:pt x="144" y="382"/>
                  </a:lnTo>
                  <a:lnTo>
                    <a:pt x="96" y="612"/>
                  </a:lnTo>
                  <a:lnTo>
                    <a:pt x="0" y="612"/>
                  </a:lnTo>
                  <a:lnTo>
                    <a:pt x="1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3" name="Freeform 144"/>
            <p:cNvSpPr>
              <a:spLocks/>
            </p:cNvSpPr>
            <p:nvPr userDrawn="1"/>
          </p:nvSpPr>
          <p:spPr bwMode="auto">
            <a:xfrm>
              <a:off x="4330700" y="1892300"/>
              <a:ext cx="76200" cy="93663"/>
            </a:xfrm>
            <a:custGeom>
              <a:avLst/>
              <a:gdLst/>
              <a:ahLst/>
              <a:cxnLst>
                <a:cxn ang="0">
                  <a:pos x="79" y="0"/>
                </a:cxn>
                <a:cxn ang="0">
                  <a:pos x="180" y="0"/>
                </a:cxn>
                <a:cxn ang="0">
                  <a:pos x="226" y="320"/>
                </a:cxn>
                <a:cxn ang="0">
                  <a:pos x="228" y="320"/>
                </a:cxn>
                <a:cxn ang="0">
                  <a:pos x="393" y="0"/>
                </a:cxn>
                <a:cxn ang="0">
                  <a:pos x="496" y="0"/>
                </a:cxn>
                <a:cxn ang="0">
                  <a:pos x="245" y="452"/>
                </a:cxn>
                <a:cxn ang="0">
                  <a:pos x="212" y="512"/>
                </a:cxn>
                <a:cxn ang="0">
                  <a:pos x="176" y="563"/>
                </a:cxn>
                <a:cxn ang="0">
                  <a:pos x="127" y="599"/>
                </a:cxn>
                <a:cxn ang="0">
                  <a:pos x="58" y="612"/>
                </a:cxn>
                <a:cxn ang="0">
                  <a:pos x="0" y="605"/>
                </a:cxn>
                <a:cxn ang="0">
                  <a:pos x="18" y="525"/>
                </a:cxn>
                <a:cxn ang="0">
                  <a:pos x="36" y="529"/>
                </a:cxn>
                <a:cxn ang="0">
                  <a:pos x="55" y="531"/>
                </a:cxn>
                <a:cxn ang="0">
                  <a:pos x="93" y="523"/>
                </a:cxn>
                <a:cxn ang="0">
                  <a:pos x="118" y="494"/>
                </a:cxn>
                <a:cxn ang="0">
                  <a:pos x="156" y="424"/>
                </a:cxn>
                <a:cxn ang="0">
                  <a:pos x="79" y="0"/>
                </a:cxn>
              </a:cxnLst>
              <a:rect l="0" t="0" r="r" b="b"/>
              <a:pathLst>
                <a:path w="496" h="612">
                  <a:moveTo>
                    <a:pt x="79" y="0"/>
                  </a:moveTo>
                  <a:lnTo>
                    <a:pt x="180" y="0"/>
                  </a:lnTo>
                  <a:lnTo>
                    <a:pt x="226" y="320"/>
                  </a:lnTo>
                  <a:lnTo>
                    <a:pt x="228" y="320"/>
                  </a:lnTo>
                  <a:lnTo>
                    <a:pt x="393" y="0"/>
                  </a:lnTo>
                  <a:lnTo>
                    <a:pt x="496" y="0"/>
                  </a:lnTo>
                  <a:lnTo>
                    <a:pt x="245" y="452"/>
                  </a:lnTo>
                  <a:cubicBezTo>
                    <a:pt x="234" y="473"/>
                    <a:pt x="223" y="493"/>
                    <a:pt x="212" y="512"/>
                  </a:cubicBezTo>
                  <a:cubicBezTo>
                    <a:pt x="202" y="531"/>
                    <a:pt x="189" y="548"/>
                    <a:pt x="176" y="563"/>
                  </a:cubicBezTo>
                  <a:cubicBezTo>
                    <a:pt x="162" y="578"/>
                    <a:pt x="145" y="590"/>
                    <a:pt x="127" y="599"/>
                  </a:cubicBezTo>
                  <a:cubicBezTo>
                    <a:pt x="108" y="608"/>
                    <a:pt x="85" y="612"/>
                    <a:pt x="58" y="612"/>
                  </a:cubicBezTo>
                  <a:cubicBezTo>
                    <a:pt x="40" y="612"/>
                    <a:pt x="21" y="610"/>
                    <a:pt x="0" y="605"/>
                  </a:cubicBezTo>
                  <a:lnTo>
                    <a:pt x="18" y="525"/>
                  </a:lnTo>
                  <a:cubicBezTo>
                    <a:pt x="24" y="526"/>
                    <a:pt x="30" y="528"/>
                    <a:pt x="36" y="529"/>
                  </a:cubicBezTo>
                  <a:cubicBezTo>
                    <a:pt x="42" y="531"/>
                    <a:pt x="49" y="531"/>
                    <a:pt x="55" y="531"/>
                  </a:cubicBezTo>
                  <a:cubicBezTo>
                    <a:pt x="70" y="531"/>
                    <a:pt x="82" y="529"/>
                    <a:pt x="93" y="523"/>
                  </a:cubicBezTo>
                  <a:cubicBezTo>
                    <a:pt x="103" y="518"/>
                    <a:pt x="111" y="508"/>
                    <a:pt x="118" y="494"/>
                  </a:cubicBezTo>
                  <a:lnTo>
                    <a:pt x="156" y="424"/>
                  </a:lnTo>
                  <a:lnTo>
                    <a:pt x="7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4" name="Freeform 145"/>
            <p:cNvSpPr>
              <a:spLocks noEditPoints="1"/>
            </p:cNvSpPr>
            <p:nvPr userDrawn="1"/>
          </p:nvSpPr>
          <p:spPr bwMode="auto">
            <a:xfrm>
              <a:off x="4438650" y="18891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5" name="Freeform 146"/>
            <p:cNvSpPr>
              <a:spLocks/>
            </p:cNvSpPr>
            <p:nvPr userDrawn="1"/>
          </p:nvSpPr>
          <p:spPr bwMode="auto">
            <a:xfrm>
              <a:off x="4510088"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6" name="Freeform 147"/>
            <p:cNvSpPr>
              <a:spLocks noEditPoints="1"/>
            </p:cNvSpPr>
            <p:nvPr userDrawn="1"/>
          </p:nvSpPr>
          <p:spPr bwMode="auto">
            <a:xfrm>
              <a:off x="4587875" y="1865313"/>
              <a:ext cx="77788" cy="95250"/>
            </a:xfrm>
            <a:custGeom>
              <a:avLst/>
              <a:gdLst/>
              <a:ahLst/>
              <a:cxnLst>
                <a:cxn ang="0">
                  <a:pos x="388" y="605"/>
                </a:cxn>
                <a:cxn ang="0">
                  <a:pos x="296" y="605"/>
                </a:cxn>
                <a:cxn ang="0">
                  <a:pos x="309" y="546"/>
                </a:cxn>
                <a:cxn ang="0">
                  <a:pos x="307" y="544"/>
                </a:cxn>
                <a:cxn ang="0">
                  <a:pos x="244" y="602"/>
                </a:cxn>
                <a:cxn ang="0">
                  <a:pos x="170" y="617"/>
                </a:cxn>
                <a:cxn ang="0">
                  <a:pos x="123" y="612"/>
                </a:cxn>
                <a:cxn ang="0">
                  <a:pos x="66" y="589"/>
                </a:cxn>
                <a:cxn ang="0">
                  <a:pos x="19" y="535"/>
                </a:cxn>
                <a:cxn ang="0">
                  <a:pos x="0" y="437"/>
                </a:cxn>
                <a:cxn ang="0">
                  <a:pos x="16" y="333"/>
                </a:cxn>
                <a:cxn ang="0">
                  <a:pos x="63" y="243"/>
                </a:cxn>
                <a:cxn ang="0">
                  <a:pos x="137" y="179"/>
                </a:cxn>
                <a:cxn ang="0">
                  <a:pos x="238" y="155"/>
                </a:cxn>
                <a:cxn ang="0">
                  <a:pos x="318" y="171"/>
                </a:cxn>
                <a:cxn ang="0">
                  <a:pos x="370" y="227"/>
                </a:cxn>
                <a:cxn ang="0">
                  <a:pos x="372" y="227"/>
                </a:cxn>
                <a:cxn ang="0">
                  <a:pos x="420" y="0"/>
                </a:cxn>
                <a:cxn ang="0">
                  <a:pos x="517" y="0"/>
                </a:cxn>
                <a:cxn ang="0">
                  <a:pos x="388" y="605"/>
                </a:cxn>
                <a:cxn ang="0">
                  <a:pos x="347" y="336"/>
                </a:cxn>
                <a:cxn ang="0">
                  <a:pos x="341" y="296"/>
                </a:cxn>
                <a:cxn ang="0">
                  <a:pos x="324" y="262"/>
                </a:cxn>
                <a:cxn ang="0">
                  <a:pos x="294" y="239"/>
                </a:cxn>
                <a:cxn ang="0">
                  <a:pos x="250" y="231"/>
                </a:cxn>
                <a:cxn ang="0">
                  <a:pos x="181" y="249"/>
                </a:cxn>
                <a:cxn ang="0">
                  <a:pos x="133" y="297"/>
                </a:cxn>
                <a:cxn ang="0">
                  <a:pos x="106" y="364"/>
                </a:cxn>
                <a:cxn ang="0">
                  <a:pos x="97" y="437"/>
                </a:cxn>
                <a:cxn ang="0">
                  <a:pos x="122" y="514"/>
                </a:cxn>
                <a:cxn ang="0">
                  <a:pos x="197" y="541"/>
                </a:cxn>
                <a:cxn ang="0">
                  <a:pos x="262" y="521"/>
                </a:cxn>
                <a:cxn ang="0">
                  <a:pos x="309" y="472"/>
                </a:cxn>
                <a:cxn ang="0">
                  <a:pos x="338" y="406"/>
                </a:cxn>
                <a:cxn ang="0">
                  <a:pos x="347" y="336"/>
                </a:cxn>
              </a:cxnLst>
              <a:rect l="0" t="0" r="r" b="b"/>
              <a:pathLst>
                <a:path w="517" h="617">
                  <a:moveTo>
                    <a:pt x="388" y="605"/>
                  </a:moveTo>
                  <a:lnTo>
                    <a:pt x="296" y="605"/>
                  </a:lnTo>
                  <a:lnTo>
                    <a:pt x="309" y="546"/>
                  </a:lnTo>
                  <a:lnTo>
                    <a:pt x="307" y="544"/>
                  </a:lnTo>
                  <a:cubicBezTo>
                    <a:pt x="288" y="573"/>
                    <a:pt x="267" y="592"/>
                    <a:pt x="244" y="602"/>
                  </a:cubicBezTo>
                  <a:cubicBezTo>
                    <a:pt x="221" y="612"/>
                    <a:pt x="196" y="617"/>
                    <a:pt x="170" y="617"/>
                  </a:cubicBezTo>
                  <a:cubicBezTo>
                    <a:pt x="158" y="617"/>
                    <a:pt x="142" y="615"/>
                    <a:pt x="123" y="612"/>
                  </a:cubicBezTo>
                  <a:cubicBezTo>
                    <a:pt x="104" y="609"/>
                    <a:pt x="85" y="601"/>
                    <a:pt x="66" y="589"/>
                  </a:cubicBezTo>
                  <a:cubicBezTo>
                    <a:pt x="48" y="576"/>
                    <a:pt x="32" y="559"/>
                    <a:pt x="19" y="535"/>
                  </a:cubicBezTo>
                  <a:cubicBezTo>
                    <a:pt x="6" y="511"/>
                    <a:pt x="0" y="479"/>
                    <a:pt x="0" y="437"/>
                  </a:cubicBezTo>
                  <a:cubicBezTo>
                    <a:pt x="0" y="402"/>
                    <a:pt x="5" y="367"/>
                    <a:pt x="16" y="333"/>
                  </a:cubicBezTo>
                  <a:cubicBezTo>
                    <a:pt x="27" y="300"/>
                    <a:pt x="42" y="270"/>
                    <a:pt x="63" y="243"/>
                  </a:cubicBezTo>
                  <a:cubicBezTo>
                    <a:pt x="83" y="217"/>
                    <a:pt x="108" y="195"/>
                    <a:pt x="137" y="179"/>
                  </a:cubicBezTo>
                  <a:cubicBezTo>
                    <a:pt x="167" y="163"/>
                    <a:pt x="200" y="155"/>
                    <a:pt x="238" y="155"/>
                  </a:cubicBezTo>
                  <a:cubicBezTo>
                    <a:pt x="267" y="155"/>
                    <a:pt x="294" y="160"/>
                    <a:pt x="318" y="171"/>
                  </a:cubicBezTo>
                  <a:cubicBezTo>
                    <a:pt x="341" y="182"/>
                    <a:pt x="359" y="200"/>
                    <a:pt x="370" y="227"/>
                  </a:cubicBezTo>
                  <a:lnTo>
                    <a:pt x="372" y="227"/>
                  </a:lnTo>
                  <a:lnTo>
                    <a:pt x="420" y="0"/>
                  </a:lnTo>
                  <a:lnTo>
                    <a:pt x="517" y="0"/>
                  </a:lnTo>
                  <a:lnTo>
                    <a:pt x="388" y="605"/>
                  </a:lnTo>
                  <a:close/>
                  <a:moveTo>
                    <a:pt x="347" y="336"/>
                  </a:moveTo>
                  <a:cubicBezTo>
                    <a:pt x="347" y="322"/>
                    <a:pt x="345" y="309"/>
                    <a:pt x="341" y="296"/>
                  </a:cubicBezTo>
                  <a:cubicBezTo>
                    <a:pt x="338" y="283"/>
                    <a:pt x="332" y="271"/>
                    <a:pt x="324" y="262"/>
                  </a:cubicBezTo>
                  <a:cubicBezTo>
                    <a:pt x="317" y="253"/>
                    <a:pt x="307" y="245"/>
                    <a:pt x="294" y="239"/>
                  </a:cubicBezTo>
                  <a:cubicBezTo>
                    <a:pt x="282" y="234"/>
                    <a:pt x="267" y="231"/>
                    <a:pt x="250" y="231"/>
                  </a:cubicBezTo>
                  <a:cubicBezTo>
                    <a:pt x="223" y="231"/>
                    <a:pt x="200" y="237"/>
                    <a:pt x="181" y="249"/>
                  </a:cubicBezTo>
                  <a:cubicBezTo>
                    <a:pt x="162" y="261"/>
                    <a:pt x="146" y="277"/>
                    <a:pt x="133" y="297"/>
                  </a:cubicBezTo>
                  <a:cubicBezTo>
                    <a:pt x="121" y="317"/>
                    <a:pt x="112" y="339"/>
                    <a:pt x="106" y="364"/>
                  </a:cubicBezTo>
                  <a:cubicBezTo>
                    <a:pt x="100" y="389"/>
                    <a:pt x="97" y="413"/>
                    <a:pt x="97" y="437"/>
                  </a:cubicBezTo>
                  <a:cubicBezTo>
                    <a:pt x="97" y="470"/>
                    <a:pt x="105" y="496"/>
                    <a:pt x="122" y="514"/>
                  </a:cubicBezTo>
                  <a:cubicBezTo>
                    <a:pt x="139" y="532"/>
                    <a:pt x="164" y="541"/>
                    <a:pt x="197" y="541"/>
                  </a:cubicBezTo>
                  <a:cubicBezTo>
                    <a:pt x="222" y="541"/>
                    <a:pt x="244" y="534"/>
                    <a:pt x="262" y="521"/>
                  </a:cubicBezTo>
                  <a:cubicBezTo>
                    <a:pt x="281" y="508"/>
                    <a:pt x="296" y="492"/>
                    <a:pt x="309" y="472"/>
                  </a:cubicBezTo>
                  <a:cubicBezTo>
                    <a:pt x="322" y="452"/>
                    <a:pt x="331" y="430"/>
                    <a:pt x="338" y="406"/>
                  </a:cubicBezTo>
                  <a:cubicBezTo>
                    <a:pt x="344" y="381"/>
                    <a:pt x="347" y="358"/>
                    <a:pt x="347" y="3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7" name="Freeform 148"/>
            <p:cNvSpPr>
              <a:spLocks/>
            </p:cNvSpPr>
            <p:nvPr userDrawn="1"/>
          </p:nvSpPr>
          <p:spPr bwMode="auto">
            <a:xfrm>
              <a:off x="4700588" y="1865313"/>
              <a:ext cx="95250" cy="93663"/>
            </a:xfrm>
            <a:custGeom>
              <a:avLst/>
              <a:gdLst/>
              <a:ahLst/>
              <a:cxnLst>
                <a:cxn ang="0">
                  <a:pos x="125" y="0"/>
                </a:cxn>
                <a:cxn ang="0">
                  <a:pos x="241" y="0"/>
                </a:cxn>
                <a:cxn ang="0">
                  <a:pos x="427" y="452"/>
                </a:cxn>
                <a:cxn ang="0">
                  <a:pos x="428" y="452"/>
                </a:cxn>
                <a:cxn ang="0">
                  <a:pos x="521" y="0"/>
                </a:cxn>
                <a:cxn ang="0">
                  <a:pos x="627" y="0"/>
                </a:cxn>
                <a:cxn ang="0">
                  <a:pos x="501" y="605"/>
                </a:cxn>
                <a:cxn ang="0">
                  <a:pos x="385" y="605"/>
                </a:cxn>
                <a:cxn ang="0">
                  <a:pos x="199" y="156"/>
                </a:cxn>
                <a:cxn ang="0">
                  <a:pos x="197" y="156"/>
                </a:cxn>
                <a:cxn ang="0">
                  <a:pos x="106" y="605"/>
                </a:cxn>
                <a:cxn ang="0">
                  <a:pos x="0" y="605"/>
                </a:cxn>
                <a:cxn ang="0">
                  <a:pos x="125" y="0"/>
                </a:cxn>
              </a:cxnLst>
              <a:rect l="0" t="0" r="r" b="b"/>
              <a:pathLst>
                <a:path w="627" h="605">
                  <a:moveTo>
                    <a:pt x="125" y="0"/>
                  </a:moveTo>
                  <a:lnTo>
                    <a:pt x="241" y="0"/>
                  </a:lnTo>
                  <a:lnTo>
                    <a:pt x="427" y="452"/>
                  </a:lnTo>
                  <a:lnTo>
                    <a:pt x="428" y="452"/>
                  </a:lnTo>
                  <a:lnTo>
                    <a:pt x="521" y="0"/>
                  </a:lnTo>
                  <a:lnTo>
                    <a:pt x="627" y="0"/>
                  </a:lnTo>
                  <a:lnTo>
                    <a:pt x="501" y="605"/>
                  </a:lnTo>
                  <a:lnTo>
                    <a:pt x="385" y="605"/>
                  </a:lnTo>
                  <a:lnTo>
                    <a:pt x="199" y="156"/>
                  </a:lnTo>
                  <a:lnTo>
                    <a:pt x="197" y="156"/>
                  </a:lnTo>
                  <a:lnTo>
                    <a:pt x="10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8" name="Freeform 149"/>
            <p:cNvSpPr>
              <a:spLocks noEditPoints="1"/>
            </p:cNvSpPr>
            <p:nvPr userDrawn="1"/>
          </p:nvSpPr>
          <p:spPr bwMode="auto">
            <a:xfrm>
              <a:off x="4795838" y="18891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9" name="Freeform 150"/>
            <p:cNvSpPr>
              <a:spLocks/>
            </p:cNvSpPr>
            <p:nvPr userDrawn="1"/>
          </p:nvSpPr>
          <p:spPr bwMode="auto">
            <a:xfrm>
              <a:off x="4868863"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0" name="Freeform 151"/>
            <p:cNvSpPr>
              <a:spLocks noEditPoints="1"/>
            </p:cNvSpPr>
            <p:nvPr userDrawn="1"/>
          </p:nvSpPr>
          <p:spPr bwMode="auto">
            <a:xfrm>
              <a:off x="4938713" y="1889125"/>
              <a:ext cx="77788" cy="95250"/>
            </a:xfrm>
            <a:custGeom>
              <a:avLst/>
              <a:gdLst/>
              <a:ahLst/>
              <a:cxnLst>
                <a:cxn ang="0">
                  <a:pos x="170" y="273"/>
                </a:cxn>
                <a:cxn ang="0">
                  <a:pos x="175" y="317"/>
                </a:cxn>
                <a:cxn ang="0">
                  <a:pos x="192" y="353"/>
                </a:cxn>
                <a:cxn ang="0">
                  <a:pos x="222" y="377"/>
                </a:cxn>
                <a:cxn ang="0">
                  <a:pos x="266" y="386"/>
                </a:cxn>
                <a:cxn ang="0">
                  <a:pos x="333" y="369"/>
                </a:cxn>
                <a:cxn ang="0">
                  <a:pos x="380" y="323"/>
                </a:cxn>
                <a:cxn ang="0">
                  <a:pos x="407" y="260"/>
                </a:cxn>
                <a:cxn ang="0">
                  <a:pos x="416" y="191"/>
                </a:cxn>
                <a:cxn ang="0">
                  <a:pos x="410" y="146"/>
                </a:cxn>
                <a:cxn ang="0">
                  <a:pos x="393" y="110"/>
                </a:cxn>
                <a:cxn ang="0">
                  <a:pos x="363" y="85"/>
                </a:cxn>
                <a:cxn ang="0">
                  <a:pos x="319" y="76"/>
                </a:cxn>
                <a:cxn ang="0">
                  <a:pos x="252" y="94"/>
                </a:cxn>
                <a:cxn ang="0">
                  <a:pos x="206" y="140"/>
                </a:cxn>
                <a:cxn ang="0">
                  <a:pos x="178" y="204"/>
                </a:cxn>
                <a:cxn ang="0">
                  <a:pos x="170" y="273"/>
                </a:cxn>
                <a:cxn ang="0">
                  <a:pos x="124" y="12"/>
                </a:cxn>
                <a:cxn ang="0">
                  <a:pos x="220" y="12"/>
                </a:cxn>
                <a:cxn ang="0">
                  <a:pos x="207" y="68"/>
                </a:cxn>
                <a:cxn ang="0">
                  <a:pos x="209" y="69"/>
                </a:cxn>
                <a:cxn ang="0">
                  <a:pos x="269" y="18"/>
                </a:cxn>
                <a:cxn ang="0">
                  <a:pos x="347" y="0"/>
                </a:cxn>
                <a:cxn ang="0">
                  <a:pos x="419" y="14"/>
                </a:cxn>
                <a:cxn ang="0">
                  <a:pos x="471" y="51"/>
                </a:cxn>
                <a:cxn ang="0">
                  <a:pos x="502" y="109"/>
                </a:cxn>
                <a:cxn ang="0">
                  <a:pos x="513" y="181"/>
                </a:cxn>
                <a:cxn ang="0">
                  <a:pos x="499" y="282"/>
                </a:cxn>
                <a:cxn ang="0">
                  <a:pos x="458" y="372"/>
                </a:cxn>
                <a:cxn ang="0">
                  <a:pos x="388" y="437"/>
                </a:cxn>
                <a:cxn ang="0">
                  <a:pos x="289" y="462"/>
                </a:cxn>
                <a:cxn ang="0">
                  <a:pos x="203" y="445"/>
                </a:cxn>
                <a:cxn ang="0">
                  <a:pos x="145" y="382"/>
                </a:cxn>
                <a:cxn ang="0">
                  <a:pos x="144" y="382"/>
                </a:cxn>
                <a:cxn ang="0">
                  <a:pos x="96" y="612"/>
                </a:cxn>
                <a:cxn ang="0">
                  <a:pos x="0" y="612"/>
                </a:cxn>
                <a:cxn ang="0">
                  <a:pos x="124" y="12"/>
                </a:cxn>
              </a:cxnLst>
              <a:rect l="0" t="0" r="r" b="b"/>
              <a:pathLst>
                <a:path w="513" h="612">
                  <a:moveTo>
                    <a:pt x="170" y="273"/>
                  </a:moveTo>
                  <a:cubicBezTo>
                    <a:pt x="170" y="289"/>
                    <a:pt x="171" y="304"/>
                    <a:pt x="175" y="317"/>
                  </a:cubicBezTo>
                  <a:cubicBezTo>
                    <a:pt x="179" y="331"/>
                    <a:pt x="184" y="343"/>
                    <a:pt x="192" y="353"/>
                  </a:cubicBezTo>
                  <a:cubicBezTo>
                    <a:pt x="200" y="363"/>
                    <a:pt x="210" y="371"/>
                    <a:pt x="222" y="377"/>
                  </a:cubicBezTo>
                  <a:cubicBezTo>
                    <a:pt x="234" y="383"/>
                    <a:pt x="249" y="386"/>
                    <a:pt x="266" y="386"/>
                  </a:cubicBezTo>
                  <a:cubicBezTo>
                    <a:pt x="292" y="386"/>
                    <a:pt x="315" y="380"/>
                    <a:pt x="333" y="369"/>
                  </a:cubicBezTo>
                  <a:cubicBezTo>
                    <a:pt x="352" y="357"/>
                    <a:pt x="368" y="342"/>
                    <a:pt x="380" y="323"/>
                  </a:cubicBezTo>
                  <a:cubicBezTo>
                    <a:pt x="392" y="304"/>
                    <a:pt x="401" y="284"/>
                    <a:pt x="407" y="260"/>
                  </a:cubicBezTo>
                  <a:cubicBezTo>
                    <a:pt x="413" y="237"/>
                    <a:pt x="416" y="214"/>
                    <a:pt x="416" y="191"/>
                  </a:cubicBezTo>
                  <a:cubicBezTo>
                    <a:pt x="416" y="175"/>
                    <a:pt x="414" y="160"/>
                    <a:pt x="410" y="146"/>
                  </a:cubicBezTo>
                  <a:cubicBezTo>
                    <a:pt x="407" y="132"/>
                    <a:pt x="401" y="120"/>
                    <a:pt x="393" y="110"/>
                  </a:cubicBezTo>
                  <a:cubicBezTo>
                    <a:pt x="385" y="99"/>
                    <a:pt x="375" y="91"/>
                    <a:pt x="363" y="85"/>
                  </a:cubicBezTo>
                  <a:cubicBezTo>
                    <a:pt x="351" y="79"/>
                    <a:pt x="336" y="76"/>
                    <a:pt x="319" y="76"/>
                  </a:cubicBezTo>
                  <a:cubicBezTo>
                    <a:pt x="293" y="76"/>
                    <a:pt x="271" y="82"/>
                    <a:pt x="252" y="94"/>
                  </a:cubicBezTo>
                  <a:cubicBezTo>
                    <a:pt x="233" y="106"/>
                    <a:pt x="218" y="121"/>
                    <a:pt x="206" y="140"/>
                  </a:cubicBezTo>
                  <a:cubicBezTo>
                    <a:pt x="193" y="159"/>
                    <a:pt x="184" y="180"/>
                    <a:pt x="178" y="204"/>
                  </a:cubicBezTo>
                  <a:cubicBezTo>
                    <a:pt x="172" y="227"/>
                    <a:pt x="170" y="250"/>
                    <a:pt x="170" y="273"/>
                  </a:cubicBezTo>
                  <a:close/>
                  <a:moveTo>
                    <a:pt x="124" y="12"/>
                  </a:moveTo>
                  <a:lnTo>
                    <a:pt x="220" y="12"/>
                  </a:lnTo>
                  <a:lnTo>
                    <a:pt x="207" y="68"/>
                  </a:lnTo>
                  <a:lnTo>
                    <a:pt x="209" y="69"/>
                  </a:lnTo>
                  <a:cubicBezTo>
                    <a:pt x="224" y="47"/>
                    <a:pt x="244" y="30"/>
                    <a:pt x="269" y="18"/>
                  </a:cubicBezTo>
                  <a:cubicBezTo>
                    <a:pt x="294" y="6"/>
                    <a:pt x="320" y="0"/>
                    <a:pt x="347" y="0"/>
                  </a:cubicBezTo>
                  <a:cubicBezTo>
                    <a:pt x="374" y="0"/>
                    <a:pt x="398" y="5"/>
                    <a:pt x="419" y="14"/>
                  </a:cubicBezTo>
                  <a:cubicBezTo>
                    <a:pt x="440" y="23"/>
                    <a:pt x="457" y="35"/>
                    <a:pt x="471" y="51"/>
                  </a:cubicBezTo>
                  <a:cubicBezTo>
                    <a:pt x="485" y="67"/>
                    <a:pt x="495" y="87"/>
                    <a:pt x="502" y="109"/>
                  </a:cubicBezTo>
                  <a:cubicBezTo>
                    <a:pt x="509" y="131"/>
                    <a:pt x="513" y="155"/>
                    <a:pt x="513" y="181"/>
                  </a:cubicBezTo>
                  <a:cubicBezTo>
                    <a:pt x="513" y="215"/>
                    <a:pt x="508" y="248"/>
                    <a:pt x="499" y="282"/>
                  </a:cubicBezTo>
                  <a:cubicBezTo>
                    <a:pt x="490" y="315"/>
                    <a:pt x="477" y="346"/>
                    <a:pt x="458" y="372"/>
                  </a:cubicBezTo>
                  <a:cubicBezTo>
                    <a:pt x="439" y="399"/>
                    <a:pt x="416" y="420"/>
                    <a:pt x="388" y="437"/>
                  </a:cubicBezTo>
                  <a:cubicBezTo>
                    <a:pt x="359" y="454"/>
                    <a:pt x="326" y="462"/>
                    <a:pt x="289" y="462"/>
                  </a:cubicBezTo>
                  <a:cubicBezTo>
                    <a:pt x="256" y="462"/>
                    <a:pt x="228" y="456"/>
                    <a:pt x="203" y="445"/>
                  </a:cubicBezTo>
                  <a:cubicBezTo>
                    <a:pt x="178" y="434"/>
                    <a:pt x="159" y="413"/>
                    <a:pt x="145" y="382"/>
                  </a:cubicBezTo>
                  <a:lnTo>
                    <a:pt x="144" y="382"/>
                  </a:lnTo>
                  <a:lnTo>
                    <a:pt x="96" y="612"/>
                  </a:lnTo>
                  <a:lnTo>
                    <a:pt x="0" y="612"/>
                  </a:lnTo>
                  <a:lnTo>
                    <a:pt x="1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1" name="Freeform 152"/>
            <p:cNvSpPr>
              <a:spLocks/>
            </p:cNvSpPr>
            <p:nvPr userDrawn="1"/>
          </p:nvSpPr>
          <p:spPr bwMode="auto">
            <a:xfrm>
              <a:off x="5021263" y="1889125"/>
              <a:ext cx="53975"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153"/>
            <p:cNvSpPr>
              <a:spLocks noEditPoints="1"/>
            </p:cNvSpPr>
            <p:nvPr userDrawn="1"/>
          </p:nvSpPr>
          <p:spPr bwMode="auto">
            <a:xfrm>
              <a:off x="5072063" y="1889125"/>
              <a:ext cx="68263"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3" name="Freeform 154"/>
            <p:cNvSpPr>
              <a:spLocks/>
            </p:cNvSpPr>
            <p:nvPr userDrawn="1"/>
          </p:nvSpPr>
          <p:spPr bwMode="auto">
            <a:xfrm>
              <a:off x="5149850" y="1865313"/>
              <a:ext cx="49213" cy="93663"/>
            </a:xfrm>
            <a:custGeom>
              <a:avLst/>
              <a:gdLst/>
              <a:ahLst/>
              <a:cxnLst>
                <a:cxn ang="0">
                  <a:pos x="76" y="239"/>
                </a:cxn>
                <a:cxn ang="0">
                  <a:pos x="4" y="239"/>
                </a:cxn>
                <a:cxn ang="0">
                  <a:pos x="19" y="167"/>
                </a:cxn>
                <a:cxn ang="0">
                  <a:pos x="91" y="167"/>
                </a:cxn>
                <a:cxn ang="0">
                  <a:pos x="107" y="98"/>
                </a:cxn>
                <a:cxn ang="0">
                  <a:pos x="132" y="46"/>
                </a:cxn>
                <a:cxn ang="0">
                  <a:pos x="174" y="12"/>
                </a:cxn>
                <a:cxn ang="0">
                  <a:pos x="246" y="0"/>
                </a:cxn>
                <a:cxn ang="0">
                  <a:pos x="283" y="2"/>
                </a:cxn>
                <a:cxn ang="0">
                  <a:pos x="318" y="6"/>
                </a:cxn>
                <a:cxn ang="0">
                  <a:pos x="301" y="79"/>
                </a:cxn>
                <a:cxn ang="0">
                  <a:pos x="264" y="76"/>
                </a:cxn>
                <a:cxn ang="0">
                  <a:pos x="227" y="83"/>
                </a:cxn>
                <a:cxn ang="0">
                  <a:pos x="206" y="102"/>
                </a:cxn>
                <a:cxn ang="0">
                  <a:pos x="196" y="131"/>
                </a:cxn>
                <a:cxn ang="0">
                  <a:pos x="187" y="167"/>
                </a:cxn>
                <a:cxn ang="0">
                  <a:pos x="272" y="167"/>
                </a:cxn>
                <a:cxn ang="0">
                  <a:pos x="257" y="239"/>
                </a:cxn>
                <a:cxn ang="0">
                  <a:pos x="173" y="239"/>
                </a:cxn>
                <a:cxn ang="0">
                  <a:pos x="97" y="605"/>
                </a:cxn>
                <a:cxn ang="0">
                  <a:pos x="0" y="605"/>
                </a:cxn>
                <a:cxn ang="0">
                  <a:pos x="76" y="239"/>
                </a:cxn>
              </a:cxnLst>
              <a:rect l="0" t="0" r="r" b="b"/>
              <a:pathLst>
                <a:path w="318" h="605">
                  <a:moveTo>
                    <a:pt x="76" y="239"/>
                  </a:moveTo>
                  <a:lnTo>
                    <a:pt x="4" y="239"/>
                  </a:lnTo>
                  <a:lnTo>
                    <a:pt x="19" y="167"/>
                  </a:lnTo>
                  <a:lnTo>
                    <a:pt x="91" y="167"/>
                  </a:lnTo>
                  <a:cubicBezTo>
                    <a:pt x="96" y="142"/>
                    <a:pt x="101" y="119"/>
                    <a:pt x="107" y="98"/>
                  </a:cubicBezTo>
                  <a:cubicBezTo>
                    <a:pt x="113" y="78"/>
                    <a:pt x="121" y="60"/>
                    <a:pt x="132" y="46"/>
                  </a:cubicBezTo>
                  <a:cubicBezTo>
                    <a:pt x="142" y="31"/>
                    <a:pt x="156" y="20"/>
                    <a:pt x="174" y="12"/>
                  </a:cubicBezTo>
                  <a:cubicBezTo>
                    <a:pt x="192" y="4"/>
                    <a:pt x="216" y="0"/>
                    <a:pt x="246" y="0"/>
                  </a:cubicBezTo>
                  <a:cubicBezTo>
                    <a:pt x="259" y="0"/>
                    <a:pt x="271" y="1"/>
                    <a:pt x="283" y="2"/>
                  </a:cubicBezTo>
                  <a:cubicBezTo>
                    <a:pt x="295" y="4"/>
                    <a:pt x="306" y="5"/>
                    <a:pt x="318" y="6"/>
                  </a:cubicBezTo>
                  <a:lnTo>
                    <a:pt x="301" y="79"/>
                  </a:lnTo>
                  <a:cubicBezTo>
                    <a:pt x="291" y="77"/>
                    <a:pt x="278" y="76"/>
                    <a:pt x="264" y="76"/>
                  </a:cubicBezTo>
                  <a:cubicBezTo>
                    <a:pt x="248" y="76"/>
                    <a:pt x="235" y="78"/>
                    <a:pt x="227" y="83"/>
                  </a:cubicBezTo>
                  <a:cubicBezTo>
                    <a:pt x="218" y="87"/>
                    <a:pt x="211" y="94"/>
                    <a:pt x="206" y="102"/>
                  </a:cubicBezTo>
                  <a:cubicBezTo>
                    <a:pt x="201" y="110"/>
                    <a:pt x="198" y="120"/>
                    <a:pt x="196" y="131"/>
                  </a:cubicBezTo>
                  <a:cubicBezTo>
                    <a:pt x="193" y="142"/>
                    <a:pt x="191" y="154"/>
                    <a:pt x="187" y="167"/>
                  </a:cubicBezTo>
                  <a:lnTo>
                    <a:pt x="272" y="167"/>
                  </a:lnTo>
                  <a:lnTo>
                    <a:pt x="257" y="239"/>
                  </a:lnTo>
                  <a:lnTo>
                    <a:pt x="173" y="239"/>
                  </a:lnTo>
                  <a:lnTo>
                    <a:pt x="97" y="605"/>
                  </a:lnTo>
                  <a:lnTo>
                    <a:pt x="0" y="605"/>
                  </a:lnTo>
                  <a:lnTo>
                    <a:pt x="76" y="2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4" name="Freeform 155"/>
            <p:cNvSpPr>
              <a:spLocks noEditPoints="1"/>
            </p:cNvSpPr>
            <p:nvPr userDrawn="1"/>
          </p:nvSpPr>
          <p:spPr bwMode="auto">
            <a:xfrm>
              <a:off x="5186363" y="1865313"/>
              <a:ext cx="34925"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5" name="Freeform 156"/>
            <p:cNvSpPr>
              <a:spLocks/>
            </p:cNvSpPr>
            <p:nvPr userDrawn="1"/>
          </p:nvSpPr>
          <p:spPr bwMode="auto">
            <a:xfrm>
              <a:off x="5221288" y="1871663"/>
              <a:ext cx="42863"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6" name="Freeform 157"/>
            <p:cNvSpPr>
              <a:spLocks/>
            </p:cNvSpPr>
            <p:nvPr userDrawn="1"/>
          </p:nvSpPr>
          <p:spPr bwMode="auto">
            <a:xfrm>
              <a:off x="5300663" y="1863725"/>
              <a:ext cx="77788" cy="98425"/>
            </a:xfrm>
            <a:custGeom>
              <a:avLst/>
              <a:gdLst/>
              <a:ahLst/>
              <a:cxnLst>
                <a:cxn ang="0">
                  <a:pos x="103" y="419"/>
                </a:cxn>
                <a:cxn ang="0">
                  <a:pos x="138" y="518"/>
                </a:cxn>
                <a:cxn ang="0">
                  <a:pos x="242" y="547"/>
                </a:cxn>
                <a:cxn ang="0">
                  <a:pos x="287" y="542"/>
                </a:cxn>
                <a:cxn ang="0">
                  <a:pos x="330" y="525"/>
                </a:cxn>
                <a:cxn ang="0">
                  <a:pos x="363" y="495"/>
                </a:cxn>
                <a:cxn ang="0">
                  <a:pos x="376" y="450"/>
                </a:cxn>
                <a:cxn ang="0">
                  <a:pos x="364" y="408"/>
                </a:cxn>
                <a:cxn ang="0">
                  <a:pos x="332" y="380"/>
                </a:cxn>
                <a:cxn ang="0">
                  <a:pos x="285" y="360"/>
                </a:cxn>
                <a:cxn ang="0">
                  <a:pos x="231" y="345"/>
                </a:cxn>
                <a:cxn ang="0">
                  <a:pos x="183" y="330"/>
                </a:cxn>
                <a:cxn ang="0">
                  <a:pos x="129" y="304"/>
                </a:cxn>
                <a:cxn ang="0">
                  <a:pos x="84" y="259"/>
                </a:cxn>
                <a:cxn ang="0">
                  <a:pos x="66" y="188"/>
                </a:cxn>
                <a:cxn ang="0">
                  <a:pos x="81" y="113"/>
                </a:cxn>
                <a:cxn ang="0">
                  <a:pos x="125" y="53"/>
                </a:cxn>
                <a:cxn ang="0">
                  <a:pos x="196" y="14"/>
                </a:cxn>
                <a:cxn ang="0">
                  <a:pos x="291" y="0"/>
                </a:cxn>
                <a:cxn ang="0">
                  <a:pos x="380" y="10"/>
                </a:cxn>
                <a:cxn ang="0">
                  <a:pos x="452" y="43"/>
                </a:cxn>
                <a:cxn ang="0">
                  <a:pos x="500" y="103"/>
                </a:cxn>
                <a:cxn ang="0">
                  <a:pos x="515" y="193"/>
                </a:cxn>
                <a:cxn ang="0">
                  <a:pos x="413" y="193"/>
                </a:cxn>
                <a:cxn ang="0">
                  <a:pos x="382" y="111"/>
                </a:cxn>
                <a:cxn ang="0">
                  <a:pos x="290" y="86"/>
                </a:cxn>
                <a:cxn ang="0">
                  <a:pos x="259" y="89"/>
                </a:cxn>
                <a:cxn ang="0">
                  <a:pos x="220" y="100"/>
                </a:cxn>
                <a:cxn ang="0">
                  <a:pos x="186" y="127"/>
                </a:cxn>
                <a:cxn ang="0">
                  <a:pos x="172" y="175"/>
                </a:cxn>
                <a:cxn ang="0">
                  <a:pos x="182" y="212"/>
                </a:cxn>
                <a:cxn ang="0">
                  <a:pos x="210" y="236"/>
                </a:cxn>
                <a:cxn ang="0">
                  <a:pos x="250" y="253"/>
                </a:cxn>
                <a:cxn ang="0">
                  <a:pos x="298" y="266"/>
                </a:cxn>
                <a:cxn ang="0">
                  <a:pos x="363" y="284"/>
                </a:cxn>
                <a:cxn ang="0">
                  <a:pos x="422" y="312"/>
                </a:cxn>
                <a:cxn ang="0">
                  <a:pos x="465" y="360"/>
                </a:cxn>
                <a:cxn ang="0">
                  <a:pos x="482" y="437"/>
                </a:cxn>
                <a:cxn ang="0">
                  <a:pos x="468" y="508"/>
                </a:cxn>
                <a:cxn ang="0">
                  <a:pos x="425" y="570"/>
                </a:cxn>
                <a:cxn ang="0">
                  <a:pos x="347" y="616"/>
                </a:cxn>
                <a:cxn ang="0">
                  <a:pos x="230" y="633"/>
                </a:cxn>
                <a:cxn ang="0">
                  <a:pos x="134" y="621"/>
                </a:cxn>
                <a:cxn ang="0">
                  <a:pos x="61" y="583"/>
                </a:cxn>
                <a:cxn ang="0">
                  <a:pos x="15" y="516"/>
                </a:cxn>
                <a:cxn ang="0">
                  <a:pos x="1" y="419"/>
                </a:cxn>
                <a:cxn ang="0">
                  <a:pos x="103" y="419"/>
                </a:cxn>
              </a:cxnLst>
              <a:rect l="0" t="0" r="r" b="b"/>
              <a:pathLst>
                <a:path w="516" h="633">
                  <a:moveTo>
                    <a:pt x="103" y="419"/>
                  </a:moveTo>
                  <a:cubicBezTo>
                    <a:pt x="101" y="466"/>
                    <a:pt x="112" y="499"/>
                    <a:pt x="138" y="518"/>
                  </a:cubicBezTo>
                  <a:cubicBezTo>
                    <a:pt x="163" y="537"/>
                    <a:pt x="198" y="547"/>
                    <a:pt x="242" y="547"/>
                  </a:cubicBezTo>
                  <a:cubicBezTo>
                    <a:pt x="256" y="547"/>
                    <a:pt x="271" y="545"/>
                    <a:pt x="287" y="542"/>
                  </a:cubicBezTo>
                  <a:cubicBezTo>
                    <a:pt x="303" y="539"/>
                    <a:pt x="317" y="533"/>
                    <a:pt x="330" y="525"/>
                  </a:cubicBezTo>
                  <a:cubicBezTo>
                    <a:pt x="343" y="518"/>
                    <a:pt x="354" y="508"/>
                    <a:pt x="363" y="495"/>
                  </a:cubicBezTo>
                  <a:cubicBezTo>
                    <a:pt x="372" y="483"/>
                    <a:pt x="376" y="468"/>
                    <a:pt x="376" y="450"/>
                  </a:cubicBezTo>
                  <a:cubicBezTo>
                    <a:pt x="376" y="434"/>
                    <a:pt x="372" y="419"/>
                    <a:pt x="364" y="408"/>
                  </a:cubicBezTo>
                  <a:cubicBezTo>
                    <a:pt x="356" y="397"/>
                    <a:pt x="345" y="387"/>
                    <a:pt x="332" y="380"/>
                  </a:cubicBezTo>
                  <a:cubicBezTo>
                    <a:pt x="318" y="372"/>
                    <a:pt x="303" y="366"/>
                    <a:pt x="285" y="360"/>
                  </a:cubicBezTo>
                  <a:cubicBezTo>
                    <a:pt x="268" y="355"/>
                    <a:pt x="250" y="350"/>
                    <a:pt x="231" y="345"/>
                  </a:cubicBezTo>
                  <a:cubicBezTo>
                    <a:pt x="218" y="341"/>
                    <a:pt x="202" y="336"/>
                    <a:pt x="183" y="330"/>
                  </a:cubicBezTo>
                  <a:cubicBezTo>
                    <a:pt x="164" y="324"/>
                    <a:pt x="146" y="315"/>
                    <a:pt x="129" y="304"/>
                  </a:cubicBezTo>
                  <a:cubicBezTo>
                    <a:pt x="111" y="293"/>
                    <a:pt x="96" y="278"/>
                    <a:pt x="84" y="259"/>
                  </a:cubicBezTo>
                  <a:cubicBezTo>
                    <a:pt x="72" y="240"/>
                    <a:pt x="66" y="217"/>
                    <a:pt x="66" y="188"/>
                  </a:cubicBezTo>
                  <a:cubicBezTo>
                    <a:pt x="66" y="161"/>
                    <a:pt x="71" y="136"/>
                    <a:pt x="81" y="113"/>
                  </a:cubicBezTo>
                  <a:cubicBezTo>
                    <a:pt x="91" y="89"/>
                    <a:pt x="106" y="70"/>
                    <a:pt x="125" y="53"/>
                  </a:cubicBezTo>
                  <a:cubicBezTo>
                    <a:pt x="145" y="36"/>
                    <a:pt x="168" y="23"/>
                    <a:pt x="196" y="14"/>
                  </a:cubicBezTo>
                  <a:cubicBezTo>
                    <a:pt x="224" y="5"/>
                    <a:pt x="256" y="0"/>
                    <a:pt x="291" y="0"/>
                  </a:cubicBezTo>
                  <a:cubicBezTo>
                    <a:pt x="323" y="0"/>
                    <a:pt x="353" y="3"/>
                    <a:pt x="380" y="10"/>
                  </a:cubicBezTo>
                  <a:cubicBezTo>
                    <a:pt x="408" y="17"/>
                    <a:pt x="432" y="28"/>
                    <a:pt x="452" y="43"/>
                  </a:cubicBezTo>
                  <a:cubicBezTo>
                    <a:pt x="473" y="58"/>
                    <a:pt x="488" y="78"/>
                    <a:pt x="500" y="103"/>
                  </a:cubicBezTo>
                  <a:cubicBezTo>
                    <a:pt x="511" y="127"/>
                    <a:pt x="516" y="157"/>
                    <a:pt x="515" y="193"/>
                  </a:cubicBezTo>
                  <a:lnTo>
                    <a:pt x="413" y="193"/>
                  </a:lnTo>
                  <a:cubicBezTo>
                    <a:pt x="412" y="155"/>
                    <a:pt x="402" y="128"/>
                    <a:pt x="382" y="111"/>
                  </a:cubicBezTo>
                  <a:cubicBezTo>
                    <a:pt x="361" y="94"/>
                    <a:pt x="331" y="86"/>
                    <a:pt x="290" y="86"/>
                  </a:cubicBezTo>
                  <a:cubicBezTo>
                    <a:pt x="282" y="86"/>
                    <a:pt x="272" y="87"/>
                    <a:pt x="259" y="89"/>
                  </a:cubicBezTo>
                  <a:cubicBezTo>
                    <a:pt x="246" y="90"/>
                    <a:pt x="233" y="94"/>
                    <a:pt x="220" y="100"/>
                  </a:cubicBezTo>
                  <a:cubicBezTo>
                    <a:pt x="207" y="107"/>
                    <a:pt x="196" y="115"/>
                    <a:pt x="186" y="127"/>
                  </a:cubicBezTo>
                  <a:cubicBezTo>
                    <a:pt x="177" y="139"/>
                    <a:pt x="172" y="155"/>
                    <a:pt x="172" y="175"/>
                  </a:cubicBezTo>
                  <a:cubicBezTo>
                    <a:pt x="172" y="190"/>
                    <a:pt x="175" y="202"/>
                    <a:pt x="182" y="212"/>
                  </a:cubicBezTo>
                  <a:cubicBezTo>
                    <a:pt x="189" y="222"/>
                    <a:pt x="198" y="230"/>
                    <a:pt x="210" y="236"/>
                  </a:cubicBezTo>
                  <a:cubicBezTo>
                    <a:pt x="221" y="243"/>
                    <a:pt x="235" y="248"/>
                    <a:pt x="250" y="253"/>
                  </a:cubicBezTo>
                  <a:cubicBezTo>
                    <a:pt x="265" y="257"/>
                    <a:pt x="281" y="262"/>
                    <a:pt x="298" y="266"/>
                  </a:cubicBezTo>
                  <a:cubicBezTo>
                    <a:pt x="320" y="271"/>
                    <a:pt x="341" y="277"/>
                    <a:pt x="363" y="284"/>
                  </a:cubicBezTo>
                  <a:cubicBezTo>
                    <a:pt x="385" y="290"/>
                    <a:pt x="405" y="300"/>
                    <a:pt x="422" y="312"/>
                  </a:cubicBezTo>
                  <a:cubicBezTo>
                    <a:pt x="440" y="324"/>
                    <a:pt x="454" y="341"/>
                    <a:pt x="465" y="360"/>
                  </a:cubicBezTo>
                  <a:cubicBezTo>
                    <a:pt x="476" y="380"/>
                    <a:pt x="482" y="406"/>
                    <a:pt x="482" y="437"/>
                  </a:cubicBezTo>
                  <a:cubicBezTo>
                    <a:pt x="482" y="461"/>
                    <a:pt x="477" y="485"/>
                    <a:pt x="468" y="508"/>
                  </a:cubicBezTo>
                  <a:cubicBezTo>
                    <a:pt x="459" y="531"/>
                    <a:pt x="445" y="552"/>
                    <a:pt x="425" y="570"/>
                  </a:cubicBezTo>
                  <a:cubicBezTo>
                    <a:pt x="405" y="589"/>
                    <a:pt x="379" y="604"/>
                    <a:pt x="347" y="616"/>
                  </a:cubicBezTo>
                  <a:cubicBezTo>
                    <a:pt x="315" y="627"/>
                    <a:pt x="276" y="633"/>
                    <a:pt x="230" y="633"/>
                  </a:cubicBezTo>
                  <a:cubicBezTo>
                    <a:pt x="195" y="633"/>
                    <a:pt x="163" y="629"/>
                    <a:pt x="134" y="621"/>
                  </a:cubicBezTo>
                  <a:cubicBezTo>
                    <a:pt x="105" y="613"/>
                    <a:pt x="81" y="600"/>
                    <a:pt x="61" y="583"/>
                  </a:cubicBezTo>
                  <a:cubicBezTo>
                    <a:pt x="41" y="565"/>
                    <a:pt x="25" y="543"/>
                    <a:pt x="15" y="516"/>
                  </a:cubicBezTo>
                  <a:cubicBezTo>
                    <a:pt x="5" y="489"/>
                    <a:pt x="0" y="457"/>
                    <a:pt x="1" y="419"/>
                  </a:cubicBezTo>
                  <a:lnTo>
                    <a:pt x="103" y="4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7" name="Freeform 158"/>
            <p:cNvSpPr>
              <a:spLocks/>
            </p:cNvSpPr>
            <p:nvPr userDrawn="1"/>
          </p:nvSpPr>
          <p:spPr bwMode="auto">
            <a:xfrm>
              <a:off x="5384800"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8" name="Freeform 159"/>
            <p:cNvSpPr>
              <a:spLocks/>
            </p:cNvSpPr>
            <p:nvPr userDrawn="1"/>
          </p:nvSpPr>
          <p:spPr bwMode="auto">
            <a:xfrm>
              <a:off x="5427663" y="18923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9" name="Freeform 160"/>
            <p:cNvSpPr>
              <a:spLocks noEditPoints="1"/>
            </p:cNvSpPr>
            <p:nvPr userDrawn="1"/>
          </p:nvSpPr>
          <p:spPr bwMode="auto">
            <a:xfrm>
              <a:off x="5500688" y="1865313"/>
              <a:ext cx="79375" cy="95250"/>
            </a:xfrm>
            <a:custGeom>
              <a:avLst/>
              <a:gdLst/>
              <a:ahLst/>
              <a:cxnLst>
                <a:cxn ang="0">
                  <a:pos x="388" y="605"/>
                </a:cxn>
                <a:cxn ang="0">
                  <a:pos x="296" y="605"/>
                </a:cxn>
                <a:cxn ang="0">
                  <a:pos x="309" y="546"/>
                </a:cxn>
                <a:cxn ang="0">
                  <a:pos x="307" y="544"/>
                </a:cxn>
                <a:cxn ang="0">
                  <a:pos x="244" y="602"/>
                </a:cxn>
                <a:cxn ang="0">
                  <a:pos x="170" y="617"/>
                </a:cxn>
                <a:cxn ang="0">
                  <a:pos x="123" y="612"/>
                </a:cxn>
                <a:cxn ang="0">
                  <a:pos x="66" y="589"/>
                </a:cxn>
                <a:cxn ang="0">
                  <a:pos x="19" y="535"/>
                </a:cxn>
                <a:cxn ang="0">
                  <a:pos x="0" y="437"/>
                </a:cxn>
                <a:cxn ang="0">
                  <a:pos x="16" y="333"/>
                </a:cxn>
                <a:cxn ang="0">
                  <a:pos x="63" y="243"/>
                </a:cxn>
                <a:cxn ang="0">
                  <a:pos x="137" y="179"/>
                </a:cxn>
                <a:cxn ang="0">
                  <a:pos x="238" y="155"/>
                </a:cxn>
                <a:cxn ang="0">
                  <a:pos x="318" y="171"/>
                </a:cxn>
                <a:cxn ang="0">
                  <a:pos x="370" y="227"/>
                </a:cxn>
                <a:cxn ang="0">
                  <a:pos x="372" y="227"/>
                </a:cxn>
                <a:cxn ang="0">
                  <a:pos x="420" y="0"/>
                </a:cxn>
                <a:cxn ang="0">
                  <a:pos x="517" y="0"/>
                </a:cxn>
                <a:cxn ang="0">
                  <a:pos x="388" y="605"/>
                </a:cxn>
                <a:cxn ang="0">
                  <a:pos x="347" y="336"/>
                </a:cxn>
                <a:cxn ang="0">
                  <a:pos x="341" y="296"/>
                </a:cxn>
                <a:cxn ang="0">
                  <a:pos x="324" y="262"/>
                </a:cxn>
                <a:cxn ang="0">
                  <a:pos x="294" y="239"/>
                </a:cxn>
                <a:cxn ang="0">
                  <a:pos x="250" y="231"/>
                </a:cxn>
                <a:cxn ang="0">
                  <a:pos x="181" y="249"/>
                </a:cxn>
                <a:cxn ang="0">
                  <a:pos x="133" y="297"/>
                </a:cxn>
                <a:cxn ang="0">
                  <a:pos x="106" y="364"/>
                </a:cxn>
                <a:cxn ang="0">
                  <a:pos x="97" y="437"/>
                </a:cxn>
                <a:cxn ang="0">
                  <a:pos x="122" y="514"/>
                </a:cxn>
                <a:cxn ang="0">
                  <a:pos x="197" y="541"/>
                </a:cxn>
                <a:cxn ang="0">
                  <a:pos x="262" y="521"/>
                </a:cxn>
                <a:cxn ang="0">
                  <a:pos x="309" y="472"/>
                </a:cxn>
                <a:cxn ang="0">
                  <a:pos x="338" y="406"/>
                </a:cxn>
                <a:cxn ang="0">
                  <a:pos x="347" y="336"/>
                </a:cxn>
              </a:cxnLst>
              <a:rect l="0" t="0" r="r" b="b"/>
              <a:pathLst>
                <a:path w="517" h="617">
                  <a:moveTo>
                    <a:pt x="388" y="605"/>
                  </a:moveTo>
                  <a:lnTo>
                    <a:pt x="296" y="605"/>
                  </a:lnTo>
                  <a:lnTo>
                    <a:pt x="309" y="546"/>
                  </a:lnTo>
                  <a:lnTo>
                    <a:pt x="307" y="544"/>
                  </a:lnTo>
                  <a:cubicBezTo>
                    <a:pt x="288" y="573"/>
                    <a:pt x="267" y="592"/>
                    <a:pt x="244" y="602"/>
                  </a:cubicBezTo>
                  <a:cubicBezTo>
                    <a:pt x="221" y="612"/>
                    <a:pt x="196" y="617"/>
                    <a:pt x="170" y="617"/>
                  </a:cubicBezTo>
                  <a:cubicBezTo>
                    <a:pt x="158" y="617"/>
                    <a:pt x="142" y="615"/>
                    <a:pt x="123" y="612"/>
                  </a:cubicBezTo>
                  <a:cubicBezTo>
                    <a:pt x="104" y="609"/>
                    <a:pt x="85" y="601"/>
                    <a:pt x="66" y="589"/>
                  </a:cubicBezTo>
                  <a:cubicBezTo>
                    <a:pt x="48" y="576"/>
                    <a:pt x="32" y="559"/>
                    <a:pt x="19" y="535"/>
                  </a:cubicBezTo>
                  <a:cubicBezTo>
                    <a:pt x="6" y="511"/>
                    <a:pt x="0" y="479"/>
                    <a:pt x="0" y="437"/>
                  </a:cubicBezTo>
                  <a:cubicBezTo>
                    <a:pt x="0" y="402"/>
                    <a:pt x="5" y="367"/>
                    <a:pt x="16" y="333"/>
                  </a:cubicBezTo>
                  <a:cubicBezTo>
                    <a:pt x="27" y="300"/>
                    <a:pt x="42" y="270"/>
                    <a:pt x="63" y="243"/>
                  </a:cubicBezTo>
                  <a:cubicBezTo>
                    <a:pt x="83" y="217"/>
                    <a:pt x="108" y="195"/>
                    <a:pt x="137" y="179"/>
                  </a:cubicBezTo>
                  <a:cubicBezTo>
                    <a:pt x="167" y="163"/>
                    <a:pt x="200" y="155"/>
                    <a:pt x="238" y="155"/>
                  </a:cubicBezTo>
                  <a:cubicBezTo>
                    <a:pt x="267" y="155"/>
                    <a:pt x="294" y="160"/>
                    <a:pt x="318" y="171"/>
                  </a:cubicBezTo>
                  <a:cubicBezTo>
                    <a:pt x="341" y="182"/>
                    <a:pt x="359" y="200"/>
                    <a:pt x="370" y="227"/>
                  </a:cubicBezTo>
                  <a:lnTo>
                    <a:pt x="372" y="227"/>
                  </a:lnTo>
                  <a:lnTo>
                    <a:pt x="420" y="0"/>
                  </a:lnTo>
                  <a:lnTo>
                    <a:pt x="517" y="0"/>
                  </a:lnTo>
                  <a:lnTo>
                    <a:pt x="388" y="605"/>
                  </a:lnTo>
                  <a:close/>
                  <a:moveTo>
                    <a:pt x="347" y="336"/>
                  </a:moveTo>
                  <a:cubicBezTo>
                    <a:pt x="347" y="322"/>
                    <a:pt x="345" y="309"/>
                    <a:pt x="341" y="296"/>
                  </a:cubicBezTo>
                  <a:cubicBezTo>
                    <a:pt x="338" y="283"/>
                    <a:pt x="332" y="271"/>
                    <a:pt x="324" y="262"/>
                  </a:cubicBezTo>
                  <a:cubicBezTo>
                    <a:pt x="317" y="253"/>
                    <a:pt x="307" y="245"/>
                    <a:pt x="294" y="239"/>
                  </a:cubicBezTo>
                  <a:cubicBezTo>
                    <a:pt x="282" y="234"/>
                    <a:pt x="267" y="231"/>
                    <a:pt x="250" y="231"/>
                  </a:cubicBezTo>
                  <a:cubicBezTo>
                    <a:pt x="223" y="231"/>
                    <a:pt x="200" y="237"/>
                    <a:pt x="181" y="249"/>
                  </a:cubicBezTo>
                  <a:cubicBezTo>
                    <a:pt x="162" y="261"/>
                    <a:pt x="146" y="277"/>
                    <a:pt x="133" y="297"/>
                  </a:cubicBezTo>
                  <a:cubicBezTo>
                    <a:pt x="121" y="317"/>
                    <a:pt x="112" y="339"/>
                    <a:pt x="106" y="364"/>
                  </a:cubicBezTo>
                  <a:cubicBezTo>
                    <a:pt x="100" y="389"/>
                    <a:pt x="97" y="413"/>
                    <a:pt x="97" y="437"/>
                  </a:cubicBezTo>
                  <a:cubicBezTo>
                    <a:pt x="97" y="470"/>
                    <a:pt x="105" y="496"/>
                    <a:pt x="122" y="514"/>
                  </a:cubicBezTo>
                  <a:cubicBezTo>
                    <a:pt x="139" y="532"/>
                    <a:pt x="164" y="541"/>
                    <a:pt x="197" y="541"/>
                  </a:cubicBezTo>
                  <a:cubicBezTo>
                    <a:pt x="222" y="541"/>
                    <a:pt x="244" y="534"/>
                    <a:pt x="262" y="521"/>
                  </a:cubicBezTo>
                  <a:cubicBezTo>
                    <a:pt x="281" y="508"/>
                    <a:pt x="296" y="492"/>
                    <a:pt x="309" y="472"/>
                  </a:cubicBezTo>
                  <a:cubicBezTo>
                    <a:pt x="322" y="452"/>
                    <a:pt x="331" y="430"/>
                    <a:pt x="338" y="406"/>
                  </a:cubicBezTo>
                  <a:cubicBezTo>
                    <a:pt x="344" y="381"/>
                    <a:pt x="347" y="358"/>
                    <a:pt x="347" y="3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161"/>
            <p:cNvSpPr>
              <a:spLocks noEditPoints="1"/>
            </p:cNvSpPr>
            <p:nvPr userDrawn="1"/>
          </p:nvSpPr>
          <p:spPr bwMode="auto">
            <a:xfrm>
              <a:off x="5576888"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1" name="Freeform 162"/>
            <p:cNvSpPr>
              <a:spLocks noEditPoints="1"/>
            </p:cNvSpPr>
            <p:nvPr userDrawn="1"/>
          </p:nvSpPr>
          <p:spPr bwMode="auto">
            <a:xfrm>
              <a:off x="5610225" y="18891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2" name="Freeform 163"/>
            <p:cNvSpPr>
              <a:spLocks/>
            </p:cNvSpPr>
            <p:nvPr userDrawn="1"/>
          </p:nvSpPr>
          <p:spPr bwMode="auto">
            <a:xfrm>
              <a:off x="5680075" y="18891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84" name="Group 362"/>
          <p:cNvGrpSpPr/>
          <p:nvPr/>
        </p:nvGrpSpPr>
        <p:grpSpPr>
          <a:xfrm>
            <a:off x="528638" y="404813"/>
            <a:ext cx="2455862" cy="485775"/>
            <a:chOff x="528638" y="404813"/>
            <a:chExt cx="2455862" cy="485775"/>
          </a:xfrm>
        </p:grpSpPr>
        <p:sp>
          <p:nvSpPr>
            <p:cNvPr id="1254" name="AutoShape 165"/>
            <p:cNvSpPr>
              <a:spLocks noChangeAspect="1" noChangeArrowheads="1" noTextEdit="1"/>
            </p:cNvSpPr>
            <p:nvPr userDrawn="1"/>
          </p:nvSpPr>
          <p:spPr bwMode="auto">
            <a:xfrm>
              <a:off x="528638" y="404813"/>
              <a:ext cx="2455862"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5" name="Rectangle 167"/>
            <p:cNvSpPr>
              <a:spLocks noChangeArrowheads="1"/>
            </p:cNvSpPr>
            <p:nvPr userDrawn="1"/>
          </p:nvSpPr>
          <p:spPr bwMode="auto">
            <a:xfrm>
              <a:off x="528638" y="404813"/>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6" name="Freeform 168"/>
            <p:cNvSpPr>
              <a:spLocks/>
            </p:cNvSpPr>
            <p:nvPr userDrawn="1"/>
          </p:nvSpPr>
          <p:spPr bwMode="auto">
            <a:xfrm>
              <a:off x="741363" y="452438"/>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7" name="Freeform 169"/>
            <p:cNvSpPr>
              <a:spLocks/>
            </p:cNvSpPr>
            <p:nvPr userDrawn="1"/>
          </p:nvSpPr>
          <p:spPr bwMode="auto">
            <a:xfrm>
              <a:off x="838200" y="452438"/>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8" name="Freeform 170"/>
            <p:cNvSpPr>
              <a:spLocks/>
            </p:cNvSpPr>
            <p:nvPr userDrawn="1"/>
          </p:nvSpPr>
          <p:spPr bwMode="auto">
            <a:xfrm>
              <a:off x="549275" y="452438"/>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9" name="Freeform 171"/>
            <p:cNvSpPr>
              <a:spLocks noEditPoints="1"/>
            </p:cNvSpPr>
            <p:nvPr userDrawn="1"/>
          </p:nvSpPr>
          <p:spPr bwMode="auto">
            <a:xfrm>
              <a:off x="1095375" y="452438"/>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0" name="Freeform 172"/>
            <p:cNvSpPr>
              <a:spLocks/>
            </p:cNvSpPr>
            <p:nvPr userDrawn="1"/>
          </p:nvSpPr>
          <p:spPr bwMode="auto">
            <a:xfrm>
              <a:off x="1262063" y="496888"/>
              <a:ext cx="122237"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1" name="Freeform 173"/>
            <p:cNvSpPr>
              <a:spLocks/>
            </p:cNvSpPr>
            <p:nvPr userDrawn="1"/>
          </p:nvSpPr>
          <p:spPr bwMode="auto">
            <a:xfrm>
              <a:off x="1400175" y="493713"/>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2" name="Freeform 174"/>
            <p:cNvSpPr>
              <a:spLocks noEditPoints="1"/>
            </p:cNvSpPr>
            <p:nvPr userDrawn="1"/>
          </p:nvSpPr>
          <p:spPr bwMode="auto">
            <a:xfrm>
              <a:off x="1536700" y="452438"/>
              <a:ext cx="46037"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3" name="Freeform 175"/>
            <p:cNvSpPr>
              <a:spLocks/>
            </p:cNvSpPr>
            <p:nvPr userDrawn="1"/>
          </p:nvSpPr>
          <p:spPr bwMode="auto">
            <a:xfrm>
              <a:off x="1606550" y="493713"/>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4" name="Freeform 176"/>
            <p:cNvSpPr>
              <a:spLocks noEditPoints="1"/>
            </p:cNvSpPr>
            <p:nvPr userDrawn="1"/>
          </p:nvSpPr>
          <p:spPr bwMode="auto">
            <a:xfrm>
              <a:off x="1747838" y="493713"/>
              <a:ext cx="128587"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5" name="Freeform 177"/>
            <p:cNvSpPr>
              <a:spLocks/>
            </p:cNvSpPr>
            <p:nvPr userDrawn="1"/>
          </p:nvSpPr>
          <p:spPr bwMode="auto">
            <a:xfrm>
              <a:off x="1887538" y="493713"/>
              <a:ext cx="119062"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6" name="Freeform 178"/>
            <p:cNvSpPr>
              <a:spLocks/>
            </p:cNvSpPr>
            <p:nvPr userDrawn="1"/>
          </p:nvSpPr>
          <p:spPr bwMode="auto">
            <a:xfrm>
              <a:off x="2016125" y="493713"/>
              <a:ext cx="119062"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7" name="Freeform 179"/>
            <p:cNvSpPr>
              <a:spLocks/>
            </p:cNvSpPr>
            <p:nvPr userDrawn="1"/>
          </p:nvSpPr>
          <p:spPr bwMode="auto">
            <a:xfrm>
              <a:off x="2216150" y="447676"/>
              <a:ext cx="147637"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8" name="Freeform 180"/>
            <p:cNvSpPr>
              <a:spLocks/>
            </p:cNvSpPr>
            <p:nvPr userDrawn="1"/>
          </p:nvSpPr>
          <p:spPr bwMode="auto">
            <a:xfrm>
              <a:off x="2371725" y="493713"/>
              <a:ext cx="125412"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9" name="Freeform 181"/>
            <p:cNvSpPr>
              <a:spLocks/>
            </p:cNvSpPr>
            <p:nvPr userDrawn="1"/>
          </p:nvSpPr>
          <p:spPr bwMode="auto">
            <a:xfrm>
              <a:off x="2513013" y="452438"/>
              <a:ext cx="122237"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0" name="Freeform 182"/>
            <p:cNvSpPr>
              <a:spLocks noEditPoints="1"/>
            </p:cNvSpPr>
            <p:nvPr userDrawn="1"/>
          </p:nvSpPr>
          <p:spPr bwMode="auto">
            <a:xfrm>
              <a:off x="2651125" y="493713"/>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1" name="Freeform 183"/>
            <p:cNvSpPr>
              <a:spLocks noEditPoints="1"/>
            </p:cNvSpPr>
            <p:nvPr userDrawn="1"/>
          </p:nvSpPr>
          <p:spPr bwMode="auto">
            <a:xfrm>
              <a:off x="2792413" y="493713"/>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2" name="Rectangle 184"/>
            <p:cNvSpPr>
              <a:spLocks noChangeArrowheads="1"/>
            </p:cNvSpPr>
            <p:nvPr userDrawn="1"/>
          </p:nvSpPr>
          <p:spPr bwMode="auto">
            <a:xfrm>
              <a:off x="2938463" y="452438"/>
              <a:ext cx="46037"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667301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A57DD5-D180-4015-BBBF-8FB6BE65CA9E}" type="datetime1">
              <a:rPr lang="en-US" smtClean="0"/>
              <a:t>2/23/2024</a:t>
            </a:fld>
            <a:endParaRPr lang="en-US" dirty="0"/>
          </a:p>
        </p:txBody>
      </p:sp>
      <p:sp>
        <p:nvSpPr>
          <p:cNvPr id="4" name="Footer Placeholder 3"/>
          <p:cNvSpPr>
            <a:spLocks noGrp="1"/>
          </p:cNvSpPr>
          <p:nvPr>
            <p:ph type="ftr" sz="quarter" idx="11"/>
          </p:nvPr>
        </p:nvSpPr>
        <p:spPr>
          <a:xfrm>
            <a:off x="1142999" y="6019800"/>
            <a:ext cx="5410201" cy="567915"/>
          </a:xfrm>
        </p:spPr>
        <p:txBody>
          <a:bodyPr/>
          <a:lstStyle/>
          <a:p>
            <a:r>
              <a:rPr lang="en-US" dirty="0"/>
              <a:t>Copyright ©2021 McGraw-Hill Higher.  All rights reserved. No reproduction or distribution without the prior written consent of McGraw-Hill</a:t>
            </a:r>
            <a:endParaRPr kumimoji="0" lang="en-US" dirty="0"/>
          </a:p>
        </p:txBody>
      </p:sp>
      <p:sp>
        <p:nvSpPr>
          <p:cNvPr id="6" name="Content Placeholder 8"/>
          <p:cNvSpPr>
            <a:spLocks noGrp="1"/>
          </p:cNvSpPr>
          <p:nvPr>
            <p:ph idx="1"/>
          </p:nvPr>
        </p:nvSpPr>
        <p:spPr>
          <a:xfrm>
            <a:off x="304800" y="1524000"/>
            <a:ext cx="82296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264737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9310DE-3BEF-4661-9C3D-E21A5D8D232C}" type="datetime1">
              <a:rPr lang="en-US" smtClean="0"/>
              <a:t>2/23/2024</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©2021 McGraw-Hill Higher.  All rights reserved. No reproduction or distribution without the prior written consent of McGraw-Hill</a:t>
            </a:r>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3600" b="1" dirty="0">
                <a:ln w="3200">
                  <a:solidFill>
                    <a:schemeClr val="bg2">
                      <a:shade val="25000"/>
                      <a:alpha val="25000"/>
                    </a:schemeClr>
                  </a:solidFill>
                  <a:prstDash val="solid"/>
                  <a:round/>
                </a:ln>
                <a:solidFill>
                  <a:schemeClr val="tx1">
                    <a:lumMod val="95000"/>
                    <a:lumOff val="5000"/>
                  </a:schemeClr>
                </a:solidFill>
                <a:effectLst>
                  <a:innerShdw blurRad="38100" dist="25400" dir="13500000">
                    <a:prstClr val="black">
                      <a:alpha val="70000"/>
                    </a:prstClr>
                  </a:innerShdw>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57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BDAEEF7-45F1-4E47-81CA-23EE12D7A6CB}" type="datetime1">
              <a:rPr lang="en-US" smtClean="0"/>
              <a:t>2/23/2024</a:t>
            </a:fld>
            <a:endParaRPr lang="en-US" dirty="0"/>
          </a:p>
        </p:txBody>
      </p:sp>
      <p:sp>
        <p:nvSpPr>
          <p:cNvPr id="6" name="Footer Placeholder 5"/>
          <p:cNvSpPr>
            <a:spLocks noGrp="1"/>
          </p:cNvSpPr>
          <p:nvPr>
            <p:ph type="ftr" sz="quarter" idx="11"/>
          </p:nvPr>
        </p:nvSpPr>
        <p:spPr>
          <a:xfrm>
            <a:off x="1142999" y="6019800"/>
            <a:ext cx="5539899" cy="567915"/>
          </a:xfrm>
        </p:spPr>
        <p:txBody>
          <a:bodyPr/>
          <a:lstStyle>
            <a:lvl1pPr>
              <a:defRPr/>
            </a:lvl1pPr>
          </a:lstStyle>
          <a:p>
            <a:r>
              <a:rPr lang="en-US" dirty="0"/>
              <a:t>Copyright ©2021 McGraw-Hill Higher.  All rights reserved. No reproduction or distribution without the prior written consent of McGraw-Hill</a:t>
            </a:r>
          </a:p>
        </p:txBody>
      </p:sp>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11" name="Content Placeholder 10"/>
          <p:cNvSpPr>
            <a:spLocks noGrp="1"/>
          </p:cNvSpPr>
          <p:nvPr>
            <p:ph sz="half" idx="1"/>
          </p:nvPr>
        </p:nvSpPr>
        <p:spPr>
          <a:xfrm>
            <a:off x="324852"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half" idx="2"/>
          </p:nvPr>
        </p:nvSpPr>
        <p:spPr>
          <a:xfrm>
            <a:off x="4494516"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696920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a:xfrm>
            <a:off x="1142999" y="6019800"/>
            <a:ext cx="5257801" cy="567915"/>
          </a:xfrm>
        </p:spPr>
        <p:txBody>
          <a:bodyPr/>
          <a:lstStyle/>
          <a:p>
            <a:r>
              <a:rPr lang="en-US" dirty="0"/>
              <a:t>Copyright ©2021 McGraw-Hill Higher.  All rights reserved. No reproduction or distribution without the prior written consent of McGraw-Hill</a:t>
            </a:r>
          </a:p>
          <a:p>
            <a:endParaRPr lang="en-US" dirty="0"/>
          </a:p>
        </p:txBody>
      </p:sp>
      <p:sp>
        <p:nvSpPr>
          <p:cNvPr id="7" name="Date Placeholder 6"/>
          <p:cNvSpPr>
            <a:spLocks noGrp="1"/>
          </p:cNvSpPr>
          <p:nvPr>
            <p:ph type="dt" sz="half" idx="10"/>
          </p:nvPr>
        </p:nvSpPr>
        <p:spPr/>
        <p:txBody>
          <a:bodyPr/>
          <a:lstStyle/>
          <a:p>
            <a:fld id="{530AF7F4-3AC5-41F1-88F0-2B9C40937BBC}" type="datetime1">
              <a:rPr lang="en-US" smtClean="0"/>
              <a:t>2/23/2024</a:t>
            </a:fld>
            <a:endParaRPr lang="en-US" dirty="0"/>
          </a:p>
        </p:txBody>
      </p:sp>
      <p:sp>
        <p:nvSpPr>
          <p:cNvPr id="3" name="Text Placeholder 2"/>
          <p:cNvSpPr>
            <a:spLocks noGrp="1"/>
          </p:cNvSpPr>
          <p:nvPr>
            <p:ph type="body" idx="1"/>
          </p:nvPr>
        </p:nvSpPr>
        <p:spPr>
          <a:xfrm>
            <a:off x="303212" y="1437909"/>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3048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463732"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274320" y="223592"/>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463732" y="1398130"/>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148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4738AA-A7F5-4F8B-97B0-42416ED843D9}" type="datetime1">
              <a:rPr lang="en-US" smtClean="0"/>
              <a:t>2/23/2024</a:t>
            </a:fld>
            <a:endParaRPr lang="en-US" dirty="0"/>
          </a:p>
        </p:txBody>
      </p:sp>
      <p:sp>
        <p:nvSpPr>
          <p:cNvPr id="4" name="Footer Placeholder 3"/>
          <p:cNvSpPr>
            <a:spLocks noGrp="1"/>
          </p:cNvSpPr>
          <p:nvPr>
            <p:ph type="ftr" sz="quarter" idx="11"/>
          </p:nvPr>
        </p:nvSpPr>
        <p:spPr>
          <a:xfrm>
            <a:off x="533400" y="6019800"/>
            <a:ext cx="5715001" cy="567915"/>
          </a:xfrm>
        </p:spPr>
        <p:txBody>
          <a:bodyPr/>
          <a:lstStyle/>
          <a:p>
            <a:r>
              <a:rPr lang="en-US" dirty="0"/>
              <a:t>Copyright ©2021 McGraw-Hill Higher.  All rights reserved. No reproduction or distribution without the prior written consent of McGraw-Hill</a:t>
            </a:r>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648665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A4C5F8-7228-4337-AAD7-D35EFDF9F3F2}" type="datetime1">
              <a:rPr lang="en-US" smtClean="0"/>
              <a:t>2/23/2024</a:t>
            </a:fld>
            <a:endParaRPr lang="en-US" dirty="0"/>
          </a:p>
        </p:txBody>
      </p:sp>
      <p:sp>
        <p:nvSpPr>
          <p:cNvPr id="4" name="Footer Placeholder 3"/>
          <p:cNvSpPr>
            <a:spLocks noGrp="1"/>
          </p:cNvSpPr>
          <p:nvPr>
            <p:ph type="ftr" sz="quarter" idx="11"/>
          </p:nvPr>
        </p:nvSpPr>
        <p:spPr>
          <a:xfrm>
            <a:off x="1142999" y="6019800"/>
            <a:ext cx="5539899" cy="567915"/>
          </a:xfrm>
        </p:spPr>
        <p:txBody>
          <a:bodyPr/>
          <a:lstStyle>
            <a:lvl1pPr>
              <a:defRPr/>
            </a:lvl1pPr>
          </a:lstStyle>
          <a:p>
            <a:r>
              <a:rPr lang="en-US" dirty="0"/>
              <a:t>Copyright ©2021 McGraw-Hill Higher.  All rights reserved. No reproduction or distribution without the prior written consent of McGraw-Hill</a:t>
            </a:r>
          </a:p>
        </p:txBody>
      </p:sp>
    </p:spTree>
    <p:extLst>
      <p:ext uri="{BB962C8B-B14F-4D97-AF65-F5344CB8AC3E}">
        <p14:creationId xmlns:p14="http://schemas.microsoft.com/office/powerpoint/2010/main" val="4292870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81A07B-C463-4891-B5B7-BB0C820A51F0}" type="datetime1">
              <a:rPr lang="en-US" smtClean="0"/>
              <a:t>2/23/2024</a:t>
            </a:fld>
            <a:endParaRPr lang="en-US" dirty="0"/>
          </a:p>
        </p:txBody>
      </p:sp>
      <p:sp>
        <p:nvSpPr>
          <p:cNvPr id="4" name="Footer Placeholder 3"/>
          <p:cNvSpPr>
            <a:spLocks noGrp="1"/>
          </p:cNvSpPr>
          <p:nvPr>
            <p:ph type="ftr" sz="quarter" idx="11"/>
          </p:nvPr>
        </p:nvSpPr>
        <p:spPr>
          <a:xfrm>
            <a:off x="1142999" y="6019800"/>
            <a:ext cx="5410201" cy="567915"/>
          </a:xfrm>
        </p:spPr>
        <p:txBody>
          <a:bodyPr/>
          <a:lstStyle>
            <a:lvl1pPr>
              <a:defRPr/>
            </a:lvl1pPr>
          </a:lstStyle>
          <a:p>
            <a:r>
              <a:rPr lang="en-US" dirty="0"/>
              <a:t>Copyright ©2021 McGraw-Hill Higher.  All rights reserved. No reproduction or distribution without the prior written consent of McGraw-Hill</a:t>
            </a:r>
          </a:p>
        </p:txBody>
      </p:sp>
    </p:spTree>
    <p:extLst>
      <p:ext uri="{BB962C8B-B14F-4D97-AF65-F5344CB8AC3E}">
        <p14:creationId xmlns:p14="http://schemas.microsoft.com/office/powerpoint/2010/main" val="2585065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0EE6C7-4A31-420F-985C-DF7B0CBFD9E5}" type="datetime1">
              <a:rPr lang="en-US" smtClean="0"/>
              <a:t>2/23/2024</a:t>
            </a:fld>
            <a:endParaRPr lang="en-US" dirty="0"/>
          </a:p>
        </p:txBody>
      </p:sp>
      <p:sp>
        <p:nvSpPr>
          <p:cNvPr id="4" name="Footer Placeholder 3"/>
          <p:cNvSpPr>
            <a:spLocks noGrp="1"/>
          </p:cNvSpPr>
          <p:nvPr>
            <p:ph type="ftr" sz="quarter" idx="11"/>
          </p:nvPr>
        </p:nvSpPr>
        <p:spPr>
          <a:xfrm>
            <a:off x="1142999" y="6019800"/>
            <a:ext cx="5334001" cy="567915"/>
          </a:xfrm>
        </p:spPr>
        <p:txBody>
          <a:bodyPr/>
          <a:lstStyle>
            <a:lvl1pPr>
              <a:defRPr/>
            </a:lvl1pPr>
          </a:lstStyle>
          <a:p>
            <a:r>
              <a:rPr lang="en-US" dirty="0"/>
              <a:t>Copyright ©2021 McGraw-Hill Higher.  All rights reserved. No reproduction or distribution without the prior written consent of McGraw-Hill</a:t>
            </a:r>
          </a:p>
        </p:txBody>
      </p:sp>
    </p:spTree>
    <p:extLst>
      <p:ext uri="{BB962C8B-B14F-4D97-AF65-F5344CB8AC3E}">
        <p14:creationId xmlns:p14="http://schemas.microsoft.com/office/powerpoint/2010/main" val="2102530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D44C6-CE75-4C46-80BB-962A8111C346}" type="datetime1">
              <a:rPr lang="en-US" smtClean="0"/>
              <a:t>2/23/2024</a:t>
            </a:fld>
            <a:endParaRPr lang="en-US" dirty="0"/>
          </a:p>
        </p:txBody>
      </p:sp>
      <p:sp>
        <p:nvSpPr>
          <p:cNvPr id="3" name="Footer Placeholder 2"/>
          <p:cNvSpPr>
            <a:spLocks noGrp="1"/>
          </p:cNvSpPr>
          <p:nvPr>
            <p:ph type="ftr" sz="quarter" idx="11"/>
          </p:nvPr>
        </p:nvSpPr>
        <p:spPr>
          <a:xfrm>
            <a:off x="1142999" y="6019800"/>
            <a:ext cx="5486401" cy="567915"/>
          </a:xfrm>
        </p:spPr>
        <p:txBody>
          <a:bodyPr/>
          <a:lstStyle>
            <a:lvl1pPr>
              <a:defRPr/>
            </a:lvl1pPr>
          </a:lstStyle>
          <a:p>
            <a:r>
              <a:rPr lang="en-US" dirty="0"/>
              <a:t>Copyright ©2021 McGraw-Hill Higher.  All rights reserved. No reproduction or distribution without the prior written consent of McGraw-Hill</a:t>
            </a:r>
          </a:p>
        </p:txBody>
      </p:sp>
    </p:spTree>
    <p:extLst>
      <p:ext uri="{BB962C8B-B14F-4D97-AF65-F5344CB8AC3E}">
        <p14:creationId xmlns:p14="http://schemas.microsoft.com/office/powerpoint/2010/main" val="3311158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524933" y="680691"/>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A1AE2681-8F49-48CF-99D0-B4FA54A1A9AF}" type="datetime1">
              <a:rPr lang="en-US" smtClean="0"/>
              <a:t>2/23/2024</a:t>
            </a:fld>
            <a:endParaRPr lang="en-US" dirty="0"/>
          </a:p>
        </p:txBody>
      </p:sp>
      <p:sp>
        <p:nvSpPr>
          <p:cNvPr id="10" name="Footer Placeholder 9"/>
          <p:cNvSpPr>
            <a:spLocks noGrp="1"/>
          </p:cNvSpPr>
          <p:nvPr>
            <p:ph type="ftr" sz="quarter" idx="16"/>
          </p:nvPr>
        </p:nvSpPr>
        <p:spPr>
          <a:xfrm>
            <a:off x="1142999" y="6019800"/>
            <a:ext cx="5715001" cy="567915"/>
          </a:xfrm>
        </p:spPr>
        <p:txBody>
          <a:bodyPr/>
          <a:lstStyle>
            <a:lvl1pPr>
              <a:defRPr/>
            </a:lvl1pPr>
          </a:lstStyle>
          <a:p>
            <a:r>
              <a:rPr lang="en-US" dirty="0"/>
              <a:t>Copyright ©2021 McGraw-Hill Higher.  All rights reserved. No reproduction or distribution without the prior written consent of McGraw-Hill</a:t>
            </a:r>
          </a:p>
        </p:txBody>
      </p:sp>
    </p:spTree>
    <p:extLst>
      <p:ext uri="{BB962C8B-B14F-4D97-AF65-F5344CB8AC3E}">
        <p14:creationId xmlns:p14="http://schemas.microsoft.com/office/powerpoint/2010/main" val="32183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39469"/>
            <a:ext cx="8229600" cy="1143000"/>
          </a:xfrm>
        </p:spPr>
        <p:txBody>
          <a:bodyPr>
            <a:normAutofit/>
          </a:bodyPr>
          <a:lstStyle>
            <a:lvl1pPr algn="l">
              <a:defRPr sz="3200">
                <a:solidFill>
                  <a:srgbClr val="00467F"/>
                </a:solidFill>
              </a:defRPr>
            </a:lvl1pPr>
          </a:lstStyle>
          <a:p>
            <a:r>
              <a:rPr lang="en-US"/>
              <a:t>Click to edit Master title style</a:t>
            </a:r>
          </a:p>
        </p:txBody>
      </p:sp>
      <p:sp>
        <p:nvSpPr>
          <p:cNvPr id="3" name="Content Placeholder 2"/>
          <p:cNvSpPr>
            <a:spLocks noGrp="1"/>
          </p:cNvSpPr>
          <p:nvPr>
            <p:ph idx="1"/>
          </p:nvPr>
        </p:nvSpPr>
        <p:spPr>
          <a:xfrm>
            <a:off x="533400" y="1600201"/>
            <a:ext cx="8229600" cy="4191000"/>
          </a:xfrm>
        </p:spPr>
        <p:txBody>
          <a:bodyPr>
            <a:normAutofit/>
          </a:bodyPr>
          <a:lstStyle>
            <a:lvl1pPr>
              <a:defRPr sz="2400">
                <a:solidFill>
                  <a:srgbClr val="00467F"/>
                </a:solidFill>
              </a:defRPr>
            </a:lvl1pPr>
            <a:lvl2pPr>
              <a:defRPr sz="2400">
                <a:solidFill>
                  <a:srgbClr val="00467F"/>
                </a:solidFill>
              </a:defRPr>
            </a:lvl2pPr>
            <a:lvl3pPr>
              <a:defRPr sz="2400">
                <a:solidFill>
                  <a:srgbClr val="00467F"/>
                </a:solidFill>
              </a:defRPr>
            </a:lvl3pPr>
            <a:lvl4pPr>
              <a:defRPr sz="2400">
                <a:solidFill>
                  <a:srgbClr val="00467F"/>
                </a:solidFill>
              </a:defRPr>
            </a:lvl4pPr>
            <a:lvl5pPr>
              <a:defRPr sz="2400">
                <a:solidFill>
                  <a:srgbClr val="0046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14" name="Rectangle 13"/>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7"/>
          <p:cNvGrpSpPr/>
          <p:nvPr/>
        </p:nvGrpSpPr>
        <p:grpSpPr>
          <a:xfrm>
            <a:off x="6242538" y="6469415"/>
            <a:ext cx="2404823" cy="207610"/>
            <a:chOff x="6846888" y="6524625"/>
            <a:chExt cx="1765301" cy="152400"/>
          </a:xfrm>
        </p:grpSpPr>
        <p:sp>
          <p:nvSpPr>
            <p:cNvPr id="19"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6" name="Rectangle 45"/>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2"/>
          <p:cNvGrpSpPr/>
          <p:nvPr/>
        </p:nvGrpSpPr>
        <p:grpSpPr>
          <a:xfrm>
            <a:off x="533400" y="6184900"/>
            <a:ext cx="2455863" cy="485775"/>
            <a:chOff x="533400" y="6184900"/>
            <a:chExt cx="2455863" cy="485775"/>
          </a:xfrm>
        </p:grpSpPr>
        <p:sp>
          <p:nvSpPr>
            <p:cNvPr id="2051"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3"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4"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5"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6"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7"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8"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9"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0"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1"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2"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3"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4"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5"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6"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7"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8"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9"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0"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17515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57975F1B-8626-45DE-ACFF-5E404BF93E53}" type="datetime1">
              <a:rPr lang="en-US" smtClean="0"/>
              <a:t>2/23/2024</a:t>
            </a:fld>
            <a:endParaRPr lang="en-US" dirty="0"/>
          </a:p>
        </p:txBody>
      </p:sp>
      <p:sp>
        <p:nvSpPr>
          <p:cNvPr id="10" name="Footer Placeholder 9"/>
          <p:cNvSpPr>
            <a:spLocks noGrp="1"/>
          </p:cNvSpPr>
          <p:nvPr>
            <p:ph type="ftr" sz="quarter" idx="12"/>
          </p:nvPr>
        </p:nvSpPr>
        <p:spPr>
          <a:xfrm>
            <a:off x="1142999" y="6019800"/>
            <a:ext cx="5334001" cy="567915"/>
          </a:xfrm>
        </p:spPr>
        <p:txBody>
          <a:bodyPr/>
          <a:lstStyle>
            <a:lvl1pPr>
              <a:defRPr/>
            </a:lvl1pPr>
          </a:lstStyle>
          <a:p>
            <a:r>
              <a:rPr lang="en-US" dirty="0"/>
              <a:t>Copyright ©2021 McGraw-Hill Higher.  All rights reserved. No reproduction or distribution without the prior written consent of McGraw-Hill</a:t>
            </a:r>
          </a:p>
        </p:txBody>
      </p:sp>
    </p:spTree>
    <p:extLst>
      <p:ext uri="{BB962C8B-B14F-4D97-AF65-F5344CB8AC3E}">
        <p14:creationId xmlns:p14="http://schemas.microsoft.com/office/powerpoint/2010/main" val="1465686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BC904C-5BA1-48BD-B197-A9196293FD30}" type="datetime1">
              <a:rPr lang="en-US" smtClean="0"/>
              <a:t>2/23/2024</a:t>
            </a:fld>
            <a:endParaRPr lang="en-US" dirty="0"/>
          </a:p>
        </p:txBody>
      </p:sp>
      <p:sp>
        <p:nvSpPr>
          <p:cNvPr id="5" name="Footer Placeholder 4"/>
          <p:cNvSpPr>
            <a:spLocks noGrp="1"/>
          </p:cNvSpPr>
          <p:nvPr>
            <p:ph type="ftr" sz="quarter" idx="11"/>
          </p:nvPr>
        </p:nvSpPr>
        <p:spPr>
          <a:xfrm>
            <a:off x="1142999" y="6019800"/>
            <a:ext cx="5334001" cy="567915"/>
          </a:xfrm>
        </p:spPr>
        <p:txBody>
          <a:bodyPr/>
          <a:lstStyle>
            <a:lvl1pPr>
              <a:defRPr/>
            </a:lvl1pPr>
          </a:lstStyle>
          <a:p>
            <a:r>
              <a:rPr lang="en-US" dirty="0"/>
              <a:t>Copyright ©2021 McGraw-Hill Higher.  All rights reserved. No reproduction or distribution without the prior written consent of McGraw-Hill</a:t>
            </a:r>
          </a:p>
        </p:txBody>
      </p:sp>
    </p:spTree>
    <p:extLst>
      <p:ext uri="{BB962C8B-B14F-4D97-AF65-F5344CB8AC3E}">
        <p14:creationId xmlns:p14="http://schemas.microsoft.com/office/powerpoint/2010/main" val="15222990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0E4BC5-1C39-4DAE-BC43-975B4B4DD800}" type="datetime1">
              <a:rPr lang="en-US" smtClean="0"/>
              <a:t>2/23/2024</a:t>
            </a:fld>
            <a:endParaRPr lang="en-US" dirty="0"/>
          </a:p>
        </p:txBody>
      </p:sp>
      <p:sp>
        <p:nvSpPr>
          <p:cNvPr id="5" name="Footer Placeholder 4"/>
          <p:cNvSpPr>
            <a:spLocks noGrp="1"/>
          </p:cNvSpPr>
          <p:nvPr>
            <p:ph type="ftr" sz="quarter" idx="11"/>
          </p:nvPr>
        </p:nvSpPr>
        <p:spPr>
          <a:xfrm>
            <a:off x="1142999" y="6019800"/>
            <a:ext cx="5486401" cy="567915"/>
          </a:xfrm>
        </p:spPr>
        <p:txBody>
          <a:bodyPr/>
          <a:lstStyle>
            <a:lvl1pPr>
              <a:defRPr/>
            </a:lvl1pPr>
          </a:lstStyle>
          <a:p>
            <a:r>
              <a:rPr lang="en-US" dirty="0"/>
              <a:t>Copyright ©2021 McGraw-Hill Higher.  All rights reserved. No reproduction or distribution without the prior written consent of McGraw-Hill</a:t>
            </a:r>
          </a:p>
        </p:txBody>
      </p:sp>
    </p:spTree>
    <p:extLst>
      <p:ext uri="{BB962C8B-B14F-4D97-AF65-F5344CB8AC3E}">
        <p14:creationId xmlns:p14="http://schemas.microsoft.com/office/powerpoint/2010/main" val="1584606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11AD4D-C4D5-4F29-B0CA-A6D5764FDFA1}" type="datetime1">
              <a:rPr lang="en-US" smtClean="0"/>
              <a:t>2/23/2024</a:t>
            </a:fld>
            <a:endParaRPr lang="en-US" dirty="0"/>
          </a:p>
        </p:txBody>
      </p:sp>
      <p:sp>
        <p:nvSpPr>
          <p:cNvPr id="4" name="Footer Placeholder 3"/>
          <p:cNvSpPr>
            <a:spLocks noGrp="1"/>
          </p:cNvSpPr>
          <p:nvPr>
            <p:ph type="ftr" sz="quarter" idx="11"/>
          </p:nvPr>
        </p:nvSpPr>
        <p:spPr>
          <a:xfrm>
            <a:off x="1142999" y="6019800"/>
            <a:ext cx="5486401" cy="567915"/>
          </a:xfrm>
        </p:spPr>
        <p:txBody>
          <a:bodyPr/>
          <a:lstStyle>
            <a:lvl1pPr>
              <a:defRPr/>
            </a:lvl1pPr>
          </a:lstStyle>
          <a:p>
            <a:r>
              <a:rPr lang="en-US" dirty="0"/>
              <a:t>Copyright ©2021 McGraw-Hill Higher.  All rights reserved. No reproduction or distribution without the prior written consent of McGraw-Hill</a:t>
            </a:r>
          </a:p>
        </p:txBody>
      </p:sp>
    </p:spTree>
    <p:extLst>
      <p:ext uri="{BB962C8B-B14F-4D97-AF65-F5344CB8AC3E}">
        <p14:creationId xmlns:p14="http://schemas.microsoft.com/office/powerpoint/2010/main" val="304017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rgbClr val="00467F"/>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255477"/>
          </a:xfrm>
        </p:spPr>
        <p:txBody>
          <a:bodyPr>
            <a:normAutofit/>
          </a:bodyPr>
          <a:lstStyle>
            <a:lvl1pPr>
              <a:defRPr sz="2000">
                <a:solidFill>
                  <a:srgbClr val="00467F"/>
                </a:solidFill>
              </a:defRPr>
            </a:lvl1pPr>
            <a:lvl2pPr>
              <a:defRPr sz="2000">
                <a:solidFill>
                  <a:srgbClr val="00467F"/>
                </a:solidFill>
              </a:defRPr>
            </a:lvl2pPr>
            <a:lvl3pPr>
              <a:defRPr sz="2000">
                <a:solidFill>
                  <a:srgbClr val="00467F"/>
                </a:solidFill>
              </a:defRPr>
            </a:lvl3pPr>
            <a:lvl4pPr>
              <a:defRPr sz="2000">
                <a:solidFill>
                  <a:srgbClr val="00467F"/>
                </a:solidFill>
              </a:defRPr>
            </a:lvl4pPr>
            <a:lvl5pPr>
              <a:defRPr sz="2000">
                <a:solidFill>
                  <a:srgbClr val="00467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55477"/>
          </a:xfrm>
        </p:spPr>
        <p:txBody>
          <a:bodyPr>
            <a:normAutofit/>
          </a:bodyPr>
          <a:lstStyle>
            <a:lvl1pPr>
              <a:defRPr sz="2000">
                <a:solidFill>
                  <a:srgbClr val="00467F"/>
                </a:solidFill>
              </a:defRPr>
            </a:lvl1pPr>
            <a:lvl2pPr>
              <a:defRPr sz="2000">
                <a:solidFill>
                  <a:srgbClr val="00467F"/>
                </a:solidFill>
              </a:defRPr>
            </a:lvl2pPr>
            <a:lvl3pPr>
              <a:defRPr sz="2000">
                <a:solidFill>
                  <a:srgbClr val="00467F"/>
                </a:solidFill>
              </a:defRPr>
            </a:lvl3pPr>
            <a:lvl4pPr>
              <a:defRPr sz="2000">
                <a:solidFill>
                  <a:srgbClr val="00467F"/>
                </a:solidFill>
              </a:defRPr>
            </a:lvl4pPr>
            <a:lvl5pPr>
              <a:defRPr sz="2000">
                <a:solidFill>
                  <a:srgbClr val="00467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39" name="Rectangle 38"/>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0"/>
          <p:cNvGrpSpPr/>
          <p:nvPr/>
        </p:nvGrpSpPr>
        <p:grpSpPr>
          <a:xfrm>
            <a:off x="6242538" y="6469415"/>
            <a:ext cx="2404823" cy="207610"/>
            <a:chOff x="6846888" y="6524625"/>
            <a:chExt cx="1765301" cy="152400"/>
          </a:xfrm>
        </p:grpSpPr>
        <p:sp>
          <p:nvSpPr>
            <p:cNvPr id="12"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40"/>
          <p:cNvGrpSpPr/>
          <p:nvPr/>
        </p:nvGrpSpPr>
        <p:grpSpPr>
          <a:xfrm>
            <a:off x="533400" y="6184900"/>
            <a:ext cx="2455863" cy="485775"/>
            <a:chOff x="533400" y="6184900"/>
            <a:chExt cx="2455863" cy="485775"/>
          </a:xfrm>
        </p:grpSpPr>
        <p:sp>
          <p:nvSpPr>
            <p:cNvPr id="42"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0550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rgbClr val="00467F"/>
                </a:solidFill>
              </a:defRPr>
            </a:lvl1pPr>
          </a:lstStyle>
          <a:p>
            <a:r>
              <a:rPr lang="en-US"/>
              <a:t>Click to edit Master title style</a:t>
            </a:r>
          </a:p>
        </p:txBody>
      </p:sp>
      <p:pic>
        <p:nvPicPr>
          <p:cNvPr id="6" name="Picture 5"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7" name="Rectangle 6"/>
          <p:cNvSpPr/>
          <p:nvPr/>
        </p:nvSpPr>
        <p:spPr>
          <a:xfrm>
            <a:off x="0" y="5978770"/>
            <a:ext cx="9144000" cy="87923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8"/>
          <p:cNvGrpSpPr/>
          <p:nvPr/>
        </p:nvGrpSpPr>
        <p:grpSpPr>
          <a:xfrm>
            <a:off x="6242538" y="6469415"/>
            <a:ext cx="2404823" cy="207610"/>
            <a:chOff x="6846888" y="6524625"/>
            <a:chExt cx="1765301" cy="152400"/>
          </a:xfrm>
        </p:grpSpPr>
        <p:sp>
          <p:nvSpPr>
            <p:cNvPr id="10"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38"/>
          <p:cNvGrpSpPr/>
          <p:nvPr/>
        </p:nvGrpSpPr>
        <p:grpSpPr>
          <a:xfrm>
            <a:off x="533400" y="6184900"/>
            <a:ext cx="2455863" cy="485775"/>
            <a:chOff x="533400" y="6184900"/>
            <a:chExt cx="2455863" cy="485775"/>
          </a:xfrm>
        </p:grpSpPr>
        <p:sp>
          <p:nvSpPr>
            <p:cNvPr id="40"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99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6" name="Rectangle 5"/>
          <p:cNvSpPr/>
          <p:nvPr/>
        </p:nvSpPr>
        <p:spPr>
          <a:xfrm>
            <a:off x="0" y="5978770"/>
            <a:ext cx="9144000" cy="87923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7"/>
          <p:cNvGrpSpPr/>
          <p:nvPr/>
        </p:nvGrpSpPr>
        <p:grpSpPr>
          <a:xfrm>
            <a:off x="6242538" y="6469415"/>
            <a:ext cx="2404823" cy="207610"/>
            <a:chOff x="6846888" y="6524625"/>
            <a:chExt cx="1765301" cy="152400"/>
          </a:xfrm>
        </p:grpSpPr>
        <p:sp>
          <p:nvSpPr>
            <p:cNvPr id="9"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 name="Group 37"/>
          <p:cNvGrpSpPr/>
          <p:nvPr/>
        </p:nvGrpSpPr>
        <p:grpSpPr>
          <a:xfrm>
            <a:off x="533400" y="6184900"/>
            <a:ext cx="2455863" cy="485775"/>
            <a:chOff x="533400" y="6184900"/>
            <a:chExt cx="2455863" cy="485775"/>
          </a:xfrm>
        </p:grpSpPr>
        <p:sp>
          <p:nvSpPr>
            <p:cNvPr id="39"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3019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0">
                <a:solidFill>
                  <a:srgbClr val="00467F"/>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pic>
        <p:nvPicPr>
          <p:cNvPr id="8" name="Picture 7"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9" name="Rectangle 8"/>
          <p:cNvSpPr/>
          <p:nvPr/>
        </p:nvSpPr>
        <p:spPr>
          <a:xfrm>
            <a:off x="0" y="5978770"/>
            <a:ext cx="9144000" cy="87923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0"/>
          <p:cNvGrpSpPr/>
          <p:nvPr/>
        </p:nvGrpSpPr>
        <p:grpSpPr>
          <a:xfrm>
            <a:off x="6242538" y="6469415"/>
            <a:ext cx="2404823" cy="207610"/>
            <a:chOff x="6846888" y="6524625"/>
            <a:chExt cx="1765301" cy="152400"/>
          </a:xfrm>
        </p:grpSpPr>
        <p:sp>
          <p:nvSpPr>
            <p:cNvPr id="12"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40"/>
          <p:cNvGrpSpPr/>
          <p:nvPr/>
        </p:nvGrpSpPr>
        <p:grpSpPr>
          <a:xfrm>
            <a:off x="533400" y="6184900"/>
            <a:ext cx="2455863" cy="485775"/>
            <a:chOff x="533400" y="6184900"/>
            <a:chExt cx="2455863" cy="485775"/>
          </a:xfrm>
        </p:grpSpPr>
        <p:sp>
          <p:nvSpPr>
            <p:cNvPr id="42"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904713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A57DD5-D180-4015-BBBF-8FB6BE65CA9E}" type="datetime1">
              <a:rPr lang="en-US" smtClean="0"/>
              <a:t>2/23/2024</a:t>
            </a:fld>
            <a:endParaRPr lang="en-US" dirty="0"/>
          </a:p>
        </p:txBody>
      </p:sp>
      <p:sp>
        <p:nvSpPr>
          <p:cNvPr id="4" name="Footer Placeholder 3"/>
          <p:cNvSpPr>
            <a:spLocks noGrp="1"/>
          </p:cNvSpPr>
          <p:nvPr>
            <p:ph type="ftr" sz="quarter" idx="11"/>
          </p:nvPr>
        </p:nvSpPr>
        <p:spPr>
          <a:xfrm>
            <a:off x="1142999" y="6019800"/>
            <a:ext cx="5410201" cy="567915"/>
          </a:xfrm>
        </p:spPr>
        <p:txBody>
          <a:bodyPr/>
          <a:lstStyle/>
          <a:p>
            <a:r>
              <a:rPr lang="en-US" dirty="0"/>
              <a:t>Copyright ©2021 McGraw-Hill Higher.  All rights reserved. No reproduction or distribution without the prior written consent of McGraw-Hill</a:t>
            </a:r>
            <a:endParaRPr kumimoji="0" lang="en-US" dirty="0"/>
          </a:p>
        </p:txBody>
      </p:sp>
      <p:sp>
        <p:nvSpPr>
          <p:cNvPr id="6" name="Content Placeholder 8"/>
          <p:cNvSpPr>
            <a:spLocks noGrp="1"/>
          </p:cNvSpPr>
          <p:nvPr>
            <p:ph idx="1"/>
          </p:nvPr>
        </p:nvSpPr>
        <p:spPr>
          <a:xfrm>
            <a:off x="304800" y="1524000"/>
            <a:ext cx="82296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192406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179614" y="0"/>
            <a:ext cx="8964386" cy="5638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itle 8"/>
          <p:cNvSpPr>
            <a:spLocks noGrp="1"/>
          </p:cNvSpPr>
          <p:nvPr>
            <p:ph type="subTitle" idx="1"/>
          </p:nvPr>
        </p:nvSpPr>
        <p:spPr>
          <a:xfrm>
            <a:off x="5731323" y="2743200"/>
            <a:ext cx="3124200" cy="2057400"/>
          </a:xfrm>
        </p:spPr>
        <p:txBody>
          <a:bodyPr>
            <a:noAutofit/>
          </a:bodyPr>
          <a:lstStyle>
            <a:lvl1pPr marL="0" indent="0" algn="ctr">
              <a:buNone/>
              <a:defRPr sz="2400" b="0" spc="100" baseline="0">
                <a:solidFill>
                  <a:schemeClr val="tx2">
                    <a:lumMod val="40000"/>
                    <a:lumOff val="6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Title 27"/>
          <p:cNvSpPr>
            <a:spLocks noGrp="1"/>
          </p:cNvSpPr>
          <p:nvPr>
            <p:ph type="ctrTitle"/>
          </p:nvPr>
        </p:nvSpPr>
        <p:spPr>
          <a:xfrm>
            <a:off x="5714989" y="609600"/>
            <a:ext cx="3124200" cy="1905000"/>
          </a:xfrm>
          <a:noFill/>
          <a:ln w="6350" cap="rnd">
            <a:noFill/>
          </a:ln>
        </p:spPr>
        <p:txBody>
          <a:bodyPr anchor="b" anchorCtr="0">
            <a:noAutofit/>
          </a:bodyPr>
          <a:lstStyle>
            <a:lvl1pPr algn="ctr">
              <a:defRPr lang="en-US" sz="3200" b="1" dirty="0">
                <a:ln w="3200">
                  <a:solidFill>
                    <a:schemeClr val="bg2">
                      <a:shade val="75000"/>
                      <a:alpha val="25000"/>
                    </a:schemeClr>
                  </a:solidFill>
                  <a:prstDash val="solid"/>
                  <a:round/>
                </a:ln>
                <a:solidFill>
                  <a:schemeClr val="tx2">
                    <a:lumMod val="20000"/>
                    <a:lumOff val="80000"/>
                  </a:schemeClr>
                </a:solidFill>
                <a:effectLst>
                  <a:innerShdw blurRad="50800" dist="25400" dir="13500000">
                    <a:srgbClr val="000000">
                      <a:alpha val="70000"/>
                    </a:srgbClr>
                  </a:innerShdw>
                </a:effectLst>
              </a:defRPr>
            </a:lvl1pPr>
          </a:lstStyle>
          <a:p>
            <a:r>
              <a:rPr kumimoji="0" lang="en-US"/>
              <a:t>Click to edit Master title style</a:t>
            </a:r>
            <a:endParaRPr kumimoji="0" lang="en-US" dirty="0"/>
          </a:p>
        </p:txBody>
      </p:sp>
      <p:sp>
        <p:nvSpPr>
          <p:cNvPr id="15" name="Date Placeholder 14"/>
          <p:cNvSpPr>
            <a:spLocks noGrp="1"/>
          </p:cNvSpPr>
          <p:nvPr>
            <p:ph type="dt" sz="half" idx="10"/>
          </p:nvPr>
        </p:nvSpPr>
        <p:spPr/>
        <p:txBody>
          <a:bodyPr/>
          <a:lstStyle/>
          <a:p>
            <a:fld id="{D7C198E3-BC23-4B38-BEE0-07FB8EE94FAE}" type="datetime1">
              <a:rPr lang="en-US" smtClean="0"/>
              <a:t>2/23/2024</a:t>
            </a:fld>
            <a:endParaRPr lang="en-US" dirty="0"/>
          </a:p>
        </p:txBody>
      </p:sp>
      <p:sp>
        <p:nvSpPr>
          <p:cNvPr id="17" name="Footer Placeholder 16"/>
          <p:cNvSpPr>
            <a:spLocks noGrp="1"/>
          </p:cNvSpPr>
          <p:nvPr>
            <p:ph type="ftr" sz="quarter" idx="12"/>
          </p:nvPr>
        </p:nvSpPr>
        <p:spPr>
          <a:xfrm>
            <a:off x="1347537" y="6019800"/>
            <a:ext cx="4367463" cy="567915"/>
          </a:xfrm>
        </p:spPr>
        <p:txBody>
          <a:bodyPr/>
          <a:lstStyle>
            <a:lvl1pPr algn="ctr">
              <a:defRPr/>
            </a:lvl1pPr>
          </a:lstStyle>
          <a:p>
            <a:r>
              <a:rPr lang="en-US" dirty="0"/>
              <a:t>Copyright ©2021 McGraw-Hill Higher.  All rights reserved. No reproduction or distribution without the prior written consent of McGraw-Hill</a:t>
            </a:r>
          </a:p>
        </p:txBody>
      </p:sp>
      <p:sp>
        <p:nvSpPr>
          <p:cNvPr id="12" name="Rectangle 11"/>
          <p:cNvSpPr/>
          <p:nvPr/>
        </p:nvSpPr>
        <p:spPr>
          <a:xfrm>
            <a:off x="179614" y="5638800"/>
            <a:ext cx="8964386" cy="2286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6953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3048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4" name="Date Placeholder 13"/>
          <p:cNvSpPr>
            <a:spLocks noGrp="1"/>
          </p:cNvSpPr>
          <p:nvPr>
            <p:ph type="dt" sz="half" idx="14"/>
          </p:nvPr>
        </p:nvSpPr>
        <p:spPr/>
        <p:txBody>
          <a:bodyPr/>
          <a:lstStyle/>
          <a:p>
            <a:fld id="{9E45C90C-FDC6-4D4B-92C9-8F3032C829F2}" type="datetime1">
              <a:rPr lang="en-US" smtClean="0"/>
              <a:t>2/23/2024</a:t>
            </a:fld>
            <a:endParaRPr lang="en-US" dirty="0"/>
          </a:p>
        </p:txBody>
      </p:sp>
      <p:sp>
        <p:nvSpPr>
          <p:cNvPr id="16" name="Footer Placeholder 15"/>
          <p:cNvSpPr>
            <a:spLocks noGrp="1"/>
          </p:cNvSpPr>
          <p:nvPr>
            <p:ph type="ftr" sz="quarter" idx="16"/>
          </p:nvPr>
        </p:nvSpPr>
        <p:spPr/>
        <p:txBody>
          <a:bodyPr/>
          <a:lstStyle>
            <a:lvl1pPr>
              <a:defRPr/>
            </a:lvl1pPr>
          </a:lstStyle>
          <a:p>
            <a:r>
              <a:rPr lang="en-US" dirty="0"/>
              <a:t>Copyright ©2021 McGraw-Hill Higher.  All rights reserved. No reproduction or distribution without the prior written consent of McGraw-Hill</a:t>
            </a:r>
          </a:p>
        </p:txBody>
      </p:sp>
      <p:sp>
        <p:nvSpPr>
          <p:cNvPr id="17" name="Title 16"/>
          <p:cNvSpPr>
            <a:spLocks noGrp="1"/>
          </p:cNvSpPr>
          <p:nvPr>
            <p:ph type="title"/>
          </p:nvPr>
        </p:nvSpPr>
        <p:spPr/>
        <p:txBody>
          <a:bodyPr rtlCol="0" anchor="b" anchorCtr="0"/>
          <a:lstStyle/>
          <a:p>
            <a:r>
              <a:rPr kumimoji="0" lang="en-US"/>
              <a:t>Click to edit Master title style</a:t>
            </a:r>
          </a:p>
        </p:txBody>
      </p:sp>
    </p:spTree>
    <p:extLst>
      <p:ext uri="{BB962C8B-B14F-4D97-AF65-F5344CB8AC3E}">
        <p14:creationId xmlns:p14="http://schemas.microsoft.com/office/powerpoint/2010/main" val="227603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2A062-45A9-47BC-8FD4-5E41446F95A8}" type="datetimeFigureOut">
              <a:rPr lang="en-US" smtClean="0"/>
              <a:pPr/>
              <a:t>2/23/2024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2011 John Wiley &amp; Sons, Inc.</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1-</a:t>
            </a:r>
            <a:fld id="{02C2BAAB-DA23-4E35-9ED6-5179E6C4C90A}" type="slidenum">
              <a:rPr lang="en-US" smtClean="0"/>
              <a:pPr/>
              <a:t>‹#›</a:t>
            </a:fld>
            <a:endParaRPr lang="en-US" dirty="0"/>
          </a:p>
        </p:txBody>
      </p:sp>
    </p:spTree>
    <p:extLst>
      <p:ext uri="{BB962C8B-B14F-4D97-AF65-F5344CB8AC3E}">
        <p14:creationId xmlns:p14="http://schemas.microsoft.com/office/powerpoint/2010/main" val="428266438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9" r:id="rId7"/>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336884" y="1481688"/>
            <a:ext cx="8229600" cy="46783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4" name="Date Placeholder 23"/>
          <p:cNvSpPr>
            <a:spLocks noGrp="1"/>
          </p:cNvSpPr>
          <p:nvPr>
            <p:ph type="dt" sz="half" idx="2"/>
          </p:nvPr>
        </p:nvSpPr>
        <p:spPr>
          <a:xfrm>
            <a:off x="6682898" y="6203667"/>
            <a:ext cx="1699101" cy="384048"/>
          </a:xfrm>
          <a:prstGeom prst="rect">
            <a:avLst/>
          </a:prstGeom>
        </p:spPr>
        <p:txBody>
          <a:bodyPr vert="horz" anchor="ctr" anchorCtr="0"/>
          <a:lstStyle>
            <a:lvl1pPr algn="l" eaLnBrk="1" latinLnBrk="0" hangingPunct="1">
              <a:defRPr kumimoji="0" sz="1200">
                <a:solidFill>
                  <a:schemeClr val="tx2"/>
                </a:solidFill>
              </a:defRPr>
            </a:lvl1pPr>
          </a:lstStyle>
          <a:p>
            <a:fld id="{14465D6A-A88B-4670-82F2-AE1AB6261C0C}" type="datetime1">
              <a:rPr lang="en-US" smtClean="0"/>
              <a:t>2/23/2024</a:t>
            </a:fld>
            <a:endParaRPr lang="en-US" dirty="0"/>
          </a:p>
        </p:txBody>
      </p:sp>
      <p:sp>
        <p:nvSpPr>
          <p:cNvPr id="10" name="Footer Placeholder 9"/>
          <p:cNvSpPr>
            <a:spLocks noGrp="1"/>
          </p:cNvSpPr>
          <p:nvPr>
            <p:ph type="ftr" sz="quarter" idx="3"/>
          </p:nvPr>
        </p:nvSpPr>
        <p:spPr>
          <a:xfrm>
            <a:off x="1142999" y="6019800"/>
            <a:ext cx="5334001" cy="567915"/>
          </a:xfrm>
          <a:prstGeom prst="rect">
            <a:avLst/>
          </a:prstGeom>
        </p:spPr>
        <p:txBody>
          <a:bodyPr vert="horz" anchor="ctr" anchorCtr="0"/>
          <a:lstStyle>
            <a:lvl1pPr algn="r" eaLnBrk="1" latinLnBrk="0" hangingPunct="1">
              <a:defRPr kumimoji="0" sz="1200">
                <a:solidFill>
                  <a:schemeClr val="tx2"/>
                </a:solidFill>
              </a:defRPr>
            </a:lvl1pPr>
          </a:lstStyle>
          <a:p>
            <a:r>
              <a:rPr lang="en-US" dirty="0"/>
              <a:t>Copyright ©2021 McGraw-Hill Higher.  All rights reserved. No reproduction or distribution without the prior written consent of McGraw-Hill</a:t>
            </a:r>
          </a:p>
        </p:txBody>
      </p:sp>
      <p:sp>
        <p:nvSpPr>
          <p:cNvPr id="5" name="Title Placeholder 4"/>
          <p:cNvSpPr>
            <a:spLocks noGrp="1"/>
          </p:cNvSpPr>
          <p:nvPr>
            <p:ph type="title"/>
          </p:nvPr>
        </p:nvSpPr>
        <p:spPr>
          <a:xfrm>
            <a:off x="324852" y="152400"/>
            <a:ext cx="8229600" cy="1219200"/>
          </a:xfrm>
          <a:prstGeom prst="rect">
            <a:avLst/>
          </a:prstGeom>
          <a:ln w="6350" cap="rnd">
            <a:noFill/>
          </a:ln>
        </p:spPr>
        <p:txBody>
          <a:bodyPr vert="horz" anchor="b" anchorCtr="0">
            <a:normAutofit/>
          </a:bodyPr>
          <a:lstStyle/>
          <a:p>
            <a:r>
              <a:rPr kumimoji="0" lang="en-US"/>
              <a:t>Click to edit Master title style</a:t>
            </a:r>
            <a:endParaRPr kumimoji="0" lang="en-US" dirty="0"/>
          </a:p>
        </p:txBody>
      </p:sp>
      <p:sp>
        <p:nvSpPr>
          <p:cNvPr id="8" name="Rectangle 7"/>
          <p:cNvSpPr/>
          <p:nvPr/>
        </p:nvSpPr>
        <p:spPr>
          <a:xfrm rot="16200000">
            <a:off x="-3342707" y="3323253"/>
            <a:ext cx="6860515" cy="17510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0" y="6674947"/>
            <a:ext cx="9144000" cy="183057"/>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8365958" y="6245423"/>
            <a:ext cx="609600" cy="307777"/>
          </a:xfrm>
          <a:prstGeom prst="rect">
            <a:avLst/>
          </a:prstGeom>
          <a:noFill/>
        </p:spPr>
        <p:txBody>
          <a:bodyPr wrap="square" rtlCol="0">
            <a:spAutoFit/>
          </a:bodyPr>
          <a:lstStyle/>
          <a:p>
            <a:r>
              <a:rPr lang="en-US" sz="1400" dirty="0">
                <a:solidFill>
                  <a:schemeClr val="tx2"/>
                </a:solidFill>
              </a:rPr>
              <a:t>1-</a:t>
            </a:r>
            <a:fld id="{9B94B328-B391-44D5-B0EB-831D8818526F}" type="slidenum">
              <a:rPr lang="en-US" sz="1400" smtClean="0">
                <a:solidFill>
                  <a:schemeClr val="tx2"/>
                </a:solidFill>
              </a:rPr>
              <a:pPr/>
              <a:t>‹#›</a:t>
            </a:fld>
            <a:endParaRPr lang="en-US" sz="1400" dirty="0">
              <a:solidFill>
                <a:schemeClr val="tx2"/>
              </a:solidFill>
            </a:endParaRPr>
          </a:p>
        </p:txBody>
      </p:sp>
    </p:spTree>
    <p:extLst>
      <p:ext uri="{BB962C8B-B14F-4D97-AF65-F5344CB8AC3E}">
        <p14:creationId xmlns:p14="http://schemas.microsoft.com/office/powerpoint/2010/main" val="3215021987"/>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hf sldNum="0" hdr="0" dt="0"/>
  <p:txStyles>
    <p:titleStyle>
      <a:lvl1pPr algn="l" rtl="0" eaLnBrk="1" latinLnBrk="0" hangingPunct="1">
        <a:spcBef>
          <a:spcPct val="0"/>
        </a:spcBef>
        <a:buNone/>
        <a:defRPr kumimoji="0" lang="en-US" sz="3200" b="1" kern="1200" spc="-100" baseline="0" dirty="0">
          <a:ln w="3200">
            <a:solidFill>
              <a:schemeClr val="bg2">
                <a:shade val="75000"/>
                <a:alpha val="25000"/>
              </a:schemeClr>
            </a:solidFill>
            <a:prstDash val="solid"/>
            <a:round/>
          </a:ln>
          <a:solidFill>
            <a:schemeClr val="tx1">
              <a:lumMod val="95000"/>
              <a:lumOff val="5000"/>
            </a:schemeClr>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tx2"/>
        </a:buClr>
        <a:buSzPct val="85000"/>
        <a:buFont typeface="Wingdings 2"/>
        <a:buChar char=""/>
        <a:defRPr kumimoji="0" sz="2600" b="1" kern="1200">
          <a:solidFill>
            <a:schemeClr val="tx1"/>
          </a:solidFill>
          <a:latin typeface="+mn-lt"/>
          <a:ea typeface="+mn-ea"/>
          <a:cs typeface="+mn-cs"/>
        </a:defRPr>
      </a:lvl1pPr>
      <a:lvl2pPr marL="640080" indent="-274320" algn="l" rtl="0" eaLnBrk="1" latinLnBrk="0" hangingPunct="1">
        <a:spcBef>
          <a:spcPts val="300"/>
        </a:spcBef>
        <a:buClr>
          <a:schemeClr val="tx2"/>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tx2"/>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tx2"/>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tx2"/>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g8p2H7EvoG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hyperlink" Target="mailto:buslaw.enquiries@qut.edu.au" TargetMode="External"/><Relationship Id="rId3" Type="http://schemas.openxmlformats.org/officeDocument/2006/relationships/hyperlink" Target="mailto:k.mohannak@qut.edu.au" TargetMode="External"/><Relationship Id="rId7" Type="http://schemas.openxmlformats.org/officeDocument/2006/relationships/hyperlink" Target="mailto:askqut@qut.edu.a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jessica.barjaktarovic@qut.edu.au" TargetMode="External"/><Relationship Id="rId5" Type="http://schemas.openxmlformats.org/officeDocument/2006/relationships/hyperlink" Target="mailto:d2.bojic@qut.edu.au" TargetMode="External"/><Relationship Id="rId4" Type="http://schemas.openxmlformats.org/officeDocument/2006/relationships/hyperlink" Target="mailto:p1.mcculloch@qut.edu.au"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422023" y="2130425"/>
            <a:ext cx="7274176" cy="1470025"/>
          </a:xfrm>
        </p:spPr>
        <p:txBody>
          <a:bodyPr>
            <a:normAutofit/>
          </a:bodyPr>
          <a:lstStyle/>
          <a:p>
            <a:pPr eaLnBrk="1" hangingPunct="1"/>
            <a:r>
              <a:rPr lang="en-US" dirty="0"/>
              <a:t>MGB235 Monitoring and Managing Operational Performance</a:t>
            </a:r>
          </a:p>
        </p:txBody>
      </p:sp>
      <p:sp>
        <p:nvSpPr>
          <p:cNvPr id="4099" name="Rectangle 5"/>
          <p:cNvSpPr>
            <a:spLocks noGrp="1" noChangeArrowheads="1"/>
          </p:cNvSpPr>
          <p:nvPr>
            <p:ph type="subTitle" idx="1"/>
          </p:nvPr>
        </p:nvSpPr>
        <p:spPr>
          <a:xfrm>
            <a:off x="422023" y="3962400"/>
            <a:ext cx="7274177" cy="2209800"/>
          </a:xfrm>
        </p:spPr>
        <p:txBody>
          <a:bodyPr>
            <a:normAutofit fontScale="85000" lnSpcReduction="20000"/>
          </a:bodyPr>
          <a:lstStyle/>
          <a:p>
            <a:pPr eaLnBrk="1" hangingPunct="1"/>
            <a:r>
              <a:rPr lang="en-US" sz="3300" dirty="0"/>
              <a:t>Week 1 : Unit Overview</a:t>
            </a:r>
          </a:p>
          <a:p>
            <a:pPr eaLnBrk="1" hangingPunct="1"/>
            <a:endParaRPr lang="en-US" sz="3300" dirty="0"/>
          </a:p>
          <a:p>
            <a:pPr eaLnBrk="1" hangingPunct="1"/>
            <a:r>
              <a:rPr lang="en-US" sz="3300" dirty="0"/>
              <a:t>Welcome to MGB235!</a:t>
            </a:r>
          </a:p>
          <a:p>
            <a:pPr eaLnBrk="1" hangingPunct="1"/>
            <a:endParaRPr lang="en-US" dirty="0"/>
          </a:p>
          <a:p>
            <a:pPr algn="r" eaLnBrk="1" hangingPunct="1"/>
            <a:r>
              <a:rPr lang="en-US" dirty="0"/>
              <a:t>Dr Kavoos Mohannak</a:t>
            </a:r>
          </a:p>
          <a:p>
            <a:pPr algn="r" eaLnBrk="1" hangingPunct="1"/>
            <a:r>
              <a:rPr lang="en-US" dirty="0"/>
              <a:t>Unit coordinator/Lecturer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0" y="0"/>
            <a:ext cx="5334000" cy="457200"/>
          </a:xfrm>
          <a:prstGeom prst="rect">
            <a:avLst/>
          </a:prstGeom>
          <a:noFill/>
          <a:ln w="9525">
            <a:noFill/>
            <a:miter lim="800000"/>
            <a:headEnd/>
            <a:tailEnd/>
          </a:ln>
        </p:spPr>
        <p:txBody>
          <a:bodyPr>
            <a:spAutoFit/>
          </a:bodyPr>
          <a:lstStyle/>
          <a:p>
            <a:endParaRPr lang="en-US"/>
          </a:p>
        </p:txBody>
      </p:sp>
      <p:sp>
        <p:nvSpPr>
          <p:cNvPr id="24579" name="Text Box 5"/>
          <p:cNvSpPr txBox="1">
            <a:spLocks noChangeArrowheads="1"/>
          </p:cNvSpPr>
          <p:nvPr/>
        </p:nvSpPr>
        <p:spPr bwMode="auto">
          <a:xfrm>
            <a:off x="381000" y="1143000"/>
            <a:ext cx="6934200" cy="457200"/>
          </a:xfrm>
          <a:prstGeom prst="rect">
            <a:avLst/>
          </a:prstGeom>
          <a:noFill/>
          <a:ln w="9525">
            <a:noFill/>
            <a:miter lim="800000"/>
            <a:headEnd/>
            <a:tailEnd/>
          </a:ln>
        </p:spPr>
        <p:txBody>
          <a:bodyPr>
            <a:spAutoFit/>
          </a:bodyPr>
          <a:lstStyle/>
          <a:p>
            <a:endParaRPr lang="en-US">
              <a:latin typeface="Tahoma" charset="0"/>
            </a:endParaRPr>
          </a:p>
        </p:txBody>
      </p:sp>
      <p:sp>
        <p:nvSpPr>
          <p:cNvPr id="19460" name="Text Box 6"/>
          <p:cNvSpPr txBox="1">
            <a:spLocks noChangeArrowheads="1"/>
          </p:cNvSpPr>
          <p:nvPr/>
        </p:nvSpPr>
        <p:spPr bwMode="auto">
          <a:xfrm>
            <a:off x="533400" y="443089"/>
            <a:ext cx="8229600" cy="5546134"/>
          </a:xfrm>
          <a:prstGeom prst="rect">
            <a:avLst/>
          </a:prstGeom>
          <a:noFill/>
          <a:ln w="9525">
            <a:noFill/>
            <a:miter lim="800000"/>
            <a:headEnd/>
            <a:tailEnd/>
          </a:ln>
        </p:spPr>
        <p:txBody>
          <a:bodyPr wrap="square">
            <a:spAutoFit/>
          </a:bodyPr>
          <a:lstStyle/>
          <a:p>
            <a:pPr marL="457200" indent="-457200"/>
            <a:r>
              <a:rPr lang="en-AU" sz="3600" b="1" dirty="0">
                <a:solidFill>
                  <a:srgbClr val="103566"/>
                </a:solidFill>
                <a:effectLst/>
                <a:latin typeface="+mn-lt"/>
              </a:rPr>
              <a:t>Textbooks </a:t>
            </a:r>
            <a:r>
              <a:rPr lang="en-AU" sz="2600" b="1" dirty="0">
                <a:solidFill>
                  <a:srgbClr val="103566"/>
                </a:solidFill>
                <a:effectLst/>
                <a:latin typeface="+mn-lt"/>
              </a:rPr>
              <a:t> </a:t>
            </a:r>
          </a:p>
          <a:p>
            <a:pPr marL="457200" indent="-457200" algn="l"/>
            <a:r>
              <a:rPr lang="en-AU" sz="2600" b="1" dirty="0">
                <a:solidFill>
                  <a:srgbClr val="103566"/>
                </a:solidFill>
                <a:effectLst/>
                <a:latin typeface="+mn-lt"/>
              </a:rPr>
              <a:t>Prescribed:</a:t>
            </a:r>
          </a:p>
          <a:p>
            <a:pPr algn="l"/>
            <a:r>
              <a:rPr lang="en-US" sz="2600" b="1" dirty="0">
                <a:solidFill>
                  <a:srgbClr val="103566"/>
                </a:solidFill>
                <a:effectLst/>
                <a:latin typeface="+mn-lt"/>
              </a:rPr>
              <a:t>Stevenson, William J. (2021), Operations 	Management, Fourteenth Ed. New York, NY., 	McGraw-Hill Education.</a:t>
            </a:r>
          </a:p>
          <a:p>
            <a:pPr algn="l"/>
            <a:r>
              <a:rPr lang="en-US" b="1" dirty="0">
                <a:solidFill>
                  <a:srgbClr val="103566"/>
                </a:solidFill>
                <a:effectLst/>
                <a:latin typeface="+mn-lt"/>
              </a:rPr>
              <a:t>	“E-Book version is available from library Website”</a:t>
            </a:r>
          </a:p>
          <a:p>
            <a:pPr algn="l"/>
            <a:r>
              <a:rPr lang="en-US" b="1" dirty="0">
                <a:solidFill>
                  <a:srgbClr val="103566"/>
                </a:solidFill>
                <a:effectLst/>
                <a:latin typeface="+mn-lt"/>
              </a:rPr>
              <a:t>	(For more details, please refer to the unit CANVAS, 	Modules page under “Overview – Getting Started” )</a:t>
            </a:r>
            <a:endParaRPr lang="en-AU" b="1" dirty="0">
              <a:solidFill>
                <a:srgbClr val="103566"/>
              </a:solidFill>
              <a:effectLst/>
              <a:latin typeface="+mn-lt"/>
            </a:endParaRPr>
          </a:p>
          <a:p>
            <a:pPr marL="457200" indent="-457200" algn="l"/>
            <a:endParaRPr lang="en-AU" sz="2600" b="1" dirty="0">
              <a:solidFill>
                <a:srgbClr val="103566"/>
              </a:solidFill>
              <a:effectLst/>
              <a:latin typeface="+mn-lt"/>
            </a:endParaRPr>
          </a:p>
          <a:p>
            <a:pPr marL="457200" indent="-457200" algn="l"/>
            <a:r>
              <a:rPr lang="en-AU" sz="2600" b="1" dirty="0">
                <a:solidFill>
                  <a:srgbClr val="103566"/>
                </a:solidFill>
                <a:effectLst/>
                <a:latin typeface="+mn-lt"/>
              </a:rPr>
              <a:t>Recommended:</a:t>
            </a:r>
          </a:p>
          <a:p>
            <a:pPr marL="457200" indent="-457200" algn="l"/>
            <a:r>
              <a:rPr lang="en-US" sz="2600" b="1" dirty="0">
                <a:solidFill>
                  <a:srgbClr val="103566"/>
                </a:solidFill>
                <a:effectLst/>
                <a:latin typeface="+mn-lt"/>
              </a:rPr>
              <a:t>Russell, Roberta S. &amp; Taylor, Bernard W. III (2017), 	Operations and Supply Chain Management; . 	Nineth Ed. Hoboken, NJ., John Wiley and 	Sons.</a:t>
            </a:r>
            <a:r>
              <a:rPr lang="en-AU" sz="2600" b="1" dirty="0">
                <a:solidFill>
                  <a:srgbClr val="103566"/>
                </a:solidFill>
                <a:effectLst/>
                <a:latin typeface="+mn-l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D8A6A3A-E2C3-4518-96A7-5A7EFF7B153D}"/>
              </a:ext>
            </a:extLst>
          </p:cNvPr>
          <p:cNvSpPr txBox="1">
            <a:spLocks/>
          </p:cNvSpPr>
          <p:nvPr/>
        </p:nvSpPr>
        <p:spPr>
          <a:xfrm>
            <a:off x="457200" y="1371600"/>
            <a:ext cx="8229600"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Aft>
                <a:spcPts val="0"/>
              </a:spcAft>
              <a:buClrTx/>
            </a:pPr>
            <a:r>
              <a:rPr lang="en-US" dirty="0">
                <a:effectLst/>
              </a:rPr>
              <a:t>What is operations?</a:t>
            </a:r>
          </a:p>
          <a:p>
            <a:pPr lvl="1" fontAlgn="auto">
              <a:lnSpc>
                <a:spcPct val="100000"/>
              </a:lnSpc>
              <a:spcAft>
                <a:spcPts val="0"/>
              </a:spcAft>
              <a:buClrTx/>
            </a:pPr>
            <a:r>
              <a:rPr lang="en-US" dirty="0">
                <a:effectLst/>
              </a:rPr>
              <a:t>The part of a business organization that is responsible for producing goods or services</a:t>
            </a:r>
          </a:p>
          <a:p>
            <a:pPr fontAlgn="auto">
              <a:lnSpc>
                <a:spcPct val="100000"/>
              </a:lnSpc>
              <a:spcAft>
                <a:spcPts val="0"/>
              </a:spcAft>
              <a:buClrTx/>
            </a:pPr>
            <a:r>
              <a:rPr lang="en-US" dirty="0">
                <a:effectLst/>
              </a:rPr>
              <a:t>How can we define operations management?</a:t>
            </a:r>
          </a:p>
          <a:p>
            <a:pPr lvl="1" fontAlgn="auto">
              <a:lnSpc>
                <a:spcPct val="100000"/>
              </a:lnSpc>
              <a:spcAft>
                <a:spcPts val="0"/>
              </a:spcAft>
              <a:buClrTx/>
            </a:pPr>
            <a:r>
              <a:rPr lang="en-US" dirty="0">
                <a:effectLst/>
              </a:rPr>
              <a:t>The management of systems or processes that create goods and/or provide services</a:t>
            </a:r>
          </a:p>
          <a:p>
            <a:pPr marL="365760" lvl="1" indent="0" fontAlgn="auto">
              <a:lnSpc>
                <a:spcPct val="100000"/>
              </a:lnSpc>
              <a:spcAft>
                <a:spcPts val="0"/>
              </a:spcAft>
              <a:buClrTx/>
              <a:buFont typeface="Arial" pitchFamily="34" charset="0"/>
              <a:buNone/>
            </a:pPr>
            <a:endParaRPr lang="en-US" dirty="0">
              <a:effectLst/>
            </a:endParaRPr>
          </a:p>
          <a:p>
            <a:pPr marL="365760" lvl="1" indent="0" fontAlgn="auto">
              <a:lnSpc>
                <a:spcPct val="100000"/>
              </a:lnSpc>
              <a:spcAft>
                <a:spcPts val="0"/>
              </a:spcAft>
              <a:buClrTx/>
              <a:buFont typeface="Arial" pitchFamily="34" charset="0"/>
              <a:buNone/>
            </a:pPr>
            <a:endParaRPr lang="en-US" sz="1100" dirty="0">
              <a:effectLst/>
            </a:endParaRPr>
          </a:p>
          <a:p>
            <a:pPr marL="365760" lvl="1" indent="0" fontAlgn="auto">
              <a:lnSpc>
                <a:spcPct val="100000"/>
              </a:lnSpc>
              <a:spcAft>
                <a:spcPts val="0"/>
              </a:spcAft>
              <a:buClrTx/>
              <a:buFont typeface="Arial" pitchFamily="34" charset="0"/>
              <a:buNone/>
            </a:pPr>
            <a:endParaRPr lang="en-US" sz="1100" dirty="0">
              <a:effectLst/>
            </a:endParaRPr>
          </a:p>
          <a:p>
            <a:pPr marL="365760" lvl="1" indent="0" fontAlgn="auto">
              <a:lnSpc>
                <a:spcPct val="100000"/>
              </a:lnSpc>
              <a:spcAft>
                <a:spcPts val="0"/>
              </a:spcAft>
              <a:buClrTx/>
              <a:buFont typeface="Arial" pitchFamily="34" charset="0"/>
              <a:buNone/>
            </a:pPr>
            <a:endParaRPr lang="en-US" sz="1100" dirty="0">
              <a:effectLst/>
            </a:endParaRPr>
          </a:p>
          <a:p>
            <a:pPr marL="365760" lvl="1" indent="0" fontAlgn="auto">
              <a:lnSpc>
                <a:spcPct val="100000"/>
              </a:lnSpc>
              <a:spcAft>
                <a:spcPts val="0"/>
              </a:spcAft>
              <a:buClrTx/>
              <a:buFont typeface="Arial" pitchFamily="34" charset="0"/>
              <a:buNone/>
            </a:pPr>
            <a:endParaRPr lang="en-US" sz="1100" dirty="0">
              <a:effectLst/>
            </a:endParaRPr>
          </a:p>
          <a:p>
            <a:pPr marL="365760" lvl="1" indent="0" fontAlgn="auto">
              <a:lnSpc>
                <a:spcPct val="100000"/>
              </a:lnSpc>
              <a:spcAft>
                <a:spcPts val="0"/>
              </a:spcAft>
              <a:buClrTx/>
              <a:buFont typeface="Arial" pitchFamily="34" charset="0"/>
              <a:buNone/>
            </a:pPr>
            <a:endParaRPr lang="en-US" sz="1100" dirty="0">
              <a:effectLst/>
            </a:endParaRPr>
          </a:p>
          <a:p>
            <a:pPr marL="365760" lvl="1" indent="0" fontAlgn="auto">
              <a:lnSpc>
                <a:spcPct val="100000"/>
              </a:lnSpc>
              <a:spcAft>
                <a:spcPts val="0"/>
              </a:spcAft>
              <a:buClrTx/>
              <a:buFont typeface="Arial" pitchFamily="34" charset="0"/>
              <a:buNone/>
            </a:pPr>
            <a:endParaRPr lang="en-US" sz="1100" dirty="0">
              <a:effectLst/>
            </a:endParaRPr>
          </a:p>
          <a:p>
            <a:pPr lvl="1" fontAlgn="auto">
              <a:lnSpc>
                <a:spcPct val="100000"/>
              </a:lnSpc>
              <a:spcAft>
                <a:spcPts val="0"/>
              </a:spcAft>
              <a:buClrTx/>
            </a:pPr>
            <a:endParaRPr lang="en-US" dirty="0">
              <a:effectLst/>
            </a:endParaRPr>
          </a:p>
        </p:txBody>
      </p:sp>
      <p:sp>
        <p:nvSpPr>
          <p:cNvPr id="7" name="Title 1">
            <a:extLst>
              <a:ext uri="{FF2B5EF4-FFF2-40B4-BE49-F238E27FC236}">
                <a16:creationId xmlns:a16="http://schemas.microsoft.com/office/drawing/2014/main" id="{3D4AD967-5F2A-4BFA-B53D-C80A90435C38}"/>
              </a:ext>
            </a:extLst>
          </p:cNvPr>
          <p:cNvSpPr txBox="1">
            <a:spLocks/>
          </p:cNvSpPr>
          <p:nvPr/>
        </p:nvSpPr>
        <p:spPr>
          <a:xfrm>
            <a:off x="324852" y="152400"/>
            <a:ext cx="8229600" cy="1219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ct val="100000"/>
              </a:lnSpc>
              <a:spcAft>
                <a:spcPts val="0"/>
              </a:spcAft>
              <a:buClrTx/>
              <a:buFontTx/>
            </a:pPr>
            <a:r>
              <a:rPr lang="en-US" dirty="0">
                <a:effectLst/>
              </a:rPr>
              <a:t>Managing Operations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0" y="228600"/>
          <a:ext cx="8077200"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032625" y="5951538"/>
            <a:ext cx="1893888" cy="446087"/>
          </a:xfrm>
          <a:prstGeom prst="rect">
            <a:avLst/>
          </a:prstGeom>
          <a:noFill/>
          <a:ln w="12700">
            <a:noFill/>
            <a:miter lim="800000"/>
            <a:headEnd/>
            <a:tailEnd/>
          </a:ln>
        </p:spPr>
        <p:txBody>
          <a:bodyPr wrap="none" anchor="ctr"/>
          <a:lstStyle/>
          <a:p>
            <a:endParaRPr lang="en-US" dirty="0"/>
          </a:p>
        </p:txBody>
      </p:sp>
      <p:sp>
        <p:nvSpPr>
          <p:cNvPr id="9219" name="Rectangle 3"/>
          <p:cNvSpPr>
            <a:spLocks noChangeArrowheads="1"/>
          </p:cNvSpPr>
          <p:nvPr/>
        </p:nvSpPr>
        <p:spPr bwMode="auto">
          <a:xfrm>
            <a:off x="3175" y="1089025"/>
            <a:ext cx="9132888" cy="512763"/>
          </a:xfrm>
          <a:prstGeom prst="rect">
            <a:avLst/>
          </a:prstGeom>
          <a:noFill/>
          <a:ln w="12700">
            <a:noFill/>
            <a:miter lim="800000"/>
            <a:headEnd/>
            <a:tailEnd/>
          </a:ln>
        </p:spPr>
        <p:txBody>
          <a:bodyPr wrap="none" anchor="ctr"/>
          <a:lstStyle/>
          <a:p>
            <a:endParaRPr lang="en-US" dirty="0"/>
          </a:p>
        </p:txBody>
      </p:sp>
      <p:sp>
        <p:nvSpPr>
          <p:cNvPr id="2" name="Content Placeholder 1"/>
          <p:cNvSpPr>
            <a:spLocks noGrp="1"/>
          </p:cNvSpPr>
          <p:nvPr>
            <p:ph idx="1"/>
          </p:nvPr>
        </p:nvSpPr>
        <p:spPr>
          <a:xfrm>
            <a:off x="381000" y="1447800"/>
            <a:ext cx="8229600" cy="4572000"/>
          </a:xfrm>
        </p:spPr>
        <p:txBody>
          <a:bodyPr>
            <a:normAutofit/>
          </a:bodyPr>
          <a:lstStyle/>
          <a:p>
            <a:pPr marL="0" lvl="0" indent="0" eaLnBrk="0" fontAlgn="base" hangingPunct="0">
              <a:spcBef>
                <a:spcPct val="0"/>
              </a:spcBef>
              <a:spcAft>
                <a:spcPct val="0"/>
              </a:spcAft>
              <a:buClrTx/>
              <a:buSzTx/>
              <a:buNone/>
            </a:pPr>
            <a:r>
              <a:rPr lang="en-US" sz="1800" dirty="0">
                <a:solidFill>
                  <a:srgbClr val="303B2C"/>
                </a:solidFill>
              </a:rPr>
              <a:t>Goods</a:t>
            </a:r>
            <a:r>
              <a:rPr lang="en-US" sz="1800" b="0" dirty="0">
                <a:solidFill>
                  <a:srgbClr val="303B2C"/>
                </a:solidFill>
              </a:rPr>
              <a:t> are physical items that include raw materials, parts, subassemblies, and final products</a:t>
            </a:r>
          </a:p>
          <a:p>
            <a:pPr marL="457200" lvl="1" indent="0" eaLnBrk="0" fontAlgn="base" hangingPunct="0">
              <a:spcBef>
                <a:spcPct val="0"/>
              </a:spcBef>
              <a:spcAft>
                <a:spcPct val="0"/>
              </a:spcAft>
              <a:buClrTx/>
              <a:buSzTx/>
              <a:buFontTx/>
              <a:buChar char="•"/>
            </a:pPr>
            <a:r>
              <a:rPr lang="en-US" sz="1800" dirty="0">
                <a:solidFill>
                  <a:srgbClr val="303B2C"/>
                </a:solidFill>
              </a:rPr>
              <a:t>Automobile</a:t>
            </a:r>
          </a:p>
          <a:p>
            <a:pPr marL="457200" lvl="1" indent="0" eaLnBrk="0" fontAlgn="base" hangingPunct="0">
              <a:spcBef>
                <a:spcPct val="0"/>
              </a:spcBef>
              <a:spcAft>
                <a:spcPct val="0"/>
              </a:spcAft>
              <a:buClrTx/>
              <a:buSzTx/>
              <a:buFontTx/>
              <a:buChar char="•"/>
            </a:pPr>
            <a:r>
              <a:rPr lang="en-US" sz="1800" dirty="0">
                <a:solidFill>
                  <a:srgbClr val="303B2C"/>
                </a:solidFill>
              </a:rPr>
              <a:t>Computer</a:t>
            </a:r>
          </a:p>
          <a:p>
            <a:pPr marL="457200" lvl="1" indent="0" eaLnBrk="0" fontAlgn="base" hangingPunct="0">
              <a:spcBef>
                <a:spcPct val="0"/>
              </a:spcBef>
              <a:spcAft>
                <a:spcPct val="0"/>
              </a:spcAft>
              <a:buClrTx/>
              <a:buSzTx/>
              <a:buFontTx/>
              <a:buChar char="•"/>
            </a:pPr>
            <a:r>
              <a:rPr lang="en-US" sz="1800" dirty="0">
                <a:solidFill>
                  <a:srgbClr val="303B2C"/>
                </a:solidFill>
              </a:rPr>
              <a:t>Oven</a:t>
            </a:r>
          </a:p>
          <a:p>
            <a:pPr marL="457200" lvl="1" indent="0" eaLnBrk="0" fontAlgn="base" hangingPunct="0">
              <a:spcBef>
                <a:spcPct val="0"/>
              </a:spcBef>
              <a:spcAft>
                <a:spcPct val="0"/>
              </a:spcAft>
              <a:buClrTx/>
              <a:buSzTx/>
              <a:buFontTx/>
              <a:buChar char="•"/>
            </a:pPr>
            <a:r>
              <a:rPr lang="en-US" sz="1800" dirty="0">
                <a:solidFill>
                  <a:srgbClr val="303B2C"/>
                </a:solidFill>
              </a:rPr>
              <a:t>Shampoo</a:t>
            </a:r>
          </a:p>
          <a:p>
            <a:pPr marL="0" lvl="0" indent="0" eaLnBrk="0" fontAlgn="base" hangingPunct="0">
              <a:spcBef>
                <a:spcPct val="0"/>
              </a:spcBef>
              <a:spcAft>
                <a:spcPct val="0"/>
              </a:spcAft>
              <a:buClrTx/>
              <a:buSzTx/>
              <a:buNone/>
            </a:pPr>
            <a:endParaRPr lang="en-US" sz="1800" dirty="0">
              <a:solidFill>
                <a:srgbClr val="303B2C"/>
              </a:solidFill>
            </a:endParaRPr>
          </a:p>
          <a:p>
            <a:pPr marL="0" lvl="0" indent="0" eaLnBrk="0" fontAlgn="base" hangingPunct="0">
              <a:spcBef>
                <a:spcPct val="0"/>
              </a:spcBef>
              <a:spcAft>
                <a:spcPct val="0"/>
              </a:spcAft>
              <a:buClrTx/>
              <a:buSzTx/>
              <a:buNone/>
            </a:pPr>
            <a:r>
              <a:rPr lang="en-US" sz="1800" dirty="0">
                <a:solidFill>
                  <a:srgbClr val="303B2C"/>
                </a:solidFill>
              </a:rPr>
              <a:t>Services</a:t>
            </a:r>
            <a:r>
              <a:rPr lang="en-US" sz="1800" b="0" dirty="0">
                <a:solidFill>
                  <a:srgbClr val="303B2C"/>
                </a:solidFill>
              </a:rPr>
              <a:t> are activities that provide some combination of time, location, form or psychological value</a:t>
            </a:r>
          </a:p>
          <a:p>
            <a:pPr marL="457200" lvl="1" indent="0" eaLnBrk="0" fontAlgn="base" hangingPunct="0">
              <a:spcBef>
                <a:spcPct val="0"/>
              </a:spcBef>
              <a:spcAft>
                <a:spcPct val="0"/>
              </a:spcAft>
              <a:buClrTx/>
              <a:buSzTx/>
              <a:buFontTx/>
              <a:buChar char="•"/>
            </a:pPr>
            <a:r>
              <a:rPr lang="en-US" sz="1800" dirty="0">
                <a:solidFill>
                  <a:srgbClr val="303B2C"/>
                </a:solidFill>
              </a:rPr>
              <a:t>Air travel</a:t>
            </a:r>
          </a:p>
          <a:p>
            <a:pPr marL="457200" lvl="1" indent="0" eaLnBrk="0" fontAlgn="base" hangingPunct="0">
              <a:spcBef>
                <a:spcPct val="0"/>
              </a:spcBef>
              <a:spcAft>
                <a:spcPct val="0"/>
              </a:spcAft>
              <a:buClrTx/>
              <a:buSzTx/>
              <a:buFontTx/>
              <a:buChar char="•"/>
            </a:pPr>
            <a:r>
              <a:rPr lang="en-US" sz="1800" dirty="0">
                <a:solidFill>
                  <a:srgbClr val="303B2C"/>
                </a:solidFill>
              </a:rPr>
              <a:t>Education</a:t>
            </a:r>
          </a:p>
          <a:p>
            <a:pPr marL="457200" lvl="1" indent="0" eaLnBrk="0" fontAlgn="base" hangingPunct="0">
              <a:spcBef>
                <a:spcPct val="0"/>
              </a:spcBef>
              <a:spcAft>
                <a:spcPct val="0"/>
              </a:spcAft>
              <a:buClrTx/>
              <a:buSzTx/>
              <a:buFontTx/>
              <a:buChar char="•"/>
            </a:pPr>
            <a:r>
              <a:rPr lang="en-US" sz="1800" dirty="0">
                <a:solidFill>
                  <a:srgbClr val="303B2C"/>
                </a:solidFill>
              </a:rPr>
              <a:t>Haircut</a:t>
            </a:r>
          </a:p>
          <a:p>
            <a:pPr marL="457200" lvl="1" indent="0" eaLnBrk="0" fontAlgn="base" hangingPunct="0">
              <a:spcBef>
                <a:spcPct val="0"/>
              </a:spcBef>
              <a:spcAft>
                <a:spcPct val="0"/>
              </a:spcAft>
              <a:buClrTx/>
              <a:buSzTx/>
              <a:buFontTx/>
              <a:buChar char="•"/>
            </a:pPr>
            <a:r>
              <a:rPr lang="en-US" sz="1800" dirty="0">
                <a:solidFill>
                  <a:srgbClr val="303B2C"/>
                </a:solidFill>
              </a:rPr>
              <a:t>Legal counsel</a:t>
            </a:r>
            <a:endParaRPr lang="en-US" sz="1100" dirty="0">
              <a:solidFill>
                <a:prstClr val="black"/>
              </a:solidFill>
            </a:endParaRPr>
          </a:p>
          <a:p>
            <a:pPr marL="457200" lvl="1" indent="0" eaLnBrk="0" fontAlgn="base" hangingPunct="0">
              <a:spcBef>
                <a:spcPct val="0"/>
              </a:spcBef>
              <a:spcAft>
                <a:spcPct val="0"/>
              </a:spcAft>
              <a:buClrTx/>
              <a:buSzTx/>
              <a:buNone/>
            </a:pPr>
            <a:r>
              <a:rPr lang="en-US" sz="1100" dirty="0">
                <a:solidFill>
                  <a:prstClr val="black"/>
                </a:solidFill>
              </a:rPr>
              <a:t>           </a:t>
            </a:r>
            <a:endParaRPr lang="en-US" sz="1800" dirty="0">
              <a:solidFill>
                <a:srgbClr val="303B2C"/>
              </a:solidFill>
            </a:endParaRPr>
          </a:p>
          <a:p>
            <a:pPr marL="0" indent="0">
              <a:buNone/>
            </a:pPr>
            <a:endParaRPr lang="en-US" dirty="0"/>
          </a:p>
        </p:txBody>
      </p:sp>
      <p:sp>
        <p:nvSpPr>
          <p:cNvPr id="9222" name="Rectangle 24"/>
          <p:cNvSpPr>
            <a:spLocks noGrp="1" noChangeArrowheads="1"/>
          </p:cNvSpPr>
          <p:nvPr>
            <p:ph type="title"/>
          </p:nvPr>
        </p:nvSpPr>
        <p:spPr/>
        <p:txBody>
          <a:bodyPr/>
          <a:lstStyle/>
          <a:p>
            <a:pPr eaLnBrk="1" hangingPunct="1"/>
            <a:r>
              <a:rPr lang="en-US" sz="3200" dirty="0"/>
              <a:t>Good or Service?</a:t>
            </a:r>
          </a:p>
        </p:txBody>
      </p:sp>
      <p:sp>
        <p:nvSpPr>
          <p:cNvPr id="9" name="TextBox 8"/>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13</a:t>
            </a:fld>
            <a:endParaRPr lang="en-US" sz="1100" dirty="0">
              <a:solidFill>
                <a:schemeClr val="tx2"/>
              </a:solidFill>
            </a:endParaRP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 name="Line 15"/>
          <p:cNvSpPr>
            <a:spLocks noChangeShapeType="1"/>
          </p:cNvSpPr>
          <p:nvPr/>
        </p:nvSpPr>
        <p:spPr bwMode="auto">
          <a:xfrm>
            <a:off x="4953000" y="2438400"/>
            <a:ext cx="0" cy="2895600"/>
          </a:xfrm>
          <a:prstGeom prst="line">
            <a:avLst/>
          </a:prstGeom>
          <a:noFill/>
          <a:ln w="28575">
            <a:solidFill>
              <a:schemeClr val="tx2">
                <a:lumMod val="75000"/>
              </a:schemeClr>
            </a:solidFill>
            <a:prstDash val="dash"/>
            <a:round/>
            <a:headEnd/>
            <a:tailEnd/>
          </a:ln>
        </p:spPr>
        <p:txBody>
          <a:bodyPr wrap="none" anchor="ctr"/>
          <a:lstStyle/>
          <a:p>
            <a:endParaRPr lang="en-US" dirty="0"/>
          </a:p>
        </p:txBody>
      </p:sp>
      <p:sp>
        <p:nvSpPr>
          <p:cNvPr id="52227" name="Text Box 3"/>
          <p:cNvSpPr txBox="1">
            <a:spLocks noChangeArrowheads="1"/>
          </p:cNvSpPr>
          <p:nvPr/>
        </p:nvSpPr>
        <p:spPr bwMode="auto">
          <a:xfrm>
            <a:off x="1066800" y="4606925"/>
            <a:ext cx="4724400" cy="346075"/>
          </a:xfrm>
          <a:prstGeom prst="rect">
            <a:avLst/>
          </a:prstGeom>
          <a:solidFill>
            <a:schemeClr val="bg2">
              <a:lumMod val="75000"/>
            </a:schemeClr>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90488" tIns="44450" rIns="90488" bIns="44450">
            <a:spAutoFit/>
          </a:bodyPr>
          <a:lstStyle/>
          <a:p>
            <a:pPr algn="ctr"/>
            <a:r>
              <a:rPr lang="en-US" sz="1600" b="1" dirty="0">
                <a:latin typeface="Arial Narrow" pitchFamily="28" charset="0"/>
              </a:rPr>
              <a:t>Automobile Assembly, Steelmaking</a:t>
            </a:r>
          </a:p>
        </p:txBody>
      </p:sp>
      <p:sp>
        <p:nvSpPr>
          <p:cNvPr id="11267" name="Text Box 22"/>
          <p:cNvSpPr txBox="1">
            <a:spLocks noChangeArrowheads="1"/>
          </p:cNvSpPr>
          <p:nvPr/>
        </p:nvSpPr>
        <p:spPr bwMode="auto">
          <a:xfrm>
            <a:off x="457200" y="1447800"/>
            <a:ext cx="8534400" cy="830997"/>
          </a:xfrm>
          <a:prstGeom prst="rect">
            <a:avLst/>
          </a:prstGeom>
          <a:noFill/>
          <a:ln w="12700">
            <a:noFill/>
            <a:miter lim="800000"/>
            <a:headEnd/>
            <a:tailEnd/>
          </a:ln>
        </p:spPr>
        <p:txBody>
          <a:bodyPr>
            <a:spAutoFit/>
          </a:bodyPr>
          <a:lstStyle/>
          <a:p>
            <a:pPr eaLnBrk="1" hangingPunct="1"/>
            <a:r>
              <a:rPr lang="en-US" sz="2400" dirty="0">
                <a:solidFill>
                  <a:srgbClr val="303B2C"/>
                </a:solidFill>
                <a:latin typeface="+mn-lt"/>
              </a:rPr>
              <a:t>Products are typically neither purely service- or purely goods-based</a:t>
            </a:r>
          </a:p>
        </p:txBody>
      </p:sp>
      <p:sp>
        <p:nvSpPr>
          <p:cNvPr id="11268" name="Rectangle 14"/>
          <p:cNvSpPr>
            <a:spLocks noChangeArrowheads="1"/>
          </p:cNvSpPr>
          <p:nvPr/>
        </p:nvSpPr>
        <p:spPr bwMode="auto">
          <a:xfrm>
            <a:off x="914400" y="2438400"/>
            <a:ext cx="8077200" cy="304800"/>
          </a:xfrm>
          <a:prstGeom prst="rect">
            <a:avLst/>
          </a:prstGeom>
          <a:solidFill>
            <a:schemeClr val="bg2">
              <a:lumMod val="50000"/>
            </a:schemeClr>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r>
              <a:rPr lang="en-US" b="1" dirty="0"/>
              <a:t>Goods	</a:t>
            </a:r>
            <a:r>
              <a:rPr lang="en-US" dirty="0">
                <a:solidFill>
                  <a:schemeClr val="accent1">
                    <a:lumMod val="40000"/>
                    <a:lumOff val="60000"/>
                  </a:schemeClr>
                </a:solidFill>
              </a:rPr>
              <a:t>					</a:t>
            </a:r>
            <a:r>
              <a:rPr lang="en-US" b="1" dirty="0"/>
              <a:t>Services</a:t>
            </a:r>
          </a:p>
        </p:txBody>
      </p:sp>
      <p:sp>
        <p:nvSpPr>
          <p:cNvPr id="2" name="Text Box 3"/>
          <p:cNvSpPr txBox="1">
            <a:spLocks noChangeArrowheads="1"/>
          </p:cNvSpPr>
          <p:nvPr/>
        </p:nvSpPr>
        <p:spPr bwMode="auto">
          <a:xfrm>
            <a:off x="1828800" y="4149725"/>
            <a:ext cx="4724400" cy="346075"/>
          </a:xfrm>
          <a:prstGeom prst="rect">
            <a:avLst/>
          </a:prstGeom>
          <a:solidFill>
            <a:schemeClr val="bg2">
              <a:lumMod val="75000"/>
            </a:schemeClr>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90488" tIns="44450" rIns="90488" bIns="44450">
            <a:spAutoFit/>
          </a:bodyPr>
          <a:lstStyle/>
          <a:p>
            <a:pPr algn="ctr"/>
            <a:r>
              <a:rPr lang="en-US" sz="1600" b="1" dirty="0">
                <a:latin typeface="Arial Narrow" pitchFamily="28" charset="0"/>
              </a:rPr>
              <a:t>Home Remodeling, Retail Sales</a:t>
            </a:r>
          </a:p>
        </p:txBody>
      </p:sp>
      <p:sp>
        <p:nvSpPr>
          <p:cNvPr id="3" name="Text Box 3"/>
          <p:cNvSpPr txBox="1">
            <a:spLocks noChangeArrowheads="1"/>
          </p:cNvSpPr>
          <p:nvPr/>
        </p:nvSpPr>
        <p:spPr bwMode="auto">
          <a:xfrm>
            <a:off x="2590800" y="3692525"/>
            <a:ext cx="4724400" cy="346075"/>
          </a:xfrm>
          <a:prstGeom prst="rect">
            <a:avLst/>
          </a:prstGeom>
          <a:solidFill>
            <a:schemeClr val="bg2">
              <a:lumMod val="75000"/>
            </a:schemeClr>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90488" tIns="44450" rIns="90488" bIns="44450">
            <a:spAutoFit/>
          </a:bodyPr>
          <a:lstStyle/>
          <a:p>
            <a:pPr algn="ctr"/>
            <a:r>
              <a:rPr lang="en-US" sz="1600" b="1" dirty="0">
                <a:latin typeface="Arial Narrow" pitchFamily="28" charset="0"/>
              </a:rPr>
              <a:t>Computer Repair, Restaurant Meal</a:t>
            </a:r>
          </a:p>
        </p:txBody>
      </p:sp>
      <p:sp>
        <p:nvSpPr>
          <p:cNvPr id="4" name="Text Box 3"/>
          <p:cNvSpPr txBox="1">
            <a:spLocks noChangeArrowheads="1"/>
          </p:cNvSpPr>
          <p:nvPr/>
        </p:nvSpPr>
        <p:spPr bwMode="auto">
          <a:xfrm>
            <a:off x="3429000" y="3276600"/>
            <a:ext cx="4724400" cy="346075"/>
          </a:xfrm>
          <a:prstGeom prst="rect">
            <a:avLst/>
          </a:prstGeom>
          <a:solidFill>
            <a:schemeClr val="bg2">
              <a:lumMod val="75000"/>
            </a:schemeClr>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90488" tIns="44450" rIns="90488" bIns="44450">
            <a:spAutoFit/>
          </a:bodyPr>
          <a:lstStyle/>
          <a:p>
            <a:pPr algn="ctr"/>
            <a:r>
              <a:rPr lang="en-US" sz="1600" b="1" dirty="0">
                <a:latin typeface="Arial Narrow" pitchFamily="28" charset="0"/>
              </a:rPr>
              <a:t>Songwriting, Software Development </a:t>
            </a:r>
          </a:p>
        </p:txBody>
      </p:sp>
      <p:sp>
        <p:nvSpPr>
          <p:cNvPr id="5" name="Text Box 3"/>
          <p:cNvSpPr txBox="1">
            <a:spLocks noChangeArrowheads="1"/>
          </p:cNvSpPr>
          <p:nvPr/>
        </p:nvSpPr>
        <p:spPr bwMode="auto">
          <a:xfrm>
            <a:off x="4267200" y="2854325"/>
            <a:ext cx="4724400" cy="346075"/>
          </a:xfrm>
          <a:prstGeom prst="rect">
            <a:avLst/>
          </a:prstGeom>
          <a:solidFill>
            <a:schemeClr val="bg2">
              <a:lumMod val="75000"/>
            </a:schemeClr>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90488" tIns="44450" rIns="90488" bIns="44450">
            <a:spAutoFit/>
          </a:bodyPr>
          <a:lstStyle/>
          <a:p>
            <a:pPr algn="ctr"/>
            <a:r>
              <a:rPr lang="en-US" sz="1600" b="1" dirty="0">
                <a:latin typeface="Arial Narrow" pitchFamily="28" charset="0"/>
              </a:rPr>
              <a:t>Surgery, Teaching</a:t>
            </a:r>
          </a:p>
        </p:txBody>
      </p:sp>
      <p:sp>
        <p:nvSpPr>
          <p:cNvPr id="11273" name="Rectangle 23"/>
          <p:cNvSpPr>
            <a:spLocks noGrp="1" noChangeArrowheads="1"/>
          </p:cNvSpPr>
          <p:nvPr>
            <p:ph type="title"/>
          </p:nvPr>
        </p:nvSpPr>
        <p:spPr/>
        <p:txBody>
          <a:bodyPr/>
          <a:lstStyle/>
          <a:p>
            <a:pPr eaLnBrk="1" hangingPunct="1"/>
            <a:r>
              <a:rPr lang="en-US" sz="3200" dirty="0"/>
              <a:t>Goods-service Continuum</a:t>
            </a:r>
          </a:p>
        </p:txBody>
      </p:sp>
      <p:sp>
        <p:nvSpPr>
          <p:cNvPr id="6" name="TextBox 5"/>
          <p:cNvSpPr txBox="1"/>
          <p:nvPr/>
        </p:nvSpPr>
        <p:spPr>
          <a:xfrm>
            <a:off x="1143000" y="6359525"/>
            <a:ext cx="7620000" cy="400110"/>
          </a:xfrm>
          <a:prstGeom prst="rect">
            <a:avLst/>
          </a:prstGeom>
          <a:noFill/>
        </p:spPr>
        <p:txBody>
          <a:bodyPr wrap="square" rtlCol="0">
            <a:spAutoFit/>
          </a:bodyPr>
          <a:lstStyle/>
          <a:p>
            <a:pPr marL="914400" lvl="1" indent="-914400">
              <a:buNone/>
            </a:pPr>
            <a:r>
              <a:rPr lang="en-US" sz="1000" dirty="0">
                <a:latin typeface="+mn-lt"/>
              </a:rPr>
              <a:t>Copyright ©2021 McGraw-Hill Education. All rights reserved. No reproduction or distribution without the prior written consent of McGraw-Hill Education.</a:t>
            </a:r>
          </a:p>
        </p:txBody>
      </p:sp>
      <p:sp>
        <p:nvSpPr>
          <p:cNvPr id="13" name="TextBox 12"/>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14</a:t>
            </a:fld>
            <a:endParaRPr lang="en-US" sz="11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2" grpId="0" animBg="1"/>
      <p:bldP spid="3" grpId="0" animBg="1"/>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Supply Chain</a:t>
            </a:r>
          </a:p>
        </p:txBody>
      </p:sp>
      <p:grpSp>
        <p:nvGrpSpPr>
          <p:cNvPr id="2" name="Group 17"/>
          <p:cNvGrpSpPr>
            <a:grpSpLocks/>
          </p:cNvGrpSpPr>
          <p:nvPr/>
        </p:nvGrpSpPr>
        <p:grpSpPr bwMode="auto">
          <a:xfrm>
            <a:off x="381000" y="3505200"/>
            <a:ext cx="8534400" cy="838200"/>
            <a:chOff x="240" y="2352"/>
            <a:chExt cx="5376" cy="528"/>
          </a:xfrm>
        </p:grpSpPr>
        <p:sp>
          <p:nvSpPr>
            <p:cNvPr id="8197" name="Rectangle 4"/>
            <p:cNvSpPr>
              <a:spLocks noChangeArrowheads="1"/>
            </p:cNvSpPr>
            <p:nvPr/>
          </p:nvSpPr>
          <p:spPr bwMode="auto">
            <a:xfrm>
              <a:off x="240" y="2352"/>
              <a:ext cx="912" cy="528"/>
            </a:xfrm>
            <a:prstGeom prst="rect">
              <a:avLst/>
            </a:prstGeom>
            <a:solidFill>
              <a:schemeClr val="bg2">
                <a:lumMod val="75000"/>
              </a:schemeClr>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t>Suppliers’</a:t>
              </a:r>
            </a:p>
            <a:p>
              <a:pPr algn="ctr"/>
              <a:r>
                <a:rPr lang="en-US" dirty="0"/>
                <a:t>suppliers</a:t>
              </a:r>
            </a:p>
          </p:txBody>
        </p:sp>
        <p:sp>
          <p:nvSpPr>
            <p:cNvPr id="8198" name="Rectangle 9"/>
            <p:cNvSpPr>
              <a:spLocks noChangeArrowheads="1"/>
            </p:cNvSpPr>
            <p:nvPr/>
          </p:nvSpPr>
          <p:spPr bwMode="auto">
            <a:xfrm>
              <a:off x="1392" y="2352"/>
              <a:ext cx="912" cy="528"/>
            </a:xfrm>
            <a:prstGeom prst="rect">
              <a:avLst/>
            </a:prstGeom>
            <a:solidFill>
              <a:schemeClr val="bg2">
                <a:lumMod val="75000"/>
              </a:schemeClr>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t>Direct</a:t>
              </a:r>
            </a:p>
            <a:p>
              <a:pPr algn="ctr"/>
              <a:r>
                <a:rPr lang="en-US" dirty="0"/>
                <a:t>suppliers</a:t>
              </a:r>
            </a:p>
          </p:txBody>
        </p:sp>
        <p:sp>
          <p:nvSpPr>
            <p:cNvPr id="8199" name="Rectangle 10"/>
            <p:cNvSpPr>
              <a:spLocks noChangeArrowheads="1"/>
            </p:cNvSpPr>
            <p:nvPr/>
          </p:nvSpPr>
          <p:spPr bwMode="auto">
            <a:xfrm>
              <a:off x="2544" y="2352"/>
              <a:ext cx="864" cy="528"/>
            </a:xfrm>
            <a:prstGeom prst="rect">
              <a:avLst/>
            </a:prstGeom>
            <a:solidFill>
              <a:schemeClr val="bg2">
                <a:lumMod val="75000"/>
              </a:schemeClr>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t>Producer</a:t>
              </a:r>
            </a:p>
          </p:txBody>
        </p:sp>
        <p:sp>
          <p:nvSpPr>
            <p:cNvPr id="8200" name="Rectangle 11"/>
            <p:cNvSpPr>
              <a:spLocks noChangeArrowheads="1"/>
            </p:cNvSpPr>
            <p:nvPr/>
          </p:nvSpPr>
          <p:spPr bwMode="auto">
            <a:xfrm>
              <a:off x="3648" y="2352"/>
              <a:ext cx="864" cy="528"/>
            </a:xfrm>
            <a:prstGeom prst="rect">
              <a:avLst/>
            </a:prstGeom>
            <a:solidFill>
              <a:schemeClr val="bg2">
                <a:lumMod val="75000"/>
              </a:schemeClr>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t>Distributor</a:t>
              </a:r>
            </a:p>
          </p:txBody>
        </p:sp>
        <p:sp>
          <p:nvSpPr>
            <p:cNvPr id="8201" name="Rectangle 12"/>
            <p:cNvSpPr>
              <a:spLocks noChangeArrowheads="1"/>
            </p:cNvSpPr>
            <p:nvPr/>
          </p:nvSpPr>
          <p:spPr bwMode="auto">
            <a:xfrm>
              <a:off x="4752" y="2352"/>
              <a:ext cx="864" cy="528"/>
            </a:xfrm>
            <a:prstGeom prst="rect">
              <a:avLst/>
            </a:prstGeom>
            <a:solidFill>
              <a:schemeClr val="bg2">
                <a:lumMod val="75000"/>
              </a:schemeClr>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t>Final</a:t>
              </a:r>
            </a:p>
            <a:p>
              <a:pPr algn="ctr"/>
              <a:r>
                <a:rPr lang="en-US" dirty="0"/>
                <a:t>customers</a:t>
              </a:r>
            </a:p>
          </p:txBody>
        </p:sp>
        <p:sp>
          <p:nvSpPr>
            <p:cNvPr id="8202" name="Line 13"/>
            <p:cNvSpPr>
              <a:spLocks noChangeShapeType="1"/>
            </p:cNvSpPr>
            <p:nvPr/>
          </p:nvSpPr>
          <p:spPr bwMode="auto">
            <a:xfrm>
              <a:off x="1152" y="2640"/>
              <a:ext cx="240" cy="0"/>
            </a:xfrm>
            <a:prstGeom prst="line">
              <a:avLst/>
            </a:prstGeom>
            <a:noFill/>
            <a:ln w="28575">
              <a:solidFill>
                <a:schemeClr val="tx1"/>
              </a:solidFill>
              <a:round/>
              <a:headEnd/>
              <a:tailEnd type="triangle" w="med" len="med"/>
            </a:ln>
          </p:spPr>
          <p:txBody>
            <a:bodyPr wrap="none"/>
            <a:lstStyle/>
            <a:p>
              <a:endParaRPr lang="en-US" dirty="0"/>
            </a:p>
          </p:txBody>
        </p:sp>
        <p:sp>
          <p:nvSpPr>
            <p:cNvPr id="8203" name="Line 14"/>
            <p:cNvSpPr>
              <a:spLocks noChangeShapeType="1"/>
            </p:cNvSpPr>
            <p:nvPr/>
          </p:nvSpPr>
          <p:spPr bwMode="auto">
            <a:xfrm>
              <a:off x="2304" y="2640"/>
              <a:ext cx="240" cy="0"/>
            </a:xfrm>
            <a:prstGeom prst="line">
              <a:avLst/>
            </a:prstGeom>
            <a:noFill/>
            <a:ln w="28575">
              <a:solidFill>
                <a:schemeClr val="tx1"/>
              </a:solidFill>
              <a:round/>
              <a:headEnd/>
              <a:tailEnd type="triangle" w="med" len="med"/>
            </a:ln>
          </p:spPr>
          <p:txBody>
            <a:bodyPr wrap="none"/>
            <a:lstStyle/>
            <a:p>
              <a:endParaRPr lang="en-US" dirty="0"/>
            </a:p>
          </p:txBody>
        </p:sp>
        <p:sp>
          <p:nvSpPr>
            <p:cNvPr id="8204" name="Line 15"/>
            <p:cNvSpPr>
              <a:spLocks noChangeShapeType="1"/>
            </p:cNvSpPr>
            <p:nvPr/>
          </p:nvSpPr>
          <p:spPr bwMode="auto">
            <a:xfrm>
              <a:off x="3408" y="2640"/>
              <a:ext cx="240" cy="0"/>
            </a:xfrm>
            <a:prstGeom prst="line">
              <a:avLst/>
            </a:prstGeom>
            <a:noFill/>
            <a:ln w="28575">
              <a:solidFill>
                <a:schemeClr val="tx1"/>
              </a:solidFill>
              <a:round/>
              <a:headEnd/>
              <a:tailEnd type="triangle" w="med" len="med"/>
            </a:ln>
          </p:spPr>
          <p:txBody>
            <a:bodyPr wrap="none"/>
            <a:lstStyle/>
            <a:p>
              <a:endParaRPr lang="en-US" dirty="0"/>
            </a:p>
          </p:txBody>
        </p:sp>
        <p:sp>
          <p:nvSpPr>
            <p:cNvPr id="8205" name="Line 16"/>
            <p:cNvSpPr>
              <a:spLocks noChangeShapeType="1"/>
            </p:cNvSpPr>
            <p:nvPr/>
          </p:nvSpPr>
          <p:spPr bwMode="auto">
            <a:xfrm>
              <a:off x="4512" y="2640"/>
              <a:ext cx="240" cy="0"/>
            </a:xfrm>
            <a:prstGeom prst="line">
              <a:avLst/>
            </a:prstGeom>
            <a:noFill/>
            <a:ln w="28575">
              <a:solidFill>
                <a:schemeClr val="tx1"/>
              </a:solidFill>
              <a:round/>
              <a:headEnd/>
              <a:tailEnd type="triangle" w="med" len="med"/>
            </a:ln>
          </p:spPr>
          <p:txBody>
            <a:bodyPr wrap="none"/>
            <a:lstStyle/>
            <a:p>
              <a:endParaRPr lang="en-US" dirty="0"/>
            </a:p>
          </p:txBody>
        </p:sp>
      </p:grpSp>
      <p:sp>
        <p:nvSpPr>
          <p:cNvPr id="8196" name="Text Box 18"/>
          <p:cNvSpPr txBox="1">
            <a:spLocks noChangeArrowheads="1"/>
          </p:cNvSpPr>
          <p:nvPr/>
        </p:nvSpPr>
        <p:spPr bwMode="auto">
          <a:xfrm>
            <a:off x="381000" y="1447800"/>
            <a:ext cx="8153400" cy="1373188"/>
          </a:xfrm>
          <a:prstGeom prst="rect">
            <a:avLst/>
          </a:prstGeom>
          <a:noFill/>
          <a:ln w="12700" algn="ctr">
            <a:noFill/>
            <a:miter lim="800000"/>
            <a:headEnd/>
            <a:tailEnd/>
          </a:ln>
        </p:spPr>
        <p:txBody>
          <a:bodyPr>
            <a:spAutoFit/>
          </a:bodyPr>
          <a:lstStyle/>
          <a:p>
            <a:r>
              <a:rPr lang="en-US" sz="2800" b="1" dirty="0">
                <a:solidFill>
                  <a:srgbClr val="303B2C"/>
                </a:solidFill>
                <a:latin typeface="+mn-lt"/>
              </a:rPr>
              <a:t>Supply chain</a:t>
            </a:r>
            <a:r>
              <a:rPr lang="en-US" sz="2800" dirty="0">
                <a:solidFill>
                  <a:srgbClr val="303B2C"/>
                </a:solidFill>
                <a:latin typeface="+mn-lt"/>
              </a:rPr>
              <a:t> – a sequence of activities and organizations involved in producing and delivering a good or service</a:t>
            </a:r>
          </a:p>
        </p:txBody>
      </p:sp>
      <p:sp>
        <p:nvSpPr>
          <p:cNvPr id="3" name="TextBox 2"/>
          <p:cNvSpPr txBox="1"/>
          <p:nvPr/>
        </p:nvSpPr>
        <p:spPr>
          <a:xfrm>
            <a:off x="1143000" y="6334780"/>
            <a:ext cx="7620000" cy="400110"/>
          </a:xfrm>
          <a:prstGeom prst="rect">
            <a:avLst/>
          </a:prstGeom>
          <a:noFill/>
        </p:spPr>
        <p:txBody>
          <a:bodyPr wrap="square" rtlCol="0">
            <a:spAutoFit/>
          </a:bodyPr>
          <a:lstStyle/>
          <a:p>
            <a:pPr marL="0" lvl="1"/>
            <a:r>
              <a:rPr lang="en-US" sz="1000" dirty="0">
                <a:latin typeface="+mn-lt"/>
              </a:rPr>
              <a:t>Copyright ©2021 McGraw-Hill Education. All rights reserved. No reproduction or distribution without the prior written consent of McGraw-Hill Education.</a:t>
            </a:r>
            <a:endParaRPr lang="en-US" dirty="0"/>
          </a:p>
        </p:txBody>
      </p:sp>
      <p:sp>
        <p:nvSpPr>
          <p:cNvPr id="16" name="TextBox 1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15</a:t>
            </a:fld>
            <a:endParaRPr lang="en-US" sz="1100"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E07B-5D3C-44C5-8530-64587C9631C2}"/>
              </a:ext>
            </a:extLst>
          </p:cNvPr>
          <p:cNvSpPr>
            <a:spLocks noGrp="1"/>
          </p:cNvSpPr>
          <p:nvPr>
            <p:ph type="title"/>
          </p:nvPr>
        </p:nvSpPr>
        <p:spPr/>
        <p:txBody>
          <a:bodyPr>
            <a:normAutofit/>
          </a:bodyPr>
          <a:lstStyle/>
          <a:p>
            <a:pPr algn="ctr"/>
            <a:r>
              <a:rPr lang="en-AU" sz="4400" dirty="0">
                <a:solidFill>
                  <a:schemeClr val="tx1"/>
                </a:solidFill>
              </a:rPr>
              <a:t>Value Chain</a:t>
            </a:r>
          </a:p>
        </p:txBody>
      </p:sp>
      <p:sp>
        <p:nvSpPr>
          <p:cNvPr id="3" name="Content Placeholder 2">
            <a:extLst>
              <a:ext uri="{FF2B5EF4-FFF2-40B4-BE49-F238E27FC236}">
                <a16:creationId xmlns:a16="http://schemas.microsoft.com/office/drawing/2014/main" id="{FFD676FB-F92D-41FA-A415-4A7382C2887B}"/>
              </a:ext>
            </a:extLst>
          </p:cNvPr>
          <p:cNvSpPr>
            <a:spLocks noGrp="1"/>
          </p:cNvSpPr>
          <p:nvPr>
            <p:ph idx="1"/>
          </p:nvPr>
        </p:nvSpPr>
        <p:spPr/>
        <p:txBody>
          <a:bodyPr/>
          <a:lstStyle/>
          <a:p>
            <a:pPr marL="342900" indent="-342900" algn="l"/>
            <a:r>
              <a:rPr lang="en-AU" sz="2400" b="1" dirty="0">
                <a:solidFill>
                  <a:srgbClr val="002060"/>
                </a:solidFill>
                <a:effectLst/>
                <a:latin typeface="+mn-lt"/>
              </a:rPr>
              <a:t>OM needs to focus on creating value for the customer</a:t>
            </a:r>
          </a:p>
          <a:p>
            <a:pPr marL="342900" indent="-342900" algn="l"/>
            <a:endParaRPr lang="en-AU" sz="2400" b="1" dirty="0">
              <a:solidFill>
                <a:srgbClr val="002060"/>
              </a:solidFill>
              <a:effectLst/>
            </a:endParaRPr>
          </a:p>
          <a:p>
            <a:pPr marL="342900" indent="-342900" algn="l"/>
            <a:r>
              <a:rPr lang="en-AU" sz="2400" b="1" dirty="0">
                <a:solidFill>
                  <a:srgbClr val="002060"/>
                </a:solidFill>
                <a:effectLst/>
              </a:rPr>
              <a:t>THE VALUE CHAIN </a:t>
            </a:r>
            <a:r>
              <a:rPr lang="en-AU" sz="2400" b="1" dirty="0">
                <a:solidFill>
                  <a:srgbClr val="000066"/>
                </a:solidFill>
                <a:effectLst/>
              </a:rPr>
              <a:t>– that network of processes that create value for the customer</a:t>
            </a:r>
          </a:p>
          <a:p>
            <a:pPr marL="0" indent="0" algn="l">
              <a:buNone/>
            </a:pPr>
            <a:endParaRPr lang="en-US" b="1" dirty="0">
              <a:solidFill>
                <a:srgbClr val="000066"/>
              </a:solidFill>
            </a:endParaRPr>
          </a:p>
          <a:p>
            <a:pPr marL="0" indent="0" algn="l">
              <a:buNone/>
            </a:pPr>
            <a:r>
              <a:rPr lang="en-US" dirty="0">
                <a:hlinkClick r:id="rId2"/>
              </a:rPr>
              <a:t>What is Value Chain? Value Chain Definition | AIMS UK - YouTube</a:t>
            </a:r>
            <a:endParaRPr lang="en-US" b="1" dirty="0">
              <a:solidFill>
                <a:srgbClr val="000066"/>
              </a:solidFill>
            </a:endParaRPr>
          </a:p>
        </p:txBody>
      </p:sp>
    </p:spTree>
    <p:extLst>
      <p:ext uri="{BB962C8B-B14F-4D97-AF65-F5344CB8AC3E}">
        <p14:creationId xmlns:p14="http://schemas.microsoft.com/office/powerpoint/2010/main" val="278984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E5DF-FBBA-419D-8783-BA48069B65A2}"/>
              </a:ext>
            </a:extLst>
          </p:cNvPr>
          <p:cNvSpPr>
            <a:spLocks noGrp="1"/>
          </p:cNvSpPr>
          <p:nvPr>
            <p:ph type="title"/>
          </p:nvPr>
        </p:nvSpPr>
        <p:spPr>
          <a:xfrm>
            <a:off x="1600200" y="152400"/>
            <a:ext cx="8229600" cy="685800"/>
          </a:xfrm>
        </p:spPr>
        <p:txBody>
          <a:bodyPr/>
          <a:lstStyle/>
          <a:p>
            <a:r>
              <a:rPr lang="en-AU" dirty="0"/>
              <a:t>Value Chain</a:t>
            </a:r>
            <a:r>
              <a:rPr lang="en-AU" i="1" dirty="0"/>
              <a:t> vs. </a:t>
            </a:r>
            <a:r>
              <a:rPr lang="en-AU" dirty="0"/>
              <a:t>Supply Chain</a:t>
            </a:r>
          </a:p>
        </p:txBody>
      </p:sp>
      <p:sp>
        <p:nvSpPr>
          <p:cNvPr id="3" name="Content Placeholder 2">
            <a:extLst>
              <a:ext uri="{FF2B5EF4-FFF2-40B4-BE49-F238E27FC236}">
                <a16:creationId xmlns:a16="http://schemas.microsoft.com/office/drawing/2014/main" id="{DACAC471-F6E3-4B3A-86CA-A1DAAC16E9FE}"/>
              </a:ext>
            </a:extLst>
          </p:cNvPr>
          <p:cNvSpPr>
            <a:spLocks noGrp="1"/>
          </p:cNvSpPr>
          <p:nvPr>
            <p:ph idx="1"/>
          </p:nvPr>
        </p:nvSpPr>
        <p:spPr>
          <a:xfrm>
            <a:off x="105937" y="838200"/>
            <a:ext cx="8534400" cy="2971800"/>
          </a:xfrm>
        </p:spPr>
        <p:txBody>
          <a:bodyPr>
            <a:normAutofit/>
          </a:bodyPr>
          <a:lstStyle/>
          <a:p>
            <a:pPr marL="0" indent="0">
              <a:lnSpc>
                <a:spcPct val="80000"/>
              </a:lnSpc>
              <a:buNone/>
            </a:pPr>
            <a:r>
              <a:rPr lang="en-US" sz="2600" dirty="0">
                <a:solidFill>
                  <a:schemeClr val="tx1"/>
                </a:solidFill>
                <a:effectLst/>
              </a:rPr>
              <a:t>Value chain:</a:t>
            </a:r>
          </a:p>
          <a:p>
            <a:pPr lvl="1">
              <a:lnSpc>
                <a:spcPct val="80000"/>
              </a:lnSpc>
              <a:buFont typeface="Wingdings" panose="05000000000000000000" pitchFamily="2" charset="2"/>
              <a:buChar char="q"/>
            </a:pPr>
            <a:r>
              <a:rPr lang="en-US" sz="2400" dirty="0">
                <a:solidFill>
                  <a:schemeClr val="tx1"/>
                </a:solidFill>
                <a:effectLst/>
              </a:rPr>
              <a:t>Broader than supply chain</a:t>
            </a:r>
          </a:p>
          <a:p>
            <a:pPr lvl="1">
              <a:lnSpc>
                <a:spcPct val="80000"/>
              </a:lnSpc>
              <a:buFont typeface="Wingdings" panose="05000000000000000000" pitchFamily="2" charset="2"/>
              <a:buChar char="q"/>
            </a:pPr>
            <a:r>
              <a:rPr lang="en-US" sz="2400" dirty="0">
                <a:solidFill>
                  <a:schemeClr val="tx1"/>
                </a:solidFill>
              </a:rPr>
              <a:t>Customer management</a:t>
            </a:r>
          </a:p>
          <a:p>
            <a:pPr lvl="1">
              <a:lnSpc>
                <a:spcPct val="80000"/>
              </a:lnSpc>
              <a:buFont typeface="Wingdings" panose="05000000000000000000" pitchFamily="2" charset="2"/>
              <a:buChar char="q"/>
            </a:pPr>
            <a:r>
              <a:rPr lang="en-US" sz="2400" dirty="0">
                <a:solidFill>
                  <a:schemeClr val="tx1"/>
                </a:solidFill>
                <a:effectLst/>
              </a:rPr>
              <a:t>New product innovation/product management</a:t>
            </a:r>
          </a:p>
          <a:p>
            <a:pPr lvl="1">
              <a:lnSpc>
                <a:spcPct val="80000"/>
              </a:lnSpc>
              <a:buFont typeface="Wingdings" panose="05000000000000000000" pitchFamily="2" charset="2"/>
              <a:buChar char="q"/>
            </a:pPr>
            <a:r>
              <a:rPr lang="en-US" sz="2400" dirty="0">
                <a:solidFill>
                  <a:schemeClr val="tx1"/>
                </a:solidFill>
              </a:rPr>
              <a:t>Post-sales support</a:t>
            </a:r>
          </a:p>
          <a:p>
            <a:pPr lvl="1">
              <a:lnSpc>
                <a:spcPct val="80000"/>
              </a:lnSpc>
              <a:buFont typeface="Wingdings" panose="05000000000000000000" pitchFamily="2" charset="2"/>
              <a:buChar char="q"/>
            </a:pPr>
            <a:r>
              <a:rPr lang="en-US" sz="2400" dirty="0">
                <a:solidFill>
                  <a:schemeClr val="tx1"/>
                </a:solidFill>
                <a:effectLst/>
              </a:rPr>
              <a:t>Change management</a:t>
            </a:r>
          </a:p>
          <a:p>
            <a:pPr lvl="1">
              <a:lnSpc>
                <a:spcPct val="80000"/>
              </a:lnSpc>
              <a:buFont typeface="Wingdings" panose="05000000000000000000" pitchFamily="2" charset="2"/>
              <a:buChar char="q"/>
            </a:pPr>
            <a:r>
              <a:rPr lang="en-US" sz="2400" dirty="0">
                <a:solidFill>
                  <a:schemeClr val="tx1"/>
                </a:solidFill>
                <a:effectLst/>
              </a:rPr>
              <a:t>Demand management</a:t>
            </a:r>
            <a:endParaRPr lang="en-AU" dirty="0">
              <a:solidFill>
                <a:schemeClr val="tx1"/>
              </a:solidFill>
            </a:endParaRPr>
          </a:p>
        </p:txBody>
      </p:sp>
      <p:sp>
        <p:nvSpPr>
          <p:cNvPr id="5" name="TextBox 4">
            <a:extLst>
              <a:ext uri="{FF2B5EF4-FFF2-40B4-BE49-F238E27FC236}">
                <a16:creationId xmlns:a16="http://schemas.microsoft.com/office/drawing/2014/main" id="{31C18595-F96C-4EA5-8BCC-13CD962D59E2}"/>
              </a:ext>
            </a:extLst>
          </p:cNvPr>
          <p:cNvSpPr txBox="1"/>
          <p:nvPr/>
        </p:nvSpPr>
        <p:spPr>
          <a:xfrm>
            <a:off x="89210" y="3657600"/>
            <a:ext cx="9067800" cy="2262158"/>
          </a:xfrm>
          <a:prstGeom prst="rect">
            <a:avLst/>
          </a:prstGeom>
          <a:noFill/>
        </p:spPr>
        <p:txBody>
          <a:bodyPr wrap="square">
            <a:spAutoFit/>
          </a:bodyPr>
          <a:lstStyle/>
          <a:p>
            <a:pPr algn="l"/>
            <a:r>
              <a:rPr lang="en-US" sz="2600" dirty="0">
                <a:effectLst/>
                <a:latin typeface="+mj-lt"/>
              </a:rPr>
              <a:t>Supply</a:t>
            </a:r>
            <a:r>
              <a:rPr lang="en-US" sz="2600" dirty="0">
                <a:solidFill>
                  <a:schemeClr val="tx1"/>
                </a:solidFill>
                <a:effectLst/>
                <a:latin typeface="+mj-lt"/>
              </a:rPr>
              <a:t> chain:</a:t>
            </a:r>
            <a:endParaRPr lang="en-US" sz="2600" dirty="0">
              <a:latin typeface="+mj-lt"/>
            </a:endParaRPr>
          </a:p>
          <a:p>
            <a:pPr marL="800100" lvl="1" indent="-342900" algn="l">
              <a:buClrTx/>
              <a:buFont typeface="Wingdings" panose="05000000000000000000" pitchFamily="2" charset="2"/>
              <a:buChar char="q"/>
            </a:pPr>
            <a:r>
              <a:rPr lang="en-US" sz="2400" dirty="0">
                <a:effectLst/>
                <a:latin typeface="+mn-lt"/>
              </a:rPr>
              <a:t>The facilities, functions, and activities involved in producing and delivering a product or service from suppliers to customers</a:t>
            </a:r>
          </a:p>
          <a:p>
            <a:pPr marL="800100" lvl="1" indent="-342900" algn="l">
              <a:buClrTx/>
              <a:buFont typeface="Wingdings" panose="05000000000000000000" pitchFamily="2" charset="2"/>
              <a:buChar char="q"/>
            </a:pPr>
            <a:r>
              <a:rPr lang="en-US" sz="2400" dirty="0">
                <a:effectLst/>
                <a:latin typeface="+mn-lt"/>
              </a:rPr>
              <a:t>An integrated group of processes to “source,” “make,” and “deliver” products (Russell, 2017)</a:t>
            </a:r>
          </a:p>
        </p:txBody>
      </p:sp>
    </p:spTree>
    <p:extLst>
      <p:ext uri="{BB962C8B-B14F-4D97-AF65-F5344CB8AC3E}">
        <p14:creationId xmlns:p14="http://schemas.microsoft.com/office/powerpoint/2010/main" val="92106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89" y="106363"/>
            <a:ext cx="9144000" cy="1143000"/>
          </a:xfrm>
        </p:spPr>
        <p:txBody>
          <a:bodyPr>
            <a:normAutofit fontScale="90000"/>
          </a:bodyPr>
          <a:lstStyle/>
          <a:p>
            <a:pPr eaLnBrk="1" hangingPunct="1"/>
            <a:r>
              <a:rPr lang="en-US" dirty="0"/>
              <a:t>Operation as a Transformation Process</a:t>
            </a:r>
          </a:p>
        </p:txBody>
      </p:sp>
      <p:grpSp>
        <p:nvGrpSpPr>
          <p:cNvPr id="10243" name="Group 22"/>
          <p:cNvGrpSpPr>
            <a:grpSpLocks/>
          </p:cNvGrpSpPr>
          <p:nvPr/>
        </p:nvGrpSpPr>
        <p:grpSpPr bwMode="auto">
          <a:xfrm>
            <a:off x="838200" y="1371600"/>
            <a:ext cx="7239001" cy="3635375"/>
            <a:chOff x="480" y="1118"/>
            <a:chExt cx="4560" cy="2290"/>
          </a:xfrm>
        </p:grpSpPr>
        <p:grpSp>
          <p:nvGrpSpPr>
            <p:cNvPr id="10246" name="Group 20"/>
            <p:cNvGrpSpPr>
              <a:grpSpLocks/>
            </p:cNvGrpSpPr>
            <p:nvPr/>
          </p:nvGrpSpPr>
          <p:grpSpPr bwMode="auto">
            <a:xfrm>
              <a:off x="480" y="1344"/>
              <a:ext cx="4560" cy="2064"/>
              <a:chOff x="336" y="1248"/>
              <a:chExt cx="4560" cy="2064"/>
            </a:xfrm>
          </p:grpSpPr>
          <p:sp>
            <p:nvSpPr>
              <p:cNvPr id="10248" name="AutoShape 4"/>
              <p:cNvSpPr>
                <a:spLocks noChangeArrowheads="1"/>
              </p:cNvSpPr>
              <p:nvPr/>
            </p:nvSpPr>
            <p:spPr bwMode="auto">
              <a:xfrm>
                <a:off x="336" y="1248"/>
                <a:ext cx="1008" cy="1152"/>
              </a:xfrm>
              <a:prstGeom prst="roundRect">
                <a:avLst>
                  <a:gd name="adj" fmla="val 16667"/>
                </a:avLst>
              </a:prstGeom>
              <a:solidFill>
                <a:schemeClr val="bg2">
                  <a:lumMod val="75000"/>
                </a:schemeClr>
              </a:solidFill>
              <a:ln w="12700"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lstStyle/>
              <a:p>
                <a:pPr eaLnBrk="1" hangingPunct="1"/>
                <a:r>
                  <a:rPr lang="en-US" sz="2000" b="1" dirty="0"/>
                  <a:t>Inputs</a:t>
                </a:r>
              </a:p>
              <a:p>
                <a:pPr eaLnBrk="1" hangingPunct="1">
                  <a:buFontTx/>
                  <a:buChar char="•"/>
                </a:pPr>
                <a:r>
                  <a:rPr lang="en-US" sz="1600" dirty="0"/>
                  <a:t>Land</a:t>
                </a:r>
              </a:p>
              <a:p>
                <a:pPr eaLnBrk="1" hangingPunct="1">
                  <a:buFontTx/>
                  <a:buChar char="•"/>
                </a:pPr>
                <a:r>
                  <a:rPr lang="en-US" sz="1600" dirty="0"/>
                  <a:t>Labor</a:t>
                </a:r>
              </a:p>
              <a:p>
                <a:pPr eaLnBrk="1" hangingPunct="1">
                  <a:buFontTx/>
                  <a:buChar char="•"/>
                </a:pPr>
                <a:r>
                  <a:rPr lang="en-US" sz="1600" dirty="0"/>
                  <a:t>Capital</a:t>
                </a:r>
              </a:p>
              <a:p>
                <a:pPr eaLnBrk="1" hangingPunct="1">
                  <a:buFontTx/>
                  <a:buChar char="•"/>
                </a:pPr>
                <a:r>
                  <a:rPr lang="en-US" sz="1600" dirty="0"/>
                  <a:t>Information</a:t>
                </a:r>
                <a:endParaRPr lang="en-US" dirty="0"/>
              </a:p>
            </p:txBody>
          </p:sp>
          <p:sp>
            <p:nvSpPr>
              <p:cNvPr id="10249" name="AutoShape 4"/>
              <p:cNvSpPr>
                <a:spLocks noChangeArrowheads="1"/>
              </p:cNvSpPr>
              <p:nvPr/>
            </p:nvSpPr>
            <p:spPr bwMode="auto">
              <a:xfrm>
                <a:off x="3888" y="1248"/>
                <a:ext cx="1008" cy="1152"/>
              </a:xfrm>
              <a:prstGeom prst="roundRect">
                <a:avLst>
                  <a:gd name="adj" fmla="val 16667"/>
                </a:avLst>
              </a:prstGeom>
              <a:solidFill>
                <a:schemeClr val="bg2">
                  <a:lumMod val="75000"/>
                </a:schemeClr>
              </a:solidFill>
              <a:ln w="12700"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lstStyle/>
              <a:p>
                <a:pPr eaLnBrk="1" hangingPunct="1"/>
                <a:r>
                  <a:rPr lang="en-US" sz="2000" b="1" dirty="0"/>
                  <a:t>Outputs</a:t>
                </a:r>
              </a:p>
              <a:p>
                <a:pPr eaLnBrk="1" hangingPunct="1">
                  <a:buFontTx/>
                  <a:buChar char="•"/>
                </a:pPr>
                <a:r>
                  <a:rPr lang="en-US" sz="1600" dirty="0"/>
                  <a:t>Goods</a:t>
                </a:r>
              </a:p>
              <a:p>
                <a:pPr eaLnBrk="1" hangingPunct="1">
                  <a:buFontTx/>
                  <a:buChar char="•"/>
                </a:pPr>
                <a:r>
                  <a:rPr lang="en-US" sz="1600" dirty="0"/>
                  <a:t>Services</a:t>
                </a:r>
                <a:endParaRPr lang="en-US" dirty="0"/>
              </a:p>
            </p:txBody>
          </p:sp>
          <p:sp>
            <p:nvSpPr>
              <p:cNvPr id="10250" name="AutoShape 4"/>
              <p:cNvSpPr>
                <a:spLocks noChangeArrowheads="1"/>
              </p:cNvSpPr>
              <p:nvPr/>
            </p:nvSpPr>
            <p:spPr bwMode="auto">
              <a:xfrm>
                <a:off x="1872" y="1248"/>
                <a:ext cx="1488" cy="1152"/>
              </a:xfrm>
              <a:prstGeom prst="roundRect">
                <a:avLst>
                  <a:gd name="adj" fmla="val 16667"/>
                </a:avLst>
              </a:prstGeom>
              <a:solidFill>
                <a:schemeClr val="bg2">
                  <a:lumMod val="75000"/>
                </a:schemeClr>
              </a:solidFill>
              <a:ln w="12700"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lstStyle/>
              <a:p>
                <a:pPr algn="ctr" eaLnBrk="1" hangingPunct="1"/>
                <a:r>
                  <a:rPr lang="en-US" sz="2000" b="1" dirty="0"/>
                  <a:t>Transformation/</a:t>
                </a:r>
              </a:p>
              <a:p>
                <a:pPr algn="ctr" eaLnBrk="1" hangingPunct="1"/>
                <a:r>
                  <a:rPr lang="en-US" sz="2000" b="1" dirty="0"/>
                  <a:t>Conversion</a:t>
                </a:r>
              </a:p>
              <a:p>
                <a:pPr algn="ctr" eaLnBrk="1" hangingPunct="1"/>
                <a:r>
                  <a:rPr lang="en-US" sz="2000" b="1" dirty="0"/>
                  <a:t>Process</a:t>
                </a:r>
              </a:p>
            </p:txBody>
          </p:sp>
          <p:sp>
            <p:nvSpPr>
              <p:cNvPr id="10251" name="Line 6"/>
              <p:cNvSpPr>
                <a:spLocks noChangeShapeType="1"/>
              </p:cNvSpPr>
              <p:nvPr/>
            </p:nvSpPr>
            <p:spPr bwMode="auto">
              <a:xfrm>
                <a:off x="1344" y="1824"/>
                <a:ext cx="528" cy="0"/>
              </a:xfrm>
              <a:prstGeom prst="line">
                <a:avLst/>
              </a:prstGeom>
              <a:noFill/>
              <a:ln w="38100">
                <a:solidFill>
                  <a:schemeClr val="tx2">
                    <a:lumMod val="50000"/>
                  </a:schemeClr>
                </a:solidFill>
                <a:round/>
                <a:headEnd/>
                <a:tailEnd type="triangle" w="med" len="med"/>
              </a:ln>
            </p:spPr>
            <p:txBody>
              <a:bodyPr wrap="none" anchor="ctr"/>
              <a:lstStyle/>
              <a:p>
                <a:endParaRPr lang="en-US" dirty="0"/>
              </a:p>
            </p:txBody>
          </p:sp>
          <p:sp>
            <p:nvSpPr>
              <p:cNvPr id="10252" name="Line 7"/>
              <p:cNvSpPr>
                <a:spLocks noChangeShapeType="1"/>
              </p:cNvSpPr>
              <p:nvPr/>
            </p:nvSpPr>
            <p:spPr bwMode="auto">
              <a:xfrm>
                <a:off x="3360" y="1824"/>
                <a:ext cx="528" cy="0"/>
              </a:xfrm>
              <a:prstGeom prst="line">
                <a:avLst/>
              </a:prstGeom>
              <a:noFill/>
              <a:ln w="38100">
                <a:solidFill>
                  <a:schemeClr val="tx2">
                    <a:lumMod val="50000"/>
                  </a:schemeClr>
                </a:solidFill>
                <a:round/>
                <a:headEnd/>
                <a:tailEnd type="triangle" w="med" len="med"/>
              </a:ln>
            </p:spPr>
            <p:txBody>
              <a:bodyPr wrap="none" anchor="ctr"/>
              <a:lstStyle/>
              <a:p>
                <a:endParaRPr lang="en-US" dirty="0"/>
              </a:p>
            </p:txBody>
          </p:sp>
          <p:sp>
            <p:nvSpPr>
              <p:cNvPr id="10253" name="Line 8"/>
              <p:cNvSpPr>
                <a:spLocks noChangeShapeType="1"/>
              </p:cNvSpPr>
              <p:nvPr/>
            </p:nvSpPr>
            <p:spPr bwMode="auto">
              <a:xfrm>
                <a:off x="2544" y="2400"/>
                <a:ext cx="0" cy="480"/>
              </a:xfrm>
              <a:prstGeom prst="line">
                <a:avLst/>
              </a:prstGeom>
              <a:noFill/>
              <a:ln w="38100">
                <a:solidFill>
                  <a:schemeClr val="tx2">
                    <a:lumMod val="50000"/>
                  </a:schemeClr>
                </a:solidFill>
                <a:prstDash val="dash"/>
                <a:round/>
                <a:headEnd/>
                <a:tailEnd type="triangle" w="med" len="med"/>
              </a:ln>
            </p:spPr>
            <p:txBody>
              <a:bodyPr wrap="none" anchor="ctr"/>
              <a:lstStyle/>
              <a:p>
                <a:endParaRPr lang="en-US" dirty="0"/>
              </a:p>
            </p:txBody>
          </p:sp>
          <p:sp>
            <p:nvSpPr>
              <p:cNvPr id="10254" name="Line 9"/>
              <p:cNvSpPr>
                <a:spLocks noChangeShapeType="1"/>
              </p:cNvSpPr>
              <p:nvPr/>
            </p:nvSpPr>
            <p:spPr bwMode="auto">
              <a:xfrm flipV="1">
                <a:off x="2640" y="2400"/>
                <a:ext cx="0" cy="480"/>
              </a:xfrm>
              <a:prstGeom prst="line">
                <a:avLst/>
              </a:prstGeom>
              <a:noFill/>
              <a:ln w="38100">
                <a:solidFill>
                  <a:schemeClr val="tx2">
                    <a:lumMod val="50000"/>
                  </a:schemeClr>
                </a:solidFill>
                <a:prstDash val="dash"/>
                <a:round/>
                <a:headEnd/>
                <a:tailEnd type="triangle" w="med" len="med"/>
              </a:ln>
            </p:spPr>
            <p:txBody>
              <a:bodyPr wrap="none" anchor="ctr"/>
              <a:lstStyle/>
              <a:p>
                <a:endParaRPr lang="en-US" dirty="0"/>
              </a:p>
            </p:txBody>
          </p:sp>
          <p:sp>
            <p:nvSpPr>
              <p:cNvPr id="10255" name="AutoShape 10"/>
              <p:cNvSpPr>
                <a:spLocks noChangeArrowheads="1"/>
              </p:cNvSpPr>
              <p:nvPr/>
            </p:nvSpPr>
            <p:spPr bwMode="auto">
              <a:xfrm>
                <a:off x="2064" y="2880"/>
                <a:ext cx="1152" cy="432"/>
              </a:xfrm>
              <a:prstGeom prst="roundRect">
                <a:avLst>
                  <a:gd name="adj" fmla="val 16667"/>
                </a:avLst>
              </a:prstGeom>
              <a:solidFill>
                <a:schemeClr val="bg2">
                  <a:lumMod val="75000"/>
                </a:schemeClr>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eaLnBrk="1" hangingPunct="1"/>
                <a:r>
                  <a:rPr lang="en-US" b="1" dirty="0"/>
                  <a:t>Control</a:t>
                </a:r>
              </a:p>
            </p:txBody>
          </p:sp>
          <p:sp>
            <p:nvSpPr>
              <p:cNvPr id="10256" name="Line 11"/>
              <p:cNvSpPr>
                <a:spLocks noChangeShapeType="1"/>
              </p:cNvSpPr>
              <p:nvPr/>
            </p:nvSpPr>
            <p:spPr bwMode="auto">
              <a:xfrm>
                <a:off x="864" y="3120"/>
                <a:ext cx="1200" cy="0"/>
              </a:xfrm>
              <a:prstGeom prst="line">
                <a:avLst/>
              </a:prstGeom>
              <a:noFill/>
              <a:ln w="38100">
                <a:solidFill>
                  <a:schemeClr val="tx2">
                    <a:lumMod val="50000"/>
                  </a:schemeClr>
                </a:solidFill>
                <a:prstDash val="dash"/>
                <a:round/>
                <a:headEnd/>
                <a:tailEnd/>
              </a:ln>
            </p:spPr>
            <p:txBody>
              <a:bodyPr wrap="none" anchor="ctr"/>
              <a:lstStyle/>
              <a:p>
                <a:endParaRPr lang="en-US" dirty="0"/>
              </a:p>
            </p:txBody>
          </p:sp>
          <p:sp>
            <p:nvSpPr>
              <p:cNvPr id="10257" name="Line 14"/>
              <p:cNvSpPr>
                <a:spLocks noChangeShapeType="1"/>
              </p:cNvSpPr>
              <p:nvPr/>
            </p:nvSpPr>
            <p:spPr bwMode="auto">
              <a:xfrm flipH="1">
                <a:off x="3216" y="3120"/>
                <a:ext cx="1200" cy="0"/>
              </a:xfrm>
              <a:prstGeom prst="line">
                <a:avLst/>
              </a:prstGeom>
              <a:noFill/>
              <a:ln w="38100">
                <a:solidFill>
                  <a:schemeClr val="tx2">
                    <a:lumMod val="50000"/>
                  </a:schemeClr>
                </a:solidFill>
                <a:prstDash val="dash"/>
                <a:round/>
                <a:headEnd/>
                <a:tailEnd type="triangle" w="med" len="med"/>
              </a:ln>
            </p:spPr>
            <p:txBody>
              <a:bodyPr wrap="none" anchor="ctr"/>
              <a:lstStyle/>
              <a:p>
                <a:endParaRPr lang="en-US" dirty="0"/>
              </a:p>
            </p:txBody>
          </p:sp>
          <p:sp>
            <p:nvSpPr>
              <p:cNvPr id="10258" name="Line 15"/>
              <p:cNvSpPr>
                <a:spLocks noChangeShapeType="1"/>
              </p:cNvSpPr>
              <p:nvPr/>
            </p:nvSpPr>
            <p:spPr bwMode="auto">
              <a:xfrm flipV="1">
                <a:off x="4416" y="2400"/>
                <a:ext cx="0" cy="720"/>
              </a:xfrm>
              <a:prstGeom prst="line">
                <a:avLst/>
              </a:prstGeom>
              <a:noFill/>
              <a:ln w="38100">
                <a:solidFill>
                  <a:schemeClr val="tx2">
                    <a:lumMod val="50000"/>
                  </a:schemeClr>
                </a:solidFill>
                <a:prstDash val="dash"/>
                <a:round/>
                <a:headEnd/>
                <a:tailEnd/>
              </a:ln>
            </p:spPr>
            <p:txBody>
              <a:bodyPr wrap="none" anchor="ctr"/>
              <a:lstStyle/>
              <a:p>
                <a:endParaRPr lang="en-US" dirty="0"/>
              </a:p>
            </p:txBody>
          </p:sp>
          <p:sp>
            <p:nvSpPr>
              <p:cNvPr id="10259" name="Line 16"/>
              <p:cNvSpPr>
                <a:spLocks noChangeShapeType="1"/>
              </p:cNvSpPr>
              <p:nvPr/>
            </p:nvSpPr>
            <p:spPr bwMode="auto">
              <a:xfrm flipV="1">
                <a:off x="864" y="2400"/>
                <a:ext cx="0" cy="720"/>
              </a:xfrm>
              <a:prstGeom prst="line">
                <a:avLst/>
              </a:prstGeom>
              <a:noFill/>
              <a:ln w="38100">
                <a:solidFill>
                  <a:schemeClr val="tx2">
                    <a:lumMod val="50000"/>
                  </a:schemeClr>
                </a:solidFill>
                <a:prstDash val="dash"/>
                <a:round/>
                <a:headEnd/>
                <a:tailEnd type="triangle" w="med" len="med"/>
              </a:ln>
            </p:spPr>
            <p:txBody>
              <a:bodyPr wrap="none" anchor="ctr"/>
              <a:lstStyle/>
              <a:p>
                <a:endParaRPr lang="en-US" dirty="0"/>
              </a:p>
            </p:txBody>
          </p:sp>
          <p:sp>
            <p:nvSpPr>
              <p:cNvPr id="10260" name="Text Box 17"/>
              <p:cNvSpPr txBox="1">
                <a:spLocks noChangeArrowheads="1"/>
              </p:cNvSpPr>
              <p:nvPr/>
            </p:nvSpPr>
            <p:spPr bwMode="auto">
              <a:xfrm>
                <a:off x="2640" y="2430"/>
                <a:ext cx="977" cy="368"/>
              </a:xfrm>
              <a:prstGeom prst="rect">
                <a:avLst/>
              </a:prstGeom>
              <a:noFill/>
              <a:ln w="9525">
                <a:noFill/>
                <a:miter lim="800000"/>
                <a:headEnd/>
                <a:tailEnd/>
              </a:ln>
            </p:spPr>
            <p:txBody>
              <a:bodyPr wrap="none">
                <a:spAutoFit/>
              </a:bodyPr>
              <a:lstStyle/>
              <a:p>
                <a:pPr eaLnBrk="1" hangingPunct="1"/>
                <a:r>
                  <a:rPr lang="en-US" sz="1600" b="1" dirty="0">
                    <a:solidFill>
                      <a:schemeClr val="tx2">
                        <a:lumMod val="50000"/>
                      </a:schemeClr>
                    </a:solidFill>
                  </a:rPr>
                  <a:t>Measurement</a:t>
                </a:r>
              </a:p>
              <a:p>
                <a:pPr eaLnBrk="1" hangingPunct="1"/>
                <a:r>
                  <a:rPr lang="en-US" sz="1600" b="1" dirty="0">
                    <a:solidFill>
                      <a:schemeClr val="tx2">
                        <a:lumMod val="50000"/>
                      </a:schemeClr>
                    </a:solidFill>
                  </a:rPr>
                  <a:t>and Feedback</a:t>
                </a:r>
                <a:endParaRPr lang="en-US" b="1" dirty="0">
                  <a:solidFill>
                    <a:schemeClr val="tx2">
                      <a:lumMod val="50000"/>
                    </a:schemeClr>
                  </a:solidFill>
                </a:endParaRPr>
              </a:p>
            </p:txBody>
          </p:sp>
          <p:sp>
            <p:nvSpPr>
              <p:cNvPr id="10261" name="Text Box 18"/>
              <p:cNvSpPr txBox="1">
                <a:spLocks noChangeArrowheads="1"/>
              </p:cNvSpPr>
              <p:nvPr/>
            </p:nvSpPr>
            <p:spPr bwMode="auto">
              <a:xfrm>
                <a:off x="912" y="2750"/>
                <a:ext cx="977" cy="368"/>
              </a:xfrm>
              <a:prstGeom prst="rect">
                <a:avLst/>
              </a:prstGeom>
              <a:noFill/>
              <a:ln w="9525">
                <a:noFill/>
                <a:miter lim="800000"/>
                <a:headEnd/>
                <a:tailEnd/>
              </a:ln>
            </p:spPr>
            <p:txBody>
              <a:bodyPr wrap="none">
                <a:spAutoFit/>
              </a:bodyPr>
              <a:lstStyle/>
              <a:p>
                <a:pPr eaLnBrk="1" hangingPunct="1"/>
                <a:r>
                  <a:rPr lang="en-US" sz="1600" b="1" dirty="0">
                    <a:solidFill>
                      <a:schemeClr val="tx2">
                        <a:lumMod val="50000"/>
                      </a:schemeClr>
                    </a:solidFill>
                  </a:rPr>
                  <a:t>Measurement</a:t>
                </a:r>
              </a:p>
              <a:p>
                <a:pPr eaLnBrk="1" hangingPunct="1"/>
                <a:r>
                  <a:rPr lang="en-US" sz="1600" b="1" dirty="0">
                    <a:solidFill>
                      <a:schemeClr val="tx2">
                        <a:lumMod val="50000"/>
                      </a:schemeClr>
                    </a:solidFill>
                  </a:rPr>
                  <a:t>and Feedback</a:t>
                </a:r>
                <a:endParaRPr lang="en-US" b="1" dirty="0">
                  <a:solidFill>
                    <a:schemeClr val="tx2">
                      <a:lumMod val="50000"/>
                    </a:schemeClr>
                  </a:solidFill>
                </a:endParaRPr>
              </a:p>
            </p:txBody>
          </p:sp>
          <p:sp>
            <p:nvSpPr>
              <p:cNvPr id="10262" name="Text Box 19"/>
              <p:cNvSpPr txBox="1">
                <a:spLocks noChangeArrowheads="1"/>
              </p:cNvSpPr>
              <p:nvPr/>
            </p:nvSpPr>
            <p:spPr bwMode="auto">
              <a:xfrm>
                <a:off x="3456" y="2750"/>
                <a:ext cx="977" cy="368"/>
              </a:xfrm>
              <a:prstGeom prst="rect">
                <a:avLst/>
              </a:prstGeom>
              <a:noFill/>
              <a:ln w="9525">
                <a:noFill/>
                <a:miter lim="800000"/>
                <a:headEnd/>
                <a:tailEnd/>
              </a:ln>
            </p:spPr>
            <p:txBody>
              <a:bodyPr wrap="none">
                <a:spAutoFit/>
              </a:bodyPr>
              <a:lstStyle/>
              <a:p>
                <a:pPr eaLnBrk="1" hangingPunct="1"/>
                <a:r>
                  <a:rPr lang="en-US" sz="1600" b="1" dirty="0">
                    <a:solidFill>
                      <a:schemeClr val="tx2">
                        <a:lumMod val="50000"/>
                      </a:schemeClr>
                    </a:solidFill>
                  </a:rPr>
                  <a:t>Measurement</a:t>
                </a:r>
              </a:p>
              <a:p>
                <a:pPr eaLnBrk="1" hangingPunct="1"/>
                <a:r>
                  <a:rPr lang="en-US" sz="1600" b="1" dirty="0">
                    <a:solidFill>
                      <a:schemeClr val="tx2">
                        <a:lumMod val="50000"/>
                      </a:schemeClr>
                    </a:solidFill>
                  </a:rPr>
                  <a:t>and Feedback</a:t>
                </a:r>
                <a:endParaRPr lang="en-US" b="1" dirty="0">
                  <a:solidFill>
                    <a:schemeClr val="tx2">
                      <a:lumMod val="50000"/>
                    </a:schemeClr>
                  </a:solidFill>
                </a:endParaRPr>
              </a:p>
            </p:txBody>
          </p:sp>
        </p:grpSp>
        <p:sp>
          <p:nvSpPr>
            <p:cNvPr id="10247" name="Text Box 21"/>
            <p:cNvSpPr txBox="1">
              <a:spLocks noChangeArrowheads="1"/>
            </p:cNvSpPr>
            <p:nvPr/>
          </p:nvSpPr>
          <p:spPr bwMode="auto">
            <a:xfrm>
              <a:off x="2315" y="1118"/>
              <a:ext cx="898" cy="213"/>
            </a:xfrm>
            <a:prstGeom prst="rect">
              <a:avLst/>
            </a:prstGeom>
            <a:noFill/>
            <a:ln w="9525">
              <a:noFill/>
              <a:miter lim="800000"/>
              <a:headEnd/>
              <a:tailEnd/>
            </a:ln>
          </p:spPr>
          <p:txBody>
            <a:bodyPr wrap="none">
              <a:spAutoFit/>
            </a:bodyPr>
            <a:lstStyle/>
            <a:p>
              <a:pPr eaLnBrk="1" hangingPunct="1"/>
              <a:r>
                <a:rPr lang="en-US" sz="1600" b="1" dirty="0">
                  <a:solidFill>
                    <a:schemeClr val="tx2">
                      <a:lumMod val="50000"/>
                    </a:schemeClr>
                  </a:solidFill>
                </a:rPr>
                <a:t>Value-Added</a:t>
              </a:r>
              <a:endParaRPr lang="en-US" sz="1400" b="1" dirty="0">
                <a:solidFill>
                  <a:schemeClr val="tx2">
                    <a:lumMod val="50000"/>
                  </a:schemeClr>
                </a:solidFill>
              </a:endParaRPr>
            </a:p>
          </p:txBody>
        </p:sp>
      </p:grpSp>
      <p:sp>
        <p:nvSpPr>
          <p:cNvPr id="10244" name="Text Box 23"/>
          <p:cNvSpPr txBox="1">
            <a:spLocks noChangeArrowheads="1"/>
          </p:cNvSpPr>
          <p:nvPr/>
        </p:nvSpPr>
        <p:spPr bwMode="auto">
          <a:xfrm>
            <a:off x="1147763" y="5410200"/>
            <a:ext cx="7462837" cy="336550"/>
          </a:xfrm>
          <a:prstGeom prst="rect">
            <a:avLst/>
          </a:prstGeom>
          <a:noFill/>
          <a:ln w="9525">
            <a:noFill/>
            <a:miter lim="800000"/>
            <a:headEnd/>
            <a:tailEnd/>
          </a:ln>
        </p:spPr>
        <p:txBody>
          <a:bodyPr wrap="none">
            <a:spAutoFit/>
          </a:bodyPr>
          <a:lstStyle/>
          <a:p>
            <a:pPr eaLnBrk="1" hangingPunct="1"/>
            <a:r>
              <a:rPr lang="en-US" sz="1600" b="1" dirty="0">
                <a:solidFill>
                  <a:srgbClr val="303B2C"/>
                </a:solidFill>
              </a:rPr>
              <a:t>Feedback</a:t>
            </a:r>
            <a:r>
              <a:rPr lang="en-US" sz="1600" dirty="0">
                <a:solidFill>
                  <a:srgbClr val="303B2C"/>
                </a:solidFill>
              </a:rPr>
              <a:t> = Measurements taken at various points in the transformation process</a:t>
            </a:r>
            <a:endParaRPr lang="en-US" sz="1600" dirty="0">
              <a:solidFill>
                <a:schemeClr val="bg2"/>
              </a:solidFill>
            </a:endParaRPr>
          </a:p>
        </p:txBody>
      </p:sp>
      <p:sp>
        <p:nvSpPr>
          <p:cNvPr id="10245" name="Text Box 24"/>
          <p:cNvSpPr txBox="1">
            <a:spLocks noChangeArrowheads="1"/>
          </p:cNvSpPr>
          <p:nvPr/>
        </p:nvSpPr>
        <p:spPr bwMode="auto">
          <a:xfrm>
            <a:off x="1143000" y="5772149"/>
            <a:ext cx="7620000" cy="806375"/>
          </a:xfrm>
          <a:prstGeom prst="rect">
            <a:avLst/>
          </a:prstGeom>
          <a:noFill/>
          <a:ln w="9525">
            <a:noFill/>
            <a:miter lim="800000"/>
            <a:headEnd/>
            <a:tailEnd/>
          </a:ln>
        </p:spPr>
        <p:txBody>
          <a:bodyPr>
            <a:spAutoFit/>
          </a:bodyPr>
          <a:lstStyle/>
          <a:p>
            <a:pPr eaLnBrk="1" hangingPunct="1"/>
            <a:r>
              <a:rPr lang="en-US" sz="1600" b="1" dirty="0">
                <a:solidFill>
                  <a:srgbClr val="303B2C"/>
                </a:solidFill>
              </a:rPr>
              <a:t>Control</a:t>
            </a:r>
            <a:r>
              <a:rPr lang="en-US" sz="1600" dirty="0">
                <a:solidFill>
                  <a:srgbClr val="303B2C"/>
                </a:solidFill>
              </a:rPr>
              <a:t> = The comparison of feedback against previously established standards to determine if corrective action is needed</a:t>
            </a:r>
          </a:p>
          <a:p>
            <a:pPr eaLnBrk="1" hangingPunct="1"/>
            <a:endParaRPr lang="en-US" sz="1600" dirty="0">
              <a:solidFill>
                <a:srgbClr val="303B2C"/>
              </a:solidFill>
            </a:endParaRPr>
          </a:p>
        </p:txBody>
      </p:sp>
      <p:sp>
        <p:nvSpPr>
          <p:cNvPr id="24" name="TextBox 23"/>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18</a:t>
            </a:fld>
            <a:endParaRPr lang="en-US" sz="1100"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9-08-21 at 4.00.24 PM.png"/>
          <p:cNvPicPr>
            <a:picLocks noGrp="1" noChangeAspect="1"/>
          </p:cNvPicPr>
          <p:nvPr>
            <p:ph idx="1"/>
          </p:nvPr>
        </p:nvPicPr>
        <p:blipFill>
          <a:blip r:embed="rId2">
            <a:extLst>
              <a:ext uri="{28A0092B-C50C-407E-A947-70E740481C1C}">
                <a14:useLocalDpi xmlns:a14="http://schemas.microsoft.com/office/drawing/2010/main" val="0"/>
              </a:ext>
            </a:extLst>
          </a:blip>
          <a:srcRect l="-94" r="-94"/>
          <a:stretch>
            <a:fillRect/>
          </a:stretch>
        </p:blipFill>
        <p:spPr/>
      </p:pic>
      <p:sp>
        <p:nvSpPr>
          <p:cNvPr id="2" name="Title 1"/>
          <p:cNvSpPr>
            <a:spLocks noGrp="1"/>
          </p:cNvSpPr>
          <p:nvPr>
            <p:ph type="title"/>
          </p:nvPr>
        </p:nvSpPr>
        <p:spPr/>
        <p:txBody>
          <a:bodyPr/>
          <a:lstStyle/>
          <a:p>
            <a:r>
              <a:rPr lang="en-US" dirty="0"/>
              <a:t>Illustrations of the transformation process</a:t>
            </a:r>
          </a:p>
        </p:txBody>
      </p:sp>
      <p:sp>
        <p:nvSpPr>
          <p:cNvPr id="5" name="TextBox 4"/>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19</a:t>
            </a:fld>
            <a:endParaRPr lang="en-US" sz="1100" dirty="0">
              <a:solidFill>
                <a:schemeClr val="tx2"/>
              </a:solidFill>
            </a:endParaRPr>
          </a:p>
        </p:txBody>
      </p:sp>
    </p:spTree>
    <p:extLst>
      <p:ext uri="{BB962C8B-B14F-4D97-AF65-F5344CB8AC3E}">
        <p14:creationId xmlns:p14="http://schemas.microsoft.com/office/powerpoint/2010/main" val="186677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41DD-1487-40F0-9ECE-DF85E5EB61C5}"/>
              </a:ext>
            </a:extLst>
          </p:cNvPr>
          <p:cNvSpPr>
            <a:spLocks noGrp="1"/>
          </p:cNvSpPr>
          <p:nvPr>
            <p:ph type="title"/>
          </p:nvPr>
        </p:nvSpPr>
        <p:spPr/>
        <p:txBody>
          <a:bodyPr/>
          <a:lstStyle/>
          <a:p>
            <a:endParaRPr lang="en-AU"/>
          </a:p>
        </p:txBody>
      </p:sp>
      <p:pic>
        <p:nvPicPr>
          <p:cNvPr id="5" name="Content Placeholder 4" descr="Diagram&#10;&#10;Description automatically generated">
            <a:extLst>
              <a:ext uri="{FF2B5EF4-FFF2-40B4-BE49-F238E27FC236}">
                <a16:creationId xmlns:a16="http://schemas.microsoft.com/office/drawing/2014/main" id="{35F4EC09-9CA1-483A-98DA-DF2D6E402B6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066" y="152400"/>
            <a:ext cx="8940799" cy="5638800"/>
          </a:xfrm>
        </p:spPr>
      </p:pic>
    </p:spTree>
    <p:extLst>
      <p:ext uri="{BB962C8B-B14F-4D97-AF65-F5344CB8AC3E}">
        <p14:creationId xmlns:p14="http://schemas.microsoft.com/office/powerpoint/2010/main" val="4014384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5"/>
          <p:cNvSpPr>
            <a:spLocks noGrp="1" noChangeArrowheads="1"/>
          </p:cNvSpPr>
          <p:nvPr>
            <p:ph type="title"/>
          </p:nvPr>
        </p:nvSpPr>
        <p:spPr>
          <a:xfrm>
            <a:off x="1676400" y="-225288"/>
            <a:ext cx="5756275" cy="1038225"/>
          </a:xfrm>
          <a:noFill/>
          <a:ln/>
        </p:spPr>
        <p:txBody>
          <a:bodyPr anchor="b"/>
          <a:lstStyle/>
          <a:p>
            <a:r>
              <a:rPr lang="en-US" b="1" dirty="0">
                <a:solidFill>
                  <a:srgbClr val="C00000"/>
                </a:solidFill>
              </a:rPr>
              <a:t>Transformation Process</a:t>
            </a:r>
          </a:p>
        </p:txBody>
      </p:sp>
      <p:sp>
        <p:nvSpPr>
          <p:cNvPr id="93187" name="Rectangle 3"/>
          <p:cNvSpPr>
            <a:spLocks noGrp="1" noChangeArrowheads="1"/>
          </p:cNvSpPr>
          <p:nvPr>
            <p:ph idx="1"/>
          </p:nvPr>
        </p:nvSpPr>
        <p:spPr>
          <a:xfrm>
            <a:off x="457200" y="1197424"/>
            <a:ext cx="8229600" cy="3733800"/>
          </a:xfrm>
        </p:spPr>
        <p:txBody>
          <a:bodyPr/>
          <a:lstStyle/>
          <a:p>
            <a:pPr>
              <a:buFont typeface="Arial" pitchFamily="34" charset="0"/>
              <a:buChar char="•"/>
            </a:pPr>
            <a:r>
              <a:rPr lang="en-US" sz="2800" b="1" i="1" dirty="0"/>
              <a:t>Physical: </a:t>
            </a:r>
            <a:r>
              <a:rPr lang="en-US" sz="2800" b="1" dirty="0"/>
              <a:t>as in manufacturing operations</a:t>
            </a:r>
          </a:p>
          <a:p>
            <a:pPr>
              <a:buFont typeface="Arial" pitchFamily="34" charset="0"/>
              <a:buChar char="•"/>
            </a:pPr>
            <a:r>
              <a:rPr lang="en-US" sz="2800" b="1" i="1" dirty="0" err="1"/>
              <a:t>Locational</a:t>
            </a:r>
            <a:r>
              <a:rPr lang="en-US" sz="2800" b="1" i="1" dirty="0"/>
              <a:t>: </a:t>
            </a:r>
            <a:r>
              <a:rPr lang="en-US" sz="2800" b="1" dirty="0"/>
              <a:t>as in transportation or warehouse operations</a:t>
            </a:r>
          </a:p>
          <a:p>
            <a:pPr>
              <a:buFont typeface="Arial" pitchFamily="34" charset="0"/>
              <a:buChar char="•"/>
            </a:pPr>
            <a:r>
              <a:rPr lang="en-US" sz="2800" b="1" i="1" dirty="0"/>
              <a:t>Exchange: </a:t>
            </a:r>
            <a:r>
              <a:rPr lang="en-US" sz="2800" b="1" dirty="0"/>
              <a:t>as in retail operations</a:t>
            </a:r>
          </a:p>
          <a:p>
            <a:pPr>
              <a:buFont typeface="Arial" pitchFamily="34" charset="0"/>
              <a:buChar char="•"/>
            </a:pPr>
            <a:r>
              <a:rPr lang="en-US" sz="2800" b="1" i="1" dirty="0"/>
              <a:t>Physiological: </a:t>
            </a:r>
            <a:r>
              <a:rPr lang="en-US" sz="2800" b="1" dirty="0"/>
              <a:t>as in health care</a:t>
            </a:r>
          </a:p>
          <a:p>
            <a:pPr>
              <a:buFont typeface="Arial" pitchFamily="34" charset="0"/>
              <a:buChar char="•"/>
            </a:pPr>
            <a:r>
              <a:rPr lang="en-US" sz="2800" b="1" i="1" dirty="0"/>
              <a:t>Psychological: </a:t>
            </a:r>
            <a:r>
              <a:rPr lang="en-US" sz="2800" b="1" dirty="0"/>
              <a:t>as in entertainment</a:t>
            </a:r>
          </a:p>
          <a:p>
            <a:pPr>
              <a:buFont typeface="Arial" pitchFamily="34" charset="0"/>
              <a:buChar char="•"/>
            </a:pPr>
            <a:r>
              <a:rPr lang="en-US" sz="2800" b="1" i="1" dirty="0"/>
              <a:t>Informational: </a:t>
            </a:r>
            <a:r>
              <a:rPr lang="en-US" sz="2800" b="1" dirty="0"/>
              <a:t>as in communication</a:t>
            </a:r>
          </a:p>
          <a:p>
            <a:pPr lvl="1"/>
            <a:endParaRPr lang="en-US" sz="2400" dirty="0"/>
          </a:p>
        </p:txBody>
      </p:sp>
      <p:sp>
        <p:nvSpPr>
          <p:cNvPr id="5" name="Slide Number Placeholder 4"/>
          <p:cNvSpPr>
            <a:spLocks noGrp="1"/>
          </p:cNvSpPr>
          <p:nvPr>
            <p:ph type="sldNum" sz="quarter" idx="4294967295"/>
          </p:nvPr>
        </p:nvSpPr>
        <p:spPr>
          <a:xfrm>
            <a:off x="7010400" y="6356350"/>
            <a:ext cx="2133600" cy="365125"/>
          </a:xfrm>
        </p:spPr>
        <p:txBody>
          <a:bodyPr/>
          <a:lstStyle/>
          <a:p>
            <a:r>
              <a:rPr lang="en-US"/>
              <a:t>1-</a:t>
            </a:r>
            <a:fld id="{C1BA6902-BFE9-42B5-B0E1-934BB59DC072}"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400" dirty="0"/>
              <a:t>Every aspect of business affects or is affected by operations</a:t>
            </a:r>
          </a:p>
          <a:p>
            <a:pPr>
              <a:lnSpc>
                <a:spcPct val="80000"/>
              </a:lnSpc>
            </a:pPr>
            <a:r>
              <a:rPr lang="en-US" sz="2400" dirty="0"/>
              <a:t>Many service jobs are closely related to operations</a:t>
            </a:r>
          </a:p>
          <a:p>
            <a:pPr lvl="1">
              <a:lnSpc>
                <a:spcPct val="80000"/>
              </a:lnSpc>
            </a:pPr>
            <a:r>
              <a:rPr lang="en-US" sz="2000" dirty="0"/>
              <a:t>Financial services</a:t>
            </a:r>
          </a:p>
          <a:p>
            <a:pPr lvl="1">
              <a:lnSpc>
                <a:spcPct val="80000"/>
              </a:lnSpc>
            </a:pPr>
            <a:r>
              <a:rPr lang="en-US" sz="2000" dirty="0"/>
              <a:t>Marketing services</a:t>
            </a:r>
          </a:p>
          <a:p>
            <a:pPr lvl="1">
              <a:lnSpc>
                <a:spcPct val="80000"/>
              </a:lnSpc>
            </a:pPr>
            <a:r>
              <a:rPr lang="en-US" sz="2000" dirty="0"/>
              <a:t>Accounting services</a:t>
            </a:r>
          </a:p>
          <a:p>
            <a:pPr lvl="1">
              <a:lnSpc>
                <a:spcPct val="80000"/>
              </a:lnSpc>
            </a:pPr>
            <a:r>
              <a:rPr lang="en-US" sz="2000" dirty="0"/>
              <a:t>Information services</a:t>
            </a:r>
            <a:endParaRPr lang="en-US" dirty="0"/>
          </a:p>
          <a:p>
            <a:r>
              <a:rPr lang="en-US" sz="2400" dirty="0"/>
              <a:t>Through learning about operations and supply chains you will have a better understanding of:</a:t>
            </a:r>
          </a:p>
          <a:p>
            <a:pPr lvl="1"/>
            <a:r>
              <a:rPr lang="en-US" sz="2000" dirty="0"/>
              <a:t>The world you live in</a:t>
            </a:r>
          </a:p>
          <a:p>
            <a:pPr lvl="1"/>
            <a:r>
              <a:rPr lang="en-US" sz="2000" dirty="0"/>
              <a:t>The global dependencies of companies and nations</a:t>
            </a:r>
          </a:p>
          <a:p>
            <a:pPr lvl="1"/>
            <a:r>
              <a:rPr lang="en-US" sz="2000" dirty="0"/>
              <a:t>Reasons that companies succeed or fail</a:t>
            </a:r>
          </a:p>
          <a:p>
            <a:pPr lvl="1"/>
            <a:r>
              <a:rPr lang="en-US" sz="2000" dirty="0"/>
              <a:t>The importance of working with others</a:t>
            </a:r>
          </a:p>
        </p:txBody>
      </p:sp>
      <p:sp>
        <p:nvSpPr>
          <p:cNvPr id="3" name="Title 2"/>
          <p:cNvSpPr>
            <a:spLocks noGrp="1"/>
          </p:cNvSpPr>
          <p:nvPr>
            <p:ph type="title"/>
          </p:nvPr>
        </p:nvSpPr>
        <p:spPr/>
        <p:txBody>
          <a:bodyPr/>
          <a:lstStyle/>
          <a:p>
            <a:r>
              <a:rPr lang="en-US" dirty="0"/>
              <a:t>Why Study Operations Management?</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21</a:t>
            </a:fld>
            <a:endParaRPr lang="en-US" sz="1100" dirty="0">
              <a:solidFill>
                <a:schemeClr val="tx2"/>
              </a:solidFill>
            </a:endParaRPr>
          </a:p>
        </p:txBody>
      </p:sp>
    </p:spTree>
    <p:extLst>
      <p:ext uri="{BB962C8B-B14F-4D97-AF65-F5344CB8AC3E}">
        <p14:creationId xmlns:p14="http://schemas.microsoft.com/office/powerpoint/2010/main" val="926639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31464" y="0"/>
            <a:ext cx="9143999" cy="990600"/>
          </a:xfrm>
        </p:spPr>
        <p:txBody>
          <a:bodyPr>
            <a:noAutofit/>
          </a:bodyPr>
          <a:lstStyle/>
          <a:p>
            <a:r>
              <a:rPr lang="en-US" sz="3600" dirty="0"/>
              <a:t>How is Operations Relevant to my Major?</a:t>
            </a:r>
          </a:p>
        </p:txBody>
      </p:sp>
      <p:sp>
        <p:nvSpPr>
          <p:cNvPr id="134148" name="Rectangle 4"/>
          <p:cNvSpPr>
            <a:spLocks noGrp="1" noChangeArrowheads="1"/>
          </p:cNvSpPr>
          <p:nvPr>
            <p:ph sz="half" idx="1"/>
          </p:nvPr>
        </p:nvSpPr>
        <p:spPr>
          <a:xfrm>
            <a:off x="381000" y="1121570"/>
            <a:ext cx="8423872" cy="4724400"/>
          </a:xfrm>
        </p:spPr>
        <p:txBody>
          <a:bodyPr>
            <a:normAutofit fontScale="62500" lnSpcReduction="20000"/>
          </a:bodyPr>
          <a:lstStyle/>
          <a:p>
            <a:r>
              <a:rPr lang="en-US" sz="2900" dirty="0"/>
              <a:t>Accounting - “As an auditor you must understand the fundamentals of operations management.”</a:t>
            </a:r>
          </a:p>
          <a:p>
            <a:endParaRPr lang="en-US" sz="2900" dirty="0"/>
          </a:p>
          <a:p>
            <a:r>
              <a:rPr lang="en-US" sz="2900" dirty="0"/>
              <a:t>Information Technology - “IT is a tool, and there’s no better place to apply it than in operations.” </a:t>
            </a:r>
          </a:p>
          <a:p>
            <a:endParaRPr lang="en-US" sz="2900" dirty="0"/>
          </a:p>
          <a:p>
            <a:r>
              <a:rPr lang="en-US" sz="2900" dirty="0"/>
              <a:t>Management - “We use so many things you learn in an operations class—scheduling, lean production, theory of constraints, and tons of quality tools.”</a:t>
            </a:r>
          </a:p>
          <a:p>
            <a:pPr marL="0" indent="0">
              <a:buNone/>
            </a:pPr>
            <a:endParaRPr lang="en-US" sz="2900" dirty="0"/>
          </a:p>
          <a:p>
            <a:r>
              <a:rPr lang="en-US" sz="2900" dirty="0"/>
              <a:t>Economics - “It’s all about processes. I live by flowcharts and Pareto analysis.”</a:t>
            </a:r>
            <a:br>
              <a:rPr lang="en-US" sz="2900" dirty="0"/>
            </a:br>
            <a:endParaRPr lang="en-US" sz="2900" dirty="0"/>
          </a:p>
          <a:p>
            <a:r>
              <a:rPr lang="en-US" sz="2900" dirty="0"/>
              <a:t>Marketing - “How can you do a good job marketing a product if you’re unsure of its quality or delivery status?”</a:t>
            </a:r>
            <a:br>
              <a:rPr lang="en-US" sz="2900" dirty="0"/>
            </a:br>
            <a:br>
              <a:rPr lang="en-US" sz="2900" dirty="0"/>
            </a:br>
            <a:endParaRPr lang="en-US" sz="2900" dirty="0"/>
          </a:p>
          <a:p>
            <a:r>
              <a:rPr lang="en-US" sz="2900" dirty="0"/>
              <a:t>Finance - “Most of our capital budgeting requests are from operations, and most of our cost savings, too.”</a:t>
            </a:r>
          </a:p>
          <a:p>
            <a:endParaRPr lang="en-US" sz="2400" dirty="0"/>
          </a:p>
          <a:p>
            <a:endParaRPr lang="en-US" sz="2400" dirty="0"/>
          </a:p>
          <a:p>
            <a:endParaRPr lang="en-US" sz="2400" dirty="0"/>
          </a:p>
          <a:p>
            <a:endParaRPr lang="en-US" sz="2400" dirty="0"/>
          </a:p>
        </p:txBody>
      </p:sp>
      <p:sp>
        <p:nvSpPr>
          <p:cNvPr id="5" name="Footer Placeholder 4"/>
          <p:cNvSpPr>
            <a:spLocks noGrp="1"/>
          </p:cNvSpPr>
          <p:nvPr>
            <p:ph type="ftr" sz="quarter" idx="4294967295"/>
          </p:nvPr>
        </p:nvSpPr>
        <p:spPr>
          <a:xfrm>
            <a:off x="3124200" y="6094413"/>
            <a:ext cx="6477000" cy="365125"/>
          </a:xfrm>
          <a:prstGeom prst="rect">
            <a:avLst/>
          </a:prstGeom>
        </p:spPr>
        <p:txBody>
          <a:bodyPr/>
          <a:lstStyle/>
          <a:p>
            <a:pPr algn="l"/>
            <a:r>
              <a:rPr lang="en-US" dirty="0"/>
              <a:t>Copyright ©2017 John Wiley &amp; Sons, Inc.</a:t>
            </a: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r>
              <a:rPr lang="en-US"/>
              <a:t>1-</a:t>
            </a:r>
            <a:fld id="{16B85C0A-37BB-46A7-AC72-AADB337365F9}" type="slidenum">
              <a:rPr lang="en-US"/>
              <a:pPr/>
              <a:t>22</a:t>
            </a:fld>
            <a:endParaRPr lang="en-US"/>
          </a:p>
        </p:txBody>
      </p:sp>
    </p:spTree>
    <p:extLst>
      <p:ext uri="{BB962C8B-B14F-4D97-AF65-F5344CB8AC3E}">
        <p14:creationId xmlns:p14="http://schemas.microsoft.com/office/powerpoint/2010/main" val="1183652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3792538" y="1947863"/>
            <a:ext cx="180975" cy="515937"/>
          </a:xfrm>
          <a:prstGeom prst="rect">
            <a:avLst/>
          </a:prstGeom>
          <a:noFill/>
          <a:ln w="12700">
            <a:noFill/>
            <a:miter lim="800000"/>
            <a:headEnd/>
            <a:tailEnd/>
          </a:ln>
        </p:spPr>
        <p:txBody>
          <a:bodyPr wrap="none" lIns="90488" tIns="44450" rIns="90488" bIns="44450">
            <a:spAutoFit/>
          </a:bodyPr>
          <a:lstStyle/>
          <a:p>
            <a:endParaRPr lang="en-US" sz="2800" b="1" dirty="0">
              <a:solidFill>
                <a:srgbClr val="2237A0"/>
              </a:solidFill>
              <a:latin typeface="Times New Roman" pitchFamily="18" charset="0"/>
            </a:endParaRPr>
          </a:p>
        </p:txBody>
      </p:sp>
      <p:grpSp>
        <p:nvGrpSpPr>
          <p:cNvPr id="8195" name="Group 18"/>
          <p:cNvGrpSpPr>
            <a:grpSpLocks/>
          </p:cNvGrpSpPr>
          <p:nvPr/>
        </p:nvGrpSpPr>
        <p:grpSpPr bwMode="auto">
          <a:xfrm>
            <a:off x="1012825" y="2370137"/>
            <a:ext cx="6759575" cy="1897063"/>
            <a:chOff x="572" y="1453"/>
            <a:chExt cx="4258" cy="1195"/>
          </a:xfrm>
        </p:grpSpPr>
        <p:sp>
          <p:nvSpPr>
            <p:cNvPr id="8197" name="Rectangle 7"/>
            <p:cNvSpPr>
              <a:spLocks noChangeArrowheads="1"/>
            </p:cNvSpPr>
            <p:nvPr/>
          </p:nvSpPr>
          <p:spPr bwMode="auto">
            <a:xfrm>
              <a:off x="2156" y="2277"/>
              <a:ext cx="1345" cy="371"/>
            </a:xfrm>
            <a:prstGeom prst="rect">
              <a:avLst/>
            </a:prstGeom>
            <a:solidFill>
              <a:schemeClr val="bg2">
                <a:lumMod val="75000"/>
              </a:schemeClr>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0488" tIns="44450" rIns="90488" bIns="44450">
              <a:spAutoFit/>
            </a:bodyPr>
            <a:lstStyle/>
            <a:p>
              <a:pPr algn="ctr"/>
              <a:r>
                <a:rPr lang="en-US" sz="3200" b="1" dirty="0">
                  <a:latin typeface="Times New Roman" pitchFamily="18" charset="0"/>
                </a:rPr>
                <a:t>Operations</a:t>
              </a:r>
            </a:p>
          </p:txBody>
        </p:sp>
        <p:sp>
          <p:nvSpPr>
            <p:cNvPr id="8198" name="Rectangle 8"/>
            <p:cNvSpPr>
              <a:spLocks noChangeArrowheads="1"/>
            </p:cNvSpPr>
            <p:nvPr/>
          </p:nvSpPr>
          <p:spPr bwMode="auto">
            <a:xfrm>
              <a:off x="3840" y="2275"/>
              <a:ext cx="990" cy="371"/>
            </a:xfrm>
            <a:prstGeom prst="rect">
              <a:avLst/>
            </a:prstGeom>
            <a:solidFill>
              <a:schemeClr val="bg2">
                <a:lumMod val="75000"/>
              </a:schemeClr>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0488" tIns="44450" rIns="90488" bIns="44450">
              <a:spAutoFit/>
            </a:bodyPr>
            <a:lstStyle/>
            <a:p>
              <a:pPr algn="ctr"/>
              <a:r>
                <a:rPr lang="en-US" sz="3200" b="1" dirty="0">
                  <a:latin typeface="Times New Roman" pitchFamily="18" charset="0"/>
                </a:rPr>
                <a:t>Finance</a:t>
              </a:r>
            </a:p>
          </p:txBody>
        </p:sp>
        <p:sp>
          <p:nvSpPr>
            <p:cNvPr id="8199" name="Rectangle 11"/>
            <p:cNvSpPr>
              <a:spLocks noChangeArrowheads="1"/>
            </p:cNvSpPr>
            <p:nvPr/>
          </p:nvSpPr>
          <p:spPr bwMode="auto">
            <a:xfrm>
              <a:off x="572" y="2257"/>
              <a:ext cx="1288" cy="371"/>
            </a:xfrm>
            <a:prstGeom prst="rect">
              <a:avLst/>
            </a:prstGeom>
            <a:solidFill>
              <a:schemeClr val="bg2">
                <a:lumMod val="75000"/>
              </a:schemeClr>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0488" tIns="44450" rIns="90488" bIns="44450">
              <a:spAutoFit/>
            </a:bodyPr>
            <a:lstStyle/>
            <a:p>
              <a:pPr algn="ctr"/>
              <a:r>
                <a:rPr lang="en-US" sz="3200" b="1" dirty="0">
                  <a:latin typeface="Times New Roman" pitchFamily="18" charset="0"/>
                </a:rPr>
                <a:t>Marketing</a:t>
              </a:r>
            </a:p>
          </p:txBody>
        </p:sp>
        <p:sp>
          <p:nvSpPr>
            <p:cNvPr id="8200" name="Rectangle 13"/>
            <p:cNvSpPr>
              <a:spLocks noChangeArrowheads="1"/>
            </p:cNvSpPr>
            <p:nvPr/>
          </p:nvSpPr>
          <p:spPr bwMode="auto">
            <a:xfrm>
              <a:off x="2028" y="1453"/>
              <a:ext cx="1573" cy="371"/>
            </a:xfrm>
            <a:prstGeom prst="rect">
              <a:avLst/>
            </a:prstGeom>
            <a:solidFill>
              <a:schemeClr val="bg2">
                <a:lumMod val="75000"/>
              </a:schemeClr>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0488" tIns="44450" rIns="90488" bIns="44450">
              <a:spAutoFit/>
            </a:bodyPr>
            <a:lstStyle/>
            <a:p>
              <a:pPr algn="ctr"/>
              <a:r>
                <a:rPr lang="en-US" sz="3200" b="1" dirty="0">
                  <a:latin typeface="Times New Roman" pitchFamily="18" charset="0"/>
                </a:rPr>
                <a:t>Organization</a:t>
              </a:r>
            </a:p>
          </p:txBody>
        </p:sp>
        <p:sp>
          <p:nvSpPr>
            <p:cNvPr id="8201" name="Line 14"/>
            <p:cNvSpPr>
              <a:spLocks noChangeShapeType="1"/>
            </p:cNvSpPr>
            <p:nvPr/>
          </p:nvSpPr>
          <p:spPr bwMode="auto">
            <a:xfrm>
              <a:off x="2832" y="1824"/>
              <a:ext cx="0" cy="432"/>
            </a:xfrm>
            <a:prstGeom prst="line">
              <a:avLst/>
            </a:prstGeom>
            <a:noFill/>
            <a:ln w="31750">
              <a:solidFill>
                <a:schemeClr val="tx1"/>
              </a:solidFill>
              <a:round/>
              <a:headEnd/>
              <a:tailEnd/>
            </a:ln>
          </p:spPr>
          <p:txBody>
            <a:bodyPr wrap="none"/>
            <a:lstStyle/>
            <a:p>
              <a:endParaRPr lang="en-US" dirty="0"/>
            </a:p>
          </p:txBody>
        </p:sp>
        <p:sp>
          <p:nvSpPr>
            <p:cNvPr id="8202" name="Line 15"/>
            <p:cNvSpPr>
              <a:spLocks noChangeShapeType="1"/>
            </p:cNvSpPr>
            <p:nvPr/>
          </p:nvSpPr>
          <p:spPr bwMode="auto">
            <a:xfrm>
              <a:off x="1248" y="2064"/>
              <a:ext cx="3072" cy="0"/>
            </a:xfrm>
            <a:prstGeom prst="line">
              <a:avLst/>
            </a:prstGeom>
            <a:noFill/>
            <a:ln w="31750">
              <a:solidFill>
                <a:schemeClr val="tx1"/>
              </a:solidFill>
              <a:round/>
              <a:headEnd/>
              <a:tailEnd/>
            </a:ln>
          </p:spPr>
          <p:txBody>
            <a:bodyPr wrap="none"/>
            <a:lstStyle/>
            <a:p>
              <a:endParaRPr lang="en-US" dirty="0"/>
            </a:p>
          </p:txBody>
        </p:sp>
        <p:sp>
          <p:nvSpPr>
            <p:cNvPr id="8203" name="Line 16"/>
            <p:cNvSpPr>
              <a:spLocks noChangeShapeType="1"/>
            </p:cNvSpPr>
            <p:nvPr/>
          </p:nvSpPr>
          <p:spPr bwMode="auto">
            <a:xfrm>
              <a:off x="1248" y="2064"/>
              <a:ext cx="0" cy="192"/>
            </a:xfrm>
            <a:prstGeom prst="line">
              <a:avLst/>
            </a:prstGeom>
            <a:noFill/>
            <a:ln w="31750">
              <a:solidFill>
                <a:schemeClr val="tx1"/>
              </a:solidFill>
              <a:round/>
              <a:headEnd/>
              <a:tailEnd/>
            </a:ln>
          </p:spPr>
          <p:txBody>
            <a:bodyPr wrap="none"/>
            <a:lstStyle/>
            <a:p>
              <a:endParaRPr lang="en-US" dirty="0"/>
            </a:p>
          </p:txBody>
        </p:sp>
        <p:sp>
          <p:nvSpPr>
            <p:cNvPr id="8204" name="Line 17"/>
            <p:cNvSpPr>
              <a:spLocks noChangeShapeType="1"/>
            </p:cNvSpPr>
            <p:nvPr/>
          </p:nvSpPr>
          <p:spPr bwMode="auto">
            <a:xfrm>
              <a:off x="4320" y="2064"/>
              <a:ext cx="0" cy="192"/>
            </a:xfrm>
            <a:prstGeom prst="line">
              <a:avLst/>
            </a:prstGeom>
            <a:noFill/>
            <a:ln w="31750">
              <a:solidFill>
                <a:schemeClr val="tx1"/>
              </a:solidFill>
              <a:round/>
              <a:headEnd/>
              <a:tailEnd/>
            </a:ln>
          </p:spPr>
          <p:txBody>
            <a:bodyPr wrap="none"/>
            <a:lstStyle/>
            <a:p>
              <a:endParaRPr lang="en-US" dirty="0"/>
            </a:p>
          </p:txBody>
        </p:sp>
      </p:grpSp>
      <p:sp>
        <p:nvSpPr>
          <p:cNvPr id="8196" name="Rectangle 15"/>
          <p:cNvSpPr>
            <a:spLocks noGrp="1" noChangeArrowheads="1"/>
          </p:cNvSpPr>
          <p:nvPr>
            <p:ph type="title"/>
          </p:nvPr>
        </p:nvSpPr>
        <p:spPr/>
        <p:txBody>
          <a:bodyPr>
            <a:normAutofit/>
          </a:bodyPr>
          <a:lstStyle/>
          <a:p>
            <a:pPr eaLnBrk="1" hangingPunct="1"/>
            <a:r>
              <a:rPr lang="en-US" sz="2800" dirty="0">
                <a:latin typeface="Constantia" panose="02030602050306030303" pitchFamily="18" charset="0"/>
              </a:rPr>
              <a:t>Basic Functions of the Business Organization</a:t>
            </a:r>
          </a:p>
        </p:txBody>
      </p:sp>
      <p:sp>
        <p:nvSpPr>
          <p:cNvPr id="2" name="TextBox 1"/>
          <p:cNvSpPr txBox="1"/>
          <p:nvPr/>
        </p:nvSpPr>
        <p:spPr>
          <a:xfrm>
            <a:off x="1151467" y="6334780"/>
            <a:ext cx="7620000" cy="400110"/>
          </a:xfrm>
          <a:prstGeom prst="rect">
            <a:avLst/>
          </a:prstGeom>
          <a:noFill/>
        </p:spPr>
        <p:txBody>
          <a:bodyPr wrap="square" rtlCol="0">
            <a:spAutoFit/>
          </a:bodyPr>
          <a:lstStyle/>
          <a:p>
            <a:pPr marL="0" lvl="1"/>
            <a:r>
              <a:rPr lang="en-US" sz="1000" dirty="0">
                <a:latin typeface="+mn-lt"/>
              </a:rPr>
              <a:t>Copyright ©2021 McGraw-Hill Education. All rights reserved. No reproduction or distribution without the prior written consent of McGraw-Hill Education.</a:t>
            </a:r>
            <a:endParaRPr lang="en-US" dirty="0"/>
          </a:p>
        </p:txBody>
      </p:sp>
      <p:sp>
        <p:nvSpPr>
          <p:cNvPr id="15" name="TextBox 14"/>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23</a:t>
            </a:fld>
            <a:endParaRPr lang="en-US" sz="1100" dirty="0">
              <a:solidFill>
                <a:schemeClr val="tx2"/>
              </a:solidFill>
            </a:endParaRPr>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 Overlap</a:t>
            </a:r>
          </a:p>
        </p:txBody>
      </p:sp>
      <p:sp>
        <p:nvSpPr>
          <p:cNvPr id="17" name="Content Placeholder 16"/>
          <p:cNvSpPr>
            <a:spLocks noGrp="1"/>
          </p:cNvSpPr>
          <p:nvPr>
            <p:ph sz="half" idx="1"/>
          </p:nvPr>
        </p:nvSpPr>
        <p:spPr>
          <a:xfrm>
            <a:off x="324852" y="1524000"/>
            <a:ext cx="5161548" cy="4572000"/>
          </a:xfrm>
        </p:spPr>
        <p:txBody>
          <a:bodyPr>
            <a:normAutofit/>
          </a:bodyPr>
          <a:lstStyle/>
          <a:p>
            <a:r>
              <a:rPr lang="en-US" sz="2400" dirty="0"/>
              <a:t>Finance &amp; operations</a:t>
            </a:r>
          </a:p>
          <a:p>
            <a:pPr lvl="1"/>
            <a:r>
              <a:rPr lang="en-US" sz="2000" dirty="0"/>
              <a:t>Budgeting</a:t>
            </a:r>
          </a:p>
          <a:p>
            <a:pPr lvl="1"/>
            <a:r>
              <a:rPr lang="en-US" sz="2000" dirty="0"/>
              <a:t>Economic analysis of investment proposals</a:t>
            </a:r>
          </a:p>
          <a:p>
            <a:pPr lvl="1"/>
            <a:r>
              <a:rPr lang="en-US" sz="2000" dirty="0"/>
              <a:t>Provision of funds</a:t>
            </a:r>
          </a:p>
          <a:p>
            <a:r>
              <a:rPr lang="en-US" sz="2200" dirty="0"/>
              <a:t>Marketing &amp; operations</a:t>
            </a:r>
          </a:p>
          <a:p>
            <a:pPr lvl="1"/>
            <a:r>
              <a:rPr lang="en-US" sz="2000" dirty="0"/>
              <a:t>Demand data</a:t>
            </a:r>
          </a:p>
          <a:p>
            <a:pPr lvl="1"/>
            <a:r>
              <a:rPr lang="en-US" sz="2000" dirty="0"/>
              <a:t>Product and service design</a:t>
            </a:r>
          </a:p>
          <a:p>
            <a:pPr lvl="1"/>
            <a:r>
              <a:rPr lang="en-US" sz="2000" dirty="0"/>
              <a:t>Competitor analysis</a:t>
            </a:r>
          </a:p>
          <a:p>
            <a:pPr lvl="1"/>
            <a:r>
              <a:rPr lang="en-US" sz="2000" dirty="0"/>
              <a:t>Lead time data</a:t>
            </a:r>
          </a:p>
          <a:p>
            <a:endParaRPr lang="en-US" sz="2400" dirty="0"/>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24</a:t>
            </a:fld>
            <a:endParaRPr lang="en-US" sz="1100" dirty="0">
              <a:solidFill>
                <a:schemeClr val="tx2"/>
              </a:solidFill>
            </a:endParaRPr>
          </a:p>
        </p:txBody>
      </p:sp>
      <p:pic>
        <p:nvPicPr>
          <p:cNvPr id="6" name="Content Placeholder 5" descr="Screen Shot 2019-08-22 at 9.07.40 AM.png"/>
          <p:cNvPicPr>
            <a:picLocks noGrp="1" noChangeAspect="1"/>
          </p:cNvPicPr>
          <p:nvPr>
            <p:ph sz="half" idx="2"/>
          </p:nvPr>
        </p:nvPicPr>
        <p:blipFill>
          <a:blip r:embed="rId3">
            <a:extLst>
              <a:ext uri="{28A0092B-C50C-407E-A947-70E740481C1C}">
                <a14:useLocalDpi xmlns:a14="http://schemas.microsoft.com/office/drawing/2010/main" val="0"/>
              </a:ext>
            </a:extLst>
          </a:blip>
          <a:srcRect t="-6903" b="-6903"/>
          <a:stretch>
            <a:fillRect/>
          </a:stretch>
        </p:blipFill>
        <p:spPr>
          <a:xfrm>
            <a:off x="5105400" y="1562100"/>
            <a:ext cx="3962400" cy="4255477"/>
          </a:xfrm>
        </p:spPr>
      </p:pic>
    </p:spTree>
    <p:extLst>
      <p:ext uri="{BB962C8B-B14F-4D97-AF65-F5344CB8AC3E}">
        <p14:creationId xmlns:p14="http://schemas.microsoft.com/office/powerpoint/2010/main" val="288841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Process Management</a:t>
            </a:r>
          </a:p>
        </p:txBody>
      </p:sp>
      <p:sp>
        <p:nvSpPr>
          <p:cNvPr id="14339" name="Text Box 4"/>
          <p:cNvSpPr txBox="1">
            <a:spLocks noChangeArrowheads="1"/>
          </p:cNvSpPr>
          <p:nvPr/>
        </p:nvSpPr>
        <p:spPr bwMode="auto">
          <a:xfrm>
            <a:off x="1016000" y="2301874"/>
            <a:ext cx="6985000" cy="366713"/>
          </a:xfrm>
          <a:prstGeom prst="rect">
            <a:avLst/>
          </a:prstGeom>
          <a:solidFill>
            <a:schemeClr val="bg2">
              <a:lumMod val="7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eaLnBrk="1" hangingPunct="1"/>
            <a:r>
              <a:rPr lang="en-US" b="1" dirty="0"/>
              <a:t>Process</a:t>
            </a:r>
            <a:r>
              <a:rPr lang="en-US" dirty="0"/>
              <a:t> - one or more actions that transform inputs into outputs</a:t>
            </a:r>
          </a:p>
        </p:txBody>
      </p:sp>
      <p:graphicFrame>
        <p:nvGraphicFramePr>
          <p:cNvPr id="107561" name="Group 41"/>
          <p:cNvGraphicFramePr>
            <a:graphicFrameLocks noGrp="1"/>
          </p:cNvGraphicFramePr>
          <p:nvPr/>
        </p:nvGraphicFramePr>
        <p:xfrm>
          <a:off x="990600" y="3063874"/>
          <a:ext cx="7010400" cy="1965326"/>
        </p:xfrm>
        <a:graphic>
          <a:graphicData uri="http://schemas.openxmlformats.org/drawingml/2006/table">
            <a:tbl>
              <a:tblPr/>
              <a:tblGrid>
                <a:gridCol w="32004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45720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rPr>
                        <a:t>Three Categories of Business Processes: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bg2">
                        <a:lumMod val="75000"/>
                      </a:schemeClr>
                    </a:solidFill>
                  </a:tcPr>
                </a:tc>
                <a:tc hMerge="1">
                  <a:txBody>
                    <a:bodyPr/>
                    <a:lstStyle/>
                    <a:p>
                      <a:endParaRPr lang="en-US"/>
                    </a:p>
                  </a:txBody>
                  <a:tcPr/>
                </a:tc>
                <a:extLst>
                  <a:ext uri="{0D108BD9-81ED-4DB2-BD59-A6C34878D82A}">
                    <a16:rowId xmlns:a16="http://schemas.microsoft.com/office/drawing/2014/main" val="10000"/>
                  </a:ext>
                </a:extLst>
              </a:tr>
              <a:tr h="527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03B2C"/>
                          </a:solidFill>
                          <a:effectLst/>
                          <a:latin typeface="Arial" charset="0"/>
                        </a:rPr>
                        <a:t>Upper-management 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bg2">
                        <a:lumMod val="9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03B2C"/>
                          </a:solidFill>
                          <a:effectLst/>
                          <a:latin typeface="Arial" charset="0"/>
                        </a:rPr>
                        <a:t>These govern the operation of the entire organization.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bg2">
                        <a:lumMod val="90000"/>
                      </a:schemeClr>
                    </a:solidFill>
                  </a:tcPr>
                </a:tc>
                <a:extLst>
                  <a:ext uri="{0D108BD9-81ED-4DB2-BD59-A6C34878D82A}">
                    <a16:rowId xmlns:a16="http://schemas.microsoft.com/office/drawing/2014/main" val="10001"/>
                  </a:ext>
                </a:extLst>
              </a:tr>
              <a:tr h="528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03B2C"/>
                          </a:solidFill>
                          <a:effectLst/>
                          <a:latin typeface="Arial" charset="0"/>
                        </a:rPr>
                        <a:t>Operational 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bg2">
                        <a:lumMod val="9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03B2C"/>
                          </a:solidFill>
                          <a:effectLst/>
                          <a:latin typeface="Arial" charset="0"/>
                        </a:rPr>
                        <a:t>These are core processes that make up the value stream.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bg2">
                        <a:lumMod val="90000"/>
                      </a:schemeClr>
                    </a:solid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303B2C"/>
                          </a:solidFill>
                          <a:effectLst/>
                          <a:latin typeface="Arial" charset="0"/>
                        </a:rPr>
                        <a:t>Supporting 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bg2">
                        <a:lumMod val="9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303B2C"/>
                          </a:solidFill>
                          <a:effectLst/>
                          <a:latin typeface="Arial" charset="0"/>
                        </a:rPr>
                        <a:t>These support the core processes.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bg2">
                        <a:lumMod val="90000"/>
                      </a:schemeClr>
                    </a:solidFill>
                  </a:tcPr>
                </a:tc>
                <a:extLst>
                  <a:ext uri="{0D108BD9-81ED-4DB2-BD59-A6C34878D82A}">
                    <a16:rowId xmlns:a16="http://schemas.microsoft.com/office/drawing/2014/main" val="10003"/>
                  </a:ext>
                </a:extLst>
              </a:tr>
            </a:tbl>
          </a:graphicData>
        </a:graphic>
      </p:graphicFrame>
      <p:sp>
        <p:nvSpPr>
          <p:cNvPr id="2" name="TextBox 1"/>
          <p:cNvSpPr txBox="1"/>
          <p:nvPr/>
        </p:nvSpPr>
        <p:spPr>
          <a:xfrm>
            <a:off x="1143000" y="6334780"/>
            <a:ext cx="7620000" cy="400110"/>
          </a:xfrm>
          <a:prstGeom prst="rect">
            <a:avLst/>
          </a:prstGeom>
          <a:noFill/>
        </p:spPr>
        <p:txBody>
          <a:bodyPr wrap="square" rtlCol="0">
            <a:spAutoFit/>
          </a:bodyPr>
          <a:lstStyle/>
          <a:p>
            <a:pPr marL="0" lvl="1"/>
            <a:r>
              <a:rPr lang="en-US" sz="1000" dirty="0">
                <a:latin typeface="+mn-lt"/>
              </a:rPr>
              <a:t>Copyright ©2021 McGraw-Hill Education. All rights reserved. No reproduction or distribution without the prior written consent of McGraw-Hill Education.</a:t>
            </a:r>
            <a:endParaRPr lang="en-US" dirty="0"/>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25</a:t>
            </a:fld>
            <a:endParaRPr lang="en-US" sz="1100" dirty="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lstStyle/>
          <a:p>
            <a:pPr eaLnBrk="1" hangingPunct="1"/>
            <a:r>
              <a:rPr lang="en-US" sz="3200" dirty="0">
                <a:latin typeface="Constantia" panose="02030602050306030303" pitchFamily="18" charset="0"/>
              </a:rPr>
              <a:t>Scope of Operations Management</a:t>
            </a:r>
          </a:p>
        </p:txBody>
      </p:sp>
      <p:sp>
        <p:nvSpPr>
          <p:cNvPr id="61444" name="Rectangle 4100"/>
          <p:cNvSpPr>
            <a:spLocks noGrp="1" noChangeArrowheads="1"/>
          </p:cNvSpPr>
          <p:nvPr>
            <p:ph type="body" idx="4294967295"/>
          </p:nvPr>
        </p:nvSpPr>
        <p:spPr>
          <a:xfrm>
            <a:off x="457200" y="2514600"/>
            <a:ext cx="7696200" cy="3810000"/>
          </a:xfrm>
        </p:spPr>
        <p:txBody>
          <a:bodyPr>
            <a:normAutofit lnSpcReduction="10000"/>
          </a:bodyPr>
          <a:lstStyle/>
          <a:p>
            <a:pPr marL="0" indent="0" eaLnBrk="1" hangingPunct="1">
              <a:buFontTx/>
              <a:buNone/>
            </a:pPr>
            <a:r>
              <a:rPr lang="en-US" sz="2400" dirty="0"/>
              <a:t>The operations function includes many interrelated activities such as:</a:t>
            </a:r>
          </a:p>
          <a:p>
            <a:pPr lvl="1" eaLnBrk="1" hangingPunct="1"/>
            <a:r>
              <a:rPr lang="en-US" sz="2000" dirty="0"/>
              <a:t>Forecasting</a:t>
            </a:r>
          </a:p>
          <a:p>
            <a:pPr lvl="1" eaLnBrk="1" hangingPunct="1"/>
            <a:r>
              <a:rPr lang="en-US" sz="2000" dirty="0"/>
              <a:t>Capacity planning</a:t>
            </a:r>
          </a:p>
          <a:p>
            <a:pPr lvl="1" eaLnBrk="1" hangingPunct="1"/>
            <a:r>
              <a:rPr lang="en-US" sz="2000" dirty="0"/>
              <a:t>Locating facilities</a:t>
            </a:r>
          </a:p>
          <a:p>
            <a:pPr lvl="1" eaLnBrk="1" hangingPunct="1"/>
            <a:r>
              <a:rPr lang="en-US" sz="2000" dirty="0"/>
              <a:t>Facilities and layout</a:t>
            </a:r>
          </a:p>
          <a:p>
            <a:pPr lvl="1" eaLnBrk="1" hangingPunct="1"/>
            <a:r>
              <a:rPr lang="en-US" sz="2000" dirty="0"/>
              <a:t>Scheduling</a:t>
            </a:r>
          </a:p>
          <a:p>
            <a:pPr lvl="1" eaLnBrk="1" hangingPunct="1"/>
            <a:r>
              <a:rPr lang="en-US" sz="2000" dirty="0"/>
              <a:t>Managing inventories</a:t>
            </a:r>
          </a:p>
          <a:p>
            <a:pPr lvl="1" eaLnBrk="1" hangingPunct="1"/>
            <a:r>
              <a:rPr lang="en-US" sz="2000" dirty="0"/>
              <a:t>Assuring quality</a:t>
            </a:r>
          </a:p>
          <a:p>
            <a:pPr lvl="1" eaLnBrk="1" hangingPunct="1"/>
            <a:r>
              <a:rPr lang="en-US" sz="2000" dirty="0"/>
              <a:t>Motivating employees</a:t>
            </a:r>
          </a:p>
          <a:p>
            <a:pPr lvl="1" eaLnBrk="1" hangingPunct="1"/>
            <a:r>
              <a:rPr lang="en-US" sz="2000" dirty="0"/>
              <a:t>And more . . .</a:t>
            </a:r>
          </a:p>
        </p:txBody>
      </p:sp>
      <p:sp>
        <p:nvSpPr>
          <p:cNvPr id="16388" name="Text Box 5"/>
          <p:cNvSpPr txBox="1">
            <a:spLocks noChangeArrowheads="1"/>
          </p:cNvSpPr>
          <p:nvPr/>
        </p:nvSpPr>
        <p:spPr bwMode="auto">
          <a:xfrm>
            <a:off x="457200" y="1524000"/>
            <a:ext cx="7772400" cy="830997"/>
          </a:xfrm>
          <a:prstGeom prst="rect">
            <a:avLst/>
          </a:prstGeom>
          <a:solidFill>
            <a:schemeClr val="bg2">
              <a:lumMod val="7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The scope of operations management ranges across the organization.</a:t>
            </a:r>
          </a:p>
        </p:txBody>
      </p:sp>
      <p:sp>
        <p:nvSpPr>
          <p:cNvPr id="2" name="TextBox 1"/>
          <p:cNvSpPr txBox="1"/>
          <p:nvPr/>
        </p:nvSpPr>
        <p:spPr>
          <a:xfrm>
            <a:off x="1295400" y="6341533"/>
            <a:ext cx="7620000" cy="400110"/>
          </a:xfrm>
          <a:prstGeom prst="rect">
            <a:avLst/>
          </a:prstGeom>
          <a:noFill/>
        </p:spPr>
        <p:txBody>
          <a:bodyPr wrap="square" rtlCol="0">
            <a:spAutoFit/>
          </a:bodyPr>
          <a:lstStyle/>
          <a:p>
            <a:pPr marL="0" marR="0" lvl="1"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nstantia"/>
                <a:ea typeface="+mn-ea"/>
                <a:cs typeface="+mn-cs"/>
              </a:rPr>
              <a:t>Copyright ©2021 McGraw-Hill Education. All rights reserved. No reproduction or distribution without the prior written consent of McGraw-Hill Education.</a:t>
            </a:r>
            <a:endParaRPr kumimoji="0" lang="en-US" sz="18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7" name="TextBox 6"/>
          <p:cNvSpPr txBox="1"/>
          <p:nvPr/>
        </p:nvSpPr>
        <p:spPr>
          <a:xfrm>
            <a:off x="8686800" y="6596390"/>
            <a:ext cx="593558" cy="2616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F497D"/>
                </a:solidFill>
                <a:effectLst/>
                <a:uLnTx/>
                <a:uFillTx/>
                <a:latin typeface="Arial" charset="0"/>
                <a:ea typeface="+mn-ea"/>
                <a:cs typeface="+mn-cs"/>
              </a:rPr>
              <a:t>1-</a:t>
            </a:r>
            <a:fld id="{78C8B78F-49AC-44F6-AA95-D2AF30A24F9D}" type="slidenum">
              <a:rPr kumimoji="0" lang="en-US" sz="1100" b="0" i="0" u="none" strike="noStrike" kern="1200" cap="none" spc="0" normalizeH="0" baseline="0" noProof="0" smtClean="0">
                <a:ln>
                  <a:noFill/>
                </a:ln>
                <a:solidFill>
                  <a:srgbClr val="1F497D"/>
                </a:solidFill>
                <a:effectLst/>
                <a:uLnTx/>
                <a:uFillTx/>
                <a:latin typeface="Arial"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26</a:t>
            </a:fld>
            <a:endParaRPr kumimoji="0" lang="en-US" sz="1100" b="0" i="0" u="none" strike="noStrike" kern="1200" cap="none" spc="0" normalizeH="0" baseline="0" noProof="0" dirty="0">
              <a:ln>
                <a:noFill/>
              </a:ln>
              <a:solidFill>
                <a:srgbClr val="1F497D"/>
              </a:solidFill>
              <a:effectLst/>
              <a:uLnTx/>
              <a:uFillTx/>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animEffect transition="in" filter="wipe(up)">
                                      <p:cBhvr>
                                        <p:cTn id="7" dur="500"/>
                                        <p:tgtEl>
                                          <p:spTgt spid="6144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1444">
                                            <p:txEl>
                                              <p:pRg st="1" end="1"/>
                                            </p:txEl>
                                          </p:spTgt>
                                        </p:tgtEl>
                                        <p:attrNameLst>
                                          <p:attrName>style.visibility</p:attrName>
                                        </p:attrNameLst>
                                      </p:cBhvr>
                                      <p:to>
                                        <p:strVal val="visible"/>
                                      </p:to>
                                    </p:set>
                                    <p:animEffect transition="in" filter="wipe(up)">
                                      <p:cBhvr>
                                        <p:cTn id="10" dur="500"/>
                                        <p:tgtEl>
                                          <p:spTgt spid="6144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1444">
                                            <p:txEl>
                                              <p:pRg st="2" end="2"/>
                                            </p:txEl>
                                          </p:spTgt>
                                        </p:tgtEl>
                                        <p:attrNameLst>
                                          <p:attrName>style.visibility</p:attrName>
                                        </p:attrNameLst>
                                      </p:cBhvr>
                                      <p:to>
                                        <p:strVal val="visible"/>
                                      </p:to>
                                    </p:set>
                                    <p:animEffect transition="in" filter="wipe(up)">
                                      <p:cBhvr>
                                        <p:cTn id="13" dur="500"/>
                                        <p:tgtEl>
                                          <p:spTgt spid="61444">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1444">
                                            <p:txEl>
                                              <p:pRg st="3" end="3"/>
                                            </p:txEl>
                                          </p:spTgt>
                                        </p:tgtEl>
                                        <p:attrNameLst>
                                          <p:attrName>style.visibility</p:attrName>
                                        </p:attrNameLst>
                                      </p:cBhvr>
                                      <p:to>
                                        <p:strVal val="visible"/>
                                      </p:to>
                                    </p:set>
                                    <p:animEffect transition="in" filter="wipe(up)">
                                      <p:cBhvr>
                                        <p:cTn id="16" dur="500"/>
                                        <p:tgtEl>
                                          <p:spTgt spid="61444">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61444">
                                            <p:txEl>
                                              <p:pRg st="4" end="4"/>
                                            </p:txEl>
                                          </p:spTgt>
                                        </p:tgtEl>
                                        <p:attrNameLst>
                                          <p:attrName>style.visibility</p:attrName>
                                        </p:attrNameLst>
                                      </p:cBhvr>
                                      <p:to>
                                        <p:strVal val="visible"/>
                                      </p:to>
                                    </p:set>
                                    <p:animEffect transition="in" filter="wipe(up)">
                                      <p:cBhvr>
                                        <p:cTn id="19" dur="500"/>
                                        <p:tgtEl>
                                          <p:spTgt spid="61444">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1444">
                                            <p:txEl>
                                              <p:pRg st="5" end="5"/>
                                            </p:txEl>
                                          </p:spTgt>
                                        </p:tgtEl>
                                        <p:attrNameLst>
                                          <p:attrName>style.visibility</p:attrName>
                                        </p:attrNameLst>
                                      </p:cBhvr>
                                      <p:to>
                                        <p:strVal val="visible"/>
                                      </p:to>
                                    </p:set>
                                    <p:animEffect transition="in" filter="wipe(up)">
                                      <p:cBhvr>
                                        <p:cTn id="22" dur="500"/>
                                        <p:tgtEl>
                                          <p:spTgt spid="61444">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61444">
                                            <p:txEl>
                                              <p:pRg st="6" end="6"/>
                                            </p:txEl>
                                          </p:spTgt>
                                        </p:tgtEl>
                                        <p:attrNameLst>
                                          <p:attrName>style.visibility</p:attrName>
                                        </p:attrNameLst>
                                      </p:cBhvr>
                                      <p:to>
                                        <p:strVal val="visible"/>
                                      </p:to>
                                    </p:set>
                                    <p:animEffect transition="in" filter="wipe(up)">
                                      <p:cBhvr>
                                        <p:cTn id="25" dur="500"/>
                                        <p:tgtEl>
                                          <p:spTgt spid="61444">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1444">
                                            <p:txEl>
                                              <p:pRg st="7" end="7"/>
                                            </p:txEl>
                                          </p:spTgt>
                                        </p:tgtEl>
                                        <p:attrNameLst>
                                          <p:attrName>style.visibility</p:attrName>
                                        </p:attrNameLst>
                                      </p:cBhvr>
                                      <p:to>
                                        <p:strVal val="visible"/>
                                      </p:to>
                                    </p:set>
                                    <p:animEffect transition="in" filter="wipe(up)">
                                      <p:cBhvr>
                                        <p:cTn id="28" dur="500"/>
                                        <p:tgtEl>
                                          <p:spTgt spid="61444">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1444">
                                            <p:txEl>
                                              <p:pRg st="8" end="8"/>
                                            </p:txEl>
                                          </p:spTgt>
                                        </p:tgtEl>
                                        <p:attrNameLst>
                                          <p:attrName>style.visibility</p:attrName>
                                        </p:attrNameLst>
                                      </p:cBhvr>
                                      <p:to>
                                        <p:strVal val="visible"/>
                                      </p:to>
                                    </p:set>
                                    <p:animEffect transition="in" filter="wipe(up)">
                                      <p:cBhvr>
                                        <p:cTn id="31" dur="500"/>
                                        <p:tgtEl>
                                          <p:spTgt spid="61444">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1444">
                                            <p:txEl>
                                              <p:pRg st="9" end="9"/>
                                            </p:txEl>
                                          </p:spTgt>
                                        </p:tgtEl>
                                        <p:attrNameLst>
                                          <p:attrName>style.visibility</p:attrName>
                                        </p:attrNameLst>
                                      </p:cBhvr>
                                      <p:to>
                                        <p:strVal val="visible"/>
                                      </p:to>
                                    </p:set>
                                    <p:animEffect transition="in" filter="wipe(up)">
                                      <p:cBhvr>
                                        <p:cTn id="34" dur="500"/>
                                        <p:tgtEl>
                                          <p:spTgt spid="614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pPr eaLnBrk="1" hangingPunct="1"/>
            <a:r>
              <a:rPr lang="en-US" sz="3200" dirty="0">
                <a:latin typeface="Constantia" panose="02030602050306030303" pitchFamily="18" charset="0"/>
              </a:rPr>
              <a:t>Role of the Operations Manager</a:t>
            </a:r>
          </a:p>
        </p:txBody>
      </p:sp>
      <p:sp>
        <p:nvSpPr>
          <p:cNvPr id="103426" name="Rectangle 2"/>
          <p:cNvSpPr>
            <a:spLocks noGrp="1" noChangeArrowheads="1"/>
          </p:cNvSpPr>
          <p:nvPr>
            <p:ph idx="1"/>
          </p:nvPr>
        </p:nvSpPr>
        <p:spPr/>
        <p:txBody>
          <a:bodyPr>
            <a:normAutofit/>
          </a:bodyPr>
          <a:lstStyle/>
          <a:p>
            <a:pPr marL="0" indent="0" eaLnBrk="1" hangingPunct="1">
              <a:buFontTx/>
              <a:buNone/>
            </a:pPr>
            <a:r>
              <a:rPr lang="en-US" sz="2400" dirty="0">
                <a:solidFill>
                  <a:srgbClr val="303B2C"/>
                </a:solidFill>
              </a:rPr>
              <a:t>The </a:t>
            </a:r>
            <a:r>
              <a:rPr lang="en-US" sz="2400" b="1" dirty="0">
                <a:solidFill>
                  <a:srgbClr val="303B2C"/>
                </a:solidFill>
              </a:rPr>
              <a:t>Operations function</a:t>
            </a:r>
            <a:r>
              <a:rPr lang="en-US" sz="2400" dirty="0">
                <a:solidFill>
                  <a:srgbClr val="303B2C"/>
                </a:solidFill>
              </a:rPr>
              <a:t> consists of all activities </a:t>
            </a:r>
            <a:r>
              <a:rPr lang="en-US" sz="2400" i="1" dirty="0">
                <a:solidFill>
                  <a:srgbClr val="303B2C"/>
                </a:solidFill>
              </a:rPr>
              <a:t>directly</a:t>
            </a:r>
            <a:r>
              <a:rPr lang="en-US" sz="2400" dirty="0">
                <a:solidFill>
                  <a:srgbClr val="303B2C"/>
                </a:solidFill>
              </a:rPr>
              <a:t> related to producing goods or providing services.</a:t>
            </a:r>
          </a:p>
          <a:p>
            <a:pPr marL="0" indent="0" eaLnBrk="1" hangingPunct="1">
              <a:buFontTx/>
              <a:buNone/>
            </a:pPr>
            <a:endParaRPr lang="en-US" sz="2400" dirty="0">
              <a:solidFill>
                <a:srgbClr val="303B2C"/>
              </a:solidFill>
            </a:endParaRPr>
          </a:p>
          <a:p>
            <a:pPr marL="0" indent="0" eaLnBrk="1" hangingPunct="1">
              <a:buFontTx/>
              <a:buNone/>
            </a:pPr>
            <a:r>
              <a:rPr lang="en-US" sz="2400" dirty="0">
                <a:solidFill>
                  <a:srgbClr val="303B2C"/>
                </a:solidFill>
              </a:rPr>
              <a:t>A primary function of the operations manager is to guide the system by decision making.</a:t>
            </a:r>
          </a:p>
          <a:p>
            <a:pPr lvl="1" eaLnBrk="1" hangingPunct="1"/>
            <a:r>
              <a:rPr lang="en-US" dirty="0">
                <a:solidFill>
                  <a:srgbClr val="303B2C"/>
                </a:solidFill>
              </a:rPr>
              <a:t>System design decisions</a:t>
            </a:r>
          </a:p>
          <a:p>
            <a:pPr lvl="1" eaLnBrk="1" hangingPunct="1"/>
            <a:r>
              <a:rPr lang="en-US" dirty="0">
                <a:solidFill>
                  <a:srgbClr val="303B2C"/>
                </a:solidFill>
              </a:rPr>
              <a:t>System operation decisions</a:t>
            </a:r>
          </a:p>
        </p:txBody>
      </p:sp>
      <p:sp>
        <p:nvSpPr>
          <p:cNvPr id="2" name="TextBox 1"/>
          <p:cNvSpPr txBox="1"/>
          <p:nvPr/>
        </p:nvSpPr>
        <p:spPr>
          <a:xfrm>
            <a:off x="1143000" y="6334780"/>
            <a:ext cx="7620000" cy="400110"/>
          </a:xfrm>
          <a:prstGeom prst="rect">
            <a:avLst/>
          </a:prstGeom>
          <a:noFill/>
        </p:spPr>
        <p:txBody>
          <a:bodyPr wrap="square" rtlCol="0">
            <a:spAutoFit/>
          </a:bodyPr>
          <a:lstStyle/>
          <a:p>
            <a:pPr marL="0" lvl="1"/>
            <a:r>
              <a:rPr lang="en-US" sz="1000" dirty="0">
                <a:latin typeface="+mn-lt"/>
              </a:rPr>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27</a:t>
            </a:fld>
            <a:endParaRPr lang="en-US" sz="11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animEffect transition="in" filter="wipe(up)">
                                      <p:cBhvr>
                                        <p:cTn id="7" dur="500"/>
                                        <p:tgtEl>
                                          <p:spTgt spid="1034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3426">
                                            <p:txEl>
                                              <p:pRg st="2" end="2"/>
                                            </p:txEl>
                                          </p:spTgt>
                                        </p:tgtEl>
                                        <p:attrNameLst>
                                          <p:attrName>style.visibility</p:attrName>
                                        </p:attrNameLst>
                                      </p:cBhvr>
                                      <p:to>
                                        <p:strVal val="visible"/>
                                      </p:to>
                                    </p:set>
                                    <p:animEffect transition="in" filter="wipe(up)">
                                      <p:cBhvr>
                                        <p:cTn id="12" dur="500"/>
                                        <p:tgtEl>
                                          <p:spTgt spid="103426">
                                            <p:txEl>
                                              <p:pRg st="2" end="2"/>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3426">
                                            <p:txEl>
                                              <p:pRg st="3" end="3"/>
                                            </p:txEl>
                                          </p:spTgt>
                                        </p:tgtEl>
                                        <p:attrNameLst>
                                          <p:attrName>style.visibility</p:attrName>
                                        </p:attrNameLst>
                                      </p:cBhvr>
                                      <p:to>
                                        <p:strVal val="visible"/>
                                      </p:to>
                                    </p:set>
                                    <p:animEffect transition="in" filter="wipe(up)">
                                      <p:cBhvr>
                                        <p:cTn id="15" dur="500"/>
                                        <p:tgtEl>
                                          <p:spTgt spid="103426">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03426">
                                            <p:txEl>
                                              <p:pRg st="4" end="4"/>
                                            </p:txEl>
                                          </p:spTgt>
                                        </p:tgtEl>
                                        <p:attrNameLst>
                                          <p:attrName>style.visibility</p:attrName>
                                        </p:attrNameLst>
                                      </p:cBhvr>
                                      <p:to>
                                        <p:strVal val="visible"/>
                                      </p:to>
                                    </p:set>
                                    <p:animEffect transition="in" filter="wipe(up)">
                                      <p:cBhvr>
                                        <p:cTn id="18" dur="500"/>
                                        <p:tgtEl>
                                          <p:spTgt spid="1034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pPr eaLnBrk="1" hangingPunct="1">
              <a:lnSpc>
                <a:spcPct val="110000"/>
              </a:lnSpc>
            </a:pPr>
            <a:r>
              <a:rPr lang="en-US" sz="2000" b="1" i="1" dirty="0"/>
              <a:t>System</a:t>
            </a:r>
            <a:r>
              <a:rPr lang="en-US" sz="2000" dirty="0"/>
              <a:t> - a set of interrelated parts that must work together</a:t>
            </a:r>
          </a:p>
          <a:p>
            <a:pPr lvl="1" eaLnBrk="1" hangingPunct="1">
              <a:lnSpc>
                <a:spcPct val="110000"/>
              </a:lnSpc>
            </a:pPr>
            <a:r>
              <a:rPr lang="en-US" sz="1800" dirty="0"/>
              <a:t>The business organization is a system composed of subsystems</a:t>
            </a:r>
          </a:p>
          <a:p>
            <a:pPr lvl="2" eaLnBrk="1" hangingPunct="1">
              <a:lnSpc>
                <a:spcPct val="110000"/>
              </a:lnSpc>
            </a:pPr>
            <a:r>
              <a:rPr lang="en-US" sz="2000" dirty="0"/>
              <a:t>Marketing subsystem</a:t>
            </a:r>
          </a:p>
          <a:p>
            <a:pPr lvl="2" eaLnBrk="1" hangingPunct="1">
              <a:lnSpc>
                <a:spcPct val="110000"/>
              </a:lnSpc>
            </a:pPr>
            <a:r>
              <a:rPr lang="en-US" sz="2000" dirty="0"/>
              <a:t>Operations subsystem</a:t>
            </a:r>
          </a:p>
          <a:p>
            <a:pPr lvl="2" eaLnBrk="1" hangingPunct="1">
              <a:lnSpc>
                <a:spcPct val="110000"/>
              </a:lnSpc>
            </a:pPr>
            <a:r>
              <a:rPr lang="en-US" sz="2000" dirty="0"/>
              <a:t>Finance subsystem</a:t>
            </a:r>
          </a:p>
          <a:p>
            <a:pPr eaLnBrk="1" hangingPunct="1">
              <a:lnSpc>
                <a:spcPct val="110000"/>
              </a:lnSpc>
            </a:pPr>
            <a:r>
              <a:rPr lang="en-US" sz="2000" dirty="0"/>
              <a:t>The systems perspective</a:t>
            </a:r>
            <a:r>
              <a:rPr lang="en-US" sz="2400" dirty="0"/>
              <a:t> </a:t>
            </a:r>
          </a:p>
          <a:p>
            <a:pPr lvl="1" eaLnBrk="1" hangingPunct="1">
              <a:lnSpc>
                <a:spcPct val="110000"/>
              </a:lnSpc>
            </a:pPr>
            <a:r>
              <a:rPr lang="en-US" sz="1800" dirty="0"/>
              <a:t>Emphasizes </a:t>
            </a:r>
            <a:r>
              <a:rPr lang="en-US" sz="1800" i="1" dirty="0"/>
              <a:t>interrelationships among subsystems</a:t>
            </a:r>
            <a:endParaRPr lang="en-US" sz="1800" dirty="0"/>
          </a:p>
          <a:p>
            <a:pPr lvl="1" eaLnBrk="1" hangingPunct="1">
              <a:lnSpc>
                <a:spcPct val="110000"/>
              </a:lnSpc>
            </a:pPr>
            <a:r>
              <a:rPr lang="en-US" sz="1800" dirty="0"/>
              <a:t>Main theme is that </a:t>
            </a:r>
            <a:r>
              <a:rPr lang="en-US" sz="1800" i="1" dirty="0"/>
              <a:t>the whole is greater than the sum of its parts</a:t>
            </a:r>
          </a:p>
          <a:p>
            <a:pPr lvl="1" eaLnBrk="1" hangingPunct="1">
              <a:lnSpc>
                <a:spcPct val="110000"/>
              </a:lnSpc>
            </a:pPr>
            <a:r>
              <a:rPr lang="en-US" sz="1800" dirty="0"/>
              <a:t>The output and objectives of the organization take precedence over those of any one subsystem</a:t>
            </a:r>
          </a:p>
        </p:txBody>
      </p:sp>
      <p:sp>
        <p:nvSpPr>
          <p:cNvPr id="32770" name="Rectangle 2"/>
          <p:cNvSpPr>
            <a:spLocks noGrp="1" noChangeArrowheads="1"/>
          </p:cNvSpPr>
          <p:nvPr>
            <p:ph type="title"/>
          </p:nvPr>
        </p:nvSpPr>
        <p:spPr/>
        <p:txBody>
          <a:bodyPr/>
          <a:lstStyle/>
          <a:p>
            <a:pPr eaLnBrk="1" hangingPunct="1"/>
            <a:r>
              <a:rPr lang="en-US" dirty="0"/>
              <a:t>Systems Perspective</a:t>
            </a:r>
          </a:p>
        </p:txBody>
      </p:sp>
      <p:sp>
        <p:nvSpPr>
          <p:cNvPr id="3" name="TextBox 2"/>
          <p:cNvSpPr txBox="1"/>
          <p:nvPr/>
        </p:nvSpPr>
        <p:spPr>
          <a:xfrm>
            <a:off x="1143000" y="6334780"/>
            <a:ext cx="7620000" cy="400110"/>
          </a:xfrm>
          <a:prstGeom prst="rect">
            <a:avLst/>
          </a:prstGeom>
          <a:noFill/>
        </p:spPr>
        <p:txBody>
          <a:bodyPr wrap="square" rtlCol="0">
            <a:spAutoFit/>
          </a:bodyPr>
          <a:lstStyle/>
          <a:p>
            <a:pPr marL="0" lvl="1"/>
            <a:r>
              <a:rPr lang="en-US" sz="1000" dirty="0"/>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28</a:t>
            </a:fld>
            <a:endParaRPr lang="en-US" sz="1100"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
          <p:cNvSpPr>
            <a:spLocks noGrp="1" noChangeArrowheads="1"/>
          </p:cNvSpPr>
          <p:nvPr>
            <p:ph type="title"/>
          </p:nvPr>
        </p:nvSpPr>
        <p:spPr/>
        <p:txBody>
          <a:bodyPr/>
          <a:lstStyle/>
          <a:p>
            <a:pPr eaLnBrk="1" hangingPunct="1"/>
            <a:r>
              <a:rPr lang="en-US" sz="3200" dirty="0"/>
              <a:t>System Design Decisions</a:t>
            </a:r>
          </a:p>
        </p:txBody>
      </p:sp>
      <p:sp>
        <p:nvSpPr>
          <p:cNvPr id="18435" name="Text Box 24"/>
          <p:cNvSpPr txBox="1">
            <a:spLocks noChangeArrowheads="1"/>
          </p:cNvSpPr>
          <p:nvPr/>
        </p:nvSpPr>
        <p:spPr bwMode="auto">
          <a:xfrm>
            <a:off x="304800" y="1524000"/>
            <a:ext cx="7848600" cy="3717941"/>
          </a:xfrm>
          <a:prstGeom prst="rect">
            <a:avLst/>
          </a:prstGeom>
          <a:noFill/>
          <a:ln w="9525">
            <a:noFill/>
            <a:miter lim="800000"/>
            <a:headEnd/>
            <a:tailEnd/>
          </a:ln>
        </p:spPr>
        <p:txBody>
          <a:bodyPr>
            <a:spAutoFit/>
          </a:bodyPr>
          <a:lstStyle/>
          <a:p>
            <a:pPr marL="231775" indent="-231775" algn="l" eaLnBrk="1" hangingPunct="1">
              <a:buFont typeface="Arial" charset="0"/>
              <a:buChar char="•"/>
            </a:pPr>
            <a:r>
              <a:rPr lang="en-US" sz="2400" b="1" dirty="0">
                <a:solidFill>
                  <a:srgbClr val="303B2C"/>
                </a:solidFill>
                <a:latin typeface="+mn-lt"/>
              </a:rPr>
              <a:t>System design</a:t>
            </a:r>
            <a:endParaRPr lang="en-US" sz="2400" dirty="0">
              <a:solidFill>
                <a:srgbClr val="303B2C"/>
              </a:solidFill>
              <a:latin typeface="+mn-lt"/>
            </a:endParaRPr>
          </a:p>
          <a:p>
            <a:pPr marL="688975" lvl="1" indent="-231775" algn="l" eaLnBrk="1" hangingPunct="1">
              <a:spcAft>
                <a:spcPct val="10000"/>
              </a:spcAft>
              <a:buFontTx/>
              <a:buChar char="–"/>
            </a:pPr>
            <a:r>
              <a:rPr lang="en-US" sz="2000" dirty="0">
                <a:solidFill>
                  <a:srgbClr val="303B2C"/>
                </a:solidFill>
                <a:latin typeface="+mn-lt"/>
              </a:rPr>
              <a:t>Capacity</a:t>
            </a:r>
          </a:p>
          <a:p>
            <a:pPr marL="688975" lvl="1" indent="-231775" algn="l" eaLnBrk="1" hangingPunct="1">
              <a:spcAft>
                <a:spcPct val="10000"/>
              </a:spcAft>
              <a:buFontTx/>
              <a:buChar char="–"/>
            </a:pPr>
            <a:r>
              <a:rPr lang="en-US" sz="2000" dirty="0">
                <a:solidFill>
                  <a:srgbClr val="303B2C"/>
                </a:solidFill>
                <a:latin typeface="+mn-lt"/>
              </a:rPr>
              <a:t>Facility location</a:t>
            </a:r>
          </a:p>
          <a:p>
            <a:pPr marL="688975" lvl="1" indent="-231775" algn="l" eaLnBrk="1" hangingPunct="1">
              <a:spcAft>
                <a:spcPct val="10000"/>
              </a:spcAft>
              <a:buFontTx/>
              <a:buChar char="–"/>
            </a:pPr>
            <a:r>
              <a:rPr lang="en-US" sz="2000" dirty="0">
                <a:solidFill>
                  <a:srgbClr val="303B2C"/>
                </a:solidFill>
                <a:latin typeface="+mn-lt"/>
              </a:rPr>
              <a:t>Facility layout</a:t>
            </a:r>
          </a:p>
          <a:p>
            <a:pPr marL="688975" lvl="1" indent="-231775" algn="l" eaLnBrk="1" hangingPunct="1">
              <a:spcAft>
                <a:spcPct val="10000"/>
              </a:spcAft>
              <a:buFontTx/>
              <a:buChar char="–"/>
            </a:pPr>
            <a:r>
              <a:rPr lang="en-US" sz="2000" dirty="0">
                <a:solidFill>
                  <a:srgbClr val="303B2C"/>
                </a:solidFill>
                <a:latin typeface="+mn-lt"/>
              </a:rPr>
              <a:t>Product and service planning</a:t>
            </a:r>
          </a:p>
          <a:p>
            <a:pPr marL="688975" lvl="1" indent="-231775" algn="l" eaLnBrk="1" hangingPunct="1">
              <a:spcAft>
                <a:spcPct val="10000"/>
              </a:spcAft>
              <a:buFontTx/>
              <a:buChar char="–"/>
            </a:pPr>
            <a:r>
              <a:rPr lang="en-US" sz="2000" dirty="0">
                <a:solidFill>
                  <a:srgbClr val="303B2C"/>
                </a:solidFill>
                <a:latin typeface="+mn-lt"/>
              </a:rPr>
              <a:t>Acquisition and placement of equipment</a:t>
            </a:r>
          </a:p>
          <a:p>
            <a:pPr marL="231775" indent="-231775" algn="l" eaLnBrk="1" hangingPunct="1">
              <a:spcAft>
                <a:spcPct val="10000"/>
              </a:spcAft>
              <a:buFont typeface="Arial" charset="0"/>
              <a:buChar char="•"/>
            </a:pPr>
            <a:r>
              <a:rPr lang="en-US" sz="2000" dirty="0">
                <a:solidFill>
                  <a:srgbClr val="303B2C"/>
                </a:solidFill>
                <a:latin typeface="+mn-lt"/>
              </a:rPr>
              <a:t>These are typically strategic decisions that</a:t>
            </a:r>
          </a:p>
          <a:p>
            <a:pPr marL="688975" lvl="1" indent="-231775" algn="l" eaLnBrk="1" hangingPunct="1">
              <a:spcAft>
                <a:spcPct val="10000"/>
              </a:spcAft>
              <a:buFont typeface="Arial" charset="0"/>
              <a:buChar char="•"/>
            </a:pPr>
            <a:r>
              <a:rPr lang="en-US" sz="2000" dirty="0">
                <a:solidFill>
                  <a:srgbClr val="303B2C"/>
                </a:solidFill>
                <a:latin typeface="+mn-lt"/>
              </a:rPr>
              <a:t>usually require long-term commitment of resources</a:t>
            </a:r>
          </a:p>
          <a:p>
            <a:pPr marL="688975" lvl="1" indent="-231775" algn="l" eaLnBrk="1" hangingPunct="1">
              <a:spcAft>
                <a:spcPct val="10000"/>
              </a:spcAft>
              <a:buFont typeface="Arial" charset="0"/>
              <a:buChar char="•"/>
            </a:pPr>
            <a:r>
              <a:rPr lang="en-US" sz="2000" dirty="0">
                <a:solidFill>
                  <a:srgbClr val="303B2C"/>
                </a:solidFill>
                <a:latin typeface="+mn-lt"/>
              </a:rPr>
              <a:t>determine parameters of system operation</a:t>
            </a:r>
          </a:p>
          <a:p>
            <a:pPr marL="231775" indent="-231775" eaLnBrk="1" hangingPunct="1">
              <a:spcAft>
                <a:spcPct val="10000"/>
              </a:spcAft>
              <a:buFontTx/>
              <a:buChar char="–"/>
            </a:pPr>
            <a:endParaRPr lang="en-US" sz="2000" dirty="0">
              <a:solidFill>
                <a:srgbClr val="408000"/>
              </a:solidFill>
            </a:endParaRPr>
          </a:p>
        </p:txBody>
      </p:sp>
      <p:sp>
        <p:nvSpPr>
          <p:cNvPr id="2" name="TextBox 1"/>
          <p:cNvSpPr txBox="1"/>
          <p:nvPr/>
        </p:nvSpPr>
        <p:spPr>
          <a:xfrm>
            <a:off x="1143000" y="6334780"/>
            <a:ext cx="7620000" cy="400110"/>
          </a:xfrm>
          <a:prstGeom prst="rect">
            <a:avLst/>
          </a:prstGeom>
          <a:noFill/>
        </p:spPr>
        <p:txBody>
          <a:bodyPr wrap="square" rtlCol="0">
            <a:spAutoFit/>
          </a:bodyPr>
          <a:lstStyle/>
          <a:p>
            <a:pPr marL="0" lvl="1"/>
            <a:r>
              <a:rPr lang="en-US" sz="1000" dirty="0">
                <a:latin typeface="+mn-lt"/>
              </a:rPr>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29</a:t>
            </a:fld>
            <a:endParaRPr lang="en-US" sz="1100" dirty="0">
              <a:solidFill>
                <a:schemeClr val="tx2"/>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60324"/>
            <a:ext cx="7886700" cy="320676"/>
          </a:xfrm>
        </p:spPr>
        <p:txBody>
          <a:bodyPr>
            <a:normAutofit fontScale="90000"/>
          </a:bodyPr>
          <a:lstStyle/>
          <a:p>
            <a:pPr algn="ctr" eaLnBrk="1" hangingPunct="1"/>
            <a:r>
              <a:rPr lang="en-AU" sz="4000" dirty="0"/>
              <a:t>Teaching Staff</a:t>
            </a:r>
          </a:p>
        </p:txBody>
      </p:sp>
      <p:sp>
        <p:nvSpPr>
          <p:cNvPr id="4099" name="Rectangle 3" descr="Rectangle: Click to edit Master text styles&#10;Second level&#10;Third level&#10;Fourth level&#10;Fifth level"/>
          <p:cNvSpPr>
            <a:spLocks noGrp="1" noChangeArrowheads="1"/>
          </p:cNvSpPr>
          <p:nvPr>
            <p:ph idx="1"/>
          </p:nvPr>
        </p:nvSpPr>
        <p:spPr>
          <a:xfrm>
            <a:off x="628650" y="381000"/>
            <a:ext cx="7886700" cy="5562600"/>
          </a:xfrm>
        </p:spPr>
        <p:txBody>
          <a:bodyPr>
            <a:normAutofit fontScale="25000" lnSpcReduction="20000"/>
          </a:bodyPr>
          <a:lstStyle/>
          <a:p>
            <a:pPr eaLnBrk="1" hangingPunct="1">
              <a:lnSpc>
                <a:spcPts val="2160"/>
              </a:lnSpc>
            </a:pPr>
            <a:r>
              <a:rPr lang="en-AU" sz="8000" dirty="0"/>
              <a:t>Dr Kavoos Mohannak (Unit Coordinator/Lecturer)</a:t>
            </a:r>
          </a:p>
          <a:p>
            <a:pPr eaLnBrk="1" hangingPunct="1">
              <a:lnSpc>
                <a:spcPts val="2160"/>
              </a:lnSpc>
              <a:buFont typeface="Wingdings" pitchFamily="2" charset="2"/>
              <a:buNone/>
            </a:pPr>
            <a:r>
              <a:rPr lang="en-AU" sz="8000" dirty="0"/>
              <a:t>	Room: Z909a;   Phone: 3138 2508</a:t>
            </a:r>
          </a:p>
          <a:p>
            <a:pPr eaLnBrk="1" hangingPunct="1">
              <a:lnSpc>
                <a:spcPts val="2160"/>
              </a:lnSpc>
              <a:buFont typeface="Wingdings" pitchFamily="2" charset="2"/>
              <a:buNone/>
            </a:pPr>
            <a:r>
              <a:rPr lang="en-AU" sz="8000" dirty="0"/>
              <a:t>	Email: </a:t>
            </a:r>
            <a:r>
              <a:rPr lang="en-AU" sz="8000" dirty="0">
                <a:hlinkClick r:id="rId3"/>
              </a:rPr>
              <a:t>k.mohannak@qut.edu.au</a:t>
            </a:r>
            <a:endParaRPr lang="en-AU" sz="8000" dirty="0"/>
          </a:p>
          <a:p>
            <a:pPr eaLnBrk="1" hangingPunct="1">
              <a:lnSpc>
                <a:spcPts val="2160"/>
              </a:lnSpc>
              <a:buFont typeface="Wingdings" pitchFamily="2" charset="2"/>
              <a:buNone/>
            </a:pPr>
            <a:r>
              <a:rPr lang="en-AU" sz="8000" dirty="0"/>
              <a:t>	Consultation hours: By appointment</a:t>
            </a:r>
            <a:endParaRPr lang="en-AU" sz="9600" dirty="0"/>
          </a:p>
          <a:p>
            <a:pPr eaLnBrk="1" hangingPunct="1">
              <a:lnSpc>
                <a:spcPts val="2160"/>
              </a:lnSpc>
              <a:buFont typeface="Wingdings" pitchFamily="2" charset="2"/>
              <a:buNone/>
            </a:pPr>
            <a:endParaRPr lang="en-AU" sz="9600" dirty="0"/>
          </a:p>
          <a:p>
            <a:pPr eaLnBrk="1" hangingPunct="1">
              <a:lnSpc>
                <a:spcPts val="2160"/>
              </a:lnSpc>
              <a:buFont typeface="Wingdings" pitchFamily="2" charset="2"/>
              <a:buNone/>
            </a:pPr>
            <a:r>
              <a:rPr lang="en-AU" sz="9600" dirty="0"/>
              <a:t>Tutorials on Tuesdays:</a:t>
            </a:r>
          </a:p>
          <a:p>
            <a:pPr>
              <a:lnSpc>
                <a:spcPts val="2160"/>
              </a:lnSpc>
            </a:pPr>
            <a:r>
              <a:rPr lang="en-AU" sz="8000" dirty="0"/>
              <a:t>Mr. </a:t>
            </a:r>
            <a:r>
              <a:rPr lang="en-AU" sz="8000" dirty="0">
                <a:solidFill>
                  <a:schemeClr val="tx2">
                    <a:lumMod val="75000"/>
                  </a:schemeClr>
                </a:solidFill>
                <a:effectLst/>
                <a:ea typeface="Times New Roman" panose="02020603050405020304" pitchFamily="18" charset="0"/>
                <a:cs typeface="Times New Roman" panose="02020603050405020304" pitchFamily="18" charset="0"/>
              </a:rPr>
              <a:t>Peter McCulloch </a:t>
            </a:r>
            <a:r>
              <a:rPr lang="en-AU" sz="8000" dirty="0">
                <a:solidFill>
                  <a:srgbClr val="000000"/>
                </a:solidFill>
                <a:effectLst/>
                <a:ea typeface="Times New Roman" panose="02020603050405020304" pitchFamily="18" charset="0"/>
                <a:cs typeface="Times New Roman" panose="02020603050405020304" pitchFamily="18" charset="0"/>
              </a:rPr>
              <a:t>(</a:t>
            </a:r>
            <a:r>
              <a:rPr lang="en-AU" sz="8000" u="sng" dirty="0">
                <a:solidFill>
                  <a:srgbClr val="1F497D"/>
                </a:solidFill>
                <a:effectLst/>
                <a:ea typeface="Times New Roman" panose="02020603050405020304" pitchFamily="18" charset="0"/>
                <a:cs typeface="Times New Roman" panose="02020603050405020304" pitchFamily="18" charset="0"/>
                <a:hlinkClick r:id="rId4"/>
              </a:rPr>
              <a:t>p1.mcculloch@qut.edu.au</a:t>
            </a:r>
            <a:r>
              <a:rPr lang="en-AU" sz="8000" u="sng" dirty="0">
                <a:solidFill>
                  <a:srgbClr val="1F497D"/>
                </a:solidFill>
                <a:effectLst/>
                <a:ea typeface="Times New Roman" panose="02020603050405020304" pitchFamily="18" charset="0"/>
                <a:cs typeface="Times New Roman" panose="02020603050405020304" pitchFamily="18" charset="0"/>
              </a:rPr>
              <a:t>)</a:t>
            </a:r>
            <a:r>
              <a:rPr lang="en-AU" sz="8000" dirty="0"/>
              <a:t>: Face-to-face tutorials on Tuesdays at 12:00 am (Room Z-306), 1:00 pm (Room Z-504) and 5:00 pm (Room Z-207)</a:t>
            </a:r>
          </a:p>
          <a:p>
            <a:pPr>
              <a:lnSpc>
                <a:spcPts val="2160"/>
              </a:lnSpc>
            </a:pPr>
            <a:r>
              <a:rPr lang="en-AU" sz="8000" dirty="0"/>
              <a:t>Dr Dusan Bojic (</a:t>
            </a:r>
            <a:r>
              <a:rPr lang="en-AU" sz="8000" dirty="0">
                <a:hlinkClick r:id="rId5"/>
              </a:rPr>
              <a:t>d2.bojic@qut.edu.au</a:t>
            </a:r>
            <a:r>
              <a:rPr lang="en-AU" sz="8000" dirty="0"/>
              <a:t>): Face-to-face tutorials on Tuesdays at 10:00 am (Room S-306) and 1:00 pm (Room Z-606)</a:t>
            </a:r>
          </a:p>
          <a:p>
            <a:pPr>
              <a:lnSpc>
                <a:spcPts val="2160"/>
              </a:lnSpc>
            </a:pPr>
            <a:r>
              <a:rPr lang="en-AU" sz="8000" dirty="0">
                <a:cs typeface="Calibri" panose="020F0502020204030204" pitchFamily="34" charset="0"/>
              </a:rPr>
              <a:t>Ms. Jessica Barjaktarovic (</a:t>
            </a:r>
            <a:r>
              <a:rPr lang="en-AU" sz="8000" dirty="0">
                <a:cs typeface="Calibri" panose="020F0502020204030204" pitchFamily="34" charset="0"/>
                <a:hlinkClick r:id="rId6"/>
              </a:rPr>
              <a:t>jessica.barjaktarovic@qut.edu.au</a:t>
            </a:r>
            <a:r>
              <a:rPr lang="en-AU" sz="8000" dirty="0">
                <a:cs typeface="Calibri" panose="020F0502020204030204" pitchFamily="34" charset="0"/>
              </a:rPr>
              <a:t>) Online tutorials (5:00 – 6:00 pm &amp; 6:00 – 7:00 pm)</a:t>
            </a:r>
          </a:p>
          <a:p>
            <a:pPr marL="0" indent="0">
              <a:lnSpc>
                <a:spcPts val="2160"/>
              </a:lnSpc>
              <a:buNone/>
            </a:pPr>
            <a:endParaRPr lang="en-AU" sz="8000" dirty="0">
              <a:latin typeface="Calibri" panose="020F0502020204030204" pitchFamily="34" charset="0"/>
              <a:cs typeface="Calibri" panose="020F0502020204030204" pitchFamily="34" charset="0"/>
            </a:endParaRPr>
          </a:p>
          <a:p>
            <a:pPr>
              <a:lnSpc>
                <a:spcPts val="2160"/>
              </a:lnSpc>
            </a:pPr>
            <a:r>
              <a:rPr lang="en-AU" sz="8000" dirty="0">
                <a:latin typeface="Arial" panose="020B0604020202020204" pitchFamily="34" charset="0"/>
                <a:cs typeface="Arial" panose="020B0604020202020204" pitchFamily="34" charset="0"/>
              </a:rPr>
              <a:t>Please note for inquiry regarding </a:t>
            </a:r>
            <a:r>
              <a:rPr lang="en-AU" sz="8000" u="sng" dirty="0">
                <a:latin typeface="Arial" panose="020B0604020202020204" pitchFamily="34" charset="0"/>
                <a:cs typeface="Arial" panose="020B0604020202020204" pitchFamily="34" charset="0"/>
              </a:rPr>
              <a:t>class registration </a:t>
            </a:r>
            <a:r>
              <a:rPr lang="en-AU" sz="8000" dirty="0">
                <a:latin typeface="Arial" panose="020B0604020202020204" pitchFamily="34" charset="0"/>
                <a:cs typeface="Arial" panose="020B0604020202020204" pitchFamily="34" charset="0"/>
              </a:rPr>
              <a:t>contact:    </a:t>
            </a:r>
          </a:p>
          <a:p>
            <a:pPr>
              <a:lnSpc>
                <a:spcPts val="2160"/>
              </a:lnSpc>
            </a:pPr>
            <a:r>
              <a:rPr lang="en-AU" sz="8000" u="sng" dirty="0">
                <a:solidFill>
                  <a:srgbClr val="106EBE"/>
                </a:solidFill>
                <a:latin typeface="Segoe UI" panose="020B0502040204020203" pitchFamily="34" charset="0"/>
                <a:hlinkClick r:id="rId7" tooltip="mailto:askqut@qut.edu.au"/>
              </a:rPr>
              <a:t>askqut@qut.edu.au</a:t>
            </a:r>
            <a:r>
              <a:rPr lang="en-AU" sz="8000" dirty="0">
                <a:solidFill>
                  <a:srgbClr val="323130"/>
                </a:solidFill>
                <a:latin typeface="Segoe UI" panose="020B0502040204020203" pitchFamily="34" charset="0"/>
              </a:rPr>
              <a:t> </a:t>
            </a:r>
            <a:endParaRPr lang="en-AU" sz="9600" dirty="0">
              <a:latin typeface="Arial" panose="020B0604020202020204" pitchFamily="34" charset="0"/>
              <a:cs typeface="Arial" panose="020B0604020202020204" pitchFamily="34" charset="0"/>
            </a:endParaRPr>
          </a:p>
          <a:p>
            <a:pPr>
              <a:lnSpc>
                <a:spcPts val="2160"/>
              </a:lnSpc>
            </a:pPr>
            <a:r>
              <a:rPr lang="en-AU" sz="8000" u="sng" dirty="0">
                <a:solidFill>
                  <a:srgbClr val="0078D4"/>
                </a:solidFill>
                <a:effectLst/>
                <a:latin typeface="Calibri" panose="020F0502020204030204" pitchFamily="34" charset="0"/>
                <a:ea typeface="Times New Roman" panose="02020603050405020304" pitchFamily="18" charset="0"/>
                <a:cs typeface="Times New Roman" panose="02020603050405020304" pitchFamily="18" charset="0"/>
                <a:hlinkClick r:id="rId8"/>
              </a:rPr>
              <a:t>buslaw.enquiries@qut.edu.au</a:t>
            </a:r>
            <a:endParaRPr lang="en-AU" sz="8000" u="sng" dirty="0">
              <a:solidFill>
                <a:srgbClr val="0078D4"/>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2160"/>
              </a:lnSpc>
            </a:pPr>
            <a:endParaRPr lang="en-AU" sz="8000" dirty="0">
              <a:latin typeface="Calibri" panose="020F0502020204030204" pitchFamily="34" charset="0"/>
              <a:cs typeface="Calibri" panose="020F0502020204030204" pitchFamily="34" charset="0"/>
            </a:endParaRPr>
          </a:p>
          <a:p>
            <a:pPr marL="0" indent="0">
              <a:lnSpc>
                <a:spcPts val="2160"/>
              </a:lnSpc>
              <a:buNone/>
            </a:pPr>
            <a:endParaRPr lang="en-AU" sz="8000" dirty="0"/>
          </a:p>
          <a:p>
            <a:pPr marL="0" indent="0">
              <a:lnSpc>
                <a:spcPts val="2160"/>
              </a:lnSpc>
              <a:buNone/>
            </a:pPr>
            <a:endParaRPr lang="en-AU" sz="8000" dirty="0"/>
          </a:p>
          <a:p>
            <a:pPr marL="0" indent="0">
              <a:lnSpc>
                <a:spcPts val="2160"/>
              </a:lnSpc>
              <a:buNone/>
            </a:pPr>
            <a:endParaRPr lang="en-AU" sz="8000" dirty="0"/>
          </a:p>
          <a:p>
            <a:pPr marL="0" indent="0">
              <a:lnSpc>
                <a:spcPts val="2160"/>
              </a:lnSpc>
              <a:buNone/>
            </a:pPr>
            <a:endParaRPr lang="en-AU" sz="9600" dirty="0"/>
          </a:p>
          <a:p>
            <a:pPr>
              <a:lnSpc>
                <a:spcPts val="2160"/>
              </a:lnSpc>
            </a:pPr>
            <a:endParaRPr lang="en-AU" sz="2800" dirty="0"/>
          </a:p>
          <a:p>
            <a:pPr eaLnBrk="1" hangingPunct="1">
              <a:lnSpc>
                <a:spcPct val="80000"/>
              </a:lnSpc>
              <a:buFont typeface="Wingdings" pitchFamily="2" charset="2"/>
              <a:buNone/>
            </a:pPr>
            <a:r>
              <a:rPr lang="en-AU" sz="3600" dirty="0"/>
              <a:t>				</a:t>
            </a:r>
            <a:r>
              <a:rPr lang="en-AU" sz="3600" dirty="0">
                <a:latin typeface="Tempus Sans ITC" pitchFamily="82" charset="0"/>
              </a:rPr>
              <a:t>	</a:t>
            </a:r>
            <a:r>
              <a:rPr lang="en-AU" sz="2400" dirty="0">
                <a:latin typeface="Tempus Sans ITC" pitchFamily="82" charset="0"/>
              </a:rPr>
              <a:t>					</a:t>
            </a:r>
          </a:p>
          <a:p>
            <a:pPr eaLnBrk="1" hangingPunct="1">
              <a:lnSpc>
                <a:spcPct val="80000"/>
              </a:lnSpc>
              <a:buFont typeface="Wingdings" pitchFamily="2" charset="2"/>
              <a:buNone/>
            </a:pPr>
            <a:r>
              <a:rPr lang="en-AU" sz="2400" dirty="0">
                <a:latin typeface="Tempus Sans ITC" pitchFamily="82" charset="0"/>
              </a:rPr>
              <a:t>				</a:t>
            </a:r>
          </a:p>
          <a:p>
            <a:pPr eaLnBrk="1" hangingPunct="1">
              <a:lnSpc>
                <a:spcPct val="80000"/>
              </a:lnSpc>
              <a:buFont typeface="Wingdings" pitchFamily="2" charset="2"/>
              <a:buNone/>
            </a:pPr>
            <a:endParaRPr lang="en-AU" sz="2400" dirty="0">
              <a:latin typeface="Tempus Sans ITC" pitchFamily="82" charset="0"/>
            </a:endParaRPr>
          </a:p>
          <a:p>
            <a:pPr eaLnBrk="1" hangingPunct="1">
              <a:lnSpc>
                <a:spcPct val="80000"/>
              </a:lnSpc>
              <a:buFont typeface="Wingdings" pitchFamily="2" charset="2"/>
              <a:buNone/>
            </a:pPr>
            <a:endParaRPr lang="en-AU" sz="2400" dirty="0">
              <a:latin typeface="Tempus Sans ITC" pitchFamily="82" charset="0"/>
            </a:endParaRPr>
          </a:p>
        </p:txBody>
      </p:sp>
      <p:sp>
        <p:nvSpPr>
          <p:cNvPr id="3" name="Slide Number Placeholder 2"/>
          <p:cNvSpPr>
            <a:spLocks noGrp="1"/>
          </p:cNvSpPr>
          <p:nvPr>
            <p:ph type="sldNum" sz="quarter" idx="12"/>
          </p:nvPr>
        </p:nvSpPr>
        <p:spPr>
          <a:xfrm>
            <a:off x="6457950" y="6356351"/>
            <a:ext cx="2057400" cy="365125"/>
          </a:xfrm>
          <a:prstGeom prst="rect">
            <a:avLst/>
          </a:prstGeom>
        </p:spPr>
        <p:txBody>
          <a:bodyPr/>
          <a:lstStyle>
            <a:defPPr>
              <a:defRPr lang="en-AU"/>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181C847B-F44B-4334-B0AE-851654164809}"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9"/>
          <p:cNvSpPr>
            <a:spLocks noGrp="1" noChangeArrowheads="1"/>
          </p:cNvSpPr>
          <p:nvPr>
            <p:ph type="title"/>
          </p:nvPr>
        </p:nvSpPr>
        <p:spPr/>
        <p:txBody>
          <a:bodyPr/>
          <a:lstStyle/>
          <a:p>
            <a:pPr eaLnBrk="1" hangingPunct="1"/>
            <a:r>
              <a:rPr lang="en-US" sz="3200" dirty="0">
                <a:latin typeface="+mn-lt"/>
              </a:rPr>
              <a:t>System Operation Decisions</a:t>
            </a:r>
          </a:p>
        </p:txBody>
      </p:sp>
      <p:sp>
        <p:nvSpPr>
          <p:cNvPr id="19459" name="Text Box 20"/>
          <p:cNvSpPr txBox="1">
            <a:spLocks noChangeArrowheads="1"/>
          </p:cNvSpPr>
          <p:nvPr/>
        </p:nvSpPr>
        <p:spPr bwMode="auto">
          <a:xfrm>
            <a:off x="304800" y="1524000"/>
            <a:ext cx="7696200" cy="3998018"/>
          </a:xfrm>
          <a:prstGeom prst="rect">
            <a:avLst/>
          </a:prstGeom>
          <a:noFill/>
          <a:ln w="9525">
            <a:noFill/>
            <a:miter lim="800000"/>
            <a:headEnd/>
            <a:tailEnd/>
          </a:ln>
        </p:spPr>
        <p:txBody>
          <a:bodyPr>
            <a:spAutoFit/>
          </a:bodyPr>
          <a:lstStyle/>
          <a:p>
            <a:pPr marL="231775" indent="-231775" algn="l" eaLnBrk="1" hangingPunct="1">
              <a:buFont typeface="Arial" charset="0"/>
              <a:buChar char="•"/>
            </a:pPr>
            <a:r>
              <a:rPr lang="en-US" sz="2400" b="1" dirty="0">
                <a:solidFill>
                  <a:srgbClr val="303B2C"/>
                </a:solidFill>
                <a:latin typeface="+mn-lt"/>
              </a:rPr>
              <a:t>System operation</a:t>
            </a:r>
          </a:p>
          <a:p>
            <a:pPr marL="688975" lvl="1" indent="-231775" algn="l" eaLnBrk="1" hangingPunct="1">
              <a:buFont typeface="Arial" charset="0"/>
              <a:buChar char="•"/>
            </a:pPr>
            <a:r>
              <a:rPr lang="en-US" sz="2200" dirty="0">
                <a:solidFill>
                  <a:srgbClr val="303B2C"/>
                </a:solidFill>
                <a:latin typeface="+mn-lt"/>
              </a:rPr>
              <a:t>These are generally tactical and operational decisions</a:t>
            </a:r>
          </a:p>
          <a:p>
            <a:pPr marL="1146175" lvl="2" indent="-231775" algn="l" eaLnBrk="1" hangingPunct="1">
              <a:spcAft>
                <a:spcPct val="10000"/>
              </a:spcAft>
              <a:buFontTx/>
              <a:buChar char="–"/>
            </a:pPr>
            <a:r>
              <a:rPr lang="en-US" sz="2000" dirty="0">
                <a:solidFill>
                  <a:srgbClr val="303B2C"/>
                </a:solidFill>
                <a:latin typeface="+mn-lt"/>
              </a:rPr>
              <a:t>Management of personnel</a:t>
            </a:r>
          </a:p>
          <a:p>
            <a:pPr marL="1146175" lvl="2" indent="-231775" algn="l" eaLnBrk="1" hangingPunct="1">
              <a:spcAft>
                <a:spcPct val="10000"/>
              </a:spcAft>
              <a:buFontTx/>
              <a:buChar char="–"/>
            </a:pPr>
            <a:r>
              <a:rPr lang="en-US" sz="2000" dirty="0">
                <a:solidFill>
                  <a:srgbClr val="303B2C"/>
                </a:solidFill>
                <a:latin typeface="+mn-lt"/>
              </a:rPr>
              <a:t>Inventory management and control</a:t>
            </a:r>
          </a:p>
          <a:p>
            <a:pPr marL="1146175" lvl="2" indent="-231775" algn="l" eaLnBrk="1" hangingPunct="1">
              <a:spcAft>
                <a:spcPct val="10000"/>
              </a:spcAft>
              <a:buFontTx/>
              <a:buChar char="–"/>
            </a:pPr>
            <a:r>
              <a:rPr lang="en-US" sz="2000" dirty="0">
                <a:solidFill>
                  <a:srgbClr val="303B2C"/>
                </a:solidFill>
                <a:latin typeface="+mn-lt"/>
              </a:rPr>
              <a:t>Scheduling</a:t>
            </a:r>
          </a:p>
          <a:p>
            <a:pPr marL="1146175" lvl="2" indent="-231775" algn="l" eaLnBrk="1" hangingPunct="1">
              <a:spcAft>
                <a:spcPct val="10000"/>
              </a:spcAft>
              <a:buFontTx/>
              <a:buChar char="–"/>
            </a:pPr>
            <a:r>
              <a:rPr lang="en-US" sz="2000" dirty="0">
                <a:solidFill>
                  <a:srgbClr val="303B2C"/>
                </a:solidFill>
                <a:latin typeface="+mn-lt"/>
              </a:rPr>
              <a:t>Project management</a:t>
            </a:r>
          </a:p>
          <a:p>
            <a:pPr marL="1146175" lvl="2" indent="-231775" algn="l" eaLnBrk="1" hangingPunct="1">
              <a:spcAft>
                <a:spcPct val="10000"/>
              </a:spcAft>
              <a:buFontTx/>
              <a:buChar char="–"/>
            </a:pPr>
            <a:r>
              <a:rPr lang="en-US" sz="2000" dirty="0">
                <a:solidFill>
                  <a:srgbClr val="303B2C"/>
                </a:solidFill>
                <a:latin typeface="+mn-lt"/>
              </a:rPr>
              <a:t>Quality assurance</a:t>
            </a:r>
          </a:p>
          <a:p>
            <a:pPr marL="231775" indent="-231775" algn="l" eaLnBrk="1" hangingPunct="1">
              <a:spcAft>
                <a:spcPct val="10000"/>
              </a:spcAft>
              <a:buFont typeface="Arial" charset="0"/>
              <a:buChar char="•"/>
            </a:pPr>
            <a:r>
              <a:rPr lang="en-US" sz="2000" dirty="0">
                <a:solidFill>
                  <a:srgbClr val="303B2C"/>
                </a:solidFill>
                <a:latin typeface="+mn-lt"/>
              </a:rPr>
              <a:t>Operations managers spend more time on system operation decision than any other decision area</a:t>
            </a:r>
          </a:p>
          <a:p>
            <a:pPr marL="688975" lvl="1" indent="-231775" algn="l" eaLnBrk="1" hangingPunct="1">
              <a:spcAft>
                <a:spcPct val="10000"/>
              </a:spcAft>
              <a:buFont typeface="Arial" charset="0"/>
              <a:buChar char="•"/>
            </a:pPr>
            <a:r>
              <a:rPr lang="en-US" sz="2000" dirty="0">
                <a:solidFill>
                  <a:srgbClr val="303B2C"/>
                </a:solidFill>
                <a:latin typeface="+mn-lt"/>
              </a:rPr>
              <a:t>They still have a vital stake in system design</a:t>
            </a:r>
          </a:p>
          <a:p>
            <a:pPr marL="231775" indent="-231775" eaLnBrk="1" hangingPunct="1">
              <a:spcAft>
                <a:spcPct val="10000"/>
              </a:spcAft>
              <a:buFontTx/>
              <a:buChar char="–"/>
            </a:pPr>
            <a:endParaRPr lang="en-US" sz="2000" dirty="0">
              <a:solidFill>
                <a:srgbClr val="303B2C"/>
              </a:solidFill>
            </a:endParaRPr>
          </a:p>
        </p:txBody>
      </p:sp>
      <p:sp>
        <p:nvSpPr>
          <p:cNvPr id="2" name="TextBox 1"/>
          <p:cNvSpPr txBox="1"/>
          <p:nvPr/>
        </p:nvSpPr>
        <p:spPr>
          <a:xfrm>
            <a:off x="1219200" y="6334780"/>
            <a:ext cx="7620000" cy="400110"/>
          </a:xfrm>
          <a:prstGeom prst="rect">
            <a:avLst/>
          </a:prstGeom>
          <a:noFill/>
        </p:spPr>
        <p:txBody>
          <a:bodyPr wrap="square" rtlCol="0">
            <a:spAutoFit/>
          </a:bodyPr>
          <a:lstStyle/>
          <a:p>
            <a:pPr marL="0" lvl="1"/>
            <a:r>
              <a:rPr lang="en-US" sz="1000" dirty="0">
                <a:latin typeface="+mn-lt"/>
              </a:rPr>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30</a:t>
            </a:fld>
            <a:endParaRPr lang="en-US" sz="1100" dirty="0">
              <a:solidFill>
                <a:schemeClr val="tx2"/>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a:bodyPr>
          <a:lstStyle/>
          <a:p>
            <a:pPr eaLnBrk="1" hangingPunct="1">
              <a:lnSpc>
                <a:spcPct val="90000"/>
              </a:lnSpc>
            </a:pPr>
            <a:r>
              <a:rPr lang="en-US" sz="2000" dirty="0"/>
              <a:t>Most operations decisions involve many alternatives that can have quite different impacts on costs or profits</a:t>
            </a:r>
          </a:p>
          <a:p>
            <a:pPr eaLnBrk="1" hangingPunct="1">
              <a:lnSpc>
                <a:spcPct val="90000"/>
              </a:lnSpc>
            </a:pPr>
            <a:r>
              <a:rPr lang="en-US" sz="2000" dirty="0"/>
              <a:t>Typical operations decisions include:</a:t>
            </a:r>
          </a:p>
          <a:p>
            <a:pPr lvl="1" eaLnBrk="1" hangingPunct="1">
              <a:lnSpc>
                <a:spcPct val="130000"/>
              </a:lnSpc>
            </a:pPr>
            <a:r>
              <a:rPr lang="en-US" sz="1800" b="1" i="1" dirty="0"/>
              <a:t>What:</a:t>
            </a:r>
            <a:r>
              <a:rPr lang="en-US" sz="1800" dirty="0"/>
              <a:t> What resources are needed, and in what amounts?</a:t>
            </a:r>
          </a:p>
          <a:p>
            <a:pPr lvl="1" eaLnBrk="1" hangingPunct="1">
              <a:lnSpc>
                <a:spcPct val="130000"/>
              </a:lnSpc>
            </a:pPr>
            <a:r>
              <a:rPr lang="en-US" sz="1800" b="1" i="1" dirty="0"/>
              <a:t>When:</a:t>
            </a:r>
            <a:r>
              <a:rPr lang="en-US" sz="1800" dirty="0"/>
              <a:t> When will each resource be needed? When should the work be scheduled? When should materials and other supplies be ordered?</a:t>
            </a:r>
          </a:p>
          <a:p>
            <a:pPr lvl="1" eaLnBrk="1" hangingPunct="1">
              <a:lnSpc>
                <a:spcPct val="130000"/>
              </a:lnSpc>
            </a:pPr>
            <a:r>
              <a:rPr lang="en-US" sz="1800" b="1" i="1" dirty="0"/>
              <a:t>Where:</a:t>
            </a:r>
            <a:r>
              <a:rPr lang="en-US" sz="1800" dirty="0"/>
              <a:t> Where will the work be done?</a:t>
            </a:r>
          </a:p>
          <a:p>
            <a:pPr lvl="1" eaLnBrk="1" hangingPunct="1">
              <a:lnSpc>
                <a:spcPct val="130000"/>
              </a:lnSpc>
            </a:pPr>
            <a:r>
              <a:rPr lang="en-US" sz="1800" b="1" i="1" dirty="0"/>
              <a:t>How:</a:t>
            </a:r>
            <a:r>
              <a:rPr lang="en-US" sz="1800" dirty="0"/>
              <a:t> How will the product or service be designed? How will the work be done? How will resources be allocated?</a:t>
            </a:r>
          </a:p>
          <a:p>
            <a:pPr lvl="1" eaLnBrk="1" hangingPunct="1">
              <a:lnSpc>
                <a:spcPct val="130000"/>
              </a:lnSpc>
            </a:pPr>
            <a:r>
              <a:rPr lang="en-US" sz="1800" b="1" i="1" dirty="0"/>
              <a:t>Who:</a:t>
            </a:r>
            <a:r>
              <a:rPr lang="en-US" sz="1800" dirty="0"/>
              <a:t> Who will do the work?</a:t>
            </a:r>
          </a:p>
        </p:txBody>
      </p:sp>
      <p:sp>
        <p:nvSpPr>
          <p:cNvPr id="22530" name="Rectangle 2"/>
          <p:cNvSpPr>
            <a:spLocks noGrp="1" noChangeArrowheads="1"/>
          </p:cNvSpPr>
          <p:nvPr>
            <p:ph type="title"/>
          </p:nvPr>
        </p:nvSpPr>
        <p:spPr/>
        <p:txBody>
          <a:bodyPr/>
          <a:lstStyle/>
          <a:p>
            <a:pPr eaLnBrk="1" hangingPunct="1"/>
            <a:r>
              <a:rPr lang="en-US" dirty="0"/>
              <a:t>OM Decision Making</a:t>
            </a:r>
          </a:p>
        </p:txBody>
      </p:sp>
      <p:sp>
        <p:nvSpPr>
          <p:cNvPr id="2" name="TextBox 1"/>
          <p:cNvSpPr txBox="1"/>
          <p:nvPr/>
        </p:nvSpPr>
        <p:spPr>
          <a:xfrm>
            <a:off x="1176867" y="6334780"/>
            <a:ext cx="7620000" cy="400110"/>
          </a:xfrm>
          <a:prstGeom prst="rect">
            <a:avLst/>
          </a:prstGeom>
          <a:noFill/>
        </p:spPr>
        <p:txBody>
          <a:bodyPr wrap="square" rtlCol="0">
            <a:spAutoFit/>
          </a:bodyPr>
          <a:lstStyle/>
          <a:p>
            <a:pPr marL="0" lvl="1"/>
            <a:r>
              <a:rPr lang="en-US" sz="1000" dirty="0">
                <a:latin typeface="+mn-lt"/>
              </a:rPr>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31</a:t>
            </a:fld>
            <a:endParaRPr lang="en-US" sz="1100" dirty="0">
              <a:solidFill>
                <a:schemeClr val="tx2"/>
              </a:solidFill>
            </a:endParaRPr>
          </a:p>
        </p:txBody>
      </p:sp>
    </p:spTree>
    <p:extLst>
      <p:ext uri="{BB962C8B-B14F-4D97-AF65-F5344CB8AC3E}">
        <p14:creationId xmlns:p14="http://schemas.microsoft.com/office/powerpoint/2010/main" val="848679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dirty="0"/>
              <a:t>General Approach to Decision Making</a:t>
            </a:r>
          </a:p>
        </p:txBody>
      </p:sp>
      <p:sp>
        <p:nvSpPr>
          <p:cNvPr id="23555" name="Rectangle 3"/>
          <p:cNvSpPr>
            <a:spLocks noGrp="1" noChangeArrowheads="1"/>
          </p:cNvSpPr>
          <p:nvPr>
            <p:ph idx="1"/>
          </p:nvPr>
        </p:nvSpPr>
        <p:spPr/>
        <p:txBody>
          <a:bodyPr/>
          <a:lstStyle/>
          <a:p>
            <a:pPr eaLnBrk="1" hangingPunct="1"/>
            <a:r>
              <a:rPr lang="en-US" dirty="0"/>
              <a:t>Modeling is a key tool used by all decision makers</a:t>
            </a:r>
          </a:p>
          <a:p>
            <a:pPr lvl="1" eaLnBrk="1" hangingPunct="1"/>
            <a:r>
              <a:rPr lang="en-US" sz="2000" b="1" i="1" dirty="0"/>
              <a:t>Model</a:t>
            </a:r>
            <a:r>
              <a:rPr lang="en-US" sz="2000" dirty="0"/>
              <a:t> - an abstraction of reality; a simplification of something</a:t>
            </a:r>
          </a:p>
          <a:p>
            <a:pPr lvl="1" eaLnBrk="1" hangingPunct="1"/>
            <a:r>
              <a:rPr lang="en-US" sz="2000" dirty="0"/>
              <a:t>Common features of models:</a:t>
            </a:r>
          </a:p>
          <a:p>
            <a:pPr lvl="2" eaLnBrk="1" hangingPunct="1"/>
            <a:r>
              <a:rPr lang="en-US" sz="2000" dirty="0"/>
              <a:t>They are simplifications of real-life phenomena</a:t>
            </a:r>
          </a:p>
          <a:p>
            <a:pPr lvl="2" eaLnBrk="1" hangingPunct="1"/>
            <a:r>
              <a:rPr lang="en-US" sz="2000" dirty="0"/>
              <a:t>They omit unimportant details of the real-life systems they mimic so that attention can be focused on the most important aspects of the real-life system</a:t>
            </a:r>
          </a:p>
          <a:p>
            <a:pPr lvl="1"/>
            <a:r>
              <a:rPr lang="en-US" dirty="0"/>
              <a:t>Physical Model – miniature airplane</a:t>
            </a:r>
          </a:p>
          <a:p>
            <a:pPr lvl="1"/>
            <a:r>
              <a:rPr lang="en-US" dirty="0"/>
              <a:t>Schematic Model – drawing of a city</a:t>
            </a:r>
          </a:p>
          <a:p>
            <a:pPr lvl="1"/>
            <a:r>
              <a:rPr lang="en-US" dirty="0"/>
              <a:t>Mathematical Model – Inventory optimization</a:t>
            </a:r>
          </a:p>
        </p:txBody>
      </p:sp>
      <p:sp>
        <p:nvSpPr>
          <p:cNvPr id="2" name="TextBox 1"/>
          <p:cNvSpPr txBox="1"/>
          <p:nvPr/>
        </p:nvSpPr>
        <p:spPr>
          <a:xfrm>
            <a:off x="1219200" y="6334780"/>
            <a:ext cx="7620000" cy="400110"/>
          </a:xfrm>
          <a:prstGeom prst="rect">
            <a:avLst/>
          </a:prstGeom>
          <a:noFill/>
        </p:spPr>
        <p:txBody>
          <a:bodyPr wrap="square" rtlCol="0">
            <a:spAutoFit/>
          </a:bodyPr>
          <a:lstStyle/>
          <a:p>
            <a:pPr marL="0" lvl="1"/>
            <a:r>
              <a:rPr lang="en-US" sz="1000" dirty="0">
                <a:latin typeface="+mn-lt"/>
              </a:rPr>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32</a:t>
            </a:fld>
            <a:endParaRPr lang="en-US" sz="1100" dirty="0">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16385" y="1524000"/>
            <a:ext cx="8229600" cy="4953000"/>
          </a:xfrm>
        </p:spPr>
        <p:txBody>
          <a:bodyPr>
            <a:normAutofit/>
          </a:bodyPr>
          <a:lstStyle/>
          <a:p>
            <a:pPr eaLnBrk="1" hangingPunct="1">
              <a:lnSpc>
                <a:spcPct val="90000"/>
              </a:lnSpc>
            </a:pPr>
            <a:r>
              <a:rPr lang="en-US" b="0" dirty="0"/>
              <a:t>Quantitative DM is a decision-making approach that frequently seeks to obtain a mathematically optimal solution</a:t>
            </a:r>
          </a:p>
          <a:p>
            <a:pPr lvl="1" eaLnBrk="1" hangingPunct="1">
              <a:lnSpc>
                <a:spcPct val="90000"/>
              </a:lnSpc>
            </a:pPr>
            <a:r>
              <a:rPr lang="en-US" dirty="0"/>
              <a:t>Supported by computer calculations</a:t>
            </a:r>
          </a:p>
          <a:p>
            <a:pPr lvl="1" eaLnBrk="1" hangingPunct="1">
              <a:lnSpc>
                <a:spcPct val="90000"/>
              </a:lnSpc>
            </a:pPr>
            <a:r>
              <a:rPr lang="en-US" dirty="0"/>
              <a:t>Often work together with qualitative approaches</a:t>
            </a:r>
          </a:p>
          <a:p>
            <a:pPr marL="365760" lvl="1" indent="0" eaLnBrk="1" hangingPunct="1">
              <a:lnSpc>
                <a:spcPct val="90000"/>
              </a:lnSpc>
              <a:buNone/>
            </a:pPr>
            <a:endParaRPr lang="en-US" dirty="0"/>
          </a:p>
          <a:p>
            <a:pPr marL="365760" lvl="1" indent="0" eaLnBrk="1" hangingPunct="1">
              <a:lnSpc>
                <a:spcPct val="90000"/>
              </a:lnSpc>
              <a:buNone/>
            </a:pPr>
            <a:endParaRPr lang="en-US" b="1" u="sng" dirty="0"/>
          </a:p>
          <a:p>
            <a:pPr marL="365760" lvl="1" indent="0">
              <a:lnSpc>
                <a:spcPct val="90000"/>
              </a:lnSpc>
              <a:buNone/>
            </a:pPr>
            <a:r>
              <a:rPr lang="en-US" sz="3200" b="1" u="sng" dirty="0">
                <a:solidFill>
                  <a:schemeClr val="tx1"/>
                </a:solidFill>
              </a:rPr>
              <a:t>Importance of performance measurements to decision making</a:t>
            </a:r>
          </a:p>
          <a:p>
            <a:pPr lvl="1">
              <a:lnSpc>
                <a:spcPct val="90000"/>
              </a:lnSpc>
            </a:pPr>
            <a:r>
              <a:rPr lang="en-US" sz="2800" dirty="0">
                <a:solidFill>
                  <a:schemeClr val="tx1"/>
                </a:solidFill>
              </a:rPr>
              <a:t>Note the metrics being used in various areas of operation and how they are applied to manage operations and decision making.</a:t>
            </a:r>
          </a:p>
        </p:txBody>
      </p:sp>
      <p:sp>
        <p:nvSpPr>
          <p:cNvPr id="27650" name="Rectangle 2"/>
          <p:cNvSpPr>
            <a:spLocks noGrp="1" noChangeArrowheads="1"/>
          </p:cNvSpPr>
          <p:nvPr>
            <p:ph type="title"/>
          </p:nvPr>
        </p:nvSpPr>
        <p:spPr/>
        <p:txBody>
          <a:bodyPr/>
          <a:lstStyle/>
          <a:p>
            <a:pPr eaLnBrk="1" hangingPunct="1"/>
            <a:r>
              <a:rPr lang="en-US" dirty="0"/>
              <a:t>Quantitative  and Qualitative Approaches to Decision Making</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33</a:t>
            </a:fld>
            <a:endParaRPr lang="en-US" sz="1100" dirty="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04800" y="1752600"/>
            <a:ext cx="4267200" cy="3810000"/>
          </a:xfrm>
        </p:spPr>
        <p:txBody>
          <a:bodyPr>
            <a:normAutofit lnSpcReduction="10000"/>
          </a:bodyPr>
          <a:lstStyle/>
          <a:p>
            <a:pPr eaLnBrk="1" hangingPunct="1"/>
            <a:r>
              <a:rPr lang="en-US" sz="2400" b="1" dirty="0"/>
              <a:t>Performance metrics</a:t>
            </a:r>
          </a:p>
          <a:p>
            <a:pPr lvl="1" eaLnBrk="1" hangingPunct="1"/>
            <a:r>
              <a:rPr lang="en-US" sz="2000" dirty="0"/>
              <a:t>All managers use metrics to manage and control operations</a:t>
            </a:r>
            <a:endParaRPr lang="en-US" dirty="0"/>
          </a:p>
          <a:p>
            <a:pPr lvl="2" eaLnBrk="1" hangingPunct="1"/>
            <a:r>
              <a:rPr lang="en-US" sz="2000" dirty="0"/>
              <a:t>Profits</a:t>
            </a:r>
          </a:p>
          <a:p>
            <a:pPr lvl="2" eaLnBrk="1" hangingPunct="1"/>
            <a:r>
              <a:rPr lang="en-US" sz="2000" dirty="0"/>
              <a:t>Costs</a:t>
            </a:r>
          </a:p>
          <a:p>
            <a:pPr lvl="2" eaLnBrk="1" hangingPunct="1"/>
            <a:r>
              <a:rPr lang="en-US" sz="2000" dirty="0"/>
              <a:t>Quality</a:t>
            </a:r>
          </a:p>
          <a:p>
            <a:pPr lvl="2" eaLnBrk="1" hangingPunct="1"/>
            <a:r>
              <a:rPr lang="en-US" sz="2000" dirty="0"/>
              <a:t>Productivity</a:t>
            </a:r>
          </a:p>
          <a:p>
            <a:pPr lvl="2" eaLnBrk="1" hangingPunct="1"/>
            <a:r>
              <a:rPr lang="en-US" sz="2000" dirty="0"/>
              <a:t>Flexibility</a:t>
            </a:r>
          </a:p>
          <a:p>
            <a:pPr lvl="2" eaLnBrk="1" hangingPunct="1"/>
            <a:r>
              <a:rPr lang="en-US" sz="2000" dirty="0"/>
              <a:t>Inventories</a:t>
            </a:r>
          </a:p>
          <a:p>
            <a:pPr lvl="2" eaLnBrk="1" hangingPunct="1"/>
            <a:r>
              <a:rPr lang="en-US" sz="2000" dirty="0"/>
              <a:t>Schedules</a:t>
            </a:r>
          </a:p>
          <a:p>
            <a:pPr lvl="2" eaLnBrk="1" hangingPunct="1"/>
            <a:r>
              <a:rPr lang="en-US" sz="2000" dirty="0"/>
              <a:t>Forecast accuracy</a:t>
            </a:r>
          </a:p>
        </p:txBody>
      </p:sp>
      <p:sp>
        <p:nvSpPr>
          <p:cNvPr id="29698" name="Rectangle 2"/>
          <p:cNvSpPr>
            <a:spLocks noGrp="1" noChangeArrowheads="1"/>
          </p:cNvSpPr>
          <p:nvPr>
            <p:ph type="title"/>
          </p:nvPr>
        </p:nvSpPr>
        <p:spPr/>
        <p:txBody>
          <a:bodyPr/>
          <a:lstStyle/>
          <a:p>
            <a:pPr eaLnBrk="1" hangingPunct="1"/>
            <a:r>
              <a:rPr lang="en-US" dirty="0"/>
              <a:t>Performance Metrics and Trade-Offs</a:t>
            </a:r>
          </a:p>
        </p:txBody>
      </p:sp>
      <p:sp>
        <p:nvSpPr>
          <p:cNvPr id="29700" name="Rectangle 4"/>
          <p:cNvSpPr>
            <a:spLocks noGrp="1" noChangeArrowheads="1"/>
          </p:cNvSpPr>
          <p:nvPr>
            <p:ph type="body" sz="half" idx="4294967295"/>
          </p:nvPr>
        </p:nvSpPr>
        <p:spPr>
          <a:xfrm>
            <a:off x="4648200" y="1752600"/>
            <a:ext cx="3963987" cy="2819400"/>
          </a:xfrm>
        </p:spPr>
        <p:txBody>
          <a:bodyPr/>
          <a:lstStyle/>
          <a:p>
            <a:pPr eaLnBrk="1" hangingPunct="1"/>
            <a:r>
              <a:rPr lang="en-US" sz="2400" b="1" dirty="0"/>
              <a:t>Analysis of trade-offs</a:t>
            </a:r>
          </a:p>
          <a:p>
            <a:pPr lvl="1" eaLnBrk="1" hangingPunct="1"/>
            <a:r>
              <a:rPr lang="en-US" sz="2000" dirty="0"/>
              <a:t>A trade-off is giving up one thing in return for something else</a:t>
            </a:r>
          </a:p>
          <a:p>
            <a:pPr lvl="2" eaLnBrk="1" hangingPunct="1"/>
            <a:r>
              <a:rPr lang="en-US" sz="2000" dirty="0"/>
              <a:t>Carrying more inventory (an expense) in order to achieve a greater level of customer service</a:t>
            </a:r>
          </a:p>
        </p:txBody>
      </p:sp>
      <p:sp>
        <p:nvSpPr>
          <p:cNvPr id="3" name="TextBox 2"/>
          <p:cNvSpPr txBox="1"/>
          <p:nvPr/>
        </p:nvSpPr>
        <p:spPr>
          <a:xfrm>
            <a:off x="1176867" y="6334780"/>
            <a:ext cx="7620000" cy="400110"/>
          </a:xfrm>
          <a:prstGeom prst="rect">
            <a:avLst/>
          </a:prstGeom>
          <a:noFill/>
        </p:spPr>
        <p:txBody>
          <a:bodyPr wrap="square" rtlCol="0">
            <a:spAutoFit/>
          </a:bodyPr>
          <a:lstStyle/>
          <a:p>
            <a:pPr marL="0" lvl="1"/>
            <a:r>
              <a:rPr lang="en-US" sz="1000" dirty="0"/>
              <a:t>Copyright ©2021 McGraw-Hill Education. All rights reserved. No reproduction or distribution without the prior written consent of McGraw-Hill Education.</a:t>
            </a:r>
            <a:endParaRPr lang="en-US" dirty="0"/>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34</a:t>
            </a:fld>
            <a:endParaRPr lang="en-US" sz="1100" dirty="0">
              <a:solidFill>
                <a:schemeClr val="tx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027"/>
          <p:cNvSpPr>
            <a:spLocks noGrp="1" noChangeArrowheads="1"/>
          </p:cNvSpPr>
          <p:nvPr>
            <p:ph idx="1"/>
          </p:nvPr>
        </p:nvSpPr>
        <p:spPr/>
        <p:txBody>
          <a:bodyPr/>
          <a:lstStyle/>
          <a:p>
            <a:pPr eaLnBrk="1" hangingPunct="1">
              <a:lnSpc>
                <a:spcPct val="110000"/>
              </a:lnSpc>
            </a:pPr>
            <a:r>
              <a:rPr lang="en-US" sz="2400" b="0" dirty="0"/>
              <a:t>In nearly all cases, certain issues or items are more important than others</a:t>
            </a:r>
          </a:p>
          <a:p>
            <a:pPr eaLnBrk="1" hangingPunct="1">
              <a:lnSpc>
                <a:spcPct val="110000"/>
              </a:lnSpc>
            </a:pPr>
            <a:r>
              <a:rPr lang="en-US" sz="2400" b="0" dirty="0"/>
              <a:t>Recognizing this allows managers to focus their attention to those efforts that will do the most good</a:t>
            </a:r>
          </a:p>
          <a:p>
            <a:pPr lvl="1" eaLnBrk="1" hangingPunct="1">
              <a:lnSpc>
                <a:spcPct val="110000"/>
              </a:lnSpc>
            </a:pPr>
            <a:r>
              <a:rPr lang="en-US" sz="2000" dirty="0"/>
              <a:t>Pareto Phenomenon - a few factors account for a high percentage of occurrence of some event(s)</a:t>
            </a:r>
          </a:p>
          <a:p>
            <a:pPr lvl="2" eaLnBrk="1" hangingPunct="1">
              <a:lnSpc>
                <a:spcPct val="110000"/>
              </a:lnSpc>
            </a:pPr>
            <a:r>
              <a:rPr lang="en-US" sz="2000" dirty="0"/>
              <a:t>The critical few factors should receive the highest priority</a:t>
            </a:r>
          </a:p>
          <a:p>
            <a:pPr lvl="2" eaLnBrk="1" hangingPunct="1">
              <a:lnSpc>
                <a:spcPct val="110000"/>
              </a:lnSpc>
            </a:pPr>
            <a:r>
              <a:rPr lang="en-US" sz="2000" dirty="0"/>
              <a:t>This is a concept that is appropriately applied to all areas and levels of management</a:t>
            </a:r>
          </a:p>
        </p:txBody>
      </p:sp>
      <p:sp>
        <p:nvSpPr>
          <p:cNvPr id="31746" name="Rectangle 1026"/>
          <p:cNvSpPr>
            <a:spLocks noGrp="1" noChangeArrowheads="1"/>
          </p:cNvSpPr>
          <p:nvPr>
            <p:ph type="title"/>
          </p:nvPr>
        </p:nvSpPr>
        <p:spPr/>
        <p:txBody>
          <a:bodyPr/>
          <a:lstStyle/>
          <a:p>
            <a:pPr eaLnBrk="1" hangingPunct="1"/>
            <a:r>
              <a:rPr lang="en-US" dirty="0"/>
              <a:t>Establishing Priorities</a:t>
            </a:r>
          </a:p>
        </p:txBody>
      </p:sp>
      <p:sp>
        <p:nvSpPr>
          <p:cNvPr id="3" name="TextBox 2"/>
          <p:cNvSpPr txBox="1"/>
          <p:nvPr/>
        </p:nvSpPr>
        <p:spPr>
          <a:xfrm>
            <a:off x="1219200" y="6334780"/>
            <a:ext cx="7620000" cy="400110"/>
          </a:xfrm>
          <a:prstGeom prst="rect">
            <a:avLst/>
          </a:prstGeom>
          <a:noFill/>
        </p:spPr>
        <p:txBody>
          <a:bodyPr wrap="square" rtlCol="0">
            <a:spAutoFit/>
          </a:bodyPr>
          <a:lstStyle/>
          <a:p>
            <a:pPr marL="0" lvl="1"/>
            <a:r>
              <a:rPr lang="en-US" sz="1000" dirty="0"/>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35</a:t>
            </a:fld>
            <a:endParaRPr lang="en-US" sz="1100" dirty="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09800" y="152400"/>
            <a:ext cx="6344652" cy="609600"/>
          </a:xfrm>
        </p:spPr>
        <p:txBody>
          <a:bodyPr/>
          <a:lstStyle/>
          <a:p>
            <a:pPr eaLnBrk="1" hangingPunct="1"/>
            <a:r>
              <a:rPr lang="en-US" dirty="0"/>
              <a:t>Historical Evolution of OM</a:t>
            </a:r>
          </a:p>
        </p:txBody>
      </p:sp>
      <p:sp>
        <p:nvSpPr>
          <p:cNvPr id="34819" name="Rectangle 3"/>
          <p:cNvSpPr>
            <a:spLocks noGrp="1" noChangeArrowheads="1"/>
          </p:cNvSpPr>
          <p:nvPr>
            <p:ph idx="1"/>
          </p:nvPr>
        </p:nvSpPr>
        <p:spPr>
          <a:xfrm>
            <a:off x="228600" y="914400"/>
            <a:ext cx="8229600" cy="5348070"/>
          </a:xfrm>
        </p:spPr>
        <p:txBody>
          <a:bodyPr>
            <a:normAutofit/>
          </a:bodyPr>
          <a:lstStyle/>
          <a:p>
            <a:pPr eaLnBrk="1" hangingPunct="1"/>
            <a:r>
              <a:rPr lang="en-US" b="0" dirty="0"/>
              <a:t>Industrial Revolution</a:t>
            </a:r>
          </a:p>
          <a:p>
            <a:pPr lvl="1"/>
            <a:r>
              <a:rPr lang="en-US" sz="2000" dirty="0"/>
              <a:t>Began in England is the 1770s, division of labor (Adam Smith)</a:t>
            </a:r>
            <a:endParaRPr lang="en-US" sz="2000" b="0" dirty="0"/>
          </a:p>
          <a:p>
            <a:pPr eaLnBrk="1" hangingPunct="1"/>
            <a:r>
              <a:rPr lang="en-US" b="0" dirty="0"/>
              <a:t>Scientific management</a:t>
            </a:r>
          </a:p>
          <a:p>
            <a:pPr lvl="1"/>
            <a:r>
              <a:rPr lang="en-US" sz="2000" b="0" dirty="0"/>
              <a:t>Based on observation, measurement, analysis and improvement of work methods; management is responsible for planning etc. </a:t>
            </a:r>
          </a:p>
          <a:p>
            <a:pPr eaLnBrk="1" hangingPunct="1"/>
            <a:r>
              <a:rPr lang="en-US" b="0" dirty="0"/>
              <a:t>Human relations movement</a:t>
            </a:r>
          </a:p>
          <a:p>
            <a:pPr lvl="1"/>
            <a:r>
              <a:rPr lang="en-US" sz="2000" dirty="0"/>
              <a:t>Emphasized the importance of the human element in job design</a:t>
            </a:r>
            <a:endParaRPr lang="en-US" sz="2000" b="0" dirty="0"/>
          </a:p>
          <a:p>
            <a:pPr eaLnBrk="1" hangingPunct="1"/>
            <a:r>
              <a:rPr lang="en-US" b="0" dirty="0"/>
              <a:t>Decision models and management science</a:t>
            </a:r>
          </a:p>
          <a:p>
            <a:pPr lvl="1"/>
            <a:r>
              <a:rPr lang="en-US" sz="2000" dirty="0"/>
              <a:t>Application of mathematical methods/models for inventory management, quality control, operational research, linear programming</a:t>
            </a:r>
            <a:endParaRPr lang="en-US" sz="2000" b="0" dirty="0"/>
          </a:p>
          <a:p>
            <a:pPr eaLnBrk="1" hangingPunct="1"/>
            <a:r>
              <a:rPr lang="en-US" b="0" dirty="0"/>
              <a:t>Influence of Japanese manufacturers</a:t>
            </a:r>
          </a:p>
          <a:p>
            <a:pPr lvl="1"/>
            <a:r>
              <a:rPr lang="en-US" sz="2000" dirty="0"/>
              <a:t>Refined and developed management practices that increased productivity (e.g. Just-in-time production)</a:t>
            </a:r>
            <a:endParaRPr lang="en-US" sz="2000" b="0" dirty="0"/>
          </a:p>
        </p:txBody>
      </p:sp>
      <p:sp>
        <p:nvSpPr>
          <p:cNvPr id="3" name="TextBox 2"/>
          <p:cNvSpPr txBox="1"/>
          <p:nvPr/>
        </p:nvSpPr>
        <p:spPr>
          <a:xfrm>
            <a:off x="1143000" y="6360180"/>
            <a:ext cx="7620000" cy="400110"/>
          </a:xfrm>
          <a:prstGeom prst="rect">
            <a:avLst/>
          </a:prstGeom>
          <a:noFill/>
        </p:spPr>
        <p:txBody>
          <a:bodyPr wrap="square" rtlCol="0">
            <a:spAutoFit/>
          </a:bodyPr>
          <a:lstStyle/>
          <a:p>
            <a:pPr marL="0" lvl="1"/>
            <a:r>
              <a:rPr lang="en-US" sz="1000" dirty="0"/>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36</a:t>
            </a:fld>
            <a:endParaRPr lang="en-US" sz="1100"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normAutofit/>
          </a:bodyPr>
          <a:lstStyle/>
          <a:p>
            <a:pPr eaLnBrk="1" hangingPunct="1"/>
            <a:r>
              <a:rPr lang="en-US" b="0" dirty="0"/>
              <a:t>Technology Management</a:t>
            </a:r>
          </a:p>
          <a:p>
            <a:pPr eaLnBrk="1" hangingPunct="1"/>
            <a:r>
              <a:rPr lang="en-US" b="0" dirty="0"/>
              <a:t>Global competition</a:t>
            </a:r>
          </a:p>
          <a:p>
            <a:pPr eaLnBrk="1" hangingPunct="1"/>
            <a:r>
              <a:rPr lang="en-US" b="0" dirty="0"/>
              <a:t>Working with fewer resources</a:t>
            </a:r>
          </a:p>
          <a:p>
            <a:pPr eaLnBrk="1" hangingPunct="1"/>
            <a:r>
              <a:rPr lang="en-US" b="0" dirty="0"/>
              <a:t>Revenue management</a:t>
            </a:r>
          </a:p>
          <a:p>
            <a:pPr eaLnBrk="1" hangingPunct="1"/>
            <a:r>
              <a:rPr lang="en-US" b="0" dirty="0"/>
              <a:t>Agility</a:t>
            </a:r>
          </a:p>
          <a:p>
            <a:pPr eaLnBrk="1" hangingPunct="1"/>
            <a:endParaRPr lang="en-US" b="0" dirty="0"/>
          </a:p>
        </p:txBody>
      </p:sp>
      <p:sp>
        <p:nvSpPr>
          <p:cNvPr id="41986" name="Rectangle 2"/>
          <p:cNvSpPr>
            <a:spLocks noGrp="1" noChangeArrowheads="1"/>
          </p:cNvSpPr>
          <p:nvPr>
            <p:ph type="title"/>
          </p:nvPr>
        </p:nvSpPr>
        <p:spPr/>
        <p:txBody>
          <a:bodyPr>
            <a:normAutofit/>
          </a:bodyPr>
          <a:lstStyle/>
          <a:p>
            <a:pPr eaLnBrk="1" hangingPunct="1"/>
            <a:r>
              <a:rPr lang="en-US" sz="2800" dirty="0"/>
              <a:t>Operations Today</a:t>
            </a:r>
          </a:p>
        </p:txBody>
      </p:sp>
      <p:sp>
        <p:nvSpPr>
          <p:cNvPr id="3" name="TextBox 2"/>
          <p:cNvSpPr txBox="1"/>
          <p:nvPr/>
        </p:nvSpPr>
        <p:spPr>
          <a:xfrm>
            <a:off x="1143000" y="6351713"/>
            <a:ext cx="7620000" cy="400110"/>
          </a:xfrm>
          <a:prstGeom prst="rect">
            <a:avLst/>
          </a:prstGeom>
          <a:noFill/>
        </p:spPr>
        <p:txBody>
          <a:bodyPr wrap="square" rtlCol="0">
            <a:spAutoFit/>
          </a:bodyPr>
          <a:lstStyle/>
          <a:p>
            <a:pPr marL="0" lvl="1">
              <a:defRPr/>
            </a:pPr>
            <a:r>
              <a:rPr lang="en-US" sz="1000" dirty="0">
                <a:solidFill>
                  <a:prstClr val="black"/>
                </a:solidFill>
              </a:rPr>
              <a:t>Copyright ©2021 McGraw-Hill Education. All rights reserved. No reproduction or distribution without the prior written consent of McGraw-Hill Education.</a:t>
            </a:r>
            <a:endParaRPr kumimoji="0" lang="en-US" sz="18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37</a:t>
            </a:fld>
            <a:endParaRPr lang="en-US" sz="1100" dirty="0">
              <a:solidFill>
                <a:schemeClr val="tx2"/>
              </a:solidFill>
            </a:endParaRPr>
          </a:p>
        </p:txBody>
      </p:sp>
    </p:spTree>
    <p:extLst>
      <p:ext uri="{BB962C8B-B14F-4D97-AF65-F5344CB8AC3E}">
        <p14:creationId xmlns:p14="http://schemas.microsoft.com/office/powerpoint/2010/main" val="126346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normAutofit/>
          </a:bodyPr>
          <a:lstStyle/>
          <a:p>
            <a:pPr eaLnBrk="1" hangingPunct="1"/>
            <a:r>
              <a:rPr lang="en-US" b="0" dirty="0"/>
              <a:t>Economic conditions</a:t>
            </a:r>
          </a:p>
          <a:p>
            <a:pPr eaLnBrk="1" hangingPunct="1"/>
            <a:r>
              <a:rPr lang="en-US" b="0" dirty="0"/>
              <a:t>Innovating</a:t>
            </a:r>
          </a:p>
          <a:p>
            <a:pPr eaLnBrk="1" hangingPunct="1"/>
            <a:r>
              <a:rPr lang="en-US" b="0" dirty="0"/>
              <a:t>Quality problems</a:t>
            </a:r>
          </a:p>
          <a:p>
            <a:pPr eaLnBrk="1" hangingPunct="1"/>
            <a:r>
              <a:rPr lang="en-US" b="0" dirty="0"/>
              <a:t>Risk management</a:t>
            </a:r>
          </a:p>
          <a:p>
            <a:pPr eaLnBrk="1" hangingPunct="1"/>
            <a:r>
              <a:rPr lang="en-US" b="0" dirty="0"/>
              <a:t>Cyber-security</a:t>
            </a:r>
          </a:p>
          <a:p>
            <a:pPr eaLnBrk="1" hangingPunct="1"/>
            <a:r>
              <a:rPr lang="en-US" b="0" dirty="0"/>
              <a:t>Competing in a global economy</a:t>
            </a:r>
          </a:p>
          <a:p>
            <a:pPr eaLnBrk="1" hangingPunct="1"/>
            <a:endParaRPr lang="en-US" b="0" dirty="0"/>
          </a:p>
        </p:txBody>
      </p:sp>
      <p:sp>
        <p:nvSpPr>
          <p:cNvPr id="41986" name="Rectangle 2"/>
          <p:cNvSpPr>
            <a:spLocks noGrp="1" noChangeArrowheads="1"/>
          </p:cNvSpPr>
          <p:nvPr>
            <p:ph type="title"/>
          </p:nvPr>
        </p:nvSpPr>
        <p:spPr/>
        <p:txBody>
          <a:bodyPr>
            <a:normAutofit/>
          </a:bodyPr>
          <a:lstStyle/>
          <a:p>
            <a:pPr eaLnBrk="1" hangingPunct="1"/>
            <a:r>
              <a:rPr lang="en-US" sz="2800" dirty="0"/>
              <a:t>Key Issues for Operations Managers Today</a:t>
            </a:r>
          </a:p>
        </p:txBody>
      </p:sp>
      <p:sp>
        <p:nvSpPr>
          <p:cNvPr id="3" name="TextBox 2"/>
          <p:cNvSpPr txBox="1"/>
          <p:nvPr/>
        </p:nvSpPr>
        <p:spPr>
          <a:xfrm>
            <a:off x="1143000" y="6334780"/>
            <a:ext cx="7620000" cy="400110"/>
          </a:xfrm>
          <a:prstGeom prst="rect">
            <a:avLst/>
          </a:prstGeom>
          <a:noFill/>
        </p:spPr>
        <p:txBody>
          <a:bodyPr wrap="square" rtlCol="0">
            <a:spAutoFit/>
          </a:bodyPr>
          <a:lstStyle/>
          <a:p>
            <a:pPr marL="0" lvl="1"/>
            <a:r>
              <a:rPr lang="en-US" sz="1000" dirty="0"/>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38</a:t>
            </a:fld>
            <a:endParaRPr lang="en-US" sz="1100" dirty="0">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Environmental Concerns</a:t>
            </a:r>
          </a:p>
        </p:txBody>
      </p:sp>
      <p:sp>
        <p:nvSpPr>
          <p:cNvPr id="4" name="Content Placeholder 3"/>
          <p:cNvSpPr>
            <a:spLocks noGrp="1"/>
          </p:cNvSpPr>
          <p:nvPr>
            <p:ph idx="1"/>
          </p:nvPr>
        </p:nvSpPr>
        <p:spPr/>
        <p:txBody>
          <a:bodyPr/>
          <a:lstStyle/>
          <a:p>
            <a:r>
              <a:rPr lang="en-US" dirty="0"/>
              <a:t>Sustainability</a:t>
            </a:r>
          </a:p>
          <a:p>
            <a:pPr lvl="1"/>
            <a:r>
              <a:rPr lang="en-US" dirty="0"/>
              <a:t>Using resources in ways that do not harm ecological systems that support human existence</a:t>
            </a:r>
          </a:p>
          <a:p>
            <a:pPr lvl="2"/>
            <a:r>
              <a:rPr lang="en-US" dirty="0"/>
              <a:t>Sustainability measures often go beyond traditional environmental and economic measures to include measures that incorporate social criteria in decision making</a:t>
            </a:r>
          </a:p>
          <a:p>
            <a:pPr lvl="2"/>
            <a:r>
              <a:rPr lang="en-US" dirty="0"/>
              <a:t>All areas of business will be affected</a:t>
            </a:r>
          </a:p>
          <a:p>
            <a:pPr lvl="3"/>
            <a:r>
              <a:rPr lang="en-US" dirty="0"/>
              <a:t>Product and service design</a:t>
            </a:r>
          </a:p>
          <a:p>
            <a:pPr lvl="3"/>
            <a:r>
              <a:rPr lang="en-US" dirty="0"/>
              <a:t>Consumer education programs</a:t>
            </a:r>
          </a:p>
          <a:p>
            <a:pPr lvl="3"/>
            <a:r>
              <a:rPr lang="en-US" dirty="0"/>
              <a:t>Disaster preparation and response</a:t>
            </a:r>
          </a:p>
          <a:p>
            <a:pPr lvl="3"/>
            <a:r>
              <a:rPr lang="en-US" dirty="0"/>
              <a:t>Supply chain waste management</a:t>
            </a:r>
          </a:p>
          <a:p>
            <a:pPr lvl="3"/>
            <a:r>
              <a:rPr lang="en-US" dirty="0"/>
              <a:t>Outsourcing decisions</a:t>
            </a:r>
          </a:p>
        </p:txBody>
      </p:sp>
      <p:sp>
        <p:nvSpPr>
          <p:cNvPr id="3" name="TextBox 2"/>
          <p:cNvSpPr txBox="1"/>
          <p:nvPr/>
        </p:nvSpPr>
        <p:spPr>
          <a:xfrm>
            <a:off x="1143000" y="6334780"/>
            <a:ext cx="7620000" cy="400110"/>
          </a:xfrm>
          <a:prstGeom prst="rect">
            <a:avLst/>
          </a:prstGeom>
          <a:noFill/>
        </p:spPr>
        <p:txBody>
          <a:bodyPr wrap="square" rtlCol="0">
            <a:spAutoFit/>
          </a:bodyPr>
          <a:lstStyle/>
          <a:p>
            <a:pPr marL="0" lvl="1"/>
            <a:r>
              <a:rPr lang="en-US" sz="1000" dirty="0"/>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39</a:t>
            </a:fld>
            <a:endParaRPr lang="en-US" sz="11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0" y="0"/>
            <a:ext cx="5334000" cy="457200"/>
          </a:xfrm>
          <a:prstGeom prst="rect">
            <a:avLst/>
          </a:prstGeom>
          <a:noFill/>
          <a:ln w="9525">
            <a:noFill/>
            <a:miter lim="800000"/>
            <a:headEnd/>
            <a:tailEnd/>
          </a:ln>
        </p:spPr>
        <p:txBody>
          <a:bodyPr>
            <a:spAutoFit/>
          </a:bodyPr>
          <a:lstStyle/>
          <a:p>
            <a:endParaRPr lang="en-US" dirty="0"/>
          </a:p>
        </p:txBody>
      </p:sp>
      <p:sp>
        <p:nvSpPr>
          <p:cNvPr id="14341" name="Rectangle 5"/>
          <p:cNvSpPr>
            <a:spLocks noChangeArrowheads="1"/>
          </p:cNvSpPr>
          <p:nvPr/>
        </p:nvSpPr>
        <p:spPr bwMode="auto">
          <a:xfrm>
            <a:off x="381000" y="96410"/>
            <a:ext cx="8382000" cy="6301725"/>
          </a:xfrm>
          <a:prstGeom prst="rect">
            <a:avLst/>
          </a:prstGeom>
          <a:noFill/>
          <a:ln w="9525">
            <a:noFill/>
            <a:miter lim="800000"/>
            <a:headEnd/>
            <a:tailEnd/>
          </a:ln>
        </p:spPr>
        <p:txBody>
          <a:bodyPr>
            <a:spAutoFit/>
          </a:bodyPr>
          <a:lstStyle/>
          <a:p>
            <a:pPr marL="457200" indent="-457200"/>
            <a:r>
              <a:rPr lang="en-US" sz="2800" b="1" dirty="0">
                <a:solidFill>
                  <a:srgbClr val="000066"/>
                </a:solidFill>
                <a:effectLst/>
                <a:latin typeface="Arial" charset="0"/>
                <a:cs typeface="Arial" charset="0"/>
              </a:rPr>
              <a:t>LECTURE 1 – OUTLINE</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Why </a:t>
            </a:r>
            <a:r>
              <a:rPr lang="en-US" dirty="0">
                <a:solidFill>
                  <a:srgbClr val="1F497D"/>
                </a:solidFill>
                <a:effectLst/>
                <a:latin typeface="Constantia"/>
              </a:rPr>
              <a:t>study this unit? Unit Outcome?</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lang="en-US" dirty="0">
                <a:solidFill>
                  <a:srgbClr val="1F497D"/>
                </a:solidFill>
                <a:effectLst/>
                <a:latin typeface="Constantia"/>
              </a:rPr>
              <a:t>Semester program and assessments</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Define the key terms and identify similarities and differences between production and service operations</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Explain the importance of learning about operations management</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Identify major functional areas of organizations and explain how they interrelate</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Summarize the two major aspects of process management</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Describe the operations function and the nature of the operations manager’s job</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Explain the key aspects of operations management decision making</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Briefly describe the historical evolution of operations management</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Describe the current issues in business that impact operations management</a:t>
            </a:r>
          </a:p>
          <a:p>
            <a:pPr marL="914400" marR="0" lvl="1" indent="-914400" algn="l" defTabSz="914400" rtl="0" eaLnBrk="1" fontAlgn="auto" latinLnBrk="0" hangingPunct="1">
              <a:lnSpc>
                <a:spcPct val="100000"/>
              </a:lnSpc>
              <a:spcBef>
                <a:spcPts val="300"/>
              </a:spcBef>
              <a:spcAft>
                <a:spcPts val="0"/>
              </a:spcAft>
              <a:buClr>
                <a:srgbClr val="1F497D"/>
              </a:buClr>
              <a:buSzPct val="85000"/>
              <a:buFont typeface="Wingdings" panose="05000000000000000000" pitchFamily="2" charset="2"/>
              <a:buChar char="v"/>
              <a:tabLst/>
              <a:defRPr/>
            </a:pPr>
            <a:r>
              <a:rPr kumimoji="0" lang="en-US" b="0" i="0" u="none" strike="noStrike" kern="1200" cap="none" spc="0" normalizeH="0" baseline="0" noProof="0" dirty="0">
                <a:ln>
                  <a:noFill/>
                </a:ln>
                <a:solidFill>
                  <a:srgbClr val="1F497D"/>
                </a:solidFill>
                <a:effectLst/>
                <a:uLnTx/>
                <a:uFillTx/>
                <a:latin typeface="Constantia"/>
                <a:ea typeface="+mn-ea"/>
                <a:cs typeface="+mn-cs"/>
              </a:rPr>
              <a:t>Explain the need to manage the supply chain</a:t>
            </a:r>
          </a:p>
          <a:p>
            <a:pPr marL="457200" indent="-457200" algn="l">
              <a:buFontTx/>
              <a:buAutoNum type="arabicPeriod"/>
            </a:pPr>
            <a:endParaRPr lang="en-US" sz="2800" b="1" dirty="0">
              <a:solidFill>
                <a:srgbClr val="000066"/>
              </a:solidFill>
              <a:effectLst/>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Ethical Issues in Operations</a:t>
            </a:r>
          </a:p>
        </p:txBody>
      </p:sp>
      <p:sp>
        <p:nvSpPr>
          <p:cNvPr id="33796" name="Rectangle 4"/>
          <p:cNvSpPr>
            <a:spLocks noGrp="1" noChangeArrowheads="1"/>
          </p:cNvSpPr>
          <p:nvPr>
            <p:ph sz="half" idx="1"/>
          </p:nvPr>
        </p:nvSpPr>
        <p:spPr>
          <a:xfrm>
            <a:off x="324852" y="1524000"/>
            <a:ext cx="7523748" cy="4572000"/>
          </a:xfrm>
        </p:spPr>
        <p:txBody>
          <a:bodyPr>
            <a:normAutofit lnSpcReduction="10000"/>
          </a:bodyPr>
          <a:lstStyle/>
          <a:p>
            <a:pPr marL="0" indent="0">
              <a:buNone/>
            </a:pPr>
            <a:r>
              <a:rPr lang="en-US" sz="2400" b="0" dirty="0"/>
              <a:t>Ethical issues that may arise in many aspects of operations management:</a:t>
            </a:r>
          </a:p>
          <a:p>
            <a:pPr eaLnBrk="1" hangingPunct="1"/>
            <a:r>
              <a:rPr lang="en-US" sz="2400" b="0" dirty="0"/>
              <a:t>Financial statements</a:t>
            </a:r>
          </a:p>
          <a:p>
            <a:pPr eaLnBrk="1" hangingPunct="1"/>
            <a:r>
              <a:rPr lang="en-US" sz="2400" b="0" dirty="0"/>
              <a:t>Worker safety</a:t>
            </a:r>
          </a:p>
          <a:p>
            <a:pPr eaLnBrk="1" hangingPunct="1"/>
            <a:r>
              <a:rPr lang="en-US" sz="2400" b="0" dirty="0"/>
              <a:t>Product safety</a:t>
            </a:r>
          </a:p>
          <a:p>
            <a:pPr eaLnBrk="1" hangingPunct="1"/>
            <a:r>
              <a:rPr lang="en-US" sz="2400" b="0" dirty="0"/>
              <a:t>Quality</a:t>
            </a:r>
          </a:p>
          <a:p>
            <a:pPr eaLnBrk="1" hangingPunct="1"/>
            <a:r>
              <a:rPr lang="en-US" sz="2400" b="0" dirty="0"/>
              <a:t>The environment</a:t>
            </a:r>
          </a:p>
          <a:p>
            <a:pPr eaLnBrk="1" hangingPunct="1"/>
            <a:r>
              <a:rPr lang="en-US" sz="2400" b="0" dirty="0"/>
              <a:t>The community</a:t>
            </a:r>
          </a:p>
          <a:p>
            <a:pPr eaLnBrk="1" hangingPunct="1"/>
            <a:r>
              <a:rPr lang="en-US" sz="2400" b="0" dirty="0"/>
              <a:t>Hiring and firing workers</a:t>
            </a:r>
          </a:p>
          <a:p>
            <a:pPr eaLnBrk="1" hangingPunct="1"/>
            <a:r>
              <a:rPr lang="en-US" sz="2400" b="0" dirty="0"/>
              <a:t>Closing facilities</a:t>
            </a:r>
          </a:p>
          <a:p>
            <a:pPr eaLnBrk="1" hangingPunct="1"/>
            <a:r>
              <a:rPr lang="en-US" sz="2400" b="0" dirty="0"/>
              <a:t>Workers’ rights</a:t>
            </a:r>
          </a:p>
          <a:p>
            <a:pPr eaLnBrk="1" hangingPunct="1"/>
            <a:endParaRPr lang="en-US" sz="3200" dirty="0"/>
          </a:p>
        </p:txBody>
      </p:sp>
      <p:sp>
        <p:nvSpPr>
          <p:cNvPr id="3" name="TextBox 2"/>
          <p:cNvSpPr txBox="1"/>
          <p:nvPr/>
        </p:nvSpPr>
        <p:spPr>
          <a:xfrm>
            <a:off x="1126067" y="6334780"/>
            <a:ext cx="7620000" cy="400110"/>
          </a:xfrm>
          <a:prstGeom prst="rect">
            <a:avLst/>
          </a:prstGeom>
          <a:noFill/>
        </p:spPr>
        <p:txBody>
          <a:bodyPr wrap="square" rtlCol="0">
            <a:spAutoFit/>
          </a:bodyPr>
          <a:lstStyle/>
          <a:p>
            <a:pPr marL="0" lvl="1"/>
            <a:r>
              <a:rPr lang="en-US" sz="1000" dirty="0"/>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40</a:t>
            </a:fld>
            <a:endParaRPr lang="en-US" sz="1100" dirty="0">
              <a:solidFill>
                <a:schemeClr val="tx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2800" dirty="0"/>
              <a:t>The Need for Supply Chain Management</a:t>
            </a:r>
          </a:p>
        </p:txBody>
      </p:sp>
      <p:sp>
        <p:nvSpPr>
          <p:cNvPr id="43011" name="Rectangle 3"/>
          <p:cNvSpPr>
            <a:spLocks noGrp="1" noChangeArrowheads="1"/>
          </p:cNvSpPr>
          <p:nvPr>
            <p:ph idx="1"/>
          </p:nvPr>
        </p:nvSpPr>
        <p:spPr>
          <a:xfrm>
            <a:off x="304800" y="1524000"/>
            <a:ext cx="7772400" cy="4572000"/>
          </a:xfrm>
        </p:spPr>
        <p:txBody>
          <a:bodyPr/>
          <a:lstStyle/>
          <a:p>
            <a:pPr eaLnBrk="1" hangingPunct="1"/>
            <a:r>
              <a:rPr lang="en-US" b="0" dirty="0"/>
              <a:t>In the past, organizations did little to manage the supply chain beyond their own operations and immediate suppliers which led to numerous problems</a:t>
            </a:r>
          </a:p>
          <a:p>
            <a:pPr lvl="1" eaLnBrk="1" hangingPunct="1"/>
            <a:r>
              <a:rPr lang="en-US" dirty="0"/>
              <a:t>Oscillating inventory levels</a:t>
            </a:r>
          </a:p>
          <a:p>
            <a:pPr lvl="1" eaLnBrk="1" hangingPunct="1"/>
            <a:r>
              <a:rPr lang="en-US" dirty="0"/>
              <a:t>Inventory stockouts</a:t>
            </a:r>
          </a:p>
          <a:p>
            <a:pPr lvl="1" eaLnBrk="1" hangingPunct="1"/>
            <a:r>
              <a:rPr lang="en-US" dirty="0"/>
              <a:t>Late deliveries</a:t>
            </a:r>
          </a:p>
          <a:p>
            <a:pPr lvl="1" eaLnBrk="1" hangingPunct="1"/>
            <a:r>
              <a:rPr lang="en-US" dirty="0"/>
              <a:t>Quality problems</a:t>
            </a:r>
          </a:p>
        </p:txBody>
      </p:sp>
      <p:sp>
        <p:nvSpPr>
          <p:cNvPr id="3" name="TextBox 2"/>
          <p:cNvSpPr txBox="1"/>
          <p:nvPr/>
        </p:nvSpPr>
        <p:spPr>
          <a:xfrm>
            <a:off x="1143000" y="6360180"/>
            <a:ext cx="7620000" cy="400110"/>
          </a:xfrm>
          <a:prstGeom prst="rect">
            <a:avLst/>
          </a:prstGeom>
          <a:noFill/>
        </p:spPr>
        <p:txBody>
          <a:bodyPr wrap="square" rtlCol="0">
            <a:spAutoFit/>
          </a:bodyPr>
          <a:lstStyle/>
          <a:p>
            <a:pPr marL="0" lvl="1"/>
            <a:r>
              <a:rPr lang="en-US" sz="1000" dirty="0"/>
              <a:t>Copyright ©2021 McGraw-Hill Education. All rights reserved. No reproduction or distribution without the prior written consent of McGraw-Hill Education.</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41</a:t>
            </a:fld>
            <a:endParaRPr lang="en-US" sz="1100" dirty="0">
              <a:solidFill>
                <a:schemeClr val="tx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Chain Issues</a:t>
            </a:r>
          </a:p>
        </p:txBody>
      </p:sp>
      <p:sp>
        <p:nvSpPr>
          <p:cNvPr id="3" name="Content Placeholder 2"/>
          <p:cNvSpPr>
            <a:spLocks noGrp="1"/>
          </p:cNvSpPr>
          <p:nvPr>
            <p:ph idx="1"/>
          </p:nvPr>
        </p:nvSpPr>
        <p:spPr/>
        <p:txBody>
          <a:bodyPr/>
          <a:lstStyle/>
          <a:p>
            <a:pPr marL="514350" indent="-514350">
              <a:buFont typeface="+mj-lt"/>
              <a:buAutoNum type="arabicPeriod"/>
            </a:pPr>
            <a:r>
              <a:rPr lang="en-US" b="0" dirty="0"/>
              <a:t>The need to improve operations</a:t>
            </a:r>
          </a:p>
          <a:p>
            <a:pPr marL="514350" indent="-514350">
              <a:buFont typeface="+mj-lt"/>
              <a:buAutoNum type="arabicPeriod"/>
            </a:pPr>
            <a:r>
              <a:rPr lang="en-US" b="0" dirty="0"/>
              <a:t>Increasing levels of outsourcing</a:t>
            </a:r>
          </a:p>
          <a:p>
            <a:pPr marL="514350" indent="-514350">
              <a:buFont typeface="+mj-lt"/>
              <a:buAutoNum type="arabicPeriod"/>
            </a:pPr>
            <a:r>
              <a:rPr lang="en-US" b="0" dirty="0"/>
              <a:t>Increasing transportation costs</a:t>
            </a:r>
          </a:p>
          <a:p>
            <a:pPr marL="514350" indent="-514350">
              <a:buFont typeface="+mj-lt"/>
              <a:buAutoNum type="arabicPeriod"/>
            </a:pPr>
            <a:r>
              <a:rPr lang="en-US" b="0" dirty="0"/>
              <a:t>Competitive pressures</a:t>
            </a:r>
          </a:p>
          <a:p>
            <a:pPr marL="514350" indent="-514350">
              <a:buFont typeface="+mj-lt"/>
              <a:buAutoNum type="arabicPeriod"/>
            </a:pPr>
            <a:r>
              <a:rPr lang="en-US" b="0" dirty="0"/>
              <a:t>Increasing globalization</a:t>
            </a:r>
          </a:p>
          <a:p>
            <a:pPr marL="514350" indent="-514350">
              <a:buFont typeface="+mj-lt"/>
              <a:buAutoNum type="arabicPeriod"/>
            </a:pPr>
            <a:r>
              <a:rPr lang="en-US" b="0" dirty="0"/>
              <a:t>Increasing importance of e-business</a:t>
            </a:r>
          </a:p>
          <a:p>
            <a:pPr marL="514350" indent="-514350">
              <a:buFont typeface="+mj-lt"/>
              <a:buAutoNum type="arabicPeriod"/>
            </a:pPr>
            <a:r>
              <a:rPr lang="en-US" b="0" dirty="0"/>
              <a:t>The complexity of supply chains</a:t>
            </a:r>
          </a:p>
          <a:p>
            <a:pPr marL="514350" indent="-514350">
              <a:buFont typeface="+mj-lt"/>
              <a:buAutoNum type="arabicPeriod"/>
            </a:pPr>
            <a:r>
              <a:rPr lang="en-US" b="0" dirty="0"/>
              <a:t>The need to manage inventories</a:t>
            </a:r>
          </a:p>
          <a:p>
            <a:pPr marL="514350" indent="-514350">
              <a:buNone/>
            </a:pPr>
            <a:endParaRPr lang="en-US" dirty="0"/>
          </a:p>
        </p:txBody>
      </p:sp>
      <p:sp>
        <p:nvSpPr>
          <p:cNvPr id="7" name="TextBox 6"/>
          <p:cNvSpPr txBox="1"/>
          <p:nvPr/>
        </p:nvSpPr>
        <p:spPr>
          <a:xfrm>
            <a:off x="1143000" y="6334780"/>
            <a:ext cx="7620000" cy="400110"/>
          </a:xfrm>
          <a:prstGeom prst="rect">
            <a:avLst/>
          </a:prstGeom>
          <a:noFill/>
        </p:spPr>
        <p:txBody>
          <a:bodyPr wrap="square" rtlCol="0">
            <a:spAutoFit/>
          </a:bodyPr>
          <a:lstStyle/>
          <a:p>
            <a:pPr marL="0" lvl="1"/>
            <a:r>
              <a:rPr lang="en-US" sz="1000" dirty="0"/>
              <a:t>Copyright ©2021 McGraw-Hill Education. All rights reserved. No reproduction or distribution without the prior written consent of McGraw-Hill Education.</a:t>
            </a:r>
            <a:endParaRPr lang="en-US" dirty="0"/>
          </a:p>
        </p:txBody>
      </p:sp>
      <p:sp>
        <p:nvSpPr>
          <p:cNvPr id="8" name="TextBox 7"/>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1-</a:t>
            </a:r>
            <a:fld id="{78C8B78F-49AC-44F6-AA95-D2AF30A24F9D}" type="slidenum">
              <a:rPr lang="en-US" sz="1100" smtClean="0">
                <a:solidFill>
                  <a:schemeClr val="tx2"/>
                </a:solidFill>
              </a:rPr>
              <a:pPr/>
              <a:t>42</a:t>
            </a:fld>
            <a:endParaRPr lang="en-US" sz="1100" dirty="0">
              <a:solidFill>
                <a:schemeClr val="tx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AB73D5-D251-471E-80D0-A9BD1F7084C6}"/>
              </a:ext>
            </a:extLst>
          </p:cNvPr>
          <p:cNvSpPr>
            <a:spLocks noGrp="1"/>
          </p:cNvSpPr>
          <p:nvPr>
            <p:ph type="title"/>
          </p:nvPr>
        </p:nvSpPr>
        <p:spPr/>
        <p:txBody>
          <a:bodyPr/>
          <a:lstStyle/>
          <a:p>
            <a:pPr algn="ctr"/>
            <a:r>
              <a:rPr lang="en-AU" b="1" dirty="0"/>
              <a:t>References &amp; more information</a:t>
            </a:r>
          </a:p>
        </p:txBody>
      </p:sp>
      <p:sp>
        <p:nvSpPr>
          <p:cNvPr id="2" name="Content Placeholder 1">
            <a:extLst>
              <a:ext uri="{FF2B5EF4-FFF2-40B4-BE49-F238E27FC236}">
                <a16:creationId xmlns:a16="http://schemas.microsoft.com/office/drawing/2014/main" id="{F8975937-D5A8-45A7-9528-D528D200C9EC}"/>
              </a:ext>
            </a:extLst>
          </p:cNvPr>
          <p:cNvSpPr>
            <a:spLocks noGrp="1"/>
          </p:cNvSpPr>
          <p:nvPr>
            <p:ph idx="1"/>
          </p:nvPr>
        </p:nvSpPr>
        <p:spPr>
          <a:xfrm>
            <a:off x="551985" y="2133598"/>
            <a:ext cx="8229600" cy="3200401"/>
          </a:xfrm>
        </p:spPr>
        <p:txBody>
          <a:bodyPr>
            <a:normAutofit/>
          </a:bodyPr>
          <a:lstStyle/>
          <a:p>
            <a:r>
              <a:rPr lang="en-AU" sz="3200" dirty="0"/>
              <a:t>Stevenson (2021), Chapter 1</a:t>
            </a:r>
          </a:p>
          <a:p>
            <a:endParaRPr lang="en-AU" sz="3200" dirty="0"/>
          </a:p>
          <a:p>
            <a:r>
              <a:rPr lang="en-AU" sz="3200" dirty="0"/>
              <a:t>Russell et al. (2017), Chapter 1</a:t>
            </a:r>
          </a:p>
        </p:txBody>
      </p:sp>
    </p:spTree>
    <p:extLst>
      <p:ext uri="{BB962C8B-B14F-4D97-AF65-F5344CB8AC3E}">
        <p14:creationId xmlns:p14="http://schemas.microsoft.com/office/powerpoint/2010/main" val="1581817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28B7-E4A6-4C1E-A20B-1A6028BD654B}"/>
              </a:ext>
            </a:extLst>
          </p:cNvPr>
          <p:cNvSpPr>
            <a:spLocks noGrp="1"/>
          </p:cNvSpPr>
          <p:nvPr>
            <p:ph type="title" idx="4294967295"/>
          </p:nvPr>
        </p:nvSpPr>
        <p:spPr>
          <a:xfrm>
            <a:off x="609600" y="1828800"/>
            <a:ext cx="7924800" cy="1371600"/>
          </a:xfrm>
        </p:spPr>
        <p:txBody>
          <a:bodyPr>
            <a:noAutofit/>
          </a:bodyPr>
          <a:lstStyle/>
          <a:p>
            <a:pPr algn="ctr"/>
            <a:r>
              <a:rPr lang="en-AU" sz="4000" dirty="0">
                <a:solidFill>
                  <a:schemeClr val="accent1">
                    <a:lumMod val="75000"/>
                  </a:schemeClr>
                </a:solidFill>
                <a:latin typeface="Arial" panose="020B0604020202020204" pitchFamily="34" charset="0"/>
                <a:cs typeface="Arial" panose="020B0604020202020204" pitchFamily="34" charset="0"/>
              </a:rPr>
              <a:t>Next Week</a:t>
            </a:r>
            <a:br>
              <a:rPr lang="en-AU" sz="4000" dirty="0">
                <a:solidFill>
                  <a:schemeClr val="accent1">
                    <a:lumMod val="75000"/>
                  </a:schemeClr>
                </a:solidFill>
                <a:latin typeface="Arial" panose="020B0604020202020204" pitchFamily="34" charset="0"/>
                <a:cs typeface="Arial" panose="020B0604020202020204" pitchFamily="34" charset="0"/>
              </a:rPr>
            </a:br>
            <a:br>
              <a:rPr lang="en-AU" sz="4000" dirty="0">
                <a:solidFill>
                  <a:schemeClr val="accent1">
                    <a:lumMod val="75000"/>
                  </a:schemeClr>
                </a:solidFill>
                <a:latin typeface="Arial" panose="020B0604020202020204" pitchFamily="34" charset="0"/>
                <a:cs typeface="Arial" panose="020B0604020202020204" pitchFamily="34" charset="0"/>
              </a:rPr>
            </a:br>
            <a:r>
              <a:rPr lang="en-AU" sz="4000" dirty="0">
                <a:solidFill>
                  <a:schemeClr val="accent1">
                    <a:lumMod val="75000"/>
                  </a:schemeClr>
                </a:solidFill>
                <a:latin typeface="Arial" panose="020B0604020202020204" pitchFamily="34" charset="0"/>
                <a:cs typeface="Arial" panose="020B0604020202020204" pitchFamily="34" charset="0"/>
              </a:rPr>
              <a:t>Quality Management</a:t>
            </a:r>
          </a:p>
        </p:txBody>
      </p:sp>
    </p:spTree>
    <p:extLst>
      <p:ext uri="{BB962C8B-B14F-4D97-AF65-F5344CB8AC3E}">
        <p14:creationId xmlns:p14="http://schemas.microsoft.com/office/powerpoint/2010/main" val="376871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260648"/>
            <a:ext cx="8208912" cy="5641544"/>
          </a:xfrm>
          <a:prstGeom prst="rect">
            <a:avLst/>
          </a:prstGeom>
          <a:noFill/>
        </p:spPr>
        <p:txBody>
          <a:bodyPr wrap="square" rtlCol="0">
            <a:spAutoFit/>
          </a:bodyPr>
          <a:lstStyle/>
          <a:p>
            <a:r>
              <a:rPr lang="en-AU" sz="2800" dirty="0">
                <a:solidFill>
                  <a:srgbClr val="002060"/>
                </a:solidFill>
                <a:effectLst/>
                <a:latin typeface="+mn-lt"/>
              </a:rPr>
              <a:t>Why study MGB235?</a:t>
            </a:r>
          </a:p>
          <a:p>
            <a:pPr marL="457200" indent="-457200" algn="l">
              <a:buClrTx/>
              <a:buFont typeface="Arial" panose="020B0604020202020204" pitchFamily="34" charset="0"/>
              <a:buChar char="•"/>
            </a:pPr>
            <a:r>
              <a:rPr lang="en-AU" sz="2600" dirty="0">
                <a:solidFill>
                  <a:srgbClr val="002060"/>
                </a:solidFill>
                <a:effectLst/>
                <a:latin typeface="+mj-lt"/>
              </a:rPr>
              <a:t>Examines the processes used in producing goods or services of the organisation.</a:t>
            </a:r>
          </a:p>
          <a:p>
            <a:pPr marL="457200" indent="-457200" algn="l">
              <a:buClrTx/>
              <a:buFont typeface="Arial" panose="020B0604020202020204" pitchFamily="34" charset="0"/>
              <a:buChar char="•"/>
            </a:pPr>
            <a:r>
              <a:rPr lang="en-AU" sz="2600" dirty="0">
                <a:solidFill>
                  <a:schemeClr val="tx2">
                    <a:lumMod val="75000"/>
                  </a:schemeClr>
                </a:solidFill>
                <a:effectLst/>
                <a:latin typeface="+mj-lt"/>
                <a:ea typeface="Times New Roman" panose="02020603050405020304" pitchFamily="18" charset="0"/>
              </a:rPr>
              <a:t>Providing you with "manager's toolkit" for identifying, monitoring and enhancing the operational performance of organisations' socio-technical systems. </a:t>
            </a:r>
            <a:endParaRPr lang="en-AU" sz="2600" dirty="0">
              <a:solidFill>
                <a:schemeClr val="tx2">
                  <a:lumMod val="75000"/>
                </a:schemeClr>
              </a:solidFill>
              <a:effectLst/>
              <a:latin typeface="+mj-lt"/>
            </a:endParaRPr>
          </a:p>
          <a:p>
            <a:pPr marL="514350" indent="-514350" algn="l">
              <a:buClrTx/>
              <a:buFont typeface="Arial" panose="020B0604020202020204" pitchFamily="34" charset="0"/>
              <a:buChar char="•"/>
            </a:pPr>
            <a:r>
              <a:rPr lang="en-AU" sz="2600" dirty="0">
                <a:solidFill>
                  <a:srgbClr val="002060"/>
                </a:solidFill>
                <a:effectLst/>
                <a:latin typeface="+mj-lt"/>
              </a:rPr>
              <a:t>Provides an understanding of the basic concepts related to operations e.g.: Supply Chain Management</a:t>
            </a:r>
          </a:p>
          <a:p>
            <a:pPr marL="514350" indent="-514350" algn="l">
              <a:buClrTx/>
              <a:buFont typeface="Arial" panose="020B0604020202020204" pitchFamily="34" charset="0"/>
              <a:buChar char="•"/>
            </a:pPr>
            <a:r>
              <a:rPr lang="en-AU" sz="2600" dirty="0">
                <a:solidFill>
                  <a:srgbClr val="002060"/>
                </a:solidFill>
                <a:effectLst/>
                <a:latin typeface="+mj-lt"/>
              </a:rPr>
              <a:t>Is a crucial element of organisational activities</a:t>
            </a:r>
          </a:p>
          <a:p>
            <a:pPr marL="514350" indent="-514350" algn="l">
              <a:buClrTx/>
              <a:buFont typeface="Arial" panose="020B0604020202020204" pitchFamily="34" charset="0"/>
              <a:buChar char="•"/>
            </a:pPr>
            <a:r>
              <a:rPr lang="en-AU" sz="2600" dirty="0">
                <a:solidFill>
                  <a:srgbClr val="002060"/>
                </a:solidFill>
                <a:effectLst/>
                <a:latin typeface="+mj-lt"/>
              </a:rPr>
              <a:t>Links to other units: Due to the central nature of operations, all prior units (and subsequent ones as well) are useful in MGB235.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0" y="0"/>
            <a:ext cx="5334000" cy="457200"/>
          </a:xfrm>
          <a:prstGeom prst="rect">
            <a:avLst/>
          </a:prstGeom>
          <a:noFill/>
          <a:ln w="9525">
            <a:noFill/>
            <a:miter lim="800000"/>
            <a:headEnd/>
            <a:tailEnd/>
          </a:ln>
        </p:spPr>
        <p:txBody>
          <a:bodyPr>
            <a:spAutoFit/>
          </a:bodyPr>
          <a:lstStyle/>
          <a:p>
            <a:endParaRPr lang="en-US" dirty="0"/>
          </a:p>
        </p:txBody>
      </p:sp>
      <p:sp>
        <p:nvSpPr>
          <p:cNvPr id="20485" name="Rectangle 5"/>
          <p:cNvSpPr>
            <a:spLocks noChangeArrowheads="1"/>
          </p:cNvSpPr>
          <p:nvPr/>
        </p:nvSpPr>
        <p:spPr bwMode="auto">
          <a:xfrm>
            <a:off x="381000" y="549275"/>
            <a:ext cx="8382000" cy="5136791"/>
          </a:xfrm>
          <a:prstGeom prst="rect">
            <a:avLst/>
          </a:prstGeom>
          <a:noFill/>
          <a:ln w="9525">
            <a:noFill/>
            <a:miter lim="800000"/>
            <a:headEnd/>
            <a:tailEnd/>
          </a:ln>
        </p:spPr>
        <p:txBody>
          <a:bodyPr>
            <a:spAutoFit/>
          </a:bodyPr>
          <a:lstStyle/>
          <a:p>
            <a:pPr marL="457200" indent="-457200">
              <a:defRPr/>
            </a:pPr>
            <a:r>
              <a:rPr lang="en-US" sz="2200" b="1" dirty="0">
                <a:solidFill>
                  <a:srgbClr val="103566"/>
                </a:solidFill>
                <a:effectLst/>
                <a:latin typeface="+mn-lt"/>
              </a:rPr>
              <a:t>UNIT OUTCOMES</a:t>
            </a:r>
          </a:p>
          <a:p>
            <a:pPr marL="457200" indent="-457200">
              <a:defRPr/>
            </a:pPr>
            <a:endParaRPr lang="en-US" sz="2200" b="1" dirty="0">
              <a:solidFill>
                <a:srgbClr val="103566"/>
              </a:solidFill>
              <a:effectLst/>
              <a:latin typeface="+mn-lt"/>
            </a:endParaRPr>
          </a:p>
          <a:p>
            <a:pPr algn="l">
              <a:defRPr/>
            </a:pPr>
            <a:r>
              <a:rPr lang="en-US" sz="2200" dirty="0">
                <a:solidFill>
                  <a:srgbClr val="103566"/>
                </a:solidFill>
                <a:effectLst/>
                <a:latin typeface="+mn-lt"/>
              </a:rPr>
              <a:t>1.	Demonstrate and apply knowledge of operations management processes and procedures in a range of contexts</a:t>
            </a:r>
          </a:p>
          <a:p>
            <a:pPr algn="l">
              <a:defRPr/>
            </a:pPr>
            <a:r>
              <a:rPr lang="en-US" sz="2200" dirty="0">
                <a:solidFill>
                  <a:srgbClr val="103566"/>
                </a:solidFill>
                <a:effectLst/>
                <a:latin typeface="+mn-lt"/>
              </a:rPr>
              <a:t>2.	Apply technology to various operations management processes to monitor business performance</a:t>
            </a:r>
          </a:p>
          <a:p>
            <a:pPr algn="l">
              <a:defRPr/>
            </a:pPr>
            <a:r>
              <a:rPr lang="en-US" sz="2200" dirty="0">
                <a:solidFill>
                  <a:srgbClr val="103566"/>
                </a:solidFill>
                <a:effectLst/>
                <a:latin typeface="+mn-lt"/>
              </a:rPr>
              <a:t>3.	Use operations management knowledge to identify, explain and analyse operational issues and challenges facing organisations in satisfying sustainable organisational goals</a:t>
            </a:r>
          </a:p>
          <a:p>
            <a:pPr algn="l">
              <a:defRPr/>
            </a:pPr>
            <a:r>
              <a:rPr lang="en-US" sz="2200" dirty="0">
                <a:solidFill>
                  <a:srgbClr val="103566"/>
                </a:solidFill>
                <a:effectLst/>
                <a:latin typeface="+mn-lt"/>
              </a:rPr>
              <a:t>4.	Work in a team to formulate evidence-based responses to improve operational performance, taking into account diverse stakeholder needs.</a:t>
            </a:r>
          </a:p>
          <a:p>
            <a:pPr algn="l">
              <a:defRPr/>
            </a:pPr>
            <a:r>
              <a:rPr lang="en-US" sz="2200" dirty="0">
                <a:solidFill>
                  <a:srgbClr val="103566"/>
                </a:solidFill>
                <a:effectLst/>
                <a:latin typeface="+mn-lt"/>
              </a:rPr>
              <a:t>5.	Use professional communication skills to present operations management knowledge and ideas in written forms</a:t>
            </a:r>
          </a:p>
          <a:p>
            <a:pPr>
              <a:defRPr/>
            </a:pPr>
            <a:endParaRPr lang="en-US" sz="2200" b="1" dirty="0">
              <a:solidFill>
                <a:srgbClr val="103566"/>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89675" y="-20370"/>
            <a:ext cx="3164648" cy="480131"/>
          </a:xfrm>
          <a:prstGeom prst="rect">
            <a:avLst/>
          </a:prstGeom>
          <a:noFill/>
        </p:spPr>
        <p:txBody>
          <a:bodyPr wrap="none" rtlCol="0">
            <a:spAutoFit/>
          </a:bodyPr>
          <a:lstStyle/>
          <a:p>
            <a:r>
              <a:rPr lang="en-AU" sz="2800" dirty="0"/>
              <a:t>Semester program</a:t>
            </a:r>
            <a:endParaRPr lang="en-US" sz="2800" dirty="0"/>
          </a:p>
        </p:txBody>
      </p:sp>
      <p:sp>
        <p:nvSpPr>
          <p:cNvPr id="6" name="Rectangle 1">
            <a:extLst>
              <a:ext uri="{FF2B5EF4-FFF2-40B4-BE49-F238E27FC236}">
                <a16:creationId xmlns:a16="http://schemas.microsoft.com/office/drawing/2014/main" id="{C2D46EBE-A173-4AE7-83E4-517B68778499}"/>
              </a:ext>
            </a:extLst>
          </p:cNvPr>
          <p:cNvSpPr>
            <a:spLocks noChangeArrowheads="1"/>
          </p:cNvSpPr>
          <p:nvPr/>
        </p:nvSpPr>
        <p:spPr bwMode="auto">
          <a:xfrm>
            <a:off x="-3184845" y="1397000"/>
            <a:ext cx="216747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graphicFrame>
        <p:nvGraphicFramePr>
          <p:cNvPr id="5" name="Table 4">
            <a:extLst>
              <a:ext uri="{FF2B5EF4-FFF2-40B4-BE49-F238E27FC236}">
                <a16:creationId xmlns:a16="http://schemas.microsoft.com/office/drawing/2014/main" id="{CD593D12-93CE-57D6-F3A4-DC5BDDC30CD4}"/>
              </a:ext>
            </a:extLst>
          </p:cNvPr>
          <p:cNvGraphicFramePr>
            <a:graphicFrameLocks noGrp="1"/>
          </p:cNvGraphicFramePr>
          <p:nvPr>
            <p:extLst>
              <p:ext uri="{D42A27DB-BD31-4B8C-83A1-F6EECF244321}">
                <p14:modId xmlns:p14="http://schemas.microsoft.com/office/powerpoint/2010/main" val="2859315374"/>
              </p:ext>
            </p:extLst>
          </p:nvPr>
        </p:nvGraphicFramePr>
        <p:xfrm>
          <a:off x="2458" y="381000"/>
          <a:ext cx="9048137" cy="5591208"/>
        </p:xfrm>
        <a:graphic>
          <a:graphicData uri="http://schemas.openxmlformats.org/drawingml/2006/table">
            <a:tbl>
              <a:tblPr/>
              <a:tblGrid>
                <a:gridCol w="524798">
                  <a:extLst>
                    <a:ext uri="{9D8B030D-6E8A-4147-A177-3AD203B41FA5}">
                      <a16:colId xmlns:a16="http://schemas.microsoft.com/office/drawing/2014/main" val="549881341"/>
                    </a:ext>
                  </a:extLst>
                </a:gridCol>
                <a:gridCol w="2215944">
                  <a:extLst>
                    <a:ext uri="{9D8B030D-6E8A-4147-A177-3AD203B41FA5}">
                      <a16:colId xmlns:a16="http://schemas.microsoft.com/office/drawing/2014/main" val="2268105565"/>
                    </a:ext>
                  </a:extLst>
                </a:gridCol>
                <a:gridCol w="6307395">
                  <a:extLst>
                    <a:ext uri="{9D8B030D-6E8A-4147-A177-3AD203B41FA5}">
                      <a16:colId xmlns:a16="http://schemas.microsoft.com/office/drawing/2014/main" val="3403983055"/>
                    </a:ext>
                  </a:extLst>
                </a:gridCol>
              </a:tblGrid>
              <a:tr h="354204">
                <a:tc>
                  <a:txBody>
                    <a:bodyPr/>
                    <a:lstStyle/>
                    <a:p>
                      <a:pPr algn="ctr"/>
                      <a:r>
                        <a:rPr lang="en-AU" sz="800" b="1">
                          <a:solidFill>
                            <a:srgbClr val="FFFFFF"/>
                          </a:solidFill>
                          <a:effectLst/>
                        </a:rPr>
                        <a:t>Wk </a:t>
                      </a:r>
                      <a:endParaRPr lang="en-AU" sz="800">
                        <a:effectLst/>
                      </a:endParaRPr>
                    </a:p>
                  </a:txBody>
                  <a:tcPr marL="42795" marR="42795" marT="42795" marB="42795" anchor="ctr">
                    <a:lnL w="19050" cap="flat" cmpd="sng" algn="ctr">
                      <a:solidFill>
                        <a:srgbClr val="34495E"/>
                      </a:solidFill>
                      <a:prstDash val="solid"/>
                      <a:round/>
                      <a:headEnd type="none" w="med" len="med"/>
                      <a:tailEnd type="none" w="med" len="med"/>
                    </a:lnL>
                    <a:lnR w="19050" cap="flat" cmpd="sng" algn="ctr">
                      <a:solidFill>
                        <a:srgbClr val="34495E"/>
                      </a:solidFill>
                      <a:prstDash val="solid"/>
                      <a:round/>
                      <a:headEnd type="none" w="med" len="med"/>
                      <a:tailEnd type="none" w="med" len="med"/>
                    </a:lnR>
                    <a:lnT w="19050" cap="flat" cmpd="sng" algn="ctr">
                      <a:solidFill>
                        <a:srgbClr val="34495E"/>
                      </a:solidFill>
                      <a:prstDash val="solid"/>
                      <a:round/>
                      <a:headEnd type="none" w="med" len="med"/>
                      <a:tailEnd type="none" w="med" len="med"/>
                    </a:lnT>
                    <a:lnB w="12700" cap="flat" cmpd="sng" algn="ctr">
                      <a:solidFill>
                        <a:srgbClr val="CED4D9"/>
                      </a:solidFill>
                      <a:prstDash val="solid"/>
                      <a:round/>
                      <a:headEnd type="none" w="med" len="med"/>
                      <a:tailEnd type="none" w="med" len="med"/>
                    </a:lnB>
                    <a:solidFill>
                      <a:srgbClr val="34495E"/>
                    </a:solidFill>
                  </a:tcPr>
                </a:tc>
                <a:tc>
                  <a:txBody>
                    <a:bodyPr/>
                    <a:lstStyle/>
                    <a:p>
                      <a:r>
                        <a:rPr lang="en-AU" sz="800" b="1">
                          <a:solidFill>
                            <a:srgbClr val="FFFFFF"/>
                          </a:solidFill>
                          <a:effectLst/>
                        </a:rPr>
                        <a:t>Content</a:t>
                      </a:r>
                      <a:endParaRPr lang="en-AU" sz="800">
                        <a:effectLst/>
                      </a:endParaRPr>
                    </a:p>
                  </a:txBody>
                  <a:tcPr marL="42795" marR="42795" marT="42795" marB="42795" anchor="ctr">
                    <a:lnL w="19050" cap="flat" cmpd="sng" algn="ctr">
                      <a:solidFill>
                        <a:srgbClr val="34495E"/>
                      </a:solidFill>
                      <a:prstDash val="solid"/>
                      <a:round/>
                      <a:headEnd type="none" w="med" len="med"/>
                      <a:tailEnd type="none" w="med" len="med"/>
                    </a:lnL>
                    <a:lnR w="19050" cap="flat" cmpd="sng" algn="ctr">
                      <a:solidFill>
                        <a:srgbClr val="34495E"/>
                      </a:solidFill>
                      <a:prstDash val="solid"/>
                      <a:round/>
                      <a:headEnd type="none" w="med" len="med"/>
                      <a:tailEnd type="none" w="med" len="med"/>
                    </a:lnR>
                    <a:lnT w="19050" cap="flat" cmpd="sng" algn="ctr">
                      <a:solidFill>
                        <a:srgbClr val="34495E"/>
                      </a:solidFill>
                      <a:prstDash val="solid"/>
                      <a:round/>
                      <a:headEnd type="none" w="med" len="med"/>
                      <a:tailEnd type="none" w="med" len="med"/>
                    </a:lnT>
                    <a:lnB w="12700" cap="flat" cmpd="sng" algn="ctr">
                      <a:solidFill>
                        <a:srgbClr val="CED4D9"/>
                      </a:solidFill>
                      <a:prstDash val="solid"/>
                      <a:round/>
                      <a:headEnd type="none" w="med" len="med"/>
                      <a:tailEnd type="none" w="med" len="med"/>
                    </a:lnB>
                    <a:solidFill>
                      <a:srgbClr val="34495E"/>
                    </a:solidFill>
                  </a:tcPr>
                </a:tc>
                <a:tc>
                  <a:txBody>
                    <a:bodyPr/>
                    <a:lstStyle/>
                    <a:p>
                      <a:r>
                        <a:rPr lang="en-AU" sz="800" b="1">
                          <a:solidFill>
                            <a:srgbClr val="FFFFFF"/>
                          </a:solidFill>
                          <a:effectLst/>
                        </a:rPr>
                        <a:t>Activity</a:t>
                      </a:r>
                      <a:endParaRPr lang="en-AU" sz="800">
                        <a:effectLst/>
                      </a:endParaRPr>
                    </a:p>
                  </a:txBody>
                  <a:tcPr marL="42795" marR="42795" marT="42795" marB="42795" anchor="ctr">
                    <a:lnL w="19050" cap="flat" cmpd="sng" algn="ctr">
                      <a:solidFill>
                        <a:srgbClr val="34495E"/>
                      </a:solidFill>
                      <a:prstDash val="solid"/>
                      <a:round/>
                      <a:headEnd type="none" w="med" len="med"/>
                      <a:tailEnd type="none" w="med" len="med"/>
                    </a:lnL>
                    <a:lnR w="19050" cap="flat" cmpd="sng" algn="ctr">
                      <a:solidFill>
                        <a:srgbClr val="34495E"/>
                      </a:solidFill>
                      <a:prstDash val="solid"/>
                      <a:round/>
                      <a:headEnd type="none" w="med" len="med"/>
                      <a:tailEnd type="none" w="med" len="med"/>
                    </a:lnR>
                    <a:lnT w="19050" cap="flat" cmpd="sng" algn="ctr">
                      <a:solidFill>
                        <a:srgbClr val="34495E"/>
                      </a:solidFill>
                      <a:prstDash val="solid"/>
                      <a:round/>
                      <a:headEnd type="none" w="med" len="med"/>
                      <a:tailEnd type="none" w="med" len="med"/>
                    </a:lnT>
                    <a:lnB w="12700" cap="flat" cmpd="sng" algn="ctr">
                      <a:solidFill>
                        <a:srgbClr val="CED4D9"/>
                      </a:solidFill>
                      <a:prstDash val="solid"/>
                      <a:round/>
                      <a:headEnd type="none" w="med" len="med"/>
                      <a:tailEnd type="none" w="med" len="med"/>
                    </a:lnB>
                    <a:solidFill>
                      <a:srgbClr val="34495E"/>
                    </a:solidFill>
                  </a:tcPr>
                </a:tc>
                <a:extLst>
                  <a:ext uri="{0D108BD9-81ED-4DB2-BD59-A6C34878D82A}">
                    <a16:rowId xmlns:a16="http://schemas.microsoft.com/office/drawing/2014/main" val="3844828567"/>
                  </a:ext>
                </a:extLst>
              </a:tr>
              <a:tr h="246493">
                <a:tc>
                  <a:txBody>
                    <a:bodyPr/>
                    <a:lstStyle/>
                    <a:p>
                      <a:pPr algn="ctr"/>
                      <a:r>
                        <a:rPr lang="en-AU" sz="1100" dirty="0">
                          <a:effectLst/>
                        </a:rPr>
                        <a:t> 1</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Unit overview: Introduction</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a:effectLst/>
                        </a:rPr>
                        <a:t> Lecture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3275015352"/>
                  </a:ext>
                </a:extLst>
              </a:tr>
              <a:tr h="414403">
                <a:tc>
                  <a:txBody>
                    <a:bodyPr/>
                    <a:lstStyle/>
                    <a:p>
                      <a:pPr algn="ctr"/>
                      <a:r>
                        <a:rPr lang="en-AU" sz="1100">
                          <a:effectLst/>
                        </a:rPr>
                        <a:t> 2</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Quality management</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 Lecture (F2F + Zoom) – For lecture content  and tutorial activities please refer to “Modules” page</a:t>
                      </a:r>
                    </a:p>
                    <a:p>
                      <a:r>
                        <a:rPr lang="en-AU" sz="1100" dirty="0">
                          <a:effectLst/>
                        </a:rPr>
                        <a:t> Tutorials (F2F + Zoom) </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3250730460"/>
                  </a:ext>
                </a:extLst>
              </a:tr>
              <a:tr h="414403">
                <a:tc>
                  <a:txBody>
                    <a:bodyPr/>
                    <a:lstStyle/>
                    <a:p>
                      <a:pPr algn="ctr"/>
                      <a:r>
                        <a:rPr lang="en-AU" sz="1100">
                          <a:effectLst/>
                        </a:rPr>
                        <a:t> 3</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US" sz="1100" dirty="0">
                          <a:effectLst/>
                        </a:rPr>
                        <a:t>Strategy and operations &amp;</a:t>
                      </a:r>
                    </a:p>
                    <a:p>
                      <a:r>
                        <a:rPr lang="en-US" sz="1100" dirty="0">
                          <a:effectLst/>
                        </a:rPr>
                        <a:t>Measuring performance</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a:effectLst/>
                        </a:rPr>
                        <a:t> Lecture (F2F + Zoom)</a:t>
                      </a:r>
                    </a:p>
                    <a:p>
                      <a:r>
                        <a:rPr lang="en-AU" sz="110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2015129345"/>
                  </a:ext>
                </a:extLst>
              </a:tr>
              <a:tr h="414403">
                <a:tc>
                  <a:txBody>
                    <a:bodyPr/>
                    <a:lstStyle/>
                    <a:p>
                      <a:pPr algn="ctr"/>
                      <a:r>
                        <a:rPr lang="en-AU" sz="1100">
                          <a:effectLst/>
                        </a:rPr>
                        <a:t> 4</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Product design</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a:effectLst/>
                        </a:rPr>
                        <a:t> Lecture (F2F + Zoom)</a:t>
                      </a:r>
                    </a:p>
                    <a:p>
                      <a:r>
                        <a:rPr lang="en-AU" sz="110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2785844745"/>
                  </a:ext>
                </a:extLst>
              </a:tr>
              <a:tr h="414403">
                <a:tc>
                  <a:txBody>
                    <a:bodyPr/>
                    <a:lstStyle/>
                    <a:p>
                      <a:pPr algn="ctr"/>
                      <a:r>
                        <a:rPr lang="en-AU" sz="1100">
                          <a:effectLst/>
                        </a:rPr>
                        <a:t> 5</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Service design</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Lecture (F2F + Zoom)</a:t>
                      </a:r>
                    </a:p>
                    <a:p>
                      <a:r>
                        <a:rPr lang="en-AU" sz="1100" dirty="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803317216"/>
                  </a:ext>
                </a:extLst>
              </a:tr>
              <a:tr h="414403">
                <a:tc>
                  <a:txBody>
                    <a:bodyPr/>
                    <a:lstStyle/>
                    <a:p>
                      <a:pPr algn="ctr"/>
                      <a:r>
                        <a:rPr lang="en-AU" sz="1100">
                          <a:effectLst/>
                        </a:rPr>
                        <a:t> 6</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Capacity and Facilities design</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Lecture (F2F + Zoom)</a:t>
                      </a:r>
                    </a:p>
                    <a:p>
                      <a:r>
                        <a:rPr lang="en-AU" sz="1100" dirty="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3384812119"/>
                  </a:ext>
                </a:extLst>
              </a:tr>
              <a:tr h="414403">
                <a:tc>
                  <a:txBody>
                    <a:bodyPr/>
                    <a:lstStyle/>
                    <a:p>
                      <a:pPr algn="ctr"/>
                      <a:r>
                        <a:rPr lang="en-AU" sz="1100">
                          <a:effectLst/>
                        </a:rPr>
                        <a:t> 7</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Processes and technology</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a:effectLst/>
                        </a:rPr>
                        <a:t>Lecture (F2F + Zoom)</a:t>
                      </a:r>
                    </a:p>
                    <a:p>
                      <a:r>
                        <a:rPr lang="en-AU" sz="110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3773049801"/>
                  </a:ext>
                </a:extLst>
              </a:tr>
              <a:tr h="414403">
                <a:tc>
                  <a:txBody>
                    <a:bodyPr/>
                    <a:lstStyle/>
                    <a:p>
                      <a:pPr algn="ctr"/>
                      <a:r>
                        <a:rPr lang="en-AU" sz="1100">
                          <a:effectLst/>
                        </a:rPr>
                        <a:t> 8</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Supply chain management</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Lecture (F2F + Zoom)</a:t>
                      </a:r>
                    </a:p>
                    <a:p>
                      <a:r>
                        <a:rPr lang="en-AU" sz="1100" dirty="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405834942"/>
                  </a:ext>
                </a:extLst>
              </a:tr>
              <a:tr h="414403">
                <a:tc>
                  <a:txBody>
                    <a:bodyPr/>
                    <a:lstStyle/>
                    <a:p>
                      <a:pPr algn="ctr"/>
                      <a:r>
                        <a:rPr lang="en-AU" sz="1100">
                          <a:effectLst/>
                        </a:rPr>
                        <a:t>9</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Forecasting</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 Recorded Lecture (F2F + Zoom)</a:t>
                      </a:r>
                    </a:p>
                    <a:p>
                      <a:r>
                        <a:rPr lang="en-AU" sz="1100" dirty="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3418448977"/>
                  </a:ext>
                </a:extLst>
              </a:tr>
              <a:tr h="414403">
                <a:tc>
                  <a:txBody>
                    <a:bodyPr/>
                    <a:lstStyle/>
                    <a:p>
                      <a:pPr algn="ctr"/>
                      <a:r>
                        <a:rPr lang="en-AU" sz="1100">
                          <a:effectLst/>
                        </a:rPr>
                        <a:t> 10</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Inventory management</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 Recorded Lecture (F2F + Zoom)</a:t>
                      </a:r>
                    </a:p>
                    <a:p>
                      <a:r>
                        <a:rPr lang="en-AU" sz="1100" dirty="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1331764325"/>
                  </a:ext>
                </a:extLst>
              </a:tr>
              <a:tr h="414403">
                <a:tc>
                  <a:txBody>
                    <a:bodyPr/>
                    <a:lstStyle/>
                    <a:p>
                      <a:pPr algn="ctr"/>
                      <a:r>
                        <a:rPr lang="en-AU" sz="1100">
                          <a:effectLst/>
                        </a:rPr>
                        <a:t> 11</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US" sz="1100">
                          <a:effectLst/>
                        </a:rPr>
                        <a:t>Sales and operational planning &amp;</a:t>
                      </a:r>
                    </a:p>
                    <a:p>
                      <a:r>
                        <a:rPr lang="en-US" sz="1100">
                          <a:effectLst/>
                        </a:rPr>
                        <a:t>Resources planning</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 Lecture (F2F + Zoom)</a:t>
                      </a:r>
                    </a:p>
                    <a:p>
                      <a:r>
                        <a:rPr lang="en-AU" sz="1100" dirty="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3500285870"/>
                  </a:ext>
                </a:extLst>
              </a:tr>
              <a:tr h="414403">
                <a:tc>
                  <a:txBody>
                    <a:bodyPr/>
                    <a:lstStyle/>
                    <a:p>
                      <a:pPr algn="ctr"/>
                      <a:r>
                        <a:rPr lang="en-AU" sz="1100">
                          <a:effectLst/>
                        </a:rPr>
                        <a:t> 12</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a:effectLst/>
                        </a:rPr>
                        <a:t>Lean production systems</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100" dirty="0">
                          <a:effectLst/>
                        </a:rPr>
                        <a:t> Lecture (F2F + Zoom)</a:t>
                      </a:r>
                    </a:p>
                    <a:p>
                      <a:r>
                        <a:rPr lang="en-AU" sz="1100" dirty="0">
                          <a:effectLst/>
                        </a:rPr>
                        <a:t> 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827002273"/>
                  </a:ext>
                </a:extLst>
              </a:tr>
              <a:tr h="354204">
                <a:tc>
                  <a:txBody>
                    <a:bodyPr/>
                    <a:lstStyle/>
                    <a:p>
                      <a:pPr algn="ctr"/>
                      <a:r>
                        <a:rPr lang="en-AU" sz="1200">
                          <a:effectLst/>
                        </a:rPr>
                        <a:t> 13</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200">
                          <a:effectLst/>
                        </a:rPr>
                        <a:t>Unit review</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tc>
                  <a:txBody>
                    <a:bodyPr/>
                    <a:lstStyle/>
                    <a:p>
                      <a:r>
                        <a:rPr lang="en-AU" sz="1200" dirty="0">
                          <a:effectLst/>
                        </a:rPr>
                        <a:t>Tutorials (F2F + Zoom)</a:t>
                      </a:r>
                    </a:p>
                  </a:txBody>
                  <a:tcPr marL="42795" marR="42795" marT="42795" marB="42795" anchor="ctr">
                    <a:lnL w="12700" cap="flat" cmpd="sng" algn="ctr">
                      <a:solidFill>
                        <a:srgbClr val="CED4D9"/>
                      </a:solidFill>
                      <a:prstDash val="solid"/>
                      <a:round/>
                      <a:headEnd type="none" w="med" len="med"/>
                      <a:tailEnd type="none" w="med" len="med"/>
                    </a:lnL>
                    <a:lnR w="12700" cap="flat" cmpd="sng" algn="ctr">
                      <a:solidFill>
                        <a:srgbClr val="CED4D9"/>
                      </a:solidFill>
                      <a:prstDash val="solid"/>
                      <a:round/>
                      <a:headEnd type="none" w="med" len="med"/>
                      <a:tailEnd type="none" w="med" len="med"/>
                    </a:lnR>
                    <a:lnT w="12700" cap="flat" cmpd="sng" algn="ctr">
                      <a:solidFill>
                        <a:srgbClr val="CED4D9"/>
                      </a:solidFill>
                      <a:prstDash val="solid"/>
                      <a:round/>
                      <a:headEnd type="none" w="med" len="med"/>
                      <a:tailEnd type="none" w="med" len="med"/>
                    </a:lnT>
                    <a:lnB w="12700" cap="flat" cmpd="sng" algn="ctr">
                      <a:solidFill>
                        <a:srgbClr val="CED4D9"/>
                      </a:solidFill>
                      <a:prstDash val="solid"/>
                      <a:round/>
                      <a:headEnd type="none" w="med" len="med"/>
                      <a:tailEnd type="none" w="med" len="med"/>
                    </a:lnB>
                  </a:tcPr>
                </a:tc>
                <a:extLst>
                  <a:ext uri="{0D108BD9-81ED-4DB2-BD59-A6C34878D82A}">
                    <a16:rowId xmlns:a16="http://schemas.microsoft.com/office/drawing/2014/main" val="816664178"/>
                  </a:ext>
                </a:extLst>
              </a:tr>
            </a:tbl>
          </a:graphicData>
        </a:graphic>
      </p:graphicFrame>
    </p:spTree>
    <p:extLst>
      <p:ext uri="{BB962C8B-B14F-4D97-AF65-F5344CB8AC3E}">
        <p14:creationId xmlns:p14="http://schemas.microsoft.com/office/powerpoint/2010/main" val="34810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207" y="-75967"/>
            <a:ext cx="7390986" cy="757130"/>
          </a:xfrm>
          <a:prstGeom prst="rect">
            <a:avLst/>
          </a:prstGeom>
          <a:noFill/>
        </p:spPr>
        <p:txBody>
          <a:bodyPr wrap="square" rtlCol="0">
            <a:spAutoFit/>
          </a:bodyPr>
          <a:lstStyle/>
          <a:p>
            <a:r>
              <a:rPr lang="en-AU" sz="4800" dirty="0"/>
              <a:t>Assessments</a:t>
            </a:r>
            <a:endParaRPr lang="en-US" sz="4800" dirty="0"/>
          </a:p>
        </p:txBody>
      </p:sp>
      <p:graphicFrame>
        <p:nvGraphicFramePr>
          <p:cNvPr id="2" name="Table 1">
            <a:extLst>
              <a:ext uri="{FF2B5EF4-FFF2-40B4-BE49-F238E27FC236}">
                <a16:creationId xmlns:a16="http://schemas.microsoft.com/office/drawing/2014/main" id="{9C053D4A-4ED2-B3AD-AC5D-817635BDC8EE}"/>
              </a:ext>
            </a:extLst>
          </p:cNvPr>
          <p:cNvGraphicFramePr>
            <a:graphicFrameLocks noGrp="1"/>
          </p:cNvGraphicFramePr>
          <p:nvPr>
            <p:extLst>
              <p:ext uri="{D42A27DB-BD31-4B8C-83A1-F6EECF244321}">
                <p14:modId xmlns:p14="http://schemas.microsoft.com/office/powerpoint/2010/main" val="2652599490"/>
              </p:ext>
            </p:extLst>
          </p:nvPr>
        </p:nvGraphicFramePr>
        <p:xfrm>
          <a:off x="152400" y="681163"/>
          <a:ext cx="8610600" cy="5238732"/>
        </p:xfrm>
        <a:graphic>
          <a:graphicData uri="http://schemas.openxmlformats.org/drawingml/2006/table">
            <a:tbl>
              <a:tblPr/>
              <a:tblGrid>
                <a:gridCol w="1533764">
                  <a:extLst>
                    <a:ext uri="{9D8B030D-6E8A-4147-A177-3AD203B41FA5}">
                      <a16:colId xmlns:a16="http://schemas.microsoft.com/office/drawing/2014/main" val="4038384794"/>
                    </a:ext>
                  </a:extLst>
                </a:gridCol>
                <a:gridCol w="1695211">
                  <a:extLst>
                    <a:ext uri="{9D8B030D-6E8A-4147-A177-3AD203B41FA5}">
                      <a16:colId xmlns:a16="http://schemas.microsoft.com/office/drawing/2014/main" val="4064774853"/>
                    </a:ext>
                  </a:extLst>
                </a:gridCol>
                <a:gridCol w="1964293">
                  <a:extLst>
                    <a:ext uri="{9D8B030D-6E8A-4147-A177-3AD203B41FA5}">
                      <a16:colId xmlns:a16="http://schemas.microsoft.com/office/drawing/2014/main" val="514068307"/>
                    </a:ext>
                  </a:extLst>
                </a:gridCol>
                <a:gridCol w="3417332">
                  <a:extLst>
                    <a:ext uri="{9D8B030D-6E8A-4147-A177-3AD203B41FA5}">
                      <a16:colId xmlns:a16="http://schemas.microsoft.com/office/drawing/2014/main" val="3034669627"/>
                    </a:ext>
                  </a:extLst>
                </a:gridCol>
              </a:tblGrid>
              <a:tr h="523557">
                <a:tc>
                  <a:txBody>
                    <a:bodyPr/>
                    <a:lstStyle/>
                    <a:p>
                      <a:r>
                        <a:rPr lang="en-AU" sz="1400" b="1" dirty="0">
                          <a:effectLst/>
                        </a:rPr>
                        <a:t>Assessment</a:t>
                      </a:r>
                      <a:endParaRPr lang="en-AU" sz="1400" dirty="0">
                        <a:effectLst/>
                      </a:endParaRPr>
                    </a:p>
                    <a:p>
                      <a:r>
                        <a:rPr lang="en-AU" sz="1400" b="1" dirty="0">
                          <a:effectLst/>
                        </a:rPr>
                        <a:t>Number</a:t>
                      </a:r>
                      <a:endParaRPr lang="en-AU" sz="1400" dirty="0">
                        <a:effectLst/>
                      </a:endParaRP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AU" sz="1400" b="1">
                          <a:effectLst/>
                        </a:rPr>
                        <a:t>Due</a:t>
                      </a:r>
                      <a:endParaRPr lang="en-AU" sz="1400">
                        <a:effectLst/>
                      </a:endParaRPr>
                    </a:p>
                    <a:p>
                      <a:r>
                        <a:rPr lang="en-AU" sz="1400" b="1">
                          <a:effectLst/>
                        </a:rPr>
                        <a:t>Date </a:t>
                      </a:r>
                      <a:endParaRPr lang="en-AU" sz="1400">
                        <a:effectLst/>
                      </a:endParaRP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AU" sz="1400" b="1" dirty="0">
                          <a:effectLst/>
                        </a:rPr>
                        <a:t>Assessment Type</a:t>
                      </a:r>
                      <a:endParaRPr lang="en-AU" sz="1400" dirty="0">
                        <a:effectLst/>
                      </a:endParaRP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AU" sz="1400" b="1" dirty="0">
                          <a:effectLst/>
                        </a:rPr>
                        <a:t>Purpose</a:t>
                      </a:r>
                      <a:endParaRPr lang="en-AU" sz="1400" dirty="0">
                        <a:effectLst/>
                      </a:endParaRP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40120587"/>
                  </a:ext>
                </a:extLst>
              </a:tr>
              <a:tr h="1152458">
                <a:tc>
                  <a:txBody>
                    <a:bodyPr/>
                    <a:lstStyle/>
                    <a:p>
                      <a:r>
                        <a:rPr lang="en-US" sz="1400" b="1">
                          <a:effectLst/>
                        </a:rPr>
                        <a:t>1 – Case Study</a:t>
                      </a:r>
                      <a:endParaRPr lang="en-US" sz="1400">
                        <a:effectLst/>
                      </a:endParaRPr>
                    </a:p>
                    <a:p>
                      <a:r>
                        <a:rPr lang="en-US" sz="1400" b="1">
                          <a:effectLst/>
                        </a:rPr>
                        <a:t>Value: 30%</a:t>
                      </a:r>
                      <a:endParaRPr lang="en-US" sz="1400">
                        <a:effectLst/>
                      </a:endParaRP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dirty="0">
                          <a:effectLst/>
                        </a:rPr>
                        <a:t>Week 6</a:t>
                      </a:r>
                    </a:p>
                    <a:p>
                      <a:r>
                        <a:rPr lang="en-US" sz="1400" dirty="0">
                          <a:effectLst/>
                        </a:rPr>
                        <a:t>(23:59 on Friday 12 April)</a:t>
                      </a: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dirty="0">
                          <a:effectLst/>
                        </a:rPr>
                        <a:t>Case Study: 1500 words report + dashboard (Excel)</a:t>
                      </a: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dirty="0">
                          <a:effectLst/>
                        </a:rPr>
                        <a:t>Apply operations management concepts and technology (Excel) to a real-world business to examine how existing operations impact on the achievement of </a:t>
                      </a:r>
                      <a:r>
                        <a:rPr lang="en-US" sz="1400" dirty="0" err="1">
                          <a:effectLst/>
                        </a:rPr>
                        <a:t>organisational</a:t>
                      </a:r>
                      <a:r>
                        <a:rPr lang="en-US" sz="1400" dirty="0">
                          <a:effectLst/>
                        </a:rPr>
                        <a:t> goals.</a:t>
                      </a: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1846137"/>
                  </a:ext>
                </a:extLst>
              </a:tr>
              <a:tr h="1938584">
                <a:tc>
                  <a:txBody>
                    <a:bodyPr/>
                    <a:lstStyle/>
                    <a:p>
                      <a:r>
                        <a:rPr lang="en-AU" sz="1400" b="1">
                          <a:effectLst/>
                        </a:rPr>
                        <a:t>2 – Report</a:t>
                      </a:r>
                      <a:endParaRPr lang="en-AU" sz="1400">
                        <a:effectLst/>
                      </a:endParaRPr>
                    </a:p>
                    <a:p>
                      <a:r>
                        <a:rPr lang="en-AU" sz="1400" b="1">
                          <a:effectLst/>
                        </a:rPr>
                        <a:t>Value: 50%</a:t>
                      </a:r>
                      <a:endParaRPr lang="en-AU" sz="1400">
                        <a:effectLst/>
                      </a:endParaRP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dirty="0">
                          <a:effectLst/>
                        </a:rPr>
                        <a:t>Week 11 (23:59 on Friday 17 May)</a:t>
                      </a: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Report (Group work): 3000 words group report (45%) and peer evaluation (5%)</a:t>
                      </a: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dirty="0">
                          <a:effectLst/>
                        </a:rPr>
                        <a:t>Understand how/why issues or problems in </a:t>
                      </a:r>
                      <a:r>
                        <a:rPr lang="en-US" sz="1400" dirty="0" err="1">
                          <a:effectLst/>
                        </a:rPr>
                        <a:t>organisations</a:t>
                      </a:r>
                      <a:r>
                        <a:rPr lang="en-US" sz="1400" dirty="0">
                          <a:effectLst/>
                        </a:rPr>
                        <a:t> can be translated into managerial actions and develop a range of solutions that could be recommended to the </a:t>
                      </a:r>
                      <a:r>
                        <a:rPr lang="en-US" sz="1400" dirty="0" err="1">
                          <a:effectLst/>
                        </a:rPr>
                        <a:t>organisation’s</a:t>
                      </a:r>
                      <a:r>
                        <a:rPr lang="en-US" sz="1400" dirty="0">
                          <a:effectLst/>
                        </a:rPr>
                        <a:t> management team as a remedy for the performance problems and satisfying sustainable </a:t>
                      </a:r>
                      <a:r>
                        <a:rPr lang="en-US" sz="1400" dirty="0" err="1">
                          <a:effectLst/>
                        </a:rPr>
                        <a:t>organisational</a:t>
                      </a:r>
                      <a:r>
                        <a:rPr lang="en-US" sz="1400" dirty="0">
                          <a:effectLst/>
                        </a:rPr>
                        <a:t> goals.</a:t>
                      </a: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11767143"/>
                  </a:ext>
                </a:extLst>
              </a:tr>
              <a:tr h="1624133">
                <a:tc>
                  <a:txBody>
                    <a:bodyPr/>
                    <a:lstStyle/>
                    <a:p>
                      <a:r>
                        <a:rPr lang="en-US" sz="1400" b="1" dirty="0">
                          <a:effectLst/>
                        </a:rPr>
                        <a:t>3- Take Home Exam</a:t>
                      </a:r>
                      <a:endParaRPr lang="en-US" sz="1400" dirty="0">
                        <a:effectLst/>
                      </a:endParaRPr>
                    </a:p>
                    <a:p>
                      <a:r>
                        <a:rPr lang="en-US" sz="1400" b="1" dirty="0">
                          <a:effectLst/>
                        </a:rPr>
                        <a:t>Value (20%)</a:t>
                      </a:r>
                      <a:endParaRPr lang="en-US" sz="1400" dirty="0">
                        <a:effectLst/>
                      </a:endParaRP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a:effectLst/>
                        </a:rPr>
                        <a:t>Central Exam period – TOA3 – 24 Hours</a:t>
                      </a: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AU" sz="1400">
                          <a:effectLst/>
                        </a:rPr>
                        <a:t>Problem Solving</a:t>
                      </a: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r>
                        <a:rPr lang="en-US" sz="1400" dirty="0">
                          <a:effectLst/>
                        </a:rPr>
                        <a:t>The examination will include a number of quantitative and qualitative operational issues that you will have to solve, using the appropriate techniques and then discuss the implications of the solutions to the operational management of the </a:t>
                      </a:r>
                      <a:r>
                        <a:rPr lang="en-US" sz="1400" dirty="0" err="1">
                          <a:effectLst/>
                        </a:rPr>
                        <a:t>organisation</a:t>
                      </a:r>
                      <a:r>
                        <a:rPr lang="en-US" sz="1400" dirty="0">
                          <a:effectLst/>
                        </a:rPr>
                        <a:t>.</a:t>
                      </a:r>
                    </a:p>
                  </a:txBody>
                  <a:tcPr marL="45260" marR="45260" marT="22630" marB="2263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05795299"/>
                  </a:ext>
                </a:extLst>
              </a:tr>
            </a:tbl>
          </a:graphicData>
        </a:graphic>
      </p:graphicFrame>
    </p:spTree>
    <p:extLst>
      <p:ext uri="{BB962C8B-B14F-4D97-AF65-F5344CB8AC3E}">
        <p14:creationId xmlns:p14="http://schemas.microsoft.com/office/powerpoint/2010/main" val="393305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6BAB830B-11AE-E75F-E231-CA17EF745770}"/>
              </a:ext>
            </a:extLst>
          </p:cNvPr>
          <p:cNvGraphicFramePr>
            <a:graphicFrameLocks noChangeAspect="1"/>
          </p:cNvGraphicFramePr>
          <p:nvPr>
            <p:extLst>
              <p:ext uri="{D42A27DB-BD31-4B8C-83A1-F6EECF244321}">
                <p14:modId xmlns:p14="http://schemas.microsoft.com/office/powerpoint/2010/main" val="2361138583"/>
              </p:ext>
            </p:extLst>
          </p:nvPr>
        </p:nvGraphicFramePr>
        <p:xfrm>
          <a:off x="98425" y="98425"/>
          <a:ext cx="9045575" cy="5143500"/>
        </p:xfrm>
        <a:graphic>
          <a:graphicData uri="http://schemas.openxmlformats.org/presentationml/2006/ole">
            <mc:AlternateContent xmlns:mc="http://schemas.openxmlformats.org/markup-compatibility/2006">
              <mc:Choice xmlns:v="urn:schemas-microsoft-com:vml" Requires="v">
                <p:oleObj name="Acrobat Document" r:id="rId2" imgW="9144000" imgH="5143500" progId="Acrobat.Document.DC">
                  <p:embed/>
                </p:oleObj>
              </mc:Choice>
              <mc:Fallback>
                <p:oleObj name="Acrobat Document" r:id="rId2" imgW="9144000" imgH="5143500" progId="Acrobat.Document.DC">
                  <p:embed/>
                  <p:pic>
                    <p:nvPicPr>
                      <p:cNvPr id="0" name=""/>
                      <p:cNvPicPr/>
                      <p:nvPr/>
                    </p:nvPicPr>
                    <p:blipFill>
                      <a:blip r:embed="rId3"/>
                      <a:stretch>
                        <a:fillRect/>
                      </a:stretch>
                    </p:blipFill>
                    <p:spPr>
                      <a:xfrm>
                        <a:off x="98425" y="98425"/>
                        <a:ext cx="9045575" cy="5143500"/>
                      </a:xfrm>
                      <a:prstGeom prst="rect">
                        <a:avLst/>
                      </a:prstGeom>
                    </p:spPr>
                  </p:pic>
                </p:oleObj>
              </mc:Fallback>
            </mc:AlternateContent>
          </a:graphicData>
        </a:graphic>
      </p:graphicFrame>
    </p:spTree>
    <p:extLst>
      <p:ext uri="{BB962C8B-B14F-4D97-AF65-F5344CB8AC3E}">
        <p14:creationId xmlns:p14="http://schemas.microsoft.com/office/powerpoint/2010/main" val="346907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5"/>
  <p:tag name="TPOS" val="2"/>
</p:tagLst>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QUTbusiness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evenson 11th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QUTbusinessschool</Template>
  <TotalTime>3766</TotalTime>
  <Words>3156</Words>
  <Application>Microsoft Office PowerPoint</Application>
  <PresentationFormat>On-screen Show (4:3)</PresentationFormat>
  <Paragraphs>500</Paragraphs>
  <Slides>44</Slides>
  <Notes>35</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58" baseType="lpstr">
      <vt:lpstr>Arial</vt:lpstr>
      <vt:lpstr>Arial Narrow</vt:lpstr>
      <vt:lpstr>Calibri</vt:lpstr>
      <vt:lpstr>Constantia</vt:lpstr>
      <vt:lpstr>Helvetica</vt:lpstr>
      <vt:lpstr>Segoe UI</vt:lpstr>
      <vt:lpstr>Tahoma</vt:lpstr>
      <vt:lpstr>Tempus Sans ITC</vt:lpstr>
      <vt:lpstr>Times New Roman</vt:lpstr>
      <vt:lpstr>Wingdings</vt:lpstr>
      <vt:lpstr>Wingdings 2</vt:lpstr>
      <vt:lpstr>QUTbusinessschool</vt:lpstr>
      <vt:lpstr>Stevenson 11th Theme</vt:lpstr>
      <vt:lpstr>Adobe Acrobat Document</vt:lpstr>
      <vt:lpstr>MGB235 Monitoring and Managing Operational Performance</vt:lpstr>
      <vt:lpstr>PowerPoint Presentation</vt:lpstr>
      <vt:lpstr>Teaching Staff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or Service?</vt:lpstr>
      <vt:lpstr>Goods-service Continuum</vt:lpstr>
      <vt:lpstr>Supply Chain</vt:lpstr>
      <vt:lpstr>Value Chain</vt:lpstr>
      <vt:lpstr>Value Chain vs. Supply Chain</vt:lpstr>
      <vt:lpstr>Operation as a Transformation Process</vt:lpstr>
      <vt:lpstr>Illustrations of the transformation process</vt:lpstr>
      <vt:lpstr>Transformation Process</vt:lpstr>
      <vt:lpstr>Why Study Operations Management?</vt:lpstr>
      <vt:lpstr>How is Operations Relevant to my Major?</vt:lpstr>
      <vt:lpstr>Basic Functions of the Business Organization</vt:lpstr>
      <vt:lpstr>Function Overlap</vt:lpstr>
      <vt:lpstr>Process Management</vt:lpstr>
      <vt:lpstr>Scope of Operations Management</vt:lpstr>
      <vt:lpstr>Role of the Operations Manager</vt:lpstr>
      <vt:lpstr>Systems Perspective</vt:lpstr>
      <vt:lpstr>System Design Decisions</vt:lpstr>
      <vt:lpstr>System Operation Decisions</vt:lpstr>
      <vt:lpstr>OM Decision Making</vt:lpstr>
      <vt:lpstr>General Approach to Decision Making</vt:lpstr>
      <vt:lpstr>Quantitative  and Qualitative Approaches to Decision Making</vt:lpstr>
      <vt:lpstr>Performance Metrics and Trade-Offs</vt:lpstr>
      <vt:lpstr>Establishing Priorities</vt:lpstr>
      <vt:lpstr>Historical Evolution of OM</vt:lpstr>
      <vt:lpstr>Operations Today</vt:lpstr>
      <vt:lpstr>Key Issues for Operations Managers Today</vt:lpstr>
      <vt:lpstr>Environmental Concerns</vt:lpstr>
      <vt:lpstr>Ethical Issues in Operations</vt:lpstr>
      <vt:lpstr>The Need for Supply Chain Management</vt:lpstr>
      <vt:lpstr>Supply Chain Issues</vt:lpstr>
      <vt:lpstr>References &amp; more information</vt:lpstr>
      <vt:lpstr>Next Week  Quality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and Competitiveness</dc:title>
  <dc:creator>Mervyn Morris</dc:creator>
  <cp:lastModifiedBy>Kavoos Mohannak</cp:lastModifiedBy>
  <cp:revision>324</cp:revision>
  <cp:lastPrinted>2017-03-01T23:34:38Z</cp:lastPrinted>
  <dcterms:created xsi:type="dcterms:W3CDTF">1904-01-01T00:00:00Z</dcterms:created>
  <dcterms:modified xsi:type="dcterms:W3CDTF">2024-02-23T01:27:10Z</dcterms:modified>
</cp:coreProperties>
</file>