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54"/>
  </p:notesMasterIdLst>
  <p:sldIdLst>
    <p:sldId id="257" r:id="rId2"/>
    <p:sldId id="260" r:id="rId3"/>
    <p:sldId id="261" r:id="rId4"/>
    <p:sldId id="365" r:id="rId5"/>
    <p:sldId id="307" r:id="rId6"/>
    <p:sldId id="329" r:id="rId7"/>
    <p:sldId id="335" r:id="rId8"/>
    <p:sldId id="409" r:id="rId9"/>
    <p:sldId id="262" r:id="rId10"/>
    <p:sldId id="407" r:id="rId11"/>
    <p:sldId id="390" r:id="rId12"/>
    <p:sldId id="263" r:id="rId13"/>
    <p:sldId id="346" r:id="rId14"/>
    <p:sldId id="408" r:id="rId15"/>
    <p:sldId id="412" r:id="rId16"/>
    <p:sldId id="413" r:id="rId17"/>
    <p:sldId id="311" r:id="rId18"/>
    <p:sldId id="312" r:id="rId19"/>
    <p:sldId id="313" r:id="rId20"/>
    <p:sldId id="314" r:id="rId21"/>
    <p:sldId id="397" r:id="rId22"/>
    <p:sldId id="396" r:id="rId23"/>
    <p:sldId id="351" r:id="rId24"/>
    <p:sldId id="323" r:id="rId25"/>
    <p:sldId id="330" r:id="rId26"/>
    <p:sldId id="347" r:id="rId27"/>
    <p:sldId id="350" r:id="rId28"/>
    <p:sldId id="357" r:id="rId29"/>
    <p:sldId id="358" r:id="rId30"/>
    <p:sldId id="359" r:id="rId31"/>
    <p:sldId id="360" r:id="rId32"/>
    <p:sldId id="392" r:id="rId33"/>
    <p:sldId id="362" r:id="rId34"/>
    <p:sldId id="366" r:id="rId35"/>
    <p:sldId id="367" r:id="rId36"/>
    <p:sldId id="370" r:id="rId37"/>
    <p:sldId id="371" r:id="rId38"/>
    <p:sldId id="372" r:id="rId39"/>
    <p:sldId id="373" r:id="rId40"/>
    <p:sldId id="369" r:id="rId41"/>
    <p:sldId id="368" r:id="rId42"/>
    <p:sldId id="374" r:id="rId43"/>
    <p:sldId id="375" r:id="rId44"/>
    <p:sldId id="376" r:id="rId45"/>
    <p:sldId id="377" r:id="rId46"/>
    <p:sldId id="378" r:id="rId47"/>
    <p:sldId id="405" r:id="rId48"/>
    <p:sldId id="414" r:id="rId49"/>
    <p:sldId id="381" r:id="rId50"/>
    <p:sldId id="382" r:id="rId51"/>
    <p:sldId id="388" r:id="rId52"/>
    <p:sldId id="415" r:id="rId53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0000"/>
    <a:srgbClr val="FFCC99"/>
    <a:srgbClr val="994000"/>
    <a:srgbClr val="EEDFCC"/>
    <a:srgbClr val="E6B380"/>
    <a:srgbClr val="C0C0C0"/>
    <a:srgbClr val="66FF66"/>
    <a:srgbClr val="FFCC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C82D4-C5AE-401D-8A04-03BA71E39030}" v="5" dt="2022-05-20T00:05:59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86246" autoAdjust="0"/>
  </p:normalViewPr>
  <p:slideViewPr>
    <p:cSldViewPr>
      <p:cViewPr varScale="1">
        <p:scale>
          <a:sx n="101" d="100"/>
          <a:sy n="101" d="100"/>
        </p:scale>
        <p:origin x="17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oos Mohannak" userId="9a8bcc8e744308ce" providerId="LiveId" clId="{730C82D4-C5AE-401D-8A04-03BA71E39030}"/>
    <pc:docChg chg="custSel addSld delSld modSld">
      <pc:chgData name="Kavoos Mohannak" userId="9a8bcc8e744308ce" providerId="LiveId" clId="{730C82D4-C5AE-401D-8A04-03BA71E39030}" dt="2022-05-20T00:07:22.577" v="191" actId="1076"/>
      <pc:docMkLst>
        <pc:docMk/>
      </pc:docMkLst>
      <pc:sldChg chg="addSp modSp mod">
        <pc:chgData name="Kavoos Mohannak" userId="9a8bcc8e744308ce" providerId="LiveId" clId="{730C82D4-C5AE-401D-8A04-03BA71E39030}" dt="2022-05-19T23:47:30.044" v="83" actId="1076"/>
        <pc:sldMkLst>
          <pc:docMk/>
          <pc:sldMk cId="0" sldId="257"/>
        </pc:sldMkLst>
        <pc:spChg chg="mod">
          <ac:chgData name="Kavoos Mohannak" userId="9a8bcc8e744308ce" providerId="LiveId" clId="{730C82D4-C5AE-401D-8A04-03BA71E39030}" dt="2022-05-19T23:47:24.699" v="81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Kavoos Mohannak" userId="9a8bcc8e744308ce" providerId="LiveId" clId="{730C82D4-C5AE-401D-8A04-03BA71E39030}" dt="2022-05-19T23:47:30.044" v="83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Kavoos Mohannak" userId="9a8bcc8e744308ce" providerId="LiveId" clId="{730C82D4-C5AE-401D-8A04-03BA71E39030}" dt="2022-05-19T23:47:27.200" v="82" actId="1076"/>
          <ac:spMkLst>
            <pc:docMk/>
            <pc:sldMk cId="0" sldId="257"/>
            <ac:spMk id="7" creationId="{F81DBF53-B136-59A8-4DE1-86C72A403773}"/>
          </ac:spMkLst>
        </pc:spChg>
        <pc:spChg chg="mod">
          <ac:chgData name="Kavoos Mohannak" userId="9a8bcc8e744308ce" providerId="LiveId" clId="{730C82D4-C5AE-401D-8A04-03BA71E39030}" dt="2022-05-19T23:44:38.590" v="45" actId="1076"/>
          <ac:spMkLst>
            <pc:docMk/>
            <pc:sldMk cId="0" sldId="257"/>
            <ac:spMk id="7171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7:47.853" v="84" actId="21"/>
        <pc:sldMkLst>
          <pc:docMk/>
          <pc:sldMk cId="0" sldId="260"/>
        </pc:sldMkLst>
        <pc:spChg chg="del">
          <ac:chgData name="Kavoos Mohannak" userId="9a8bcc8e744308ce" providerId="LiveId" clId="{730C82D4-C5AE-401D-8A04-03BA71E39030}" dt="2022-05-19T23:47:47.853" v="84" actId="21"/>
          <ac:spMkLst>
            <pc:docMk/>
            <pc:sldMk cId="0" sldId="260"/>
            <ac:spMk id="4" creationId="{00000000-0000-0000-0000-000000000000}"/>
          </ac:spMkLst>
        </pc:spChg>
      </pc:sldChg>
      <pc:sldChg chg="delSp mod modNotesTx">
        <pc:chgData name="Kavoos Mohannak" userId="9a8bcc8e744308ce" providerId="LiveId" clId="{730C82D4-C5AE-401D-8A04-03BA71E39030}" dt="2022-05-19T23:47:58.880" v="86" actId="20577"/>
        <pc:sldMkLst>
          <pc:docMk/>
          <pc:sldMk cId="0" sldId="261"/>
        </pc:sldMkLst>
        <pc:spChg chg="del">
          <ac:chgData name="Kavoos Mohannak" userId="9a8bcc8e744308ce" providerId="LiveId" clId="{730C82D4-C5AE-401D-8A04-03BA71E39030}" dt="2022-05-19T23:47:55.060" v="85" actId="21"/>
          <ac:spMkLst>
            <pc:docMk/>
            <pc:sldMk cId="0" sldId="261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8:31.158" v="90" actId="21"/>
        <pc:sldMkLst>
          <pc:docMk/>
          <pc:sldMk cId="0" sldId="262"/>
        </pc:sldMkLst>
        <pc:spChg chg="del">
          <ac:chgData name="Kavoos Mohannak" userId="9a8bcc8e744308ce" providerId="LiveId" clId="{730C82D4-C5AE-401D-8A04-03BA71E39030}" dt="2022-05-19T23:48:31.158" v="90" actId="21"/>
          <ac:spMkLst>
            <pc:docMk/>
            <pc:sldMk cId="0" sldId="262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8:55.184" v="93" actId="21"/>
        <pc:sldMkLst>
          <pc:docMk/>
          <pc:sldMk cId="0" sldId="263"/>
        </pc:sldMkLst>
        <pc:spChg chg="del">
          <ac:chgData name="Kavoos Mohannak" userId="9a8bcc8e744308ce" providerId="LiveId" clId="{730C82D4-C5AE-401D-8A04-03BA71E39030}" dt="2022-05-19T23:48:55.184" v="93" actId="21"/>
          <ac:spMkLst>
            <pc:docMk/>
            <pc:sldMk cId="0" sldId="263"/>
            <ac:spMk id="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8:14.180" v="87" actId="21"/>
        <pc:sldMkLst>
          <pc:docMk/>
          <pc:sldMk cId="0" sldId="307"/>
        </pc:sldMkLst>
        <pc:spChg chg="del">
          <ac:chgData name="Kavoos Mohannak" userId="9a8bcc8e744308ce" providerId="LiveId" clId="{730C82D4-C5AE-401D-8A04-03BA71E39030}" dt="2022-05-19T23:48:14.180" v="87" actId="21"/>
          <ac:spMkLst>
            <pc:docMk/>
            <pc:sldMk cId="0" sldId="307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9:32.145" v="98" actId="21"/>
        <pc:sldMkLst>
          <pc:docMk/>
          <pc:sldMk cId="0" sldId="311"/>
        </pc:sldMkLst>
        <pc:spChg chg="del">
          <ac:chgData name="Kavoos Mohannak" userId="9a8bcc8e744308ce" providerId="LiveId" clId="{730C82D4-C5AE-401D-8A04-03BA71E39030}" dt="2022-05-19T23:49:32.145" v="98" actId="21"/>
          <ac:spMkLst>
            <pc:docMk/>
            <pc:sldMk cId="0" sldId="311"/>
            <ac:spMk id="8" creationId="{00000000-0000-0000-0000-000000000000}"/>
          </ac:spMkLst>
        </pc:spChg>
      </pc:sldChg>
      <pc:sldChg chg="delSp mod modNotesTx">
        <pc:chgData name="Kavoos Mohannak" userId="9a8bcc8e744308ce" providerId="LiveId" clId="{730C82D4-C5AE-401D-8A04-03BA71E39030}" dt="2022-05-19T23:49:39.838" v="100" actId="20577"/>
        <pc:sldMkLst>
          <pc:docMk/>
          <pc:sldMk cId="0" sldId="313"/>
        </pc:sldMkLst>
        <pc:spChg chg="del">
          <ac:chgData name="Kavoos Mohannak" userId="9a8bcc8e744308ce" providerId="LiveId" clId="{730C82D4-C5AE-401D-8A04-03BA71E39030}" dt="2022-05-19T23:49:37.633" v="99" actId="21"/>
          <ac:spMkLst>
            <pc:docMk/>
            <pc:sldMk cId="0" sldId="313"/>
            <ac:spMk id="10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9:48.483" v="101" actId="21"/>
        <pc:sldMkLst>
          <pc:docMk/>
          <pc:sldMk cId="0" sldId="314"/>
        </pc:sldMkLst>
        <pc:spChg chg="del">
          <ac:chgData name="Kavoos Mohannak" userId="9a8bcc8e744308ce" providerId="LiveId" clId="{730C82D4-C5AE-401D-8A04-03BA71E39030}" dt="2022-05-19T23:49:48.483" v="101" actId="21"/>
          <ac:spMkLst>
            <pc:docMk/>
            <pc:sldMk cId="0" sldId="314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0:11.681" v="105" actId="21"/>
        <pc:sldMkLst>
          <pc:docMk/>
          <pc:sldMk cId="0" sldId="323"/>
        </pc:sldMkLst>
        <pc:spChg chg="del">
          <ac:chgData name="Kavoos Mohannak" userId="9a8bcc8e744308ce" providerId="LiveId" clId="{730C82D4-C5AE-401D-8A04-03BA71E39030}" dt="2022-05-19T23:50:11.681" v="105" actId="21"/>
          <ac:spMkLst>
            <pc:docMk/>
            <pc:sldMk cId="0" sldId="323"/>
            <ac:spMk id="48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0:17.449" v="106" actId="21"/>
        <pc:sldMkLst>
          <pc:docMk/>
          <pc:sldMk cId="0" sldId="330"/>
        </pc:sldMkLst>
        <pc:spChg chg="del">
          <ac:chgData name="Kavoos Mohannak" userId="9a8bcc8e744308ce" providerId="LiveId" clId="{730C82D4-C5AE-401D-8A04-03BA71E39030}" dt="2022-05-19T23:50:17.449" v="106" actId="21"/>
          <ac:spMkLst>
            <pc:docMk/>
            <pc:sldMk cId="0" sldId="330"/>
            <ac:spMk id="4" creationId="{00000000-0000-0000-0000-000000000000}"/>
          </ac:spMkLst>
        </pc:spChg>
      </pc:sldChg>
      <pc:sldChg chg="delSp del mod">
        <pc:chgData name="Kavoos Mohannak" userId="9a8bcc8e744308ce" providerId="LiveId" clId="{730C82D4-C5AE-401D-8A04-03BA71E39030}" dt="2022-05-20T00:04:24.199" v="187" actId="47"/>
        <pc:sldMkLst>
          <pc:docMk/>
          <pc:sldMk cId="0" sldId="331"/>
        </pc:sldMkLst>
        <pc:spChg chg="del">
          <ac:chgData name="Kavoos Mohannak" userId="9a8bcc8e744308ce" providerId="LiveId" clId="{730C82D4-C5AE-401D-8A04-03BA71E39030}" dt="2022-05-19T23:50:26.521" v="107" actId="21"/>
          <ac:spMkLst>
            <pc:docMk/>
            <pc:sldMk cId="0" sldId="331"/>
            <ac:spMk id="4" creationId="{00000000-0000-0000-0000-000000000000}"/>
          </ac:spMkLst>
        </pc:spChg>
      </pc:sldChg>
      <pc:sldChg chg="delSp del mod">
        <pc:chgData name="Kavoos Mohannak" userId="9a8bcc8e744308ce" providerId="LiveId" clId="{730C82D4-C5AE-401D-8A04-03BA71E39030}" dt="2022-05-20T00:04:22.528" v="186" actId="47"/>
        <pc:sldMkLst>
          <pc:docMk/>
          <pc:sldMk cId="0" sldId="332"/>
        </pc:sldMkLst>
        <pc:spChg chg="del">
          <ac:chgData name="Kavoos Mohannak" userId="9a8bcc8e744308ce" providerId="LiveId" clId="{730C82D4-C5AE-401D-8A04-03BA71E39030}" dt="2022-05-19T23:50:32.516" v="108" actId="21"/>
          <ac:spMkLst>
            <pc:docMk/>
            <pc:sldMk cId="0" sldId="332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8:19.636" v="88" actId="21"/>
        <pc:sldMkLst>
          <pc:docMk/>
          <pc:sldMk cId="0" sldId="335"/>
        </pc:sldMkLst>
        <pc:spChg chg="del">
          <ac:chgData name="Kavoos Mohannak" userId="9a8bcc8e744308ce" providerId="LiveId" clId="{730C82D4-C5AE-401D-8A04-03BA71E39030}" dt="2022-05-19T23:48:19.636" v="88" actId="21"/>
          <ac:spMkLst>
            <pc:docMk/>
            <pc:sldMk cId="0" sldId="335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9:03.408" v="94" actId="21"/>
        <pc:sldMkLst>
          <pc:docMk/>
          <pc:sldMk cId="0" sldId="346"/>
        </pc:sldMkLst>
        <pc:spChg chg="del">
          <ac:chgData name="Kavoos Mohannak" userId="9a8bcc8e744308ce" providerId="LiveId" clId="{730C82D4-C5AE-401D-8A04-03BA71E39030}" dt="2022-05-19T23:49:03.408" v="94" actId="21"/>
          <ac:spMkLst>
            <pc:docMk/>
            <pc:sldMk cId="0" sldId="346"/>
            <ac:spMk id="5" creationId="{00000000-0000-0000-0000-000000000000}"/>
          </ac:spMkLst>
        </pc:spChg>
      </pc:sldChg>
      <pc:sldChg chg="delSp modSp mod">
        <pc:chgData name="Kavoos Mohannak" userId="9a8bcc8e744308ce" providerId="LiveId" clId="{730C82D4-C5AE-401D-8A04-03BA71E39030}" dt="2022-05-20T00:06:52.487" v="190" actId="113"/>
        <pc:sldMkLst>
          <pc:docMk/>
          <pc:sldMk cId="0" sldId="347"/>
        </pc:sldMkLst>
        <pc:spChg chg="del">
          <ac:chgData name="Kavoos Mohannak" userId="9a8bcc8e744308ce" providerId="LiveId" clId="{730C82D4-C5AE-401D-8A04-03BA71E39030}" dt="2022-05-20T00:03:22.478" v="185" actId="21"/>
          <ac:spMkLst>
            <pc:docMk/>
            <pc:sldMk cId="0" sldId="347"/>
            <ac:spMk id="4" creationId="{00000000-0000-0000-0000-000000000000}"/>
          </ac:spMkLst>
        </pc:spChg>
        <pc:spChg chg="mod">
          <ac:chgData name="Kavoos Mohannak" userId="9a8bcc8e744308ce" providerId="LiveId" clId="{730C82D4-C5AE-401D-8A04-03BA71E39030}" dt="2022-05-20T00:06:52.487" v="190" actId="113"/>
          <ac:spMkLst>
            <pc:docMk/>
            <pc:sldMk cId="0" sldId="347"/>
            <ac:spMk id="2867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20T00:04:31.670" v="188" actId="21"/>
        <pc:sldMkLst>
          <pc:docMk/>
          <pc:sldMk cId="0" sldId="350"/>
        </pc:sldMkLst>
        <pc:spChg chg="del">
          <ac:chgData name="Kavoos Mohannak" userId="9a8bcc8e744308ce" providerId="LiveId" clId="{730C82D4-C5AE-401D-8A04-03BA71E39030}" dt="2022-05-20T00:04:31.670" v="188" actId="21"/>
          <ac:spMkLst>
            <pc:docMk/>
            <pc:sldMk cId="0" sldId="350"/>
            <ac:spMk id="5" creationId="{7D4D737E-16F3-4923-9412-F1B46DB76DFA}"/>
          </ac:spMkLst>
        </pc:spChg>
      </pc:sldChg>
      <pc:sldChg chg="delSp mod">
        <pc:chgData name="Kavoos Mohannak" userId="9a8bcc8e744308ce" providerId="LiveId" clId="{730C82D4-C5AE-401D-8A04-03BA71E39030}" dt="2022-05-20T00:06:07.864" v="189" actId="21"/>
        <pc:sldMkLst>
          <pc:docMk/>
          <pc:sldMk cId="0" sldId="351"/>
        </pc:sldMkLst>
        <pc:spChg chg="del">
          <ac:chgData name="Kavoos Mohannak" userId="9a8bcc8e744308ce" providerId="LiveId" clId="{730C82D4-C5AE-401D-8A04-03BA71E39030}" dt="2022-05-20T00:06:07.864" v="189" actId="21"/>
          <ac:spMkLst>
            <pc:docMk/>
            <pc:sldMk cId="0" sldId="351"/>
            <ac:spMk id="8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0:38.821" v="109" actId="21"/>
        <pc:sldMkLst>
          <pc:docMk/>
          <pc:sldMk cId="0" sldId="357"/>
        </pc:sldMkLst>
        <pc:spChg chg="del">
          <ac:chgData name="Kavoos Mohannak" userId="9a8bcc8e744308ce" providerId="LiveId" clId="{730C82D4-C5AE-401D-8A04-03BA71E39030}" dt="2022-05-19T23:50:38.821" v="109" actId="21"/>
          <ac:spMkLst>
            <pc:docMk/>
            <pc:sldMk cId="0" sldId="357"/>
            <ac:spMk id="4" creationId="{00000000-0000-0000-0000-000000000000}"/>
          </ac:spMkLst>
        </pc:spChg>
      </pc:sldChg>
      <pc:sldChg chg="delSp modSp mod">
        <pc:chgData name="Kavoos Mohannak" userId="9a8bcc8e744308ce" providerId="LiveId" clId="{730C82D4-C5AE-401D-8A04-03BA71E39030}" dt="2022-05-20T00:07:22.577" v="191" actId="1076"/>
        <pc:sldMkLst>
          <pc:docMk/>
          <pc:sldMk cId="0" sldId="358"/>
        </pc:sldMkLst>
        <pc:spChg chg="del">
          <ac:chgData name="Kavoos Mohannak" userId="9a8bcc8e744308ce" providerId="LiveId" clId="{730C82D4-C5AE-401D-8A04-03BA71E39030}" dt="2022-05-19T23:50:48.966" v="110" actId="21"/>
          <ac:spMkLst>
            <pc:docMk/>
            <pc:sldMk cId="0" sldId="358"/>
            <ac:spMk id="5" creationId="{00000000-0000-0000-0000-000000000000}"/>
          </ac:spMkLst>
        </pc:spChg>
        <pc:picChg chg="mod">
          <ac:chgData name="Kavoos Mohannak" userId="9a8bcc8e744308ce" providerId="LiveId" clId="{730C82D4-C5AE-401D-8A04-03BA71E39030}" dt="2022-05-20T00:07:22.577" v="191" actId="1076"/>
          <ac:picMkLst>
            <pc:docMk/>
            <pc:sldMk cId="0" sldId="358"/>
            <ac:picMk id="989188" creationId="{00000000-0000-0000-0000-000000000000}"/>
          </ac:picMkLst>
        </pc:picChg>
      </pc:sldChg>
      <pc:sldChg chg="delSp mod">
        <pc:chgData name="Kavoos Mohannak" userId="9a8bcc8e744308ce" providerId="LiveId" clId="{730C82D4-C5AE-401D-8A04-03BA71E39030}" dt="2022-05-19T23:50:53.830" v="111" actId="21"/>
        <pc:sldMkLst>
          <pc:docMk/>
          <pc:sldMk cId="0" sldId="359"/>
        </pc:sldMkLst>
        <pc:spChg chg="del">
          <ac:chgData name="Kavoos Mohannak" userId="9a8bcc8e744308ce" providerId="LiveId" clId="{730C82D4-C5AE-401D-8A04-03BA71E39030}" dt="2022-05-19T23:50:53.830" v="111" actId="21"/>
          <ac:spMkLst>
            <pc:docMk/>
            <pc:sldMk cId="0" sldId="359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0:59.082" v="112" actId="21"/>
        <pc:sldMkLst>
          <pc:docMk/>
          <pc:sldMk cId="0" sldId="360"/>
        </pc:sldMkLst>
        <pc:spChg chg="del">
          <ac:chgData name="Kavoos Mohannak" userId="9a8bcc8e744308ce" providerId="LiveId" clId="{730C82D4-C5AE-401D-8A04-03BA71E39030}" dt="2022-05-19T23:50:59.082" v="112" actId="21"/>
          <ac:spMkLst>
            <pc:docMk/>
            <pc:sldMk cId="0" sldId="360"/>
            <ac:spMk id="4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12.480" v="114" actId="21"/>
        <pc:sldMkLst>
          <pc:docMk/>
          <pc:sldMk cId="0" sldId="362"/>
        </pc:sldMkLst>
        <pc:spChg chg="del">
          <ac:chgData name="Kavoos Mohannak" userId="9a8bcc8e744308ce" providerId="LiveId" clId="{730C82D4-C5AE-401D-8A04-03BA71E39030}" dt="2022-05-19T23:51:12.480" v="114" actId="21"/>
          <ac:spMkLst>
            <pc:docMk/>
            <pc:sldMk cId="0" sldId="362"/>
            <ac:spMk id="5" creationId="{00000000-0000-0000-0000-000000000000}"/>
          </ac:spMkLst>
        </pc:spChg>
      </pc:sldChg>
      <pc:sldChg chg="delSp modSp mod">
        <pc:chgData name="Kavoos Mohannak" userId="9a8bcc8e744308ce" providerId="LiveId" clId="{730C82D4-C5AE-401D-8A04-03BA71E39030}" dt="2022-05-19T23:58:50.318" v="184" actId="1076"/>
        <pc:sldMkLst>
          <pc:docMk/>
          <pc:sldMk cId="0" sldId="365"/>
        </pc:sldMkLst>
        <pc:spChg chg="del">
          <ac:chgData name="Kavoos Mohannak" userId="9a8bcc8e744308ce" providerId="LiveId" clId="{730C82D4-C5AE-401D-8A04-03BA71E39030}" dt="2022-05-19T23:58:45.127" v="183" actId="21"/>
          <ac:spMkLst>
            <pc:docMk/>
            <pc:sldMk cId="0" sldId="365"/>
            <ac:spMk id="2" creationId="{00000000-0000-0000-0000-000000000000}"/>
          </ac:spMkLst>
        </pc:spChg>
        <pc:spChg chg="del">
          <ac:chgData name="Kavoos Mohannak" userId="9a8bcc8e744308ce" providerId="LiveId" clId="{730C82D4-C5AE-401D-8A04-03BA71E39030}" dt="2022-05-19T23:58:37" v="182" actId="21"/>
          <ac:spMkLst>
            <pc:docMk/>
            <pc:sldMk cId="0" sldId="365"/>
            <ac:spMk id="4" creationId="{00000000-0000-0000-0000-000000000000}"/>
          </ac:spMkLst>
        </pc:spChg>
        <pc:spChg chg="mod">
          <ac:chgData name="Kavoos Mohannak" userId="9a8bcc8e744308ce" providerId="LiveId" clId="{730C82D4-C5AE-401D-8A04-03BA71E39030}" dt="2022-05-19T23:58:50.318" v="184" actId="1076"/>
          <ac:spMkLst>
            <pc:docMk/>
            <pc:sldMk cId="0" sldId="365"/>
            <ac:spMk id="819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17.263" v="115" actId="21"/>
        <pc:sldMkLst>
          <pc:docMk/>
          <pc:sldMk cId="0" sldId="366"/>
        </pc:sldMkLst>
        <pc:spChg chg="del">
          <ac:chgData name="Kavoos Mohannak" userId="9a8bcc8e744308ce" providerId="LiveId" clId="{730C82D4-C5AE-401D-8A04-03BA71E39030}" dt="2022-05-19T23:51:17.263" v="115" actId="21"/>
          <ac:spMkLst>
            <pc:docMk/>
            <pc:sldMk cId="0" sldId="366"/>
            <ac:spMk id="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27.984" v="116" actId="21"/>
        <pc:sldMkLst>
          <pc:docMk/>
          <pc:sldMk cId="0" sldId="367"/>
        </pc:sldMkLst>
        <pc:spChg chg="del">
          <ac:chgData name="Kavoos Mohannak" userId="9a8bcc8e744308ce" providerId="LiveId" clId="{730C82D4-C5AE-401D-8A04-03BA71E39030}" dt="2022-05-19T23:51:27.984" v="116" actId="21"/>
          <ac:spMkLst>
            <pc:docMk/>
            <pc:sldMk cId="0" sldId="367"/>
            <ac:spMk id="8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04.187" v="122" actId="21"/>
        <pc:sldMkLst>
          <pc:docMk/>
          <pc:sldMk cId="0" sldId="368"/>
        </pc:sldMkLst>
        <pc:spChg chg="del">
          <ac:chgData name="Kavoos Mohannak" userId="9a8bcc8e744308ce" providerId="LiveId" clId="{730C82D4-C5AE-401D-8A04-03BA71E39030}" dt="2022-05-19T23:52:04.187" v="122" actId="21"/>
          <ac:spMkLst>
            <pc:docMk/>
            <pc:sldMk cId="0" sldId="368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57.294" v="121" actId="21"/>
        <pc:sldMkLst>
          <pc:docMk/>
          <pc:sldMk cId="0" sldId="369"/>
        </pc:sldMkLst>
        <pc:spChg chg="del">
          <ac:chgData name="Kavoos Mohannak" userId="9a8bcc8e744308ce" providerId="LiveId" clId="{730C82D4-C5AE-401D-8A04-03BA71E39030}" dt="2022-05-19T23:51:57.294" v="121" actId="21"/>
          <ac:spMkLst>
            <pc:docMk/>
            <pc:sldMk cId="0" sldId="369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34.018" v="117" actId="21"/>
        <pc:sldMkLst>
          <pc:docMk/>
          <pc:sldMk cId="0" sldId="370"/>
        </pc:sldMkLst>
        <pc:spChg chg="del">
          <ac:chgData name="Kavoos Mohannak" userId="9a8bcc8e744308ce" providerId="LiveId" clId="{730C82D4-C5AE-401D-8A04-03BA71E39030}" dt="2022-05-19T23:51:34.018" v="117" actId="21"/>
          <ac:spMkLst>
            <pc:docMk/>
            <pc:sldMk cId="0" sldId="370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39.692" v="118" actId="21"/>
        <pc:sldMkLst>
          <pc:docMk/>
          <pc:sldMk cId="0" sldId="371"/>
        </pc:sldMkLst>
        <pc:spChg chg="del">
          <ac:chgData name="Kavoos Mohannak" userId="9a8bcc8e744308ce" providerId="LiveId" clId="{730C82D4-C5AE-401D-8A04-03BA71E39030}" dt="2022-05-19T23:51:39.692" v="118" actId="21"/>
          <ac:spMkLst>
            <pc:docMk/>
            <pc:sldMk cId="0" sldId="371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45.570" v="119" actId="21"/>
        <pc:sldMkLst>
          <pc:docMk/>
          <pc:sldMk cId="0" sldId="372"/>
        </pc:sldMkLst>
        <pc:spChg chg="del">
          <ac:chgData name="Kavoos Mohannak" userId="9a8bcc8e744308ce" providerId="LiveId" clId="{730C82D4-C5AE-401D-8A04-03BA71E39030}" dt="2022-05-19T23:51:45.570" v="119" actId="21"/>
          <ac:spMkLst>
            <pc:docMk/>
            <pc:sldMk cId="0" sldId="372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51.415" v="120" actId="21"/>
        <pc:sldMkLst>
          <pc:docMk/>
          <pc:sldMk cId="0" sldId="373"/>
        </pc:sldMkLst>
        <pc:spChg chg="del">
          <ac:chgData name="Kavoos Mohannak" userId="9a8bcc8e744308ce" providerId="LiveId" clId="{730C82D4-C5AE-401D-8A04-03BA71E39030}" dt="2022-05-19T23:51:51.415" v="120" actId="21"/>
          <ac:spMkLst>
            <pc:docMk/>
            <pc:sldMk cId="0" sldId="373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09.456" v="123" actId="21"/>
        <pc:sldMkLst>
          <pc:docMk/>
          <pc:sldMk cId="0" sldId="374"/>
        </pc:sldMkLst>
        <pc:spChg chg="del">
          <ac:chgData name="Kavoos Mohannak" userId="9a8bcc8e744308ce" providerId="LiveId" clId="{730C82D4-C5AE-401D-8A04-03BA71E39030}" dt="2022-05-19T23:52:09.456" v="123" actId="21"/>
          <ac:spMkLst>
            <pc:docMk/>
            <pc:sldMk cId="0" sldId="374"/>
            <ac:spMk id="19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14.395" v="124" actId="21"/>
        <pc:sldMkLst>
          <pc:docMk/>
          <pc:sldMk cId="0" sldId="375"/>
        </pc:sldMkLst>
        <pc:spChg chg="del">
          <ac:chgData name="Kavoos Mohannak" userId="9a8bcc8e744308ce" providerId="LiveId" clId="{730C82D4-C5AE-401D-8A04-03BA71E39030}" dt="2022-05-19T23:52:14.395" v="124" actId="21"/>
          <ac:spMkLst>
            <pc:docMk/>
            <pc:sldMk cId="0" sldId="375"/>
            <ac:spMk id="36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21.226" v="125" actId="21"/>
        <pc:sldMkLst>
          <pc:docMk/>
          <pc:sldMk cId="0" sldId="376"/>
        </pc:sldMkLst>
        <pc:spChg chg="del">
          <ac:chgData name="Kavoos Mohannak" userId="9a8bcc8e744308ce" providerId="LiveId" clId="{730C82D4-C5AE-401D-8A04-03BA71E39030}" dt="2022-05-19T23:52:21.226" v="125" actId="21"/>
          <ac:spMkLst>
            <pc:docMk/>
            <pc:sldMk cId="0" sldId="376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26.995" v="126" actId="21"/>
        <pc:sldMkLst>
          <pc:docMk/>
          <pc:sldMk cId="0" sldId="377"/>
        </pc:sldMkLst>
        <pc:spChg chg="del">
          <ac:chgData name="Kavoos Mohannak" userId="9a8bcc8e744308ce" providerId="LiveId" clId="{730C82D4-C5AE-401D-8A04-03BA71E39030}" dt="2022-05-19T23:52:26.995" v="126" actId="21"/>
          <ac:spMkLst>
            <pc:docMk/>
            <pc:sldMk cId="0" sldId="377"/>
            <ac:spMk id="7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34.591" v="127" actId="21"/>
        <pc:sldMkLst>
          <pc:docMk/>
          <pc:sldMk cId="0" sldId="378"/>
        </pc:sldMkLst>
        <pc:spChg chg="del">
          <ac:chgData name="Kavoos Mohannak" userId="9a8bcc8e744308ce" providerId="LiveId" clId="{730C82D4-C5AE-401D-8A04-03BA71E39030}" dt="2022-05-19T23:52:34.591" v="127" actId="21"/>
          <ac:spMkLst>
            <pc:docMk/>
            <pc:sldMk cId="0" sldId="378"/>
            <ac:spMk id="6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59.945" v="130" actId="21"/>
        <pc:sldMkLst>
          <pc:docMk/>
          <pc:sldMk cId="0" sldId="382"/>
        </pc:sldMkLst>
        <pc:spChg chg="del">
          <ac:chgData name="Kavoos Mohannak" userId="9a8bcc8e744308ce" providerId="LiveId" clId="{730C82D4-C5AE-401D-8A04-03BA71E39030}" dt="2022-05-19T23:52:59.945" v="130" actId="21"/>
          <ac:spMkLst>
            <pc:docMk/>
            <pc:sldMk cId="0" sldId="382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3:06.650" v="131" actId="21"/>
        <pc:sldMkLst>
          <pc:docMk/>
          <pc:sldMk cId="0" sldId="388"/>
        </pc:sldMkLst>
        <pc:spChg chg="del">
          <ac:chgData name="Kavoos Mohannak" userId="9a8bcc8e744308ce" providerId="LiveId" clId="{730C82D4-C5AE-401D-8A04-03BA71E39030}" dt="2022-05-19T23:53:06.650" v="131" actId="21"/>
          <ac:spMkLst>
            <pc:docMk/>
            <pc:sldMk cId="0" sldId="388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8:45.947" v="92" actId="21"/>
        <pc:sldMkLst>
          <pc:docMk/>
          <pc:sldMk cId="0" sldId="390"/>
        </pc:sldMkLst>
        <pc:spChg chg="del">
          <ac:chgData name="Kavoos Mohannak" userId="9a8bcc8e744308ce" providerId="LiveId" clId="{730C82D4-C5AE-401D-8A04-03BA71E39030}" dt="2022-05-19T23:48:45.947" v="92" actId="21"/>
          <ac:spMkLst>
            <pc:docMk/>
            <pc:sldMk cId="0" sldId="390"/>
            <ac:spMk id="7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1:04.665" v="113" actId="21"/>
        <pc:sldMkLst>
          <pc:docMk/>
          <pc:sldMk cId="0" sldId="392"/>
        </pc:sldMkLst>
        <pc:spChg chg="del">
          <ac:chgData name="Kavoos Mohannak" userId="9a8bcc8e744308ce" providerId="LiveId" clId="{730C82D4-C5AE-401D-8A04-03BA71E39030}" dt="2022-05-19T23:51:04.665" v="113" actId="21"/>
          <ac:spMkLst>
            <pc:docMk/>
            <pc:sldMk cId="0" sldId="392"/>
            <ac:spMk id="37" creationId="{00000000-0000-0000-0000-000000000000}"/>
          </ac:spMkLst>
        </pc:spChg>
      </pc:sldChg>
      <pc:sldChg chg="delSp mod modNotesTx">
        <pc:chgData name="Kavoos Mohannak" userId="9a8bcc8e744308ce" providerId="LiveId" clId="{730C82D4-C5AE-401D-8A04-03BA71E39030}" dt="2022-05-19T23:50:06.508" v="104" actId="21"/>
        <pc:sldMkLst>
          <pc:docMk/>
          <pc:sldMk cId="2518318312" sldId="396"/>
        </pc:sldMkLst>
        <pc:spChg chg="del">
          <ac:chgData name="Kavoos Mohannak" userId="9a8bcc8e744308ce" providerId="LiveId" clId="{730C82D4-C5AE-401D-8A04-03BA71E39030}" dt="2022-05-19T23:50:06.508" v="104" actId="21"/>
          <ac:spMkLst>
            <pc:docMk/>
            <pc:sldMk cId="2518318312" sldId="396"/>
            <ac:spMk id="6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9:55.846" v="102" actId="21"/>
        <pc:sldMkLst>
          <pc:docMk/>
          <pc:sldMk cId="826523982" sldId="397"/>
        </pc:sldMkLst>
        <pc:spChg chg="del">
          <ac:chgData name="Kavoos Mohannak" userId="9a8bcc8e744308ce" providerId="LiveId" clId="{730C82D4-C5AE-401D-8A04-03BA71E39030}" dt="2022-05-19T23:49:55.846" v="102" actId="21"/>
          <ac:spMkLst>
            <pc:docMk/>
            <pc:sldMk cId="826523982" sldId="397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40.578" v="128" actId="21"/>
        <pc:sldMkLst>
          <pc:docMk/>
          <pc:sldMk cId="3894954219" sldId="405"/>
        </pc:sldMkLst>
        <pc:spChg chg="del">
          <ac:chgData name="Kavoos Mohannak" userId="9a8bcc8e744308ce" providerId="LiveId" clId="{730C82D4-C5AE-401D-8A04-03BA71E39030}" dt="2022-05-19T23:52:40.578" v="128" actId="21"/>
          <ac:spMkLst>
            <pc:docMk/>
            <pc:sldMk cId="3894954219" sldId="405"/>
            <ac:spMk id="4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8:38.140" v="91" actId="21"/>
        <pc:sldMkLst>
          <pc:docMk/>
          <pc:sldMk cId="1695439315" sldId="407"/>
        </pc:sldMkLst>
        <pc:spChg chg="del">
          <ac:chgData name="Kavoos Mohannak" userId="9a8bcc8e744308ce" providerId="LiveId" clId="{730C82D4-C5AE-401D-8A04-03BA71E39030}" dt="2022-05-19T23:48:38.140" v="91" actId="21"/>
          <ac:spMkLst>
            <pc:docMk/>
            <pc:sldMk cId="1695439315" sldId="407"/>
            <ac:spMk id="8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9:10.161" v="95" actId="21"/>
        <pc:sldMkLst>
          <pc:docMk/>
          <pc:sldMk cId="2057750841" sldId="408"/>
        </pc:sldMkLst>
        <pc:spChg chg="del">
          <ac:chgData name="Kavoos Mohannak" userId="9a8bcc8e744308ce" providerId="LiveId" clId="{730C82D4-C5AE-401D-8A04-03BA71E39030}" dt="2022-05-19T23:49:10.161" v="95" actId="21"/>
          <ac:spMkLst>
            <pc:docMk/>
            <pc:sldMk cId="2057750841" sldId="408"/>
            <ac:spMk id="3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8:25.921" v="89" actId="21"/>
        <pc:sldMkLst>
          <pc:docMk/>
          <pc:sldMk cId="583267943" sldId="409"/>
        </pc:sldMkLst>
        <pc:spChg chg="del">
          <ac:chgData name="Kavoos Mohannak" userId="9a8bcc8e744308ce" providerId="LiveId" clId="{730C82D4-C5AE-401D-8A04-03BA71E39030}" dt="2022-05-19T23:48:25.921" v="89" actId="21"/>
          <ac:spMkLst>
            <pc:docMk/>
            <pc:sldMk cId="583267943" sldId="409"/>
            <ac:spMk id="1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9:18.525" v="96" actId="21"/>
        <pc:sldMkLst>
          <pc:docMk/>
          <pc:sldMk cId="3670486854" sldId="412"/>
        </pc:sldMkLst>
        <pc:spChg chg="del">
          <ac:chgData name="Kavoos Mohannak" userId="9a8bcc8e744308ce" providerId="LiveId" clId="{730C82D4-C5AE-401D-8A04-03BA71E39030}" dt="2022-05-19T23:49:18.525" v="96" actId="21"/>
          <ac:spMkLst>
            <pc:docMk/>
            <pc:sldMk cId="3670486854" sldId="412"/>
            <ac:spMk id="1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49:24.265" v="97" actId="21"/>
        <pc:sldMkLst>
          <pc:docMk/>
          <pc:sldMk cId="280734995" sldId="413"/>
        </pc:sldMkLst>
        <pc:spChg chg="del">
          <ac:chgData name="Kavoos Mohannak" userId="9a8bcc8e744308ce" providerId="LiveId" clId="{730C82D4-C5AE-401D-8A04-03BA71E39030}" dt="2022-05-19T23:49:24.265" v="97" actId="21"/>
          <ac:spMkLst>
            <pc:docMk/>
            <pc:sldMk cId="280734995" sldId="413"/>
            <ac:spMk id="15" creationId="{00000000-0000-0000-0000-000000000000}"/>
          </ac:spMkLst>
        </pc:spChg>
      </pc:sldChg>
      <pc:sldChg chg="delSp mod">
        <pc:chgData name="Kavoos Mohannak" userId="9a8bcc8e744308ce" providerId="LiveId" clId="{730C82D4-C5AE-401D-8A04-03BA71E39030}" dt="2022-05-19T23:52:47.831" v="129" actId="21"/>
        <pc:sldMkLst>
          <pc:docMk/>
          <pc:sldMk cId="1270513623" sldId="414"/>
        </pc:sldMkLst>
        <pc:spChg chg="del">
          <ac:chgData name="Kavoos Mohannak" userId="9a8bcc8e744308ce" providerId="LiveId" clId="{730C82D4-C5AE-401D-8A04-03BA71E39030}" dt="2022-05-19T23:52:47.831" v="129" actId="21"/>
          <ac:spMkLst>
            <pc:docMk/>
            <pc:sldMk cId="1270513623" sldId="414"/>
            <ac:spMk id="28676" creationId="{00000000-0000-0000-0000-000000000000}"/>
          </ac:spMkLst>
        </pc:spChg>
      </pc:sldChg>
      <pc:sldChg chg="modSp new mod">
        <pc:chgData name="Kavoos Mohannak" userId="9a8bcc8e744308ce" providerId="LiveId" clId="{730C82D4-C5AE-401D-8A04-03BA71E39030}" dt="2022-05-19T23:54:24.092" v="181" actId="1076"/>
        <pc:sldMkLst>
          <pc:docMk/>
          <pc:sldMk cId="4047769641" sldId="415"/>
        </pc:sldMkLst>
        <pc:spChg chg="mod">
          <ac:chgData name="Kavoos Mohannak" userId="9a8bcc8e744308ce" providerId="LiveId" clId="{730C82D4-C5AE-401D-8A04-03BA71E39030}" dt="2022-05-19T23:54:24.092" v="181" actId="1076"/>
          <ac:spMkLst>
            <pc:docMk/>
            <pc:sldMk cId="4047769641" sldId="415"/>
            <ac:spMk id="2" creationId="{5FD01882-40B7-F8ED-8357-20727D51B5AB}"/>
          </ac:spMkLst>
        </pc:spChg>
        <pc:spChg chg="mod">
          <ac:chgData name="Kavoos Mohannak" userId="9a8bcc8e744308ce" providerId="LiveId" clId="{730C82D4-C5AE-401D-8A04-03BA71E39030}" dt="2022-05-19T23:54:12.787" v="178" actId="1076"/>
          <ac:spMkLst>
            <pc:docMk/>
            <pc:sldMk cId="4047769641" sldId="415"/>
            <ac:spMk id="3" creationId="{3762880A-9650-748E-9521-06FEF28A50E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7D81A-0BA3-48F7-AA5A-A06FAE6909C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080FF09-3289-4E76-9526-11B92EB51D20}">
      <dgm:prSet phldrT="[Text]"/>
      <dgm:spPr>
        <a:solidFill>
          <a:schemeClr val="bg2">
            <a:lumMod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3">
                  <a:lumMod val="10000"/>
                </a:schemeClr>
              </a:solidFill>
            </a:rPr>
            <a:t>Forecast of aggregate demand for the intermediate range</a:t>
          </a:r>
        </a:p>
      </dgm:t>
    </dgm:pt>
    <dgm:pt modelId="{8216DF71-F1BF-4A3C-AB8F-0CB8D884DD6E}" type="parTrans" cxnId="{B27D96CF-EDEF-4E33-837C-F361C8613494}">
      <dgm:prSet/>
      <dgm:spPr/>
      <dgm:t>
        <a:bodyPr/>
        <a:lstStyle/>
        <a:p>
          <a:endParaRPr lang="en-US"/>
        </a:p>
      </dgm:t>
    </dgm:pt>
    <dgm:pt modelId="{9E4BDDBD-CB1D-4D2D-A251-31A34690E3C6}" type="sibTrans" cxnId="{B27D96CF-EDEF-4E33-837C-F361C8613494}">
      <dgm:prSet/>
      <dgm:spPr/>
      <dgm:t>
        <a:bodyPr/>
        <a:lstStyle/>
        <a:p>
          <a:endParaRPr lang="en-US"/>
        </a:p>
      </dgm:t>
    </dgm:pt>
    <dgm:pt modelId="{C4466F9C-2DAA-47D7-B03C-6DD416208D93}">
      <dgm:prSet phldrT="[Text]"/>
      <dgm:spPr>
        <a:solidFill>
          <a:schemeClr val="bg2">
            <a:lumMod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3">
                  <a:lumMod val="10000"/>
                </a:schemeClr>
              </a:solidFill>
            </a:rPr>
            <a:t>Develop a general plan to meet demand requirements</a:t>
          </a:r>
        </a:p>
      </dgm:t>
    </dgm:pt>
    <dgm:pt modelId="{11CA4C21-4AD7-44B5-9A56-A8DDBABED9F0}" type="parTrans" cxnId="{599A78BF-127A-49E4-BB23-BBDBB6C18A55}">
      <dgm:prSet/>
      <dgm:spPr/>
      <dgm:t>
        <a:bodyPr/>
        <a:lstStyle/>
        <a:p>
          <a:endParaRPr lang="en-US"/>
        </a:p>
      </dgm:t>
    </dgm:pt>
    <dgm:pt modelId="{BC975891-9D42-4F9E-A057-3BD96A1898B3}" type="sibTrans" cxnId="{599A78BF-127A-49E4-BB23-BBDBB6C18A55}">
      <dgm:prSet/>
      <dgm:spPr/>
      <dgm:t>
        <a:bodyPr/>
        <a:lstStyle/>
        <a:p>
          <a:endParaRPr lang="en-US"/>
        </a:p>
      </dgm:t>
    </dgm:pt>
    <dgm:pt modelId="{94ABBDCF-504D-4141-B93F-42B54B3721D9}">
      <dgm:prSet phldrT="[Text]"/>
      <dgm:spPr>
        <a:solidFill>
          <a:schemeClr val="bg2">
            <a:lumMod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3">
                  <a:lumMod val="10000"/>
                </a:schemeClr>
              </a:solidFill>
            </a:rPr>
            <a:t>Update the aggregate plan periodically (e.g., monthly)</a:t>
          </a:r>
        </a:p>
      </dgm:t>
    </dgm:pt>
    <dgm:pt modelId="{F51FD04C-62D7-4F88-9E3C-F82E0C6983DC}" type="parTrans" cxnId="{B85D4F4D-AD90-47DB-9E29-24E69D2D349D}">
      <dgm:prSet/>
      <dgm:spPr/>
      <dgm:t>
        <a:bodyPr/>
        <a:lstStyle/>
        <a:p>
          <a:endParaRPr lang="en-US"/>
        </a:p>
      </dgm:t>
    </dgm:pt>
    <dgm:pt modelId="{14C91AE7-0479-4593-B818-4AA8FC9753DB}" type="sibTrans" cxnId="{B85D4F4D-AD90-47DB-9E29-24E69D2D349D}">
      <dgm:prSet/>
      <dgm:spPr/>
      <dgm:t>
        <a:bodyPr/>
        <a:lstStyle/>
        <a:p>
          <a:endParaRPr lang="en-US"/>
        </a:p>
      </dgm:t>
    </dgm:pt>
    <dgm:pt modelId="{0930F090-FCC3-4BD0-B375-F16B2B7C5673}" type="pres">
      <dgm:prSet presAssocID="{AA17D81A-0BA3-48F7-AA5A-A06FAE6909C1}" presName="CompostProcess" presStyleCnt="0">
        <dgm:presLayoutVars>
          <dgm:dir/>
          <dgm:resizeHandles val="exact"/>
        </dgm:presLayoutVars>
      </dgm:prSet>
      <dgm:spPr/>
    </dgm:pt>
    <dgm:pt modelId="{8C72E9E2-F0F4-4113-A464-D8989DC0B153}" type="pres">
      <dgm:prSet presAssocID="{AA17D81A-0BA3-48F7-AA5A-A06FAE6909C1}" presName="arrow" presStyleLbl="bgShp" presStyleIdx="0" presStyleCnt="1"/>
      <dgm:spPr>
        <a:solidFill>
          <a:schemeClr val="bg2">
            <a:lumMod val="75000"/>
          </a:schemeClr>
        </a:solidFill>
      </dgm:spPr>
    </dgm:pt>
    <dgm:pt modelId="{30A62D11-B035-4654-9F2F-C7DEA899403C}" type="pres">
      <dgm:prSet presAssocID="{AA17D81A-0BA3-48F7-AA5A-A06FAE6909C1}" presName="linearProcess" presStyleCnt="0"/>
      <dgm:spPr/>
    </dgm:pt>
    <dgm:pt modelId="{2990883A-AE74-4D93-9062-D68E1C59186B}" type="pres">
      <dgm:prSet presAssocID="{C080FF09-3289-4E76-9526-11B92EB51D20}" presName="textNode" presStyleLbl="node1" presStyleIdx="0" presStyleCnt="3" custLinFactNeighborY="-1562">
        <dgm:presLayoutVars>
          <dgm:bulletEnabled val="1"/>
        </dgm:presLayoutVars>
      </dgm:prSet>
      <dgm:spPr/>
    </dgm:pt>
    <dgm:pt modelId="{92A927C7-A0BC-4131-9575-35271A69A65E}" type="pres">
      <dgm:prSet presAssocID="{9E4BDDBD-CB1D-4D2D-A251-31A34690E3C6}" presName="sibTrans" presStyleCnt="0"/>
      <dgm:spPr/>
    </dgm:pt>
    <dgm:pt modelId="{D1BA1D98-06D6-4236-950B-A41C20342676}" type="pres">
      <dgm:prSet presAssocID="{C4466F9C-2DAA-47D7-B03C-6DD416208D93}" presName="textNode" presStyleLbl="node1" presStyleIdx="1" presStyleCnt="3" custLinFactNeighborY="-1562">
        <dgm:presLayoutVars>
          <dgm:bulletEnabled val="1"/>
        </dgm:presLayoutVars>
      </dgm:prSet>
      <dgm:spPr/>
    </dgm:pt>
    <dgm:pt modelId="{EE4A02BE-8A9F-4D75-A7B9-0D16DEC90544}" type="pres">
      <dgm:prSet presAssocID="{BC975891-9D42-4F9E-A057-3BD96A1898B3}" presName="sibTrans" presStyleCnt="0"/>
      <dgm:spPr/>
    </dgm:pt>
    <dgm:pt modelId="{304B9F18-43D8-44E7-BBFF-5665BA35019F}" type="pres">
      <dgm:prSet presAssocID="{94ABBDCF-504D-4141-B93F-42B54B3721D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85D4F4D-AD90-47DB-9E29-24E69D2D349D}" srcId="{AA17D81A-0BA3-48F7-AA5A-A06FAE6909C1}" destId="{94ABBDCF-504D-4141-B93F-42B54B3721D9}" srcOrd="2" destOrd="0" parTransId="{F51FD04C-62D7-4F88-9E3C-F82E0C6983DC}" sibTransId="{14C91AE7-0479-4593-B818-4AA8FC9753DB}"/>
    <dgm:cxn modelId="{279BDD76-D31F-4E77-90EA-60D110BBD6BE}" type="presOf" srcId="{C4466F9C-2DAA-47D7-B03C-6DD416208D93}" destId="{D1BA1D98-06D6-4236-950B-A41C20342676}" srcOrd="0" destOrd="0" presId="urn:microsoft.com/office/officeart/2005/8/layout/hProcess9"/>
    <dgm:cxn modelId="{599A78BF-127A-49E4-BB23-BBDBB6C18A55}" srcId="{AA17D81A-0BA3-48F7-AA5A-A06FAE6909C1}" destId="{C4466F9C-2DAA-47D7-B03C-6DD416208D93}" srcOrd="1" destOrd="0" parTransId="{11CA4C21-4AD7-44B5-9A56-A8DDBABED9F0}" sibTransId="{BC975891-9D42-4F9E-A057-3BD96A1898B3}"/>
    <dgm:cxn modelId="{B27D96CF-EDEF-4E33-837C-F361C8613494}" srcId="{AA17D81A-0BA3-48F7-AA5A-A06FAE6909C1}" destId="{C080FF09-3289-4E76-9526-11B92EB51D20}" srcOrd="0" destOrd="0" parTransId="{8216DF71-F1BF-4A3C-AB8F-0CB8D884DD6E}" sibTransId="{9E4BDDBD-CB1D-4D2D-A251-31A34690E3C6}"/>
    <dgm:cxn modelId="{67B74AE2-7B09-41DC-86AD-A125DA6FCBC9}" type="presOf" srcId="{C080FF09-3289-4E76-9526-11B92EB51D20}" destId="{2990883A-AE74-4D93-9062-D68E1C59186B}" srcOrd="0" destOrd="0" presId="urn:microsoft.com/office/officeart/2005/8/layout/hProcess9"/>
    <dgm:cxn modelId="{8532B1EC-FC20-475F-9060-14A2288D22F7}" type="presOf" srcId="{AA17D81A-0BA3-48F7-AA5A-A06FAE6909C1}" destId="{0930F090-FCC3-4BD0-B375-F16B2B7C5673}" srcOrd="0" destOrd="0" presId="urn:microsoft.com/office/officeart/2005/8/layout/hProcess9"/>
    <dgm:cxn modelId="{00185FFD-22BA-4895-9550-2EB97C12394C}" type="presOf" srcId="{94ABBDCF-504D-4141-B93F-42B54B3721D9}" destId="{304B9F18-43D8-44E7-BBFF-5665BA35019F}" srcOrd="0" destOrd="0" presId="urn:microsoft.com/office/officeart/2005/8/layout/hProcess9"/>
    <dgm:cxn modelId="{E69856C8-3856-4301-9E82-2657B5DC9E2D}" type="presParOf" srcId="{0930F090-FCC3-4BD0-B375-F16B2B7C5673}" destId="{8C72E9E2-F0F4-4113-A464-D8989DC0B153}" srcOrd="0" destOrd="0" presId="urn:microsoft.com/office/officeart/2005/8/layout/hProcess9"/>
    <dgm:cxn modelId="{5A6AFFD0-941C-4DF9-91CB-AE0A1CCB36C7}" type="presParOf" srcId="{0930F090-FCC3-4BD0-B375-F16B2B7C5673}" destId="{30A62D11-B035-4654-9F2F-C7DEA899403C}" srcOrd="1" destOrd="0" presId="urn:microsoft.com/office/officeart/2005/8/layout/hProcess9"/>
    <dgm:cxn modelId="{9C11BAAB-75A5-4147-A61C-96A1760C5736}" type="presParOf" srcId="{30A62D11-B035-4654-9F2F-C7DEA899403C}" destId="{2990883A-AE74-4D93-9062-D68E1C59186B}" srcOrd="0" destOrd="0" presId="urn:microsoft.com/office/officeart/2005/8/layout/hProcess9"/>
    <dgm:cxn modelId="{5F8B96E4-5A7A-4D4A-8D36-FB4A09EBF21A}" type="presParOf" srcId="{30A62D11-B035-4654-9F2F-C7DEA899403C}" destId="{92A927C7-A0BC-4131-9575-35271A69A65E}" srcOrd="1" destOrd="0" presId="urn:microsoft.com/office/officeart/2005/8/layout/hProcess9"/>
    <dgm:cxn modelId="{D547044A-1C1E-4B84-9475-C8DCE98BEBE1}" type="presParOf" srcId="{30A62D11-B035-4654-9F2F-C7DEA899403C}" destId="{D1BA1D98-06D6-4236-950B-A41C20342676}" srcOrd="2" destOrd="0" presId="urn:microsoft.com/office/officeart/2005/8/layout/hProcess9"/>
    <dgm:cxn modelId="{94FEB02A-D4C7-47C0-8456-BC0BB5CB7FEC}" type="presParOf" srcId="{30A62D11-B035-4654-9F2F-C7DEA899403C}" destId="{EE4A02BE-8A9F-4D75-A7B9-0D16DEC90544}" srcOrd="3" destOrd="0" presId="urn:microsoft.com/office/officeart/2005/8/layout/hProcess9"/>
    <dgm:cxn modelId="{4C930E07-F643-40ED-8219-6CEDA45DB595}" type="presParOf" srcId="{30A62D11-B035-4654-9F2F-C7DEA899403C}" destId="{304B9F18-43D8-44E7-BBFF-5665BA3501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2E9E2-F0F4-4113-A464-D8989DC0B153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0883A-AE74-4D93-9062-D68E1C59186B}">
      <dsp:nvSpPr>
        <dsp:cNvPr id="0" name=""/>
        <dsp:cNvSpPr/>
      </dsp:nvSpPr>
      <dsp:spPr>
        <a:xfrm>
          <a:off x="6548" y="1193808"/>
          <a:ext cx="1962150" cy="1625600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3">
                  <a:lumMod val="10000"/>
                </a:schemeClr>
              </a:solidFill>
            </a:rPr>
            <a:t>Forecast of aggregate demand for the intermediate range</a:t>
          </a:r>
        </a:p>
      </dsp:txBody>
      <dsp:txXfrm>
        <a:off x="85903" y="1273163"/>
        <a:ext cx="1803440" cy="1466890"/>
      </dsp:txXfrm>
    </dsp:sp>
    <dsp:sp modelId="{D1BA1D98-06D6-4236-950B-A41C20342676}">
      <dsp:nvSpPr>
        <dsp:cNvPr id="0" name=""/>
        <dsp:cNvSpPr/>
      </dsp:nvSpPr>
      <dsp:spPr>
        <a:xfrm>
          <a:off x="2066925" y="1193808"/>
          <a:ext cx="1962150" cy="1625600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3">
                  <a:lumMod val="10000"/>
                </a:schemeClr>
              </a:solidFill>
            </a:rPr>
            <a:t>Develop a general plan to meet demand requirements</a:t>
          </a:r>
        </a:p>
      </dsp:txBody>
      <dsp:txXfrm>
        <a:off x="2146280" y="1273163"/>
        <a:ext cx="1803440" cy="1466890"/>
      </dsp:txXfrm>
    </dsp:sp>
    <dsp:sp modelId="{304B9F18-43D8-44E7-BBFF-5665BA35019F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3">
                  <a:lumMod val="10000"/>
                </a:schemeClr>
              </a:solidFill>
            </a:rPr>
            <a:t>Update the aggregate plan periodically (e.g., monthly)</a:t>
          </a:r>
        </a:p>
      </dsp:txBody>
      <dsp:txXfrm>
        <a:off x="4206656" y="1298554"/>
        <a:ext cx="180344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647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7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effectLst/>
              </a:defRPr>
            </a:lvl1pPr>
          </a:lstStyle>
          <a:p>
            <a:fld id="{C6B8E50E-F920-46DC-B446-E1DD238847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6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2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945BC-6CD6-47E1-AB5B-C24186426B0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dirty="0"/>
              <a:t>Reverse cycle air conditioners</a:t>
            </a:r>
          </a:p>
        </p:txBody>
      </p:sp>
    </p:spTree>
    <p:extLst>
      <p:ext uri="{BB962C8B-B14F-4D97-AF65-F5344CB8AC3E}">
        <p14:creationId xmlns:p14="http://schemas.microsoft.com/office/powerpoint/2010/main" val="79267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34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85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52475"/>
            <a:ext cx="4949825" cy="3713163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85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63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86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30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4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76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6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33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34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5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85086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42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67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1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89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10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2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83E5A-2598-4EBB-9931-799C491564E5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8" y="4721186"/>
            <a:ext cx="4991947" cy="4472702"/>
          </a:xfrm>
          <a:ln/>
        </p:spPr>
        <p:txBody>
          <a:bodyPr lIns="93645" tIns="47617" rIns="93645" bIns="47617"/>
          <a:lstStyle/>
          <a:p>
            <a:endParaRPr lang="en-AU" dirty="0"/>
          </a:p>
        </p:txBody>
      </p:sp>
      <p:sp>
        <p:nvSpPr>
          <p:cNvPr id="996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60071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00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89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385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5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364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79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2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36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5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22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58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91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91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659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440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685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C79D2C-3B09-4E5D-A563-D865DBA6A554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7231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88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821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7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1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6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E50E-F920-46DC-B446-E1DD238847C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9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orld Arrows texture3.jpg"/>
          <p:cNvPicPr>
            <a:picLocks noChangeAspect="1"/>
          </p:cNvPicPr>
          <p:nvPr/>
        </p:nvPicPr>
        <p:blipFill>
          <a:blip r:embed="rId2" cstate="print"/>
          <a:srcRect t="3556"/>
          <a:stretch>
            <a:fillRect/>
          </a:stretch>
        </p:blipFill>
        <p:spPr>
          <a:xfrm>
            <a:off x="0" y="2010508"/>
            <a:ext cx="9144000" cy="4847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98778"/>
            <a:ext cx="9144000" cy="4853354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23" y="2130425"/>
            <a:ext cx="575603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4" y="3974123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004643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2" name="Picture 161" descr="words and logo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7068" y="405150"/>
            <a:ext cx="1760678" cy="696824"/>
          </a:xfrm>
          <a:prstGeom prst="rect">
            <a:avLst/>
          </a:prstGeom>
        </p:spPr>
      </p:pic>
      <p:grpSp>
        <p:nvGrpSpPr>
          <p:cNvPr id="48" name="Group 324"/>
          <p:cNvGrpSpPr/>
          <p:nvPr/>
        </p:nvGrpSpPr>
        <p:grpSpPr>
          <a:xfrm>
            <a:off x="533400" y="1693985"/>
            <a:ext cx="6749237" cy="291978"/>
            <a:chOff x="533400" y="1711325"/>
            <a:chExt cx="6348413" cy="274638"/>
          </a:xfrm>
          <a:solidFill>
            <a:srgbClr val="376092"/>
          </a:solidFill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533400" y="1712913"/>
              <a:ext cx="88900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631825" y="1736725"/>
              <a:ext cx="63500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703263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774700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852488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92233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00125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039813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11112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189038" y="1736725"/>
              <a:ext cx="63500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250950" y="1739900"/>
              <a:ext cx="74613" cy="936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80" y="0"/>
                </a:cxn>
                <a:cxn ang="0">
                  <a:pos x="226" y="320"/>
                </a:cxn>
                <a:cxn ang="0">
                  <a:pos x="228" y="320"/>
                </a:cxn>
                <a:cxn ang="0">
                  <a:pos x="393" y="0"/>
                </a:cxn>
                <a:cxn ang="0">
                  <a:pos x="496" y="0"/>
                </a:cxn>
                <a:cxn ang="0">
                  <a:pos x="245" y="452"/>
                </a:cxn>
                <a:cxn ang="0">
                  <a:pos x="212" y="512"/>
                </a:cxn>
                <a:cxn ang="0">
                  <a:pos x="176" y="563"/>
                </a:cxn>
                <a:cxn ang="0">
                  <a:pos x="127" y="599"/>
                </a:cxn>
                <a:cxn ang="0">
                  <a:pos x="58" y="612"/>
                </a:cxn>
                <a:cxn ang="0">
                  <a:pos x="0" y="605"/>
                </a:cxn>
                <a:cxn ang="0">
                  <a:pos x="18" y="525"/>
                </a:cxn>
                <a:cxn ang="0">
                  <a:pos x="36" y="529"/>
                </a:cxn>
                <a:cxn ang="0">
                  <a:pos x="55" y="531"/>
                </a:cxn>
                <a:cxn ang="0">
                  <a:pos x="93" y="523"/>
                </a:cxn>
                <a:cxn ang="0">
                  <a:pos x="118" y="494"/>
                </a:cxn>
                <a:cxn ang="0">
                  <a:pos x="156" y="424"/>
                </a:cxn>
                <a:cxn ang="0">
                  <a:pos x="79" y="0"/>
                </a:cxn>
              </a:cxnLst>
              <a:rect l="0" t="0" r="r" b="b"/>
              <a:pathLst>
                <a:path w="496" h="612">
                  <a:moveTo>
                    <a:pt x="79" y="0"/>
                  </a:moveTo>
                  <a:lnTo>
                    <a:pt x="180" y="0"/>
                  </a:lnTo>
                  <a:lnTo>
                    <a:pt x="226" y="320"/>
                  </a:lnTo>
                  <a:lnTo>
                    <a:pt x="228" y="320"/>
                  </a:lnTo>
                  <a:lnTo>
                    <a:pt x="393" y="0"/>
                  </a:lnTo>
                  <a:lnTo>
                    <a:pt x="496" y="0"/>
                  </a:lnTo>
                  <a:lnTo>
                    <a:pt x="245" y="452"/>
                  </a:lnTo>
                  <a:cubicBezTo>
                    <a:pt x="234" y="473"/>
                    <a:pt x="223" y="493"/>
                    <a:pt x="212" y="512"/>
                  </a:cubicBezTo>
                  <a:cubicBezTo>
                    <a:pt x="202" y="531"/>
                    <a:pt x="189" y="548"/>
                    <a:pt x="176" y="563"/>
                  </a:cubicBezTo>
                  <a:cubicBezTo>
                    <a:pt x="162" y="578"/>
                    <a:pt x="145" y="590"/>
                    <a:pt x="127" y="599"/>
                  </a:cubicBezTo>
                  <a:cubicBezTo>
                    <a:pt x="108" y="608"/>
                    <a:pt x="85" y="612"/>
                    <a:pt x="58" y="612"/>
                  </a:cubicBezTo>
                  <a:cubicBezTo>
                    <a:pt x="40" y="612"/>
                    <a:pt x="21" y="610"/>
                    <a:pt x="0" y="605"/>
                  </a:cubicBezTo>
                  <a:lnTo>
                    <a:pt x="18" y="525"/>
                  </a:lnTo>
                  <a:cubicBezTo>
                    <a:pt x="24" y="526"/>
                    <a:pt x="30" y="528"/>
                    <a:pt x="36" y="529"/>
                  </a:cubicBezTo>
                  <a:cubicBezTo>
                    <a:pt x="42" y="531"/>
                    <a:pt x="49" y="531"/>
                    <a:pt x="55" y="531"/>
                  </a:cubicBezTo>
                  <a:cubicBezTo>
                    <a:pt x="70" y="531"/>
                    <a:pt x="82" y="529"/>
                    <a:pt x="93" y="523"/>
                  </a:cubicBezTo>
                  <a:cubicBezTo>
                    <a:pt x="103" y="518"/>
                    <a:pt x="111" y="508"/>
                    <a:pt x="118" y="494"/>
                  </a:cubicBezTo>
                  <a:lnTo>
                    <a:pt x="156" y="42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355725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1433513" y="1712913"/>
              <a:ext cx="87313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530350" y="1712913"/>
              <a:ext cx="79375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612900" y="1739900"/>
              <a:ext cx="61913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0"/>
                </a:cxn>
                <a:cxn ang="0">
                  <a:pos x="136" y="319"/>
                </a:cxn>
                <a:cxn ang="0">
                  <a:pos x="138" y="319"/>
                </a:cxn>
                <a:cxn ang="0">
                  <a:pos x="307" y="0"/>
                </a:cxn>
                <a:cxn ang="0">
                  <a:pos x="409" y="0"/>
                </a:cxn>
                <a:cxn ang="0">
                  <a:pos x="167" y="438"/>
                </a:cxn>
                <a:cxn ang="0">
                  <a:pos x="59" y="438"/>
                </a:cxn>
                <a:cxn ang="0">
                  <a:pos x="0" y="0"/>
                </a:cxn>
              </a:cxnLst>
              <a:rect l="0" t="0" r="r" b="b"/>
              <a:pathLst>
                <a:path w="409" h="438">
                  <a:moveTo>
                    <a:pt x="0" y="0"/>
                  </a:moveTo>
                  <a:lnTo>
                    <a:pt x="100" y="0"/>
                  </a:lnTo>
                  <a:lnTo>
                    <a:pt x="136" y="319"/>
                  </a:lnTo>
                  <a:lnTo>
                    <a:pt x="138" y="319"/>
                  </a:lnTo>
                  <a:lnTo>
                    <a:pt x="307" y="0"/>
                  </a:lnTo>
                  <a:lnTo>
                    <a:pt x="409" y="0"/>
                  </a:lnTo>
                  <a:lnTo>
                    <a:pt x="167" y="438"/>
                  </a:lnTo>
                  <a:lnTo>
                    <a:pt x="59" y="4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1673225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1743075" y="17367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793875" y="17192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183356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865313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192881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96056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2033588" y="17367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2144713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2230438" y="1712913"/>
              <a:ext cx="857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566" y="0"/>
                </a:cxn>
                <a:cxn ang="0">
                  <a:pos x="547" y="91"/>
                </a:cxn>
                <a:cxn ang="0">
                  <a:pos x="211" y="91"/>
                </a:cxn>
                <a:cxn ang="0">
                  <a:pos x="178" y="250"/>
                </a:cxn>
                <a:cxn ang="0">
                  <a:pos x="489" y="250"/>
                </a:cxn>
                <a:cxn ang="0">
                  <a:pos x="472" y="336"/>
                </a:cxn>
                <a:cxn ang="0">
                  <a:pos x="159" y="336"/>
                </a:cxn>
                <a:cxn ang="0">
                  <a:pos x="123" y="514"/>
                </a:cxn>
                <a:cxn ang="0">
                  <a:pos x="461" y="514"/>
                </a:cxn>
                <a:cxn ang="0">
                  <a:pos x="443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66" h="605">
                  <a:moveTo>
                    <a:pt x="125" y="0"/>
                  </a:moveTo>
                  <a:lnTo>
                    <a:pt x="566" y="0"/>
                  </a:lnTo>
                  <a:lnTo>
                    <a:pt x="547" y="91"/>
                  </a:lnTo>
                  <a:lnTo>
                    <a:pt x="211" y="91"/>
                  </a:lnTo>
                  <a:lnTo>
                    <a:pt x="178" y="250"/>
                  </a:lnTo>
                  <a:lnTo>
                    <a:pt x="489" y="250"/>
                  </a:lnTo>
                  <a:lnTo>
                    <a:pt x="472" y="336"/>
                  </a:lnTo>
                  <a:lnTo>
                    <a:pt x="159" y="336"/>
                  </a:lnTo>
                  <a:lnTo>
                    <a:pt x="123" y="514"/>
                  </a:lnTo>
                  <a:lnTo>
                    <a:pt x="461" y="514"/>
                  </a:lnTo>
                  <a:lnTo>
                    <a:pt x="443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2312988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2384425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 userDrawn="1"/>
          </p:nvSpPr>
          <p:spPr bwMode="auto">
            <a:xfrm>
              <a:off x="24574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 noEditPoints="1"/>
            </p:cNvSpPr>
            <p:nvPr userDrawn="1"/>
          </p:nvSpPr>
          <p:spPr bwMode="auto">
            <a:xfrm>
              <a:off x="2535238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2609850" y="1736725"/>
              <a:ext cx="1063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 noEditPoints="1"/>
            </p:cNvSpPr>
            <p:nvPr userDrawn="1"/>
          </p:nvSpPr>
          <p:spPr bwMode="auto">
            <a:xfrm>
              <a:off x="2724150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2757488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282575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2924175" y="1711325"/>
              <a:ext cx="52388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3009900" y="1712913"/>
              <a:ext cx="82550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539" y="0"/>
                </a:cxn>
                <a:cxn ang="0">
                  <a:pos x="520" y="91"/>
                </a:cxn>
                <a:cxn ang="0">
                  <a:pos x="212" y="91"/>
                </a:cxn>
                <a:cxn ang="0">
                  <a:pos x="179" y="250"/>
                </a:cxn>
                <a:cxn ang="0">
                  <a:pos x="446" y="250"/>
                </a:cxn>
                <a:cxn ang="0">
                  <a:pos x="428" y="336"/>
                </a:cxn>
                <a:cxn ang="0">
                  <a:pos x="162" y="336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39" h="605">
                  <a:moveTo>
                    <a:pt x="126" y="0"/>
                  </a:moveTo>
                  <a:lnTo>
                    <a:pt x="539" y="0"/>
                  </a:lnTo>
                  <a:lnTo>
                    <a:pt x="520" y="91"/>
                  </a:lnTo>
                  <a:lnTo>
                    <a:pt x="212" y="91"/>
                  </a:lnTo>
                  <a:lnTo>
                    <a:pt x="179" y="250"/>
                  </a:lnTo>
                  <a:lnTo>
                    <a:pt x="446" y="250"/>
                  </a:lnTo>
                  <a:lnTo>
                    <a:pt x="428" y="336"/>
                  </a:lnTo>
                  <a:lnTo>
                    <a:pt x="162" y="336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 noEditPoints="1"/>
            </p:cNvSpPr>
            <p:nvPr userDrawn="1"/>
          </p:nvSpPr>
          <p:spPr bwMode="auto">
            <a:xfrm>
              <a:off x="308451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311626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 noEditPoints="1"/>
            </p:cNvSpPr>
            <p:nvPr userDrawn="1"/>
          </p:nvSpPr>
          <p:spPr bwMode="auto">
            <a:xfrm>
              <a:off x="3190875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326231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3338513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/>
            <p:cNvSpPr>
              <a:spLocks noEditPoints="1"/>
            </p:cNvSpPr>
            <p:nvPr userDrawn="1"/>
          </p:nvSpPr>
          <p:spPr bwMode="auto">
            <a:xfrm>
              <a:off x="3409950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3513138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3597275" y="1712913"/>
              <a:ext cx="95250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31" y="0"/>
                </a:cxn>
                <a:cxn ang="0">
                  <a:pos x="181" y="241"/>
                </a:cxn>
                <a:cxn ang="0">
                  <a:pos x="464" y="241"/>
                </a:cxn>
                <a:cxn ang="0">
                  <a:pos x="514" y="0"/>
                </a:cxn>
                <a:cxn ang="0">
                  <a:pos x="620" y="0"/>
                </a:cxn>
                <a:cxn ang="0">
                  <a:pos x="495" y="605"/>
                </a:cxn>
                <a:cxn ang="0">
                  <a:pos x="389" y="605"/>
                </a:cxn>
                <a:cxn ang="0">
                  <a:pos x="445" y="332"/>
                </a:cxn>
                <a:cxn ang="0">
                  <a:pos x="163" y="332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620" h="605">
                  <a:moveTo>
                    <a:pt x="125" y="0"/>
                  </a:moveTo>
                  <a:lnTo>
                    <a:pt x="231" y="0"/>
                  </a:lnTo>
                  <a:lnTo>
                    <a:pt x="181" y="241"/>
                  </a:lnTo>
                  <a:lnTo>
                    <a:pt x="464" y="241"/>
                  </a:lnTo>
                  <a:lnTo>
                    <a:pt x="514" y="0"/>
                  </a:lnTo>
                  <a:lnTo>
                    <a:pt x="620" y="0"/>
                  </a:lnTo>
                  <a:lnTo>
                    <a:pt x="495" y="605"/>
                  </a:lnTo>
                  <a:lnTo>
                    <a:pt x="389" y="605"/>
                  </a:lnTo>
                  <a:lnTo>
                    <a:pt x="445" y="332"/>
                  </a:lnTo>
                  <a:lnTo>
                    <a:pt x="163" y="332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3694113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3763963" y="17367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 noEditPoints="1"/>
            </p:cNvSpPr>
            <p:nvPr userDrawn="1"/>
          </p:nvSpPr>
          <p:spPr bwMode="auto">
            <a:xfrm>
              <a:off x="3879850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 userDrawn="1"/>
          </p:nvSpPr>
          <p:spPr bwMode="auto">
            <a:xfrm>
              <a:off x="395128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4062413" y="1712913"/>
              <a:ext cx="87313" cy="93663"/>
            </a:xfrm>
            <a:custGeom>
              <a:avLst/>
              <a:gdLst/>
              <a:ahLst/>
              <a:cxnLst>
                <a:cxn ang="0">
                  <a:pos x="176" y="276"/>
                </a:cxn>
                <a:cxn ang="0">
                  <a:pos x="331" y="276"/>
                </a:cxn>
                <a:cxn ang="0">
                  <a:pos x="436" y="247"/>
                </a:cxn>
                <a:cxn ang="0">
                  <a:pos x="472" y="165"/>
                </a:cxn>
                <a:cxn ang="0">
                  <a:pos x="463" y="125"/>
                </a:cxn>
                <a:cxn ang="0">
                  <a:pos x="439" y="100"/>
                </a:cxn>
                <a:cxn ang="0">
                  <a:pos x="404" y="89"/>
                </a:cxn>
                <a:cxn ang="0">
                  <a:pos x="364" y="86"/>
                </a:cxn>
                <a:cxn ang="0">
                  <a:pos x="215" y="86"/>
                </a:cxn>
                <a:cxn ang="0">
                  <a:pos x="176" y="276"/>
                </a:cxn>
                <a:cxn ang="0">
                  <a:pos x="125" y="0"/>
                </a:cxn>
                <a:cxn ang="0">
                  <a:pos x="387" y="0"/>
                </a:cxn>
                <a:cxn ang="0">
                  <a:pos x="439" y="3"/>
                </a:cxn>
                <a:cxn ang="0">
                  <a:pos x="502" y="22"/>
                </a:cxn>
                <a:cxn ang="0">
                  <a:pos x="556" y="68"/>
                </a:cxn>
                <a:cxn ang="0">
                  <a:pos x="578" y="154"/>
                </a:cxn>
                <a:cxn ang="0">
                  <a:pos x="542" y="267"/>
                </a:cxn>
                <a:cxn ang="0">
                  <a:pos x="441" y="319"/>
                </a:cxn>
                <a:cxn ang="0">
                  <a:pos x="441" y="321"/>
                </a:cxn>
                <a:cxn ang="0">
                  <a:pos x="492" y="363"/>
                </a:cxn>
                <a:cxn ang="0">
                  <a:pos x="505" y="430"/>
                </a:cxn>
                <a:cxn ang="0">
                  <a:pos x="500" y="492"/>
                </a:cxn>
                <a:cxn ang="0">
                  <a:pos x="496" y="555"/>
                </a:cxn>
                <a:cxn ang="0">
                  <a:pos x="498" y="580"/>
                </a:cxn>
                <a:cxn ang="0">
                  <a:pos x="507" y="605"/>
                </a:cxn>
                <a:cxn ang="0">
                  <a:pos x="396" y="605"/>
                </a:cxn>
                <a:cxn ang="0">
                  <a:pos x="390" y="582"/>
                </a:cxn>
                <a:cxn ang="0">
                  <a:pos x="389" y="558"/>
                </a:cxn>
                <a:cxn ang="0">
                  <a:pos x="394" y="492"/>
                </a:cxn>
                <a:cxn ang="0">
                  <a:pos x="399" y="426"/>
                </a:cxn>
                <a:cxn ang="0">
                  <a:pos x="389" y="386"/>
                </a:cxn>
                <a:cxn ang="0">
                  <a:pos x="363" y="365"/>
                </a:cxn>
                <a:cxn ang="0">
                  <a:pos x="327" y="357"/>
                </a:cxn>
                <a:cxn ang="0">
                  <a:pos x="286" y="356"/>
                </a:cxn>
                <a:cxn ang="0">
                  <a:pos x="159" y="356"/>
                </a:cxn>
                <a:cxn ang="0">
                  <a:pos x="108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78" h="605">
                  <a:moveTo>
                    <a:pt x="176" y="276"/>
                  </a:moveTo>
                  <a:lnTo>
                    <a:pt x="331" y="276"/>
                  </a:lnTo>
                  <a:cubicBezTo>
                    <a:pt x="377" y="276"/>
                    <a:pt x="411" y="266"/>
                    <a:pt x="436" y="247"/>
                  </a:cubicBezTo>
                  <a:cubicBezTo>
                    <a:pt x="460" y="228"/>
                    <a:pt x="472" y="201"/>
                    <a:pt x="472" y="165"/>
                  </a:cubicBezTo>
                  <a:cubicBezTo>
                    <a:pt x="472" y="149"/>
                    <a:pt x="469" y="135"/>
                    <a:pt x="463" y="125"/>
                  </a:cubicBezTo>
                  <a:cubicBezTo>
                    <a:pt x="457" y="114"/>
                    <a:pt x="449" y="106"/>
                    <a:pt x="439" y="100"/>
                  </a:cubicBezTo>
                  <a:cubicBezTo>
                    <a:pt x="429" y="95"/>
                    <a:pt x="417" y="91"/>
                    <a:pt x="404" y="89"/>
                  </a:cubicBezTo>
                  <a:cubicBezTo>
                    <a:pt x="391" y="87"/>
                    <a:pt x="378" y="86"/>
                    <a:pt x="364" y="86"/>
                  </a:cubicBezTo>
                  <a:lnTo>
                    <a:pt x="215" y="86"/>
                  </a:lnTo>
                  <a:lnTo>
                    <a:pt x="176" y="276"/>
                  </a:lnTo>
                  <a:close/>
                  <a:moveTo>
                    <a:pt x="125" y="0"/>
                  </a:moveTo>
                  <a:lnTo>
                    <a:pt x="387" y="0"/>
                  </a:lnTo>
                  <a:cubicBezTo>
                    <a:pt x="400" y="0"/>
                    <a:pt x="417" y="1"/>
                    <a:pt x="439" y="3"/>
                  </a:cubicBezTo>
                  <a:cubicBezTo>
                    <a:pt x="460" y="6"/>
                    <a:pt x="481" y="12"/>
                    <a:pt x="502" y="22"/>
                  </a:cubicBezTo>
                  <a:cubicBezTo>
                    <a:pt x="523" y="32"/>
                    <a:pt x="541" y="48"/>
                    <a:pt x="556" y="68"/>
                  </a:cubicBezTo>
                  <a:cubicBezTo>
                    <a:pt x="571" y="89"/>
                    <a:pt x="578" y="118"/>
                    <a:pt x="578" y="154"/>
                  </a:cubicBezTo>
                  <a:cubicBezTo>
                    <a:pt x="578" y="202"/>
                    <a:pt x="566" y="240"/>
                    <a:pt x="542" y="267"/>
                  </a:cubicBezTo>
                  <a:cubicBezTo>
                    <a:pt x="517" y="294"/>
                    <a:pt x="484" y="311"/>
                    <a:pt x="441" y="319"/>
                  </a:cubicBezTo>
                  <a:lnTo>
                    <a:pt x="441" y="321"/>
                  </a:lnTo>
                  <a:cubicBezTo>
                    <a:pt x="466" y="330"/>
                    <a:pt x="483" y="344"/>
                    <a:pt x="492" y="363"/>
                  </a:cubicBezTo>
                  <a:cubicBezTo>
                    <a:pt x="501" y="382"/>
                    <a:pt x="505" y="404"/>
                    <a:pt x="505" y="430"/>
                  </a:cubicBezTo>
                  <a:cubicBezTo>
                    <a:pt x="505" y="451"/>
                    <a:pt x="503" y="472"/>
                    <a:pt x="500" y="492"/>
                  </a:cubicBezTo>
                  <a:cubicBezTo>
                    <a:pt x="497" y="513"/>
                    <a:pt x="495" y="534"/>
                    <a:pt x="496" y="555"/>
                  </a:cubicBezTo>
                  <a:cubicBezTo>
                    <a:pt x="496" y="564"/>
                    <a:pt x="497" y="572"/>
                    <a:pt x="498" y="580"/>
                  </a:cubicBezTo>
                  <a:cubicBezTo>
                    <a:pt x="499" y="589"/>
                    <a:pt x="502" y="597"/>
                    <a:pt x="507" y="605"/>
                  </a:cubicBezTo>
                  <a:lnTo>
                    <a:pt x="396" y="605"/>
                  </a:lnTo>
                  <a:cubicBezTo>
                    <a:pt x="393" y="597"/>
                    <a:pt x="391" y="589"/>
                    <a:pt x="390" y="582"/>
                  </a:cubicBezTo>
                  <a:cubicBezTo>
                    <a:pt x="389" y="575"/>
                    <a:pt x="389" y="567"/>
                    <a:pt x="389" y="558"/>
                  </a:cubicBezTo>
                  <a:cubicBezTo>
                    <a:pt x="389" y="536"/>
                    <a:pt x="391" y="514"/>
                    <a:pt x="394" y="492"/>
                  </a:cubicBezTo>
                  <a:cubicBezTo>
                    <a:pt x="397" y="470"/>
                    <a:pt x="399" y="448"/>
                    <a:pt x="399" y="426"/>
                  </a:cubicBezTo>
                  <a:cubicBezTo>
                    <a:pt x="399" y="409"/>
                    <a:pt x="396" y="395"/>
                    <a:pt x="389" y="386"/>
                  </a:cubicBezTo>
                  <a:cubicBezTo>
                    <a:pt x="383" y="376"/>
                    <a:pt x="374" y="369"/>
                    <a:pt x="363" y="365"/>
                  </a:cubicBezTo>
                  <a:cubicBezTo>
                    <a:pt x="353" y="361"/>
                    <a:pt x="341" y="358"/>
                    <a:pt x="327" y="357"/>
                  </a:cubicBezTo>
                  <a:cubicBezTo>
                    <a:pt x="313" y="356"/>
                    <a:pt x="300" y="356"/>
                    <a:pt x="286" y="356"/>
                  </a:cubicBezTo>
                  <a:lnTo>
                    <a:pt x="159" y="356"/>
                  </a:lnTo>
                  <a:lnTo>
                    <a:pt x="10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3"/>
            <p:cNvSpPr>
              <a:spLocks noEditPoints="1"/>
            </p:cNvSpPr>
            <p:nvPr userDrawn="1"/>
          </p:nvSpPr>
          <p:spPr bwMode="auto">
            <a:xfrm>
              <a:off x="4154488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 userDrawn="1"/>
          </p:nvSpPr>
          <p:spPr bwMode="auto">
            <a:xfrm>
              <a:off x="422275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5"/>
            <p:cNvSpPr>
              <a:spLocks noEditPoints="1"/>
            </p:cNvSpPr>
            <p:nvPr userDrawn="1"/>
          </p:nvSpPr>
          <p:spPr bwMode="auto">
            <a:xfrm>
              <a:off x="4291013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 userDrawn="1"/>
          </p:nvSpPr>
          <p:spPr bwMode="auto">
            <a:xfrm>
              <a:off x="4367213" y="1739900"/>
              <a:ext cx="69850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7"/>
            <p:cNvSpPr>
              <a:spLocks/>
            </p:cNvSpPr>
            <p:nvPr userDrawn="1"/>
          </p:nvSpPr>
          <p:spPr bwMode="auto">
            <a:xfrm>
              <a:off x="4438650" y="17367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 userDrawn="1"/>
          </p:nvSpPr>
          <p:spPr bwMode="auto">
            <a:xfrm>
              <a:off x="4489450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9"/>
            <p:cNvSpPr>
              <a:spLocks noEditPoints="1"/>
            </p:cNvSpPr>
            <p:nvPr userDrawn="1"/>
          </p:nvSpPr>
          <p:spPr bwMode="auto">
            <a:xfrm>
              <a:off x="4560888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 userDrawn="1"/>
          </p:nvSpPr>
          <p:spPr bwMode="auto">
            <a:xfrm>
              <a:off x="4667250" y="17129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1"/>
            <p:cNvSpPr>
              <a:spLocks noEditPoints="1"/>
            </p:cNvSpPr>
            <p:nvPr userDrawn="1"/>
          </p:nvSpPr>
          <p:spPr bwMode="auto">
            <a:xfrm>
              <a:off x="4781550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 userDrawn="1"/>
          </p:nvSpPr>
          <p:spPr bwMode="auto">
            <a:xfrm>
              <a:off x="485298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3"/>
            <p:cNvSpPr>
              <a:spLocks noEditPoints="1"/>
            </p:cNvSpPr>
            <p:nvPr userDrawn="1"/>
          </p:nvSpPr>
          <p:spPr bwMode="auto">
            <a:xfrm>
              <a:off x="4926013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 noEditPoints="1"/>
            </p:cNvSpPr>
            <p:nvPr userDrawn="1"/>
          </p:nvSpPr>
          <p:spPr bwMode="auto">
            <a:xfrm>
              <a:off x="4997450" y="17367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5"/>
            <p:cNvSpPr>
              <a:spLocks noEditPoints="1"/>
            </p:cNvSpPr>
            <p:nvPr userDrawn="1"/>
          </p:nvSpPr>
          <p:spPr bwMode="auto">
            <a:xfrm>
              <a:off x="5076825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6"/>
            <p:cNvSpPr>
              <a:spLocks/>
            </p:cNvSpPr>
            <p:nvPr userDrawn="1"/>
          </p:nvSpPr>
          <p:spPr bwMode="auto">
            <a:xfrm>
              <a:off x="5146675" y="17367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7"/>
            <p:cNvSpPr>
              <a:spLocks noEditPoints="1"/>
            </p:cNvSpPr>
            <p:nvPr userDrawn="1"/>
          </p:nvSpPr>
          <p:spPr bwMode="auto">
            <a:xfrm>
              <a:off x="5264150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8"/>
            <p:cNvSpPr>
              <a:spLocks/>
            </p:cNvSpPr>
            <p:nvPr userDrawn="1"/>
          </p:nvSpPr>
          <p:spPr bwMode="auto">
            <a:xfrm>
              <a:off x="5332413" y="1736725"/>
              <a:ext cx="698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9"/>
            <p:cNvSpPr>
              <a:spLocks/>
            </p:cNvSpPr>
            <p:nvPr userDrawn="1"/>
          </p:nvSpPr>
          <p:spPr bwMode="auto">
            <a:xfrm>
              <a:off x="5411788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0"/>
            <p:cNvSpPr>
              <a:spLocks/>
            </p:cNvSpPr>
            <p:nvPr userDrawn="1"/>
          </p:nvSpPr>
          <p:spPr bwMode="auto">
            <a:xfrm>
              <a:off x="5484813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1"/>
            <p:cNvSpPr>
              <a:spLocks/>
            </p:cNvSpPr>
            <p:nvPr userDrawn="1"/>
          </p:nvSpPr>
          <p:spPr bwMode="auto">
            <a:xfrm>
              <a:off x="5568950" y="1712913"/>
              <a:ext cx="36513" cy="93663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232" y="0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7" y="0"/>
                </a:cxn>
              </a:cxnLst>
              <a:rect l="0" t="0" r="r" b="b"/>
              <a:pathLst>
                <a:path w="232" h="605">
                  <a:moveTo>
                    <a:pt x="127" y="0"/>
                  </a:moveTo>
                  <a:lnTo>
                    <a:pt x="232" y="0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2"/>
            <p:cNvSpPr>
              <a:spLocks/>
            </p:cNvSpPr>
            <p:nvPr userDrawn="1"/>
          </p:nvSpPr>
          <p:spPr bwMode="auto">
            <a:xfrm>
              <a:off x="5603875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3"/>
            <p:cNvSpPr>
              <a:spLocks/>
            </p:cNvSpPr>
            <p:nvPr userDrawn="1"/>
          </p:nvSpPr>
          <p:spPr bwMode="auto">
            <a:xfrm>
              <a:off x="5681663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4"/>
            <p:cNvSpPr>
              <a:spLocks noEditPoints="1"/>
            </p:cNvSpPr>
            <p:nvPr userDrawn="1"/>
          </p:nvSpPr>
          <p:spPr bwMode="auto">
            <a:xfrm>
              <a:off x="5722938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5"/>
            <p:cNvSpPr>
              <a:spLocks/>
            </p:cNvSpPr>
            <p:nvPr userDrawn="1"/>
          </p:nvSpPr>
          <p:spPr bwMode="auto">
            <a:xfrm>
              <a:off x="5792788" y="17367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6"/>
            <p:cNvSpPr>
              <a:spLocks/>
            </p:cNvSpPr>
            <p:nvPr userDrawn="1"/>
          </p:nvSpPr>
          <p:spPr bwMode="auto">
            <a:xfrm>
              <a:off x="584041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7"/>
            <p:cNvSpPr>
              <a:spLocks noEditPoints="1"/>
            </p:cNvSpPr>
            <p:nvPr userDrawn="1"/>
          </p:nvSpPr>
          <p:spPr bwMode="auto">
            <a:xfrm>
              <a:off x="5915025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8"/>
            <p:cNvSpPr>
              <a:spLocks/>
            </p:cNvSpPr>
            <p:nvPr userDrawn="1"/>
          </p:nvSpPr>
          <p:spPr bwMode="auto">
            <a:xfrm>
              <a:off x="5989638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/>
            <p:cNvSpPr>
              <a:spLocks noEditPoints="1"/>
            </p:cNvSpPr>
            <p:nvPr userDrawn="1"/>
          </p:nvSpPr>
          <p:spPr bwMode="auto">
            <a:xfrm>
              <a:off x="6029325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0"/>
            <p:cNvSpPr>
              <a:spLocks noEditPoints="1"/>
            </p:cNvSpPr>
            <p:nvPr userDrawn="1"/>
          </p:nvSpPr>
          <p:spPr bwMode="auto">
            <a:xfrm>
              <a:off x="6062663" y="17367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1"/>
            <p:cNvSpPr>
              <a:spLocks/>
            </p:cNvSpPr>
            <p:nvPr userDrawn="1"/>
          </p:nvSpPr>
          <p:spPr bwMode="auto">
            <a:xfrm>
              <a:off x="6137275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2"/>
            <p:cNvSpPr>
              <a:spLocks noEditPoints="1"/>
            </p:cNvSpPr>
            <p:nvPr userDrawn="1"/>
          </p:nvSpPr>
          <p:spPr bwMode="auto">
            <a:xfrm>
              <a:off x="6210300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3"/>
            <p:cNvSpPr>
              <a:spLocks/>
            </p:cNvSpPr>
            <p:nvPr userDrawn="1"/>
          </p:nvSpPr>
          <p:spPr bwMode="auto">
            <a:xfrm>
              <a:off x="6283325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4"/>
            <p:cNvSpPr>
              <a:spLocks noEditPoints="1"/>
            </p:cNvSpPr>
            <p:nvPr userDrawn="1"/>
          </p:nvSpPr>
          <p:spPr bwMode="auto">
            <a:xfrm>
              <a:off x="6351588" y="1712913"/>
              <a:ext cx="85725" cy="93663"/>
            </a:xfrm>
            <a:custGeom>
              <a:avLst/>
              <a:gdLst/>
              <a:ahLst/>
              <a:cxnLst>
                <a:cxn ang="0">
                  <a:pos x="124" y="519"/>
                </a:cxn>
                <a:cxn ang="0">
                  <a:pos x="275" y="519"/>
                </a:cxn>
                <a:cxn ang="0">
                  <a:pos x="313" y="518"/>
                </a:cxn>
                <a:cxn ang="0">
                  <a:pos x="363" y="509"/>
                </a:cxn>
                <a:cxn ang="0">
                  <a:pos x="409" y="482"/>
                </a:cxn>
                <a:cxn ang="0">
                  <a:pos x="432" y="425"/>
                </a:cxn>
                <a:cxn ang="0">
                  <a:pos x="432" y="398"/>
                </a:cxn>
                <a:cxn ang="0">
                  <a:pos x="420" y="366"/>
                </a:cxn>
                <a:cxn ang="0">
                  <a:pos x="387" y="341"/>
                </a:cxn>
                <a:cxn ang="0">
                  <a:pos x="324" y="330"/>
                </a:cxn>
                <a:cxn ang="0">
                  <a:pos x="164" y="330"/>
                </a:cxn>
                <a:cxn ang="0">
                  <a:pos x="124" y="519"/>
                </a:cxn>
                <a:cxn ang="0">
                  <a:pos x="178" y="254"/>
                </a:cxn>
                <a:cxn ang="0">
                  <a:pos x="337" y="254"/>
                </a:cxn>
                <a:cxn ang="0">
                  <a:pos x="399" y="244"/>
                </a:cxn>
                <a:cxn ang="0">
                  <a:pos x="436" y="219"/>
                </a:cxn>
                <a:cxn ang="0">
                  <a:pos x="453" y="187"/>
                </a:cxn>
                <a:cxn ang="0">
                  <a:pos x="457" y="158"/>
                </a:cxn>
                <a:cxn ang="0">
                  <a:pos x="454" y="137"/>
                </a:cxn>
                <a:cxn ang="0">
                  <a:pos x="443" y="113"/>
                </a:cxn>
                <a:cxn ang="0">
                  <a:pos x="415" y="94"/>
                </a:cxn>
                <a:cxn ang="0">
                  <a:pos x="364" y="86"/>
                </a:cxn>
                <a:cxn ang="0">
                  <a:pos x="213" y="86"/>
                </a:cxn>
                <a:cxn ang="0">
                  <a:pos x="178" y="254"/>
                </a:cxn>
                <a:cxn ang="0">
                  <a:pos x="126" y="0"/>
                </a:cxn>
                <a:cxn ang="0">
                  <a:pos x="386" y="0"/>
                </a:cxn>
                <a:cxn ang="0">
                  <a:pos x="482" y="16"/>
                </a:cxn>
                <a:cxn ang="0">
                  <a:pos x="535" y="54"/>
                </a:cxn>
                <a:cxn ang="0">
                  <a:pos x="558" y="101"/>
                </a:cxn>
                <a:cxn ang="0">
                  <a:pos x="563" y="142"/>
                </a:cxn>
                <a:cxn ang="0">
                  <a:pos x="555" y="193"/>
                </a:cxn>
                <a:cxn ang="0">
                  <a:pos x="532" y="236"/>
                </a:cxn>
                <a:cxn ang="0">
                  <a:pos x="495" y="269"/>
                </a:cxn>
                <a:cxn ang="0">
                  <a:pos x="447" y="286"/>
                </a:cxn>
                <a:cxn ang="0">
                  <a:pos x="447" y="288"/>
                </a:cxn>
                <a:cxn ang="0">
                  <a:pos x="516" y="334"/>
                </a:cxn>
                <a:cxn ang="0">
                  <a:pos x="538" y="415"/>
                </a:cxn>
                <a:cxn ang="0">
                  <a:pos x="529" y="471"/>
                </a:cxn>
                <a:cxn ang="0">
                  <a:pos x="494" y="534"/>
                </a:cxn>
                <a:cxn ang="0">
                  <a:pos x="425" y="584"/>
                </a:cxn>
                <a:cxn ang="0">
                  <a:pos x="311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63" h="605">
                  <a:moveTo>
                    <a:pt x="124" y="519"/>
                  </a:moveTo>
                  <a:lnTo>
                    <a:pt x="275" y="519"/>
                  </a:lnTo>
                  <a:cubicBezTo>
                    <a:pt x="284" y="519"/>
                    <a:pt x="297" y="519"/>
                    <a:pt x="313" y="518"/>
                  </a:cubicBezTo>
                  <a:cubicBezTo>
                    <a:pt x="330" y="518"/>
                    <a:pt x="346" y="515"/>
                    <a:pt x="363" y="509"/>
                  </a:cubicBezTo>
                  <a:cubicBezTo>
                    <a:pt x="380" y="504"/>
                    <a:pt x="395" y="495"/>
                    <a:pt x="409" y="482"/>
                  </a:cubicBezTo>
                  <a:cubicBezTo>
                    <a:pt x="422" y="469"/>
                    <a:pt x="430" y="450"/>
                    <a:pt x="432" y="425"/>
                  </a:cubicBezTo>
                  <a:cubicBezTo>
                    <a:pt x="433" y="418"/>
                    <a:pt x="432" y="409"/>
                    <a:pt x="432" y="398"/>
                  </a:cubicBezTo>
                  <a:cubicBezTo>
                    <a:pt x="431" y="387"/>
                    <a:pt x="427" y="377"/>
                    <a:pt x="420" y="366"/>
                  </a:cubicBezTo>
                  <a:cubicBezTo>
                    <a:pt x="413" y="356"/>
                    <a:pt x="402" y="348"/>
                    <a:pt x="387" y="341"/>
                  </a:cubicBezTo>
                  <a:cubicBezTo>
                    <a:pt x="372" y="334"/>
                    <a:pt x="351" y="330"/>
                    <a:pt x="324" y="330"/>
                  </a:cubicBezTo>
                  <a:lnTo>
                    <a:pt x="164" y="330"/>
                  </a:lnTo>
                  <a:lnTo>
                    <a:pt x="124" y="519"/>
                  </a:lnTo>
                  <a:close/>
                  <a:moveTo>
                    <a:pt x="178" y="254"/>
                  </a:moveTo>
                  <a:lnTo>
                    <a:pt x="337" y="254"/>
                  </a:lnTo>
                  <a:cubicBezTo>
                    <a:pt x="363" y="254"/>
                    <a:pt x="384" y="251"/>
                    <a:pt x="399" y="244"/>
                  </a:cubicBezTo>
                  <a:cubicBezTo>
                    <a:pt x="415" y="237"/>
                    <a:pt x="427" y="229"/>
                    <a:pt x="436" y="219"/>
                  </a:cubicBezTo>
                  <a:cubicBezTo>
                    <a:pt x="444" y="209"/>
                    <a:pt x="450" y="198"/>
                    <a:pt x="453" y="187"/>
                  </a:cubicBezTo>
                  <a:cubicBezTo>
                    <a:pt x="456" y="176"/>
                    <a:pt x="457" y="166"/>
                    <a:pt x="457" y="158"/>
                  </a:cubicBezTo>
                  <a:cubicBezTo>
                    <a:pt x="457" y="152"/>
                    <a:pt x="456" y="145"/>
                    <a:pt x="454" y="137"/>
                  </a:cubicBezTo>
                  <a:cubicBezTo>
                    <a:pt x="453" y="128"/>
                    <a:pt x="449" y="121"/>
                    <a:pt x="443" y="113"/>
                  </a:cubicBezTo>
                  <a:cubicBezTo>
                    <a:pt x="436" y="105"/>
                    <a:pt x="427" y="99"/>
                    <a:pt x="415" y="94"/>
                  </a:cubicBezTo>
                  <a:cubicBezTo>
                    <a:pt x="402" y="89"/>
                    <a:pt x="385" y="86"/>
                    <a:pt x="364" y="86"/>
                  </a:cubicBezTo>
                  <a:lnTo>
                    <a:pt x="213" y="86"/>
                  </a:lnTo>
                  <a:lnTo>
                    <a:pt x="178" y="254"/>
                  </a:lnTo>
                  <a:close/>
                  <a:moveTo>
                    <a:pt x="126" y="0"/>
                  </a:moveTo>
                  <a:lnTo>
                    <a:pt x="386" y="0"/>
                  </a:lnTo>
                  <a:cubicBezTo>
                    <a:pt x="426" y="0"/>
                    <a:pt x="458" y="5"/>
                    <a:pt x="482" y="16"/>
                  </a:cubicBezTo>
                  <a:cubicBezTo>
                    <a:pt x="505" y="27"/>
                    <a:pt x="523" y="40"/>
                    <a:pt x="535" y="54"/>
                  </a:cubicBezTo>
                  <a:cubicBezTo>
                    <a:pt x="547" y="69"/>
                    <a:pt x="555" y="85"/>
                    <a:pt x="558" y="101"/>
                  </a:cubicBezTo>
                  <a:cubicBezTo>
                    <a:pt x="561" y="117"/>
                    <a:pt x="563" y="131"/>
                    <a:pt x="563" y="142"/>
                  </a:cubicBezTo>
                  <a:cubicBezTo>
                    <a:pt x="563" y="160"/>
                    <a:pt x="560" y="177"/>
                    <a:pt x="555" y="193"/>
                  </a:cubicBezTo>
                  <a:cubicBezTo>
                    <a:pt x="550" y="209"/>
                    <a:pt x="542" y="224"/>
                    <a:pt x="532" y="236"/>
                  </a:cubicBezTo>
                  <a:cubicBezTo>
                    <a:pt x="522" y="249"/>
                    <a:pt x="509" y="260"/>
                    <a:pt x="495" y="269"/>
                  </a:cubicBezTo>
                  <a:cubicBezTo>
                    <a:pt x="481" y="277"/>
                    <a:pt x="465" y="283"/>
                    <a:pt x="447" y="286"/>
                  </a:cubicBezTo>
                  <a:lnTo>
                    <a:pt x="447" y="288"/>
                  </a:lnTo>
                  <a:cubicBezTo>
                    <a:pt x="478" y="297"/>
                    <a:pt x="501" y="313"/>
                    <a:pt x="516" y="334"/>
                  </a:cubicBezTo>
                  <a:cubicBezTo>
                    <a:pt x="531" y="356"/>
                    <a:pt x="538" y="383"/>
                    <a:pt x="538" y="415"/>
                  </a:cubicBezTo>
                  <a:cubicBezTo>
                    <a:pt x="538" y="430"/>
                    <a:pt x="535" y="449"/>
                    <a:pt x="529" y="471"/>
                  </a:cubicBezTo>
                  <a:cubicBezTo>
                    <a:pt x="522" y="493"/>
                    <a:pt x="511" y="513"/>
                    <a:pt x="494" y="534"/>
                  </a:cubicBezTo>
                  <a:cubicBezTo>
                    <a:pt x="478" y="554"/>
                    <a:pt x="455" y="570"/>
                    <a:pt x="425" y="584"/>
                  </a:cubicBezTo>
                  <a:cubicBezTo>
                    <a:pt x="396" y="598"/>
                    <a:pt x="358" y="605"/>
                    <a:pt x="311" y="605"/>
                  </a:cubicBez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5"/>
            <p:cNvSpPr>
              <a:spLocks/>
            </p:cNvSpPr>
            <p:nvPr userDrawn="1"/>
          </p:nvSpPr>
          <p:spPr bwMode="auto">
            <a:xfrm>
              <a:off x="6443663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6"/>
            <p:cNvSpPr>
              <a:spLocks/>
            </p:cNvSpPr>
            <p:nvPr userDrawn="1"/>
          </p:nvSpPr>
          <p:spPr bwMode="auto">
            <a:xfrm>
              <a:off x="6515100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7"/>
            <p:cNvSpPr>
              <a:spLocks noEditPoints="1"/>
            </p:cNvSpPr>
            <p:nvPr userDrawn="1"/>
          </p:nvSpPr>
          <p:spPr bwMode="auto">
            <a:xfrm>
              <a:off x="6578600" y="17129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8"/>
            <p:cNvSpPr>
              <a:spLocks/>
            </p:cNvSpPr>
            <p:nvPr userDrawn="1"/>
          </p:nvSpPr>
          <p:spPr bwMode="auto">
            <a:xfrm>
              <a:off x="66103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9"/>
            <p:cNvSpPr>
              <a:spLocks noEditPoints="1"/>
            </p:cNvSpPr>
            <p:nvPr userDrawn="1"/>
          </p:nvSpPr>
          <p:spPr bwMode="auto">
            <a:xfrm>
              <a:off x="6686550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0"/>
            <p:cNvSpPr>
              <a:spLocks/>
            </p:cNvSpPr>
            <p:nvPr userDrawn="1"/>
          </p:nvSpPr>
          <p:spPr bwMode="auto">
            <a:xfrm>
              <a:off x="675640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1"/>
            <p:cNvSpPr>
              <a:spLocks/>
            </p:cNvSpPr>
            <p:nvPr userDrawn="1"/>
          </p:nvSpPr>
          <p:spPr bwMode="auto">
            <a:xfrm>
              <a:off x="6821488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2"/>
            <p:cNvSpPr>
              <a:spLocks/>
            </p:cNvSpPr>
            <p:nvPr userDrawn="1"/>
          </p:nvSpPr>
          <p:spPr bwMode="auto">
            <a:xfrm>
              <a:off x="541338" y="1865313"/>
              <a:ext cx="114300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3"/>
            <p:cNvSpPr>
              <a:spLocks noEditPoints="1"/>
            </p:cNvSpPr>
            <p:nvPr userDrawn="1"/>
          </p:nvSpPr>
          <p:spPr bwMode="auto">
            <a:xfrm>
              <a:off x="655638" y="1865313"/>
              <a:ext cx="85725" cy="93663"/>
            </a:xfrm>
            <a:custGeom>
              <a:avLst/>
              <a:gdLst/>
              <a:ahLst/>
              <a:cxnLst>
                <a:cxn ang="0">
                  <a:pos x="124" y="519"/>
                </a:cxn>
                <a:cxn ang="0">
                  <a:pos x="275" y="519"/>
                </a:cxn>
                <a:cxn ang="0">
                  <a:pos x="313" y="518"/>
                </a:cxn>
                <a:cxn ang="0">
                  <a:pos x="363" y="509"/>
                </a:cxn>
                <a:cxn ang="0">
                  <a:pos x="409" y="482"/>
                </a:cxn>
                <a:cxn ang="0">
                  <a:pos x="432" y="425"/>
                </a:cxn>
                <a:cxn ang="0">
                  <a:pos x="432" y="398"/>
                </a:cxn>
                <a:cxn ang="0">
                  <a:pos x="420" y="366"/>
                </a:cxn>
                <a:cxn ang="0">
                  <a:pos x="387" y="341"/>
                </a:cxn>
                <a:cxn ang="0">
                  <a:pos x="324" y="330"/>
                </a:cxn>
                <a:cxn ang="0">
                  <a:pos x="164" y="330"/>
                </a:cxn>
                <a:cxn ang="0">
                  <a:pos x="124" y="519"/>
                </a:cxn>
                <a:cxn ang="0">
                  <a:pos x="178" y="254"/>
                </a:cxn>
                <a:cxn ang="0">
                  <a:pos x="337" y="254"/>
                </a:cxn>
                <a:cxn ang="0">
                  <a:pos x="399" y="244"/>
                </a:cxn>
                <a:cxn ang="0">
                  <a:pos x="436" y="219"/>
                </a:cxn>
                <a:cxn ang="0">
                  <a:pos x="453" y="187"/>
                </a:cxn>
                <a:cxn ang="0">
                  <a:pos x="457" y="158"/>
                </a:cxn>
                <a:cxn ang="0">
                  <a:pos x="454" y="137"/>
                </a:cxn>
                <a:cxn ang="0">
                  <a:pos x="443" y="113"/>
                </a:cxn>
                <a:cxn ang="0">
                  <a:pos x="415" y="94"/>
                </a:cxn>
                <a:cxn ang="0">
                  <a:pos x="364" y="86"/>
                </a:cxn>
                <a:cxn ang="0">
                  <a:pos x="213" y="86"/>
                </a:cxn>
                <a:cxn ang="0">
                  <a:pos x="178" y="254"/>
                </a:cxn>
                <a:cxn ang="0">
                  <a:pos x="126" y="0"/>
                </a:cxn>
                <a:cxn ang="0">
                  <a:pos x="386" y="0"/>
                </a:cxn>
                <a:cxn ang="0">
                  <a:pos x="482" y="16"/>
                </a:cxn>
                <a:cxn ang="0">
                  <a:pos x="535" y="54"/>
                </a:cxn>
                <a:cxn ang="0">
                  <a:pos x="558" y="101"/>
                </a:cxn>
                <a:cxn ang="0">
                  <a:pos x="563" y="142"/>
                </a:cxn>
                <a:cxn ang="0">
                  <a:pos x="555" y="193"/>
                </a:cxn>
                <a:cxn ang="0">
                  <a:pos x="532" y="236"/>
                </a:cxn>
                <a:cxn ang="0">
                  <a:pos x="495" y="269"/>
                </a:cxn>
                <a:cxn ang="0">
                  <a:pos x="447" y="286"/>
                </a:cxn>
                <a:cxn ang="0">
                  <a:pos x="447" y="288"/>
                </a:cxn>
                <a:cxn ang="0">
                  <a:pos x="516" y="334"/>
                </a:cxn>
                <a:cxn ang="0">
                  <a:pos x="538" y="415"/>
                </a:cxn>
                <a:cxn ang="0">
                  <a:pos x="529" y="471"/>
                </a:cxn>
                <a:cxn ang="0">
                  <a:pos x="494" y="534"/>
                </a:cxn>
                <a:cxn ang="0">
                  <a:pos x="425" y="584"/>
                </a:cxn>
                <a:cxn ang="0">
                  <a:pos x="311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63" h="605">
                  <a:moveTo>
                    <a:pt x="124" y="519"/>
                  </a:moveTo>
                  <a:lnTo>
                    <a:pt x="275" y="519"/>
                  </a:lnTo>
                  <a:cubicBezTo>
                    <a:pt x="284" y="519"/>
                    <a:pt x="297" y="519"/>
                    <a:pt x="313" y="518"/>
                  </a:cubicBezTo>
                  <a:cubicBezTo>
                    <a:pt x="330" y="518"/>
                    <a:pt x="346" y="515"/>
                    <a:pt x="363" y="509"/>
                  </a:cubicBezTo>
                  <a:cubicBezTo>
                    <a:pt x="380" y="504"/>
                    <a:pt x="395" y="495"/>
                    <a:pt x="409" y="482"/>
                  </a:cubicBezTo>
                  <a:cubicBezTo>
                    <a:pt x="422" y="469"/>
                    <a:pt x="430" y="450"/>
                    <a:pt x="432" y="425"/>
                  </a:cubicBezTo>
                  <a:cubicBezTo>
                    <a:pt x="433" y="418"/>
                    <a:pt x="432" y="409"/>
                    <a:pt x="432" y="398"/>
                  </a:cubicBezTo>
                  <a:cubicBezTo>
                    <a:pt x="431" y="387"/>
                    <a:pt x="427" y="377"/>
                    <a:pt x="420" y="366"/>
                  </a:cubicBezTo>
                  <a:cubicBezTo>
                    <a:pt x="413" y="356"/>
                    <a:pt x="402" y="348"/>
                    <a:pt x="387" y="341"/>
                  </a:cubicBezTo>
                  <a:cubicBezTo>
                    <a:pt x="372" y="334"/>
                    <a:pt x="351" y="330"/>
                    <a:pt x="324" y="330"/>
                  </a:cubicBezTo>
                  <a:lnTo>
                    <a:pt x="164" y="330"/>
                  </a:lnTo>
                  <a:lnTo>
                    <a:pt x="124" y="519"/>
                  </a:lnTo>
                  <a:close/>
                  <a:moveTo>
                    <a:pt x="178" y="254"/>
                  </a:moveTo>
                  <a:lnTo>
                    <a:pt x="337" y="254"/>
                  </a:lnTo>
                  <a:cubicBezTo>
                    <a:pt x="363" y="254"/>
                    <a:pt x="384" y="251"/>
                    <a:pt x="399" y="244"/>
                  </a:cubicBezTo>
                  <a:cubicBezTo>
                    <a:pt x="415" y="237"/>
                    <a:pt x="427" y="229"/>
                    <a:pt x="436" y="219"/>
                  </a:cubicBezTo>
                  <a:cubicBezTo>
                    <a:pt x="444" y="209"/>
                    <a:pt x="450" y="198"/>
                    <a:pt x="453" y="187"/>
                  </a:cubicBezTo>
                  <a:cubicBezTo>
                    <a:pt x="456" y="176"/>
                    <a:pt x="457" y="166"/>
                    <a:pt x="457" y="158"/>
                  </a:cubicBezTo>
                  <a:cubicBezTo>
                    <a:pt x="457" y="152"/>
                    <a:pt x="456" y="145"/>
                    <a:pt x="454" y="137"/>
                  </a:cubicBezTo>
                  <a:cubicBezTo>
                    <a:pt x="453" y="128"/>
                    <a:pt x="449" y="121"/>
                    <a:pt x="443" y="113"/>
                  </a:cubicBezTo>
                  <a:cubicBezTo>
                    <a:pt x="436" y="105"/>
                    <a:pt x="427" y="99"/>
                    <a:pt x="415" y="94"/>
                  </a:cubicBezTo>
                  <a:cubicBezTo>
                    <a:pt x="402" y="89"/>
                    <a:pt x="385" y="86"/>
                    <a:pt x="364" y="86"/>
                  </a:cubicBezTo>
                  <a:lnTo>
                    <a:pt x="213" y="86"/>
                  </a:lnTo>
                  <a:lnTo>
                    <a:pt x="178" y="254"/>
                  </a:lnTo>
                  <a:close/>
                  <a:moveTo>
                    <a:pt x="126" y="0"/>
                  </a:moveTo>
                  <a:lnTo>
                    <a:pt x="386" y="0"/>
                  </a:lnTo>
                  <a:cubicBezTo>
                    <a:pt x="426" y="0"/>
                    <a:pt x="458" y="5"/>
                    <a:pt x="482" y="16"/>
                  </a:cubicBezTo>
                  <a:cubicBezTo>
                    <a:pt x="505" y="27"/>
                    <a:pt x="523" y="40"/>
                    <a:pt x="535" y="54"/>
                  </a:cubicBezTo>
                  <a:cubicBezTo>
                    <a:pt x="547" y="69"/>
                    <a:pt x="555" y="85"/>
                    <a:pt x="558" y="101"/>
                  </a:cubicBezTo>
                  <a:cubicBezTo>
                    <a:pt x="561" y="117"/>
                    <a:pt x="563" y="131"/>
                    <a:pt x="563" y="142"/>
                  </a:cubicBezTo>
                  <a:cubicBezTo>
                    <a:pt x="563" y="160"/>
                    <a:pt x="560" y="177"/>
                    <a:pt x="555" y="193"/>
                  </a:cubicBezTo>
                  <a:cubicBezTo>
                    <a:pt x="550" y="209"/>
                    <a:pt x="542" y="224"/>
                    <a:pt x="532" y="236"/>
                  </a:cubicBezTo>
                  <a:cubicBezTo>
                    <a:pt x="522" y="249"/>
                    <a:pt x="509" y="260"/>
                    <a:pt x="495" y="269"/>
                  </a:cubicBezTo>
                  <a:cubicBezTo>
                    <a:pt x="481" y="277"/>
                    <a:pt x="465" y="283"/>
                    <a:pt x="447" y="286"/>
                  </a:cubicBezTo>
                  <a:lnTo>
                    <a:pt x="447" y="288"/>
                  </a:lnTo>
                  <a:cubicBezTo>
                    <a:pt x="478" y="297"/>
                    <a:pt x="501" y="313"/>
                    <a:pt x="516" y="334"/>
                  </a:cubicBezTo>
                  <a:cubicBezTo>
                    <a:pt x="531" y="356"/>
                    <a:pt x="538" y="383"/>
                    <a:pt x="538" y="415"/>
                  </a:cubicBezTo>
                  <a:cubicBezTo>
                    <a:pt x="538" y="430"/>
                    <a:pt x="535" y="449"/>
                    <a:pt x="529" y="471"/>
                  </a:cubicBezTo>
                  <a:cubicBezTo>
                    <a:pt x="522" y="493"/>
                    <a:pt x="511" y="513"/>
                    <a:pt x="494" y="534"/>
                  </a:cubicBezTo>
                  <a:cubicBezTo>
                    <a:pt x="478" y="554"/>
                    <a:pt x="455" y="570"/>
                    <a:pt x="425" y="584"/>
                  </a:cubicBezTo>
                  <a:cubicBezTo>
                    <a:pt x="396" y="598"/>
                    <a:pt x="358" y="605"/>
                    <a:pt x="311" y="605"/>
                  </a:cubicBez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94"/>
            <p:cNvSpPr>
              <a:spLocks noEditPoints="1"/>
            </p:cNvSpPr>
            <p:nvPr userDrawn="1"/>
          </p:nvSpPr>
          <p:spPr bwMode="auto">
            <a:xfrm>
              <a:off x="739775" y="1865313"/>
              <a:ext cx="87313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95"/>
            <p:cNvSpPr>
              <a:spLocks/>
            </p:cNvSpPr>
            <p:nvPr userDrawn="1"/>
          </p:nvSpPr>
          <p:spPr bwMode="auto">
            <a:xfrm>
              <a:off x="868363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96"/>
            <p:cNvSpPr>
              <a:spLocks/>
            </p:cNvSpPr>
            <p:nvPr userDrawn="1"/>
          </p:nvSpPr>
          <p:spPr bwMode="auto">
            <a:xfrm>
              <a:off x="952500" y="18653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97"/>
            <p:cNvSpPr>
              <a:spLocks noEditPoints="1"/>
            </p:cNvSpPr>
            <p:nvPr userDrawn="1"/>
          </p:nvSpPr>
          <p:spPr bwMode="auto">
            <a:xfrm>
              <a:off x="1066800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98"/>
            <p:cNvSpPr>
              <a:spLocks/>
            </p:cNvSpPr>
            <p:nvPr userDrawn="1"/>
          </p:nvSpPr>
          <p:spPr bwMode="auto">
            <a:xfrm>
              <a:off x="113823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99"/>
            <p:cNvSpPr>
              <a:spLocks noEditPoints="1"/>
            </p:cNvSpPr>
            <p:nvPr userDrawn="1"/>
          </p:nvSpPr>
          <p:spPr bwMode="auto">
            <a:xfrm>
              <a:off x="1211263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100"/>
            <p:cNvSpPr>
              <a:spLocks noEditPoints="1"/>
            </p:cNvSpPr>
            <p:nvPr userDrawn="1"/>
          </p:nvSpPr>
          <p:spPr bwMode="auto">
            <a:xfrm>
              <a:off x="1282700" y="18891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01"/>
            <p:cNvSpPr>
              <a:spLocks noEditPoints="1"/>
            </p:cNvSpPr>
            <p:nvPr userDrawn="1"/>
          </p:nvSpPr>
          <p:spPr bwMode="auto">
            <a:xfrm>
              <a:off x="1363663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102"/>
            <p:cNvSpPr>
              <a:spLocks/>
            </p:cNvSpPr>
            <p:nvPr userDrawn="1"/>
          </p:nvSpPr>
          <p:spPr bwMode="auto">
            <a:xfrm>
              <a:off x="1431925" y="18891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103"/>
            <p:cNvSpPr>
              <a:spLocks noEditPoints="1"/>
            </p:cNvSpPr>
            <p:nvPr userDrawn="1"/>
          </p:nvSpPr>
          <p:spPr bwMode="auto">
            <a:xfrm>
              <a:off x="1549400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104"/>
            <p:cNvSpPr>
              <a:spLocks/>
            </p:cNvSpPr>
            <p:nvPr userDrawn="1"/>
          </p:nvSpPr>
          <p:spPr bwMode="auto">
            <a:xfrm>
              <a:off x="1619250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105"/>
            <p:cNvSpPr>
              <a:spLocks/>
            </p:cNvSpPr>
            <p:nvPr userDrawn="1"/>
          </p:nvSpPr>
          <p:spPr bwMode="auto">
            <a:xfrm>
              <a:off x="16970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106"/>
            <p:cNvSpPr>
              <a:spLocks/>
            </p:cNvSpPr>
            <p:nvPr userDrawn="1"/>
          </p:nvSpPr>
          <p:spPr bwMode="auto">
            <a:xfrm>
              <a:off x="1770063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107"/>
            <p:cNvSpPr>
              <a:spLocks/>
            </p:cNvSpPr>
            <p:nvPr userDrawn="1"/>
          </p:nvSpPr>
          <p:spPr bwMode="auto">
            <a:xfrm>
              <a:off x="1854200" y="18653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108"/>
            <p:cNvSpPr>
              <a:spLocks noEditPoints="1"/>
            </p:cNvSpPr>
            <p:nvPr userDrawn="1"/>
          </p:nvSpPr>
          <p:spPr bwMode="auto">
            <a:xfrm>
              <a:off x="1968500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109"/>
            <p:cNvSpPr>
              <a:spLocks/>
            </p:cNvSpPr>
            <p:nvPr userDrawn="1"/>
          </p:nvSpPr>
          <p:spPr bwMode="auto">
            <a:xfrm>
              <a:off x="2039938" y="18891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110"/>
            <p:cNvSpPr>
              <a:spLocks/>
            </p:cNvSpPr>
            <p:nvPr userDrawn="1"/>
          </p:nvSpPr>
          <p:spPr bwMode="auto">
            <a:xfrm>
              <a:off x="2087563" y="1865313"/>
              <a:ext cx="714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51" y="342"/>
                </a:cxn>
                <a:cxn ang="0">
                  <a:pos x="152" y="344"/>
                </a:cxn>
                <a:cxn ang="0">
                  <a:pos x="351" y="167"/>
                </a:cxn>
                <a:cxn ang="0">
                  <a:pos x="472" y="167"/>
                </a:cxn>
                <a:cxn ang="0">
                  <a:pos x="279" y="328"/>
                </a:cxn>
                <a:cxn ang="0">
                  <a:pos x="386" y="605"/>
                </a:cxn>
                <a:cxn ang="0">
                  <a:pos x="279" y="605"/>
                </a:cxn>
                <a:cxn ang="0">
                  <a:pos x="202" y="392"/>
                </a:cxn>
                <a:cxn ang="0">
                  <a:pos x="128" y="456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72" h="605">
                  <a:moveTo>
                    <a:pt x="125" y="0"/>
                  </a:moveTo>
                  <a:lnTo>
                    <a:pt x="222" y="0"/>
                  </a:lnTo>
                  <a:lnTo>
                    <a:pt x="151" y="342"/>
                  </a:lnTo>
                  <a:lnTo>
                    <a:pt x="152" y="344"/>
                  </a:lnTo>
                  <a:lnTo>
                    <a:pt x="351" y="167"/>
                  </a:lnTo>
                  <a:lnTo>
                    <a:pt x="472" y="167"/>
                  </a:lnTo>
                  <a:lnTo>
                    <a:pt x="279" y="328"/>
                  </a:lnTo>
                  <a:lnTo>
                    <a:pt x="386" y="605"/>
                  </a:lnTo>
                  <a:lnTo>
                    <a:pt x="279" y="605"/>
                  </a:lnTo>
                  <a:lnTo>
                    <a:pt x="202" y="392"/>
                  </a:lnTo>
                  <a:lnTo>
                    <a:pt x="128" y="456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Freeform 111"/>
            <p:cNvSpPr>
              <a:spLocks noEditPoints="1"/>
            </p:cNvSpPr>
            <p:nvPr userDrawn="1"/>
          </p:nvSpPr>
          <p:spPr bwMode="auto">
            <a:xfrm>
              <a:off x="2157413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112"/>
            <p:cNvSpPr>
              <a:spLocks/>
            </p:cNvSpPr>
            <p:nvPr userDrawn="1"/>
          </p:nvSpPr>
          <p:spPr bwMode="auto">
            <a:xfrm>
              <a:off x="22304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13"/>
            <p:cNvSpPr>
              <a:spLocks noEditPoints="1"/>
            </p:cNvSpPr>
            <p:nvPr userDrawn="1"/>
          </p:nvSpPr>
          <p:spPr bwMode="auto">
            <a:xfrm>
              <a:off x="2268538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14"/>
            <p:cNvSpPr>
              <a:spLocks/>
            </p:cNvSpPr>
            <p:nvPr userDrawn="1"/>
          </p:nvSpPr>
          <p:spPr bwMode="auto">
            <a:xfrm>
              <a:off x="230028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15"/>
            <p:cNvSpPr>
              <a:spLocks noEditPoints="1"/>
            </p:cNvSpPr>
            <p:nvPr userDrawn="1"/>
          </p:nvSpPr>
          <p:spPr bwMode="auto">
            <a:xfrm>
              <a:off x="2373313" y="18891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16"/>
            <p:cNvSpPr>
              <a:spLocks/>
            </p:cNvSpPr>
            <p:nvPr userDrawn="1"/>
          </p:nvSpPr>
          <p:spPr bwMode="auto">
            <a:xfrm>
              <a:off x="2484438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117"/>
            <p:cNvSpPr>
              <a:spLocks noEditPoints="1"/>
            </p:cNvSpPr>
            <p:nvPr userDrawn="1"/>
          </p:nvSpPr>
          <p:spPr bwMode="auto">
            <a:xfrm>
              <a:off x="2570163" y="1865313"/>
              <a:ext cx="841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368" y="0"/>
                </a:cxn>
                <a:cxn ang="0">
                  <a:pos x="448" y="10"/>
                </a:cxn>
                <a:cxn ang="0">
                  <a:pos x="501" y="35"/>
                </a:cxn>
                <a:cxn ang="0">
                  <a:pos x="534" y="71"/>
                </a:cxn>
                <a:cxn ang="0">
                  <a:pos x="550" y="111"/>
                </a:cxn>
                <a:cxn ang="0">
                  <a:pos x="556" y="151"/>
                </a:cxn>
                <a:cxn ang="0">
                  <a:pos x="557" y="185"/>
                </a:cxn>
                <a:cxn ang="0">
                  <a:pos x="556" y="200"/>
                </a:cxn>
                <a:cxn ang="0">
                  <a:pos x="548" y="235"/>
                </a:cxn>
                <a:cxn ang="0">
                  <a:pos x="528" y="280"/>
                </a:cxn>
                <a:cxn ang="0">
                  <a:pos x="490" y="325"/>
                </a:cxn>
                <a:cxn ang="0">
                  <a:pos x="428" y="359"/>
                </a:cxn>
                <a:cxn ang="0">
                  <a:pos x="335" y="373"/>
                </a:cxn>
                <a:cxn ang="0">
                  <a:pos x="154" y="373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171" y="287"/>
                </a:cxn>
                <a:cxn ang="0">
                  <a:pos x="332" y="287"/>
                </a:cxn>
                <a:cxn ang="0">
                  <a:pos x="390" y="276"/>
                </a:cxn>
                <a:cxn ang="0">
                  <a:pos x="427" y="249"/>
                </a:cxn>
                <a:cxn ang="0">
                  <a:pos x="445" y="211"/>
                </a:cxn>
                <a:cxn ang="0">
                  <a:pos x="451" y="169"/>
                </a:cxn>
                <a:cxn ang="0">
                  <a:pos x="447" y="142"/>
                </a:cxn>
                <a:cxn ang="0">
                  <a:pos x="433" y="115"/>
                </a:cxn>
                <a:cxn ang="0">
                  <a:pos x="402" y="94"/>
                </a:cxn>
                <a:cxn ang="0">
                  <a:pos x="350" y="86"/>
                </a:cxn>
                <a:cxn ang="0">
                  <a:pos x="213" y="86"/>
                </a:cxn>
                <a:cxn ang="0">
                  <a:pos x="171" y="287"/>
                </a:cxn>
              </a:cxnLst>
              <a:rect l="0" t="0" r="r" b="b"/>
              <a:pathLst>
                <a:path w="557" h="605">
                  <a:moveTo>
                    <a:pt x="125" y="0"/>
                  </a:moveTo>
                  <a:lnTo>
                    <a:pt x="368" y="0"/>
                  </a:lnTo>
                  <a:cubicBezTo>
                    <a:pt x="400" y="0"/>
                    <a:pt x="426" y="3"/>
                    <a:pt x="448" y="10"/>
                  </a:cubicBezTo>
                  <a:cubicBezTo>
                    <a:pt x="469" y="16"/>
                    <a:pt x="487" y="25"/>
                    <a:pt x="501" y="35"/>
                  </a:cubicBezTo>
                  <a:cubicBezTo>
                    <a:pt x="515" y="46"/>
                    <a:pt x="526" y="57"/>
                    <a:pt x="534" y="71"/>
                  </a:cubicBezTo>
                  <a:cubicBezTo>
                    <a:pt x="541" y="84"/>
                    <a:pt x="547" y="98"/>
                    <a:pt x="550" y="111"/>
                  </a:cubicBezTo>
                  <a:cubicBezTo>
                    <a:pt x="554" y="125"/>
                    <a:pt x="556" y="139"/>
                    <a:pt x="556" y="151"/>
                  </a:cubicBezTo>
                  <a:cubicBezTo>
                    <a:pt x="557" y="164"/>
                    <a:pt x="557" y="175"/>
                    <a:pt x="557" y="185"/>
                  </a:cubicBezTo>
                  <a:cubicBezTo>
                    <a:pt x="557" y="185"/>
                    <a:pt x="557" y="190"/>
                    <a:pt x="556" y="200"/>
                  </a:cubicBezTo>
                  <a:cubicBezTo>
                    <a:pt x="555" y="210"/>
                    <a:pt x="552" y="221"/>
                    <a:pt x="548" y="235"/>
                  </a:cubicBezTo>
                  <a:cubicBezTo>
                    <a:pt x="544" y="249"/>
                    <a:pt x="537" y="264"/>
                    <a:pt x="528" y="280"/>
                  </a:cubicBezTo>
                  <a:cubicBezTo>
                    <a:pt x="519" y="296"/>
                    <a:pt x="506" y="311"/>
                    <a:pt x="490" y="325"/>
                  </a:cubicBezTo>
                  <a:cubicBezTo>
                    <a:pt x="474" y="339"/>
                    <a:pt x="453" y="350"/>
                    <a:pt x="428" y="359"/>
                  </a:cubicBezTo>
                  <a:cubicBezTo>
                    <a:pt x="403" y="368"/>
                    <a:pt x="372" y="373"/>
                    <a:pt x="335" y="373"/>
                  </a:cubicBezTo>
                  <a:lnTo>
                    <a:pt x="154" y="373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171" y="287"/>
                  </a:moveTo>
                  <a:lnTo>
                    <a:pt x="332" y="287"/>
                  </a:lnTo>
                  <a:cubicBezTo>
                    <a:pt x="355" y="287"/>
                    <a:pt x="375" y="283"/>
                    <a:pt x="390" y="276"/>
                  </a:cubicBezTo>
                  <a:cubicBezTo>
                    <a:pt x="406" y="269"/>
                    <a:pt x="418" y="260"/>
                    <a:pt x="427" y="249"/>
                  </a:cubicBezTo>
                  <a:cubicBezTo>
                    <a:pt x="436" y="237"/>
                    <a:pt x="442" y="225"/>
                    <a:pt x="445" y="211"/>
                  </a:cubicBezTo>
                  <a:cubicBezTo>
                    <a:pt x="449" y="197"/>
                    <a:pt x="451" y="183"/>
                    <a:pt x="451" y="169"/>
                  </a:cubicBezTo>
                  <a:cubicBezTo>
                    <a:pt x="451" y="161"/>
                    <a:pt x="450" y="152"/>
                    <a:pt x="447" y="142"/>
                  </a:cubicBezTo>
                  <a:cubicBezTo>
                    <a:pt x="445" y="133"/>
                    <a:pt x="440" y="123"/>
                    <a:pt x="433" y="115"/>
                  </a:cubicBezTo>
                  <a:cubicBezTo>
                    <a:pt x="426" y="106"/>
                    <a:pt x="416" y="99"/>
                    <a:pt x="402" y="94"/>
                  </a:cubicBezTo>
                  <a:cubicBezTo>
                    <a:pt x="389" y="89"/>
                    <a:pt x="372" y="86"/>
                    <a:pt x="350" y="86"/>
                  </a:cubicBezTo>
                  <a:lnTo>
                    <a:pt x="213" y="86"/>
                  </a:lnTo>
                  <a:lnTo>
                    <a:pt x="171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118"/>
            <p:cNvSpPr>
              <a:spLocks/>
            </p:cNvSpPr>
            <p:nvPr userDrawn="1"/>
          </p:nvSpPr>
          <p:spPr bwMode="auto">
            <a:xfrm>
              <a:off x="2657475" y="18923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19"/>
            <p:cNvSpPr>
              <a:spLocks noEditPoints="1"/>
            </p:cNvSpPr>
            <p:nvPr userDrawn="1"/>
          </p:nvSpPr>
          <p:spPr bwMode="auto">
            <a:xfrm>
              <a:off x="2728913" y="1865313"/>
              <a:ext cx="71438" cy="95250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7" y="217"/>
                </a:cxn>
                <a:cxn ang="0">
                  <a:pos x="179" y="218"/>
                </a:cxn>
                <a:cxn ang="0">
                  <a:pos x="312" y="155"/>
                </a:cxn>
                <a:cxn ang="0">
                  <a:pos x="382" y="169"/>
                </a:cxn>
                <a:cxn ang="0">
                  <a:pos x="434" y="206"/>
                </a:cxn>
                <a:cxn ang="0">
                  <a:pos x="466" y="264"/>
                </a:cxn>
                <a:cxn ang="0">
                  <a:pos x="477" y="336"/>
                </a:cxn>
                <a:cxn ang="0">
                  <a:pos x="463" y="438"/>
                </a:cxn>
                <a:cxn ang="0">
                  <a:pos x="419" y="528"/>
                </a:cxn>
                <a:cxn ang="0">
                  <a:pos x="347" y="592"/>
                </a:cxn>
                <a:cxn ang="0">
                  <a:pos x="247" y="617"/>
                </a:cxn>
                <a:cxn ang="0">
                  <a:pos x="161" y="598"/>
                </a:cxn>
                <a:cxn ang="0">
                  <a:pos x="103" y="531"/>
                </a:cxn>
                <a:cxn ang="0">
                  <a:pos x="101" y="531"/>
                </a:cxn>
                <a:cxn ang="0">
                  <a:pos x="88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278" y="231"/>
                </a:cxn>
                <a:cxn ang="0">
                  <a:pos x="214" y="250"/>
                </a:cxn>
                <a:cxn ang="0">
                  <a:pos x="169" y="298"/>
                </a:cxn>
                <a:cxn ang="0">
                  <a:pos x="142" y="362"/>
                </a:cxn>
                <a:cxn ang="0">
                  <a:pos x="133" y="431"/>
                </a:cxn>
                <a:cxn ang="0">
                  <a:pos x="157" y="511"/>
                </a:cxn>
                <a:cxn ang="0">
                  <a:pos x="235" y="541"/>
                </a:cxn>
                <a:cxn ang="0">
                  <a:pos x="299" y="522"/>
                </a:cxn>
                <a:cxn ang="0">
                  <a:pos x="344" y="475"/>
                </a:cxn>
                <a:cxn ang="0">
                  <a:pos x="371" y="411"/>
                </a:cxn>
                <a:cxn ang="0">
                  <a:pos x="380" y="342"/>
                </a:cxn>
                <a:cxn ang="0">
                  <a:pos x="355" y="261"/>
                </a:cxn>
                <a:cxn ang="0">
                  <a:pos x="278" y="231"/>
                </a:cxn>
              </a:cxnLst>
              <a:rect l="0" t="0" r="r" b="b"/>
              <a:pathLst>
                <a:path w="477" h="617">
                  <a:moveTo>
                    <a:pt x="125" y="0"/>
                  </a:moveTo>
                  <a:lnTo>
                    <a:pt x="222" y="0"/>
                  </a:lnTo>
                  <a:lnTo>
                    <a:pt x="177" y="217"/>
                  </a:lnTo>
                  <a:lnTo>
                    <a:pt x="179" y="218"/>
                  </a:lnTo>
                  <a:cubicBezTo>
                    <a:pt x="212" y="176"/>
                    <a:pt x="256" y="155"/>
                    <a:pt x="312" y="155"/>
                  </a:cubicBezTo>
                  <a:cubicBezTo>
                    <a:pt x="338" y="155"/>
                    <a:pt x="361" y="160"/>
                    <a:pt x="382" y="169"/>
                  </a:cubicBezTo>
                  <a:cubicBezTo>
                    <a:pt x="402" y="178"/>
                    <a:pt x="420" y="190"/>
                    <a:pt x="434" y="206"/>
                  </a:cubicBezTo>
                  <a:cubicBezTo>
                    <a:pt x="448" y="222"/>
                    <a:pt x="459" y="241"/>
                    <a:pt x="466" y="264"/>
                  </a:cubicBezTo>
                  <a:cubicBezTo>
                    <a:pt x="473" y="286"/>
                    <a:pt x="477" y="310"/>
                    <a:pt x="477" y="336"/>
                  </a:cubicBezTo>
                  <a:cubicBezTo>
                    <a:pt x="477" y="370"/>
                    <a:pt x="472" y="404"/>
                    <a:pt x="463" y="438"/>
                  </a:cubicBezTo>
                  <a:cubicBezTo>
                    <a:pt x="453" y="471"/>
                    <a:pt x="439" y="501"/>
                    <a:pt x="419" y="528"/>
                  </a:cubicBezTo>
                  <a:cubicBezTo>
                    <a:pt x="400" y="555"/>
                    <a:pt x="376" y="576"/>
                    <a:pt x="347" y="592"/>
                  </a:cubicBezTo>
                  <a:cubicBezTo>
                    <a:pt x="319" y="609"/>
                    <a:pt x="285" y="617"/>
                    <a:pt x="247" y="617"/>
                  </a:cubicBezTo>
                  <a:cubicBezTo>
                    <a:pt x="214" y="617"/>
                    <a:pt x="185" y="611"/>
                    <a:pt x="161" y="598"/>
                  </a:cubicBezTo>
                  <a:cubicBezTo>
                    <a:pt x="137" y="585"/>
                    <a:pt x="117" y="563"/>
                    <a:pt x="103" y="531"/>
                  </a:cubicBezTo>
                  <a:lnTo>
                    <a:pt x="101" y="531"/>
                  </a:lnTo>
                  <a:lnTo>
                    <a:pt x="8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278" y="231"/>
                  </a:moveTo>
                  <a:cubicBezTo>
                    <a:pt x="253" y="231"/>
                    <a:pt x="232" y="237"/>
                    <a:pt x="214" y="250"/>
                  </a:cubicBezTo>
                  <a:cubicBezTo>
                    <a:pt x="196" y="262"/>
                    <a:pt x="181" y="278"/>
                    <a:pt x="169" y="298"/>
                  </a:cubicBezTo>
                  <a:cubicBezTo>
                    <a:pt x="157" y="317"/>
                    <a:pt x="148" y="339"/>
                    <a:pt x="142" y="362"/>
                  </a:cubicBezTo>
                  <a:cubicBezTo>
                    <a:pt x="136" y="386"/>
                    <a:pt x="133" y="409"/>
                    <a:pt x="133" y="431"/>
                  </a:cubicBezTo>
                  <a:cubicBezTo>
                    <a:pt x="133" y="465"/>
                    <a:pt x="141" y="491"/>
                    <a:pt x="157" y="511"/>
                  </a:cubicBezTo>
                  <a:cubicBezTo>
                    <a:pt x="174" y="531"/>
                    <a:pt x="200" y="541"/>
                    <a:pt x="235" y="541"/>
                  </a:cubicBezTo>
                  <a:cubicBezTo>
                    <a:pt x="259" y="541"/>
                    <a:pt x="281" y="535"/>
                    <a:pt x="299" y="522"/>
                  </a:cubicBezTo>
                  <a:cubicBezTo>
                    <a:pt x="317" y="510"/>
                    <a:pt x="332" y="494"/>
                    <a:pt x="344" y="475"/>
                  </a:cubicBezTo>
                  <a:cubicBezTo>
                    <a:pt x="356" y="455"/>
                    <a:pt x="365" y="434"/>
                    <a:pt x="371" y="411"/>
                  </a:cubicBezTo>
                  <a:cubicBezTo>
                    <a:pt x="377" y="387"/>
                    <a:pt x="380" y="364"/>
                    <a:pt x="380" y="342"/>
                  </a:cubicBezTo>
                  <a:cubicBezTo>
                    <a:pt x="380" y="308"/>
                    <a:pt x="372" y="281"/>
                    <a:pt x="355" y="261"/>
                  </a:cubicBezTo>
                  <a:cubicBezTo>
                    <a:pt x="339" y="241"/>
                    <a:pt x="313" y="231"/>
                    <a:pt x="278" y="2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20"/>
            <p:cNvSpPr>
              <a:spLocks/>
            </p:cNvSpPr>
            <p:nvPr userDrawn="1"/>
          </p:nvSpPr>
          <p:spPr bwMode="auto">
            <a:xfrm>
              <a:off x="2806700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21"/>
            <p:cNvSpPr>
              <a:spLocks noEditPoints="1"/>
            </p:cNvSpPr>
            <p:nvPr userDrawn="1"/>
          </p:nvSpPr>
          <p:spPr bwMode="auto">
            <a:xfrm>
              <a:off x="2838450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22"/>
            <p:cNvSpPr>
              <a:spLocks/>
            </p:cNvSpPr>
            <p:nvPr userDrawn="1"/>
          </p:nvSpPr>
          <p:spPr bwMode="auto">
            <a:xfrm>
              <a:off x="2871788" y="18891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23"/>
            <p:cNvSpPr>
              <a:spLocks noEditPoints="1"/>
            </p:cNvSpPr>
            <p:nvPr userDrawn="1"/>
          </p:nvSpPr>
          <p:spPr bwMode="auto">
            <a:xfrm>
              <a:off x="2978150" y="1865313"/>
              <a:ext cx="88900" cy="93663"/>
            </a:xfrm>
            <a:custGeom>
              <a:avLst/>
              <a:gdLst/>
              <a:ahLst/>
              <a:cxnLst>
                <a:cxn ang="0">
                  <a:pos x="176" y="276"/>
                </a:cxn>
                <a:cxn ang="0">
                  <a:pos x="331" y="276"/>
                </a:cxn>
                <a:cxn ang="0">
                  <a:pos x="436" y="247"/>
                </a:cxn>
                <a:cxn ang="0">
                  <a:pos x="472" y="165"/>
                </a:cxn>
                <a:cxn ang="0">
                  <a:pos x="463" y="125"/>
                </a:cxn>
                <a:cxn ang="0">
                  <a:pos x="439" y="100"/>
                </a:cxn>
                <a:cxn ang="0">
                  <a:pos x="404" y="89"/>
                </a:cxn>
                <a:cxn ang="0">
                  <a:pos x="364" y="86"/>
                </a:cxn>
                <a:cxn ang="0">
                  <a:pos x="215" y="86"/>
                </a:cxn>
                <a:cxn ang="0">
                  <a:pos x="176" y="276"/>
                </a:cxn>
                <a:cxn ang="0">
                  <a:pos x="125" y="0"/>
                </a:cxn>
                <a:cxn ang="0">
                  <a:pos x="387" y="0"/>
                </a:cxn>
                <a:cxn ang="0">
                  <a:pos x="439" y="3"/>
                </a:cxn>
                <a:cxn ang="0">
                  <a:pos x="502" y="22"/>
                </a:cxn>
                <a:cxn ang="0">
                  <a:pos x="556" y="68"/>
                </a:cxn>
                <a:cxn ang="0">
                  <a:pos x="578" y="154"/>
                </a:cxn>
                <a:cxn ang="0">
                  <a:pos x="542" y="267"/>
                </a:cxn>
                <a:cxn ang="0">
                  <a:pos x="441" y="319"/>
                </a:cxn>
                <a:cxn ang="0">
                  <a:pos x="441" y="321"/>
                </a:cxn>
                <a:cxn ang="0">
                  <a:pos x="492" y="363"/>
                </a:cxn>
                <a:cxn ang="0">
                  <a:pos x="505" y="430"/>
                </a:cxn>
                <a:cxn ang="0">
                  <a:pos x="500" y="492"/>
                </a:cxn>
                <a:cxn ang="0">
                  <a:pos x="496" y="555"/>
                </a:cxn>
                <a:cxn ang="0">
                  <a:pos x="498" y="580"/>
                </a:cxn>
                <a:cxn ang="0">
                  <a:pos x="507" y="605"/>
                </a:cxn>
                <a:cxn ang="0">
                  <a:pos x="396" y="605"/>
                </a:cxn>
                <a:cxn ang="0">
                  <a:pos x="390" y="582"/>
                </a:cxn>
                <a:cxn ang="0">
                  <a:pos x="389" y="558"/>
                </a:cxn>
                <a:cxn ang="0">
                  <a:pos x="394" y="492"/>
                </a:cxn>
                <a:cxn ang="0">
                  <a:pos x="399" y="426"/>
                </a:cxn>
                <a:cxn ang="0">
                  <a:pos x="389" y="386"/>
                </a:cxn>
                <a:cxn ang="0">
                  <a:pos x="363" y="365"/>
                </a:cxn>
                <a:cxn ang="0">
                  <a:pos x="327" y="357"/>
                </a:cxn>
                <a:cxn ang="0">
                  <a:pos x="286" y="356"/>
                </a:cxn>
                <a:cxn ang="0">
                  <a:pos x="159" y="356"/>
                </a:cxn>
                <a:cxn ang="0">
                  <a:pos x="108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78" h="605">
                  <a:moveTo>
                    <a:pt x="176" y="276"/>
                  </a:moveTo>
                  <a:lnTo>
                    <a:pt x="331" y="276"/>
                  </a:lnTo>
                  <a:cubicBezTo>
                    <a:pt x="377" y="276"/>
                    <a:pt x="411" y="266"/>
                    <a:pt x="436" y="247"/>
                  </a:cubicBezTo>
                  <a:cubicBezTo>
                    <a:pt x="460" y="228"/>
                    <a:pt x="472" y="201"/>
                    <a:pt x="472" y="165"/>
                  </a:cubicBezTo>
                  <a:cubicBezTo>
                    <a:pt x="472" y="149"/>
                    <a:pt x="469" y="135"/>
                    <a:pt x="463" y="125"/>
                  </a:cubicBezTo>
                  <a:cubicBezTo>
                    <a:pt x="457" y="114"/>
                    <a:pt x="449" y="106"/>
                    <a:pt x="439" y="100"/>
                  </a:cubicBezTo>
                  <a:cubicBezTo>
                    <a:pt x="429" y="95"/>
                    <a:pt x="417" y="91"/>
                    <a:pt x="404" y="89"/>
                  </a:cubicBezTo>
                  <a:cubicBezTo>
                    <a:pt x="391" y="87"/>
                    <a:pt x="378" y="86"/>
                    <a:pt x="364" y="86"/>
                  </a:cubicBezTo>
                  <a:lnTo>
                    <a:pt x="215" y="86"/>
                  </a:lnTo>
                  <a:lnTo>
                    <a:pt x="176" y="276"/>
                  </a:lnTo>
                  <a:close/>
                  <a:moveTo>
                    <a:pt x="125" y="0"/>
                  </a:moveTo>
                  <a:lnTo>
                    <a:pt x="387" y="0"/>
                  </a:lnTo>
                  <a:cubicBezTo>
                    <a:pt x="400" y="0"/>
                    <a:pt x="417" y="1"/>
                    <a:pt x="439" y="3"/>
                  </a:cubicBezTo>
                  <a:cubicBezTo>
                    <a:pt x="460" y="6"/>
                    <a:pt x="481" y="12"/>
                    <a:pt x="502" y="22"/>
                  </a:cubicBezTo>
                  <a:cubicBezTo>
                    <a:pt x="523" y="32"/>
                    <a:pt x="541" y="48"/>
                    <a:pt x="556" y="68"/>
                  </a:cubicBezTo>
                  <a:cubicBezTo>
                    <a:pt x="571" y="89"/>
                    <a:pt x="578" y="118"/>
                    <a:pt x="578" y="154"/>
                  </a:cubicBezTo>
                  <a:cubicBezTo>
                    <a:pt x="578" y="202"/>
                    <a:pt x="566" y="240"/>
                    <a:pt x="542" y="267"/>
                  </a:cubicBezTo>
                  <a:cubicBezTo>
                    <a:pt x="517" y="294"/>
                    <a:pt x="484" y="311"/>
                    <a:pt x="441" y="319"/>
                  </a:cubicBezTo>
                  <a:lnTo>
                    <a:pt x="441" y="321"/>
                  </a:lnTo>
                  <a:cubicBezTo>
                    <a:pt x="466" y="330"/>
                    <a:pt x="483" y="344"/>
                    <a:pt x="492" y="363"/>
                  </a:cubicBezTo>
                  <a:cubicBezTo>
                    <a:pt x="501" y="382"/>
                    <a:pt x="505" y="404"/>
                    <a:pt x="505" y="430"/>
                  </a:cubicBezTo>
                  <a:cubicBezTo>
                    <a:pt x="505" y="451"/>
                    <a:pt x="503" y="472"/>
                    <a:pt x="500" y="492"/>
                  </a:cubicBezTo>
                  <a:cubicBezTo>
                    <a:pt x="497" y="513"/>
                    <a:pt x="495" y="534"/>
                    <a:pt x="496" y="555"/>
                  </a:cubicBezTo>
                  <a:cubicBezTo>
                    <a:pt x="496" y="564"/>
                    <a:pt x="497" y="572"/>
                    <a:pt x="498" y="580"/>
                  </a:cubicBezTo>
                  <a:cubicBezTo>
                    <a:pt x="499" y="589"/>
                    <a:pt x="502" y="597"/>
                    <a:pt x="507" y="605"/>
                  </a:cubicBezTo>
                  <a:lnTo>
                    <a:pt x="396" y="605"/>
                  </a:lnTo>
                  <a:cubicBezTo>
                    <a:pt x="393" y="597"/>
                    <a:pt x="391" y="589"/>
                    <a:pt x="390" y="582"/>
                  </a:cubicBezTo>
                  <a:cubicBezTo>
                    <a:pt x="389" y="575"/>
                    <a:pt x="389" y="567"/>
                    <a:pt x="389" y="558"/>
                  </a:cubicBezTo>
                  <a:cubicBezTo>
                    <a:pt x="389" y="536"/>
                    <a:pt x="391" y="514"/>
                    <a:pt x="394" y="492"/>
                  </a:cubicBezTo>
                  <a:cubicBezTo>
                    <a:pt x="397" y="470"/>
                    <a:pt x="399" y="448"/>
                    <a:pt x="399" y="426"/>
                  </a:cubicBezTo>
                  <a:cubicBezTo>
                    <a:pt x="399" y="409"/>
                    <a:pt x="396" y="395"/>
                    <a:pt x="389" y="386"/>
                  </a:cubicBezTo>
                  <a:cubicBezTo>
                    <a:pt x="383" y="376"/>
                    <a:pt x="374" y="369"/>
                    <a:pt x="363" y="365"/>
                  </a:cubicBezTo>
                  <a:cubicBezTo>
                    <a:pt x="353" y="361"/>
                    <a:pt x="341" y="358"/>
                    <a:pt x="327" y="357"/>
                  </a:cubicBezTo>
                  <a:cubicBezTo>
                    <a:pt x="313" y="356"/>
                    <a:pt x="300" y="356"/>
                    <a:pt x="286" y="356"/>
                  </a:cubicBezTo>
                  <a:lnTo>
                    <a:pt x="159" y="356"/>
                  </a:lnTo>
                  <a:lnTo>
                    <a:pt x="10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24"/>
            <p:cNvSpPr>
              <a:spLocks noEditPoints="1"/>
            </p:cNvSpPr>
            <p:nvPr userDrawn="1"/>
          </p:nvSpPr>
          <p:spPr bwMode="auto">
            <a:xfrm>
              <a:off x="3070225" y="18891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25"/>
            <p:cNvSpPr>
              <a:spLocks/>
            </p:cNvSpPr>
            <p:nvPr userDrawn="1"/>
          </p:nvSpPr>
          <p:spPr bwMode="auto">
            <a:xfrm>
              <a:off x="3140075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26"/>
            <p:cNvSpPr>
              <a:spLocks noEditPoints="1"/>
            </p:cNvSpPr>
            <p:nvPr userDrawn="1"/>
          </p:nvSpPr>
          <p:spPr bwMode="auto">
            <a:xfrm>
              <a:off x="3171825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27"/>
            <p:cNvSpPr>
              <a:spLocks/>
            </p:cNvSpPr>
            <p:nvPr userDrawn="1"/>
          </p:nvSpPr>
          <p:spPr bwMode="auto">
            <a:xfrm>
              <a:off x="32464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28"/>
            <p:cNvSpPr>
              <a:spLocks noEditPoints="1"/>
            </p:cNvSpPr>
            <p:nvPr userDrawn="1"/>
          </p:nvSpPr>
          <p:spPr bwMode="auto">
            <a:xfrm>
              <a:off x="3286125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29"/>
            <p:cNvSpPr>
              <a:spLocks noEditPoints="1"/>
            </p:cNvSpPr>
            <p:nvPr userDrawn="1"/>
          </p:nvSpPr>
          <p:spPr bwMode="auto">
            <a:xfrm>
              <a:off x="3319463" y="18891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130"/>
            <p:cNvSpPr>
              <a:spLocks/>
            </p:cNvSpPr>
            <p:nvPr userDrawn="1"/>
          </p:nvSpPr>
          <p:spPr bwMode="auto">
            <a:xfrm>
              <a:off x="3394075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31"/>
            <p:cNvSpPr>
              <a:spLocks/>
            </p:cNvSpPr>
            <p:nvPr userDrawn="1"/>
          </p:nvSpPr>
          <p:spPr bwMode="auto">
            <a:xfrm>
              <a:off x="3467100" y="18891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32"/>
            <p:cNvSpPr>
              <a:spLocks/>
            </p:cNvSpPr>
            <p:nvPr userDrawn="1"/>
          </p:nvSpPr>
          <p:spPr bwMode="auto">
            <a:xfrm>
              <a:off x="3565525" y="1863725"/>
              <a:ext cx="52388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133"/>
            <p:cNvSpPr>
              <a:spLocks noEditPoints="1"/>
            </p:cNvSpPr>
            <p:nvPr userDrawn="1"/>
          </p:nvSpPr>
          <p:spPr bwMode="auto">
            <a:xfrm>
              <a:off x="3651250" y="1865313"/>
              <a:ext cx="857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368" y="0"/>
                </a:cxn>
                <a:cxn ang="0">
                  <a:pos x="448" y="10"/>
                </a:cxn>
                <a:cxn ang="0">
                  <a:pos x="501" y="35"/>
                </a:cxn>
                <a:cxn ang="0">
                  <a:pos x="534" y="71"/>
                </a:cxn>
                <a:cxn ang="0">
                  <a:pos x="550" y="111"/>
                </a:cxn>
                <a:cxn ang="0">
                  <a:pos x="556" y="151"/>
                </a:cxn>
                <a:cxn ang="0">
                  <a:pos x="557" y="185"/>
                </a:cxn>
                <a:cxn ang="0">
                  <a:pos x="556" y="200"/>
                </a:cxn>
                <a:cxn ang="0">
                  <a:pos x="548" y="235"/>
                </a:cxn>
                <a:cxn ang="0">
                  <a:pos x="528" y="280"/>
                </a:cxn>
                <a:cxn ang="0">
                  <a:pos x="490" y="325"/>
                </a:cxn>
                <a:cxn ang="0">
                  <a:pos x="428" y="359"/>
                </a:cxn>
                <a:cxn ang="0">
                  <a:pos x="335" y="373"/>
                </a:cxn>
                <a:cxn ang="0">
                  <a:pos x="154" y="373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171" y="287"/>
                </a:cxn>
                <a:cxn ang="0">
                  <a:pos x="332" y="287"/>
                </a:cxn>
                <a:cxn ang="0">
                  <a:pos x="390" y="276"/>
                </a:cxn>
                <a:cxn ang="0">
                  <a:pos x="427" y="249"/>
                </a:cxn>
                <a:cxn ang="0">
                  <a:pos x="445" y="211"/>
                </a:cxn>
                <a:cxn ang="0">
                  <a:pos x="451" y="169"/>
                </a:cxn>
                <a:cxn ang="0">
                  <a:pos x="447" y="142"/>
                </a:cxn>
                <a:cxn ang="0">
                  <a:pos x="433" y="115"/>
                </a:cxn>
                <a:cxn ang="0">
                  <a:pos x="402" y="94"/>
                </a:cxn>
                <a:cxn ang="0">
                  <a:pos x="350" y="86"/>
                </a:cxn>
                <a:cxn ang="0">
                  <a:pos x="213" y="86"/>
                </a:cxn>
                <a:cxn ang="0">
                  <a:pos x="171" y="287"/>
                </a:cxn>
              </a:cxnLst>
              <a:rect l="0" t="0" r="r" b="b"/>
              <a:pathLst>
                <a:path w="557" h="605">
                  <a:moveTo>
                    <a:pt x="125" y="0"/>
                  </a:moveTo>
                  <a:lnTo>
                    <a:pt x="368" y="0"/>
                  </a:lnTo>
                  <a:cubicBezTo>
                    <a:pt x="400" y="0"/>
                    <a:pt x="426" y="3"/>
                    <a:pt x="448" y="10"/>
                  </a:cubicBezTo>
                  <a:cubicBezTo>
                    <a:pt x="469" y="16"/>
                    <a:pt x="487" y="25"/>
                    <a:pt x="501" y="35"/>
                  </a:cubicBezTo>
                  <a:cubicBezTo>
                    <a:pt x="515" y="46"/>
                    <a:pt x="526" y="57"/>
                    <a:pt x="534" y="71"/>
                  </a:cubicBezTo>
                  <a:cubicBezTo>
                    <a:pt x="541" y="84"/>
                    <a:pt x="547" y="98"/>
                    <a:pt x="550" y="111"/>
                  </a:cubicBezTo>
                  <a:cubicBezTo>
                    <a:pt x="554" y="125"/>
                    <a:pt x="556" y="139"/>
                    <a:pt x="556" y="151"/>
                  </a:cubicBezTo>
                  <a:cubicBezTo>
                    <a:pt x="557" y="164"/>
                    <a:pt x="557" y="175"/>
                    <a:pt x="557" y="185"/>
                  </a:cubicBezTo>
                  <a:cubicBezTo>
                    <a:pt x="557" y="185"/>
                    <a:pt x="557" y="190"/>
                    <a:pt x="556" y="200"/>
                  </a:cubicBezTo>
                  <a:cubicBezTo>
                    <a:pt x="555" y="210"/>
                    <a:pt x="552" y="221"/>
                    <a:pt x="548" y="235"/>
                  </a:cubicBezTo>
                  <a:cubicBezTo>
                    <a:pt x="544" y="249"/>
                    <a:pt x="537" y="264"/>
                    <a:pt x="528" y="280"/>
                  </a:cubicBezTo>
                  <a:cubicBezTo>
                    <a:pt x="519" y="296"/>
                    <a:pt x="506" y="311"/>
                    <a:pt x="490" y="325"/>
                  </a:cubicBezTo>
                  <a:cubicBezTo>
                    <a:pt x="474" y="339"/>
                    <a:pt x="453" y="350"/>
                    <a:pt x="428" y="359"/>
                  </a:cubicBezTo>
                  <a:cubicBezTo>
                    <a:pt x="403" y="368"/>
                    <a:pt x="372" y="373"/>
                    <a:pt x="335" y="373"/>
                  </a:cubicBezTo>
                  <a:lnTo>
                    <a:pt x="154" y="373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171" y="287"/>
                  </a:moveTo>
                  <a:lnTo>
                    <a:pt x="332" y="287"/>
                  </a:lnTo>
                  <a:cubicBezTo>
                    <a:pt x="355" y="287"/>
                    <a:pt x="375" y="283"/>
                    <a:pt x="390" y="276"/>
                  </a:cubicBezTo>
                  <a:cubicBezTo>
                    <a:pt x="406" y="269"/>
                    <a:pt x="418" y="260"/>
                    <a:pt x="427" y="249"/>
                  </a:cubicBezTo>
                  <a:cubicBezTo>
                    <a:pt x="436" y="237"/>
                    <a:pt x="442" y="225"/>
                    <a:pt x="445" y="211"/>
                  </a:cubicBezTo>
                  <a:cubicBezTo>
                    <a:pt x="449" y="197"/>
                    <a:pt x="451" y="183"/>
                    <a:pt x="451" y="169"/>
                  </a:cubicBezTo>
                  <a:cubicBezTo>
                    <a:pt x="451" y="161"/>
                    <a:pt x="450" y="152"/>
                    <a:pt x="447" y="142"/>
                  </a:cubicBezTo>
                  <a:cubicBezTo>
                    <a:pt x="445" y="133"/>
                    <a:pt x="440" y="123"/>
                    <a:pt x="433" y="115"/>
                  </a:cubicBezTo>
                  <a:cubicBezTo>
                    <a:pt x="426" y="106"/>
                    <a:pt x="416" y="99"/>
                    <a:pt x="402" y="94"/>
                  </a:cubicBezTo>
                  <a:cubicBezTo>
                    <a:pt x="389" y="89"/>
                    <a:pt x="372" y="86"/>
                    <a:pt x="350" y="86"/>
                  </a:cubicBezTo>
                  <a:lnTo>
                    <a:pt x="213" y="86"/>
                  </a:lnTo>
                  <a:lnTo>
                    <a:pt x="171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34"/>
            <p:cNvSpPr>
              <a:spLocks/>
            </p:cNvSpPr>
            <p:nvPr userDrawn="1"/>
          </p:nvSpPr>
          <p:spPr bwMode="auto">
            <a:xfrm>
              <a:off x="3735388" y="1865313"/>
              <a:ext cx="68263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4" y="228"/>
                </a:cxn>
                <a:cxn ang="0">
                  <a:pos x="176" y="228"/>
                </a:cxn>
                <a:cxn ang="0">
                  <a:pos x="240" y="175"/>
                </a:cxn>
                <a:cxn ang="0">
                  <a:pos x="320" y="155"/>
                </a:cxn>
                <a:cxn ang="0">
                  <a:pos x="417" y="186"/>
                </a:cxn>
                <a:cxn ang="0">
                  <a:pos x="448" y="271"/>
                </a:cxn>
                <a:cxn ang="0">
                  <a:pos x="447" y="298"/>
                </a:cxn>
                <a:cxn ang="0">
                  <a:pos x="444" y="325"/>
                </a:cxn>
                <a:cxn ang="0">
                  <a:pos x="385" y="605"/>
                </a:cxn>
                <a:cxn ang="0">
                  <a:pos x="289" y="605"/>
                </a:cxn>
                <a:cxn ang="0">
                  <a:pos x="345" y="334"/>
                </a:cxn>
                <a:cxn ang="0">
                  <a:pos x="349" y="313"/>
                </a:cxn>
                <a:cxn ang="0">
                  <a:pos x="351" y="294"/>
                </a:cxn>
                <a:cxn ang="0">
                  <a:pos x="351" y="278"/>
                </a:cxn>
                <a:cxn ang="0">
                  <a:pos x="345" y="257"/>
                </a:cxn>
                <a:cxn ang="0">
                  <a:pos x="325" y="239"/>
                </a:cxn>
                <a:cxn ang="0">
                  <a:pos x="284" y="231"/>
                </a:cxn>
                <a:cxn ang="0">
                  <a:pos x="233" y="243"/>
                </a:cxn>
                <a:cxn ang="0">
                  <a:pos x="193" y="273"/>
                </a:cxn>
                <a:cxn ang="0">
                  <a:pos x="164" y="315"/>
                </a:cxn>
                <a:cxn ang="0">
                  <a:pos x="146" y="368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48" h="605">
                  <a:moveTo>
                    <a:pt x="125" y="0"/>
                  </a:moveTo>
                  <a:lnTo>
                    <a:pt x="222" y="0"/>
                  </a:lnTo>
                  <a:lnTo>
                    <a:pt x="174" y="228"/>
                  </a:lnTo>
                  <a:lnTo>
                    <a:pt x="176" y="228"/>
                  </a:lnTo>
                  <a:cubicBezTo>
                    <a:pt x="192" y="207"/>
                    <a:pt x="214" y="189"/>
                    <a:pt x="240" y="175"/>
                  </a:cubicBezTo>
                  <a:cubicBezTo>
                    <a:pt x="266" y="162"/>
                    <a:pt x="292" y="155"/>
                    <a:pt x="320" y="155"/>
                  </a:cubicBezTo>
                  <a:cubicBezTo>
                    <a:pt x="364" y="155"/>
                    <a:pt x="396" y="165"/>
                    <a:pt x="417" y="186"/>
                  </a:cubicBezTo>
                  <a:cubicBezTo>
                    <a:pt x="438" y="207"/>
                    <a:pt x="448" y="236"/>
                    <a:pt x="448" y="271"/>
                  </a:cubicBezTo>
                  <a:cubicBezTo>
                    <a:pt x="448" y="279"/>
                    <a:pt x="448" y="288"/>
                    <a:pt x="447" y="298"/>
                  </a:cubicBezTo>
                  <a:cubicBezTo>
                    <a:pt x="446" y="308"/>
                    <a:pt x="445" y="317"/>
                    <a:pt x="444" y="325"/>
                  </a:cubicBezTo>
                  <a:lnTo>
                    <a:pt x="385" y="605"/>
                  </a:lnTo>
                  <a:lnTo>
                    <a:pt x="289" y="605"/>
                  </a:lnTo>
                  <a:lnTo>
                    <a:pt x="345" y="334"/>
                  </a:lnTo>
                  <a:cubicBezTo>
                    <a:pt x="346" y="327"/>
                    <a:pt x="348" y="320"/>
                    <a:pt x="349" y="313"/>
                  </a:cubicBezTo>
                  <a:cubicBezTo>
                    <a:pt x="351" y="306"/>
                    <a:pt x="351" y="300"/>
                    <a:pt x="351" y="294"/>
                  </a:cubicBezTo>
                  <a:cubicBezTo>
                    <a:pt x="351" y="290"/>
                    <a:pt x="351" y="285"/>
                    <a:pt x="351" y="278"/>
                  </a:cubicBezTo>
                  <a:cubicBezTo>
                    <a:pt x="351" y="271"/>
                    <a:pt x="349" y="264"/>
                    <a:pt x="345" y="257"/>
                  </a:cubicBezTo>
                  <a:cubicBezTo>
                    <a:pt x="341" y="250"/>
                    <a:pt x="334" y="244"/>
                    <a:pt x="325" y="239"/>
                  </a:cubicBezTo>
                  <a:cubicBezTo>
                    <a:pt x="315" y="234"/>
                    <a:pt x="302" y="231"/>
                    <a:pt x="284" y="231"/>
                  </a:cubicBezTo>
                  <a:cubicBezTo>
                    <a:pt x="265" y="231"/>
                    <a:pt x="248" y="235"/>
                    <a:pt x="233" y="243"/>
                  </a:cubicBezTo>
                  <a:cubicBezTo>
                    <a:pt x="218" y="251"/>
                    <a:pt x="205" y="262"/>
                    <a:pt x="193" y="273"/>
                  </a:cubicBezTo>
                  <a:cubicBezTo>
                    <a:pt x="182" y="285"/>
                    <a:pt x="172" y="299"/>
                    <a:pt x="164" y="315"/>
                  </a:cubicBezTo>
                  <a:cubicBezTo>
                    <a:pt x="156" y="332"/>
                    <a:pt x="149" y="349"/>
                    <a:pt x="146" y="368"/>
                  </a:cubicBez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135"/>
            <p:cNvSpPr>
              <a:spLocks noEditPoints="1"/>
            </p:cNvSpPr>
            <p:nvPr userDrawn="1"/>
          </p:nvSpPr>
          <p:spPr bwMode="auto">
            <a:xfrm>
              <a:off x="3810000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136"/>
            <p:cNvSpPr>
              <a:spLocks/>
            </p:cNvSpPr>
            <p:nvPr userDrawn="1"/>
          </p:nvSpPr>
          <p:spPr bwMode="auto">
            <a:xfrm>
              <a:off x="3840163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137"/>
            <p:cNvSpPr>
              <a:spLocks noEditPoints="1"/>
            </p:cNvSpPr>
            <p:nvPr userDrawn="1"/>
          </p:nvSpPr>
          <p:spPr bwMode="auto">
            <a:xfrm>
              <a:off x="3871913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138"/>
            <p:cNvSpPr>
              <a:spLocks/>
            </p:cNvSpPr>
            <p:nvPr userDrawn="1"/>
          </p:nvSpPr>
          <p:spPr bwMode="auto">
            <a:xfrm>
              <a:off x="3943350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139"/>
            <p:cNvSpPr>
              <a:spLocks/>
            </p:cNvSpPr>
            <p:nvPr userDrawn="1"/>
          </p:nvSpPr>
          <p:spPr bwMode="auto">
            <a:xfrm>
              <a:off x="4021138" y="18716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140"/>
            <p:cNvSpPr>
              <a:spLocks/>
            </p:cNvSpPr>
            <p:nvPr userDrawn="1"/>
          </p:nvSpPr>
          <p:spPr bwMode="auto">
            <a:xfrm>
              <a:off x="4060825" y="1865313"/>
              <a:ext cx="68263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4" y="228"/>
                </a:cxn>
                <a:cxn ang="0">
                  <a:pos x="176" y="228"/>
                </a:cxn>
                <a:cxn ang="0">
                  <a:pos x="240" y="175"/>
                </a:cxn>
                <a:cxn ang="0">
                  <a:pos x="320" y="155"/>
                </a:cxn>
                <a:cxn ang="0">
                  <a:pos x="417" y="186"/>
                </a:cxn>
                <a:cxn ang="0">
                  <a:pos x="448" y="271"/>
                </a:cxn>
                <a:cxn ang="0">
                  <a:pos x="447" y="298"/>
                </a:cxn>
                <a:cxn ang="0">
                  <a:pos x="444" y="325"/>
                </a:cxn>
                <a:cxn ang="0">
                  <a:pos x="385" y="605"/>
                </a:cxn>
                <a:cxn ang="0">
                  <a:pos x="289" y="605"/>
                </a:cxn>
                <a:cxn ang="0">
                  <a:pos x="345" y="334"/>
                </a:cxn>
                <a:cxn ang="0">
                  <a:pos x="349" y="313"/>
                </a:cxn>
                <a:cxn ang="0">
                  <a:pos x="351" y="294"/>
                </a:cxn>
                <a:cxn ang="0">
                  <a:pos x="351" y="278"/>
                </a:cxn>
                <a:cxn ang="0">
                  <a:pos x="345" y="257"/>
                </a:cxn>
                <a:cxn ang="0">
                  <a:pos x="325" y="239"/>
                </a:cxn>
                <a:cxn ang="0">
                  <a:pos x="284" y="231"/>
                </a:cxn>
                <a:cxn ang="0">
                  <a:pos x="233" y="243"/>
                </a:cxn>
                <a:cxn ang="0">
                  <a:pos x="193" y="273"/>
                </a:cxn>
                <a:cxn ang="0">
                  <a:pos x="164" y="315"/>
                </a:cxn>
                <a:cxn ang="0">
                  <a:pos x="146" y="368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48" h="605">
                  <a:moveTo>
                    <a:pt x="125" y="0"/>
                  </a:moveTo>
                  <a:lnTo>
                    <a:pt x="222" y="0"/>
                  </a:lnTo>
                  <a:lnTo>
                    <a:pt x="174" y="228"/>
                  </a:lnTo>
                  <a:lnTo>
                    <a:pt x="176" y="228"/>
                  </a:lnTo>
                  <a:cubicBezTo>
                    <a:pt x="192" y="207"/>
                    <a:pt x="214" y="189"/>
                    <a:pt x="240" y="175"/>
                  </a:cubicBezTo>
                  <a:cubicBezTo>
                    <a:pt x="266" y="162"/>
                    <a:pt x="292" y="155"/>
                    <a:pt x="320" y="155"/>
                  </a:cubicBezTo>
                  <a:cubicBezTo>
                    <a:pt x="364" y="155"/>
                    <a:pt x="396" y="165"/>
                    <a:pt x="417" y="186"/>
                  </a:cubicBezTo>
                  <a:cubicBezTo>
                    <a:pt x="438" y="207"/>
                    <a:pt x="448" y="236"/>
                    <a:pt x="448" y="271"/>
                  </a:cubicBezTo>
                  <a:cubicBezTo>
                    <a:pt x="448" y="279"/>
                    <a:pt x="448" y="288"/>
                    <a:pt x="447" y="298"/>
                  </a:cubicBezTo>
                  <a:cubicBezTo>
                    <a:pt x="446" y="308"/>
                    <a:pt x="445" y="317"/>
                    <a:pt x="444" y="325"/>
                  </a:cubicBezTo>
                  <a:lnTo>
                    <a:pt x="385" y="605"/>
                  </a:lnTo>
                  <a:lnTo>
                    <a:pt x="289" y="605"/>
                  </a:lnTo>
                  <a:lnTo>
                    <a:pt x="345" y="334"/>
                  </a:lnTo>
                  <a:cubicBezTo>
                    <a:pt x="346" y="327"/>
                    <a:pt x="348" y="320"/>
                    <a:pt x="349" y="313"/>
                  </a:cubicBezTo>
                  <a:cubicBezTo>
                    <a:pt x="351" y="306"/>
                    <a:pt x="351" y="300"/>
                    <a:pt x="351" y="294"/>
                  </a:cubicBezTo>
                  <a:cubicBezTo>
                    <a:pt x="351" y="290"/>
                    <a:pt x="351" y="285"/>
                    <a:pt x="351" y="278"/>
                  </a:cubicBezTo>
                  <a:cubicBezTo>
                    <a:pt x="351" y="271"/>
                    <a:pt x="349" y="264"/>
                    <a:pt x="345" y="257"/>
                  </a:cubicBezTo>
                  <a:cubicBezTo>
                    <a:pt x="341" y="250"/>
                    <a:pt x="334" y="244"/>
                    <a:pt x="325" y="239"/>
                  </a:cubicBezTo>
                  <a:cubicBezTo>
                    <a:pt x="315" y="234"/>
                    <a:pt x="302" y="231"/>
                    <a:pt x="284" y="231"/>
                  </a:cubicBezTo>
                  <a:cubicBezTo>
                    <a:pt x="265" y="231"/>
                    <a:pt x="248" y="235"/>
                    <a:pt x="233" y="243"/>
                  </a:cubicBezTo>
                  <a:cubicBezTo>
                    <a:pt x="218" y="251"/>
                    <a:pt x="205" y="262"/>
                    <a:pt x="193" y="273"/>
                  </a:cubicBezTo>
                  <a:cubicBezTo>
                    <a:pt x="182" y="285"/>
                    <a:pt x="172" y="299"/>
                    <a:pt x="164" y="315"/>
                  </a:cubicBezTo>
                  <a:cubicBezTo>
                    <a:pt x="156" y="332"/>
                    <a:pt x="149" y="349"/>
                    <a:pt x="146" y="368"/>
                  </a:cubicBez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141"/>
            <p:cNvSpPr>
              <a:spLocks/>
            </p:cNvSpPr>
            <p:nvPr userDrawn="1"/>
          </p:nvSpPr>
          <p:spPr bwMode="auto">
            <a:xfrm>
              <a:off x="4135438" y="18891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142"/>
            <p:cNvSpPr>
              <a:spLocks noEditPoints="1"/>
            </p:cNvSpPr>
            <p:nvPr userDrawn="1"/>
          </p:nvSpPr>
          <p:spPr bwMode="auto">
            <a:xfrm>
              <a:off x="4186238" y="18891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143"/>
            <p:cNvSpPr>
              <a:spLocks noEditPoints="1"/>
            </p:cNvSpPr>
            <p:nvPr userDrawn="1"/>
          </p:nvSpPr>
          <p:spPr bwMode="auto">
            <a:xfrm>
              <a:off x="4254500" y="1889125"/>
              <a:ext cx="77788" cy="95250"/>
            </a:xfrm>
            <a:custGeom>
              <a:avLst/>
              <a:gdLst/>
              <a:ahLst/>
              <a:cxnLst>
                <a:cxn ang="0">
                  <a:pos x="170" y="273"/>
                </a:cxn>
                <a:cxn ang="0">
                  <a:pos x="175" y="317"/>
                </a:cxn>
                <a:cxn ang="0">
                  <a:pos x="192" y="353"/>
                </a:cxn>
                <a:cxn ang="0">
                  <a:pos x="222" y="377"/>
                </a:cxn>
                <a:cxn ang="0">
                  <a:pos x="266" y="386"/>
                </a:cxn>
                <a:cxn ang="0">
                  <a:pos x="333" y="369"/>
                </a:cxn>
                <a:cxn ang="0">
                  <a:pos x="380" y="323"/>
                </a:cxn>
                <a:cxn ang="0">
                  <a:pos x="407" y="260"/>
                </a:cxn>
                <a:cxn ang="0">
                  <a:pos x="416" y="191"/>
                </a:cxn>
                <a:cxn ang="0">
                  <a:pos x="410" y="146"/>
                </a:cxn>
                <a:cxn ang="0">
                  <a:pos x="393" y="110"/>
                </a:cxn>
                <a:cxn ang="0">
                  <a:pos x="363" y="85"/>
                </a:cxn>
                <a:cxn ang="0">
                  <a:pos x="319" y="76"/>
                </a:cxn>
                <a:cxn ang="0">
                  <a:pos x="252" y="94"/>
                </a:cxn>
                <a:cxn ang="0">
                  <a:pos x="206" y="140"/>
                </a:cxn>
                <a:cxn ang="0">
                  <a:pos x="178" y="204"/>
                </a:cxn>
                <a:cxn ang="0">
                  <a:pos x="170" y="273"/>
                </a:cxn>
                <a:cxn ang="0">
                  <a:pos x="124" y="12"/>
                </a:cxn>
                <a:cxn ang="0">
                  <a:pos x="220" y="12"/>
                </a:cxn>
                <a:cxn ang="0">
                  <a:pos x="207" y="68"/>
                </a:cxn>
                <a:cxn ang="0">
                  <a:pos x="209" y="69"/>
                </a:cxn>
                <a:cxn ang="0">
                  <a:pos x="269" y="18"/>
                </a:cxn>
                <a:cxn ang="0">
                  <a:pos x="347" y="0"/>
                </a:cxn>
                <a:cxn ang="0">
                  <a:pos x="419" y="14"/>
                </a:cxn>
                <a:cxn ang="0">
                  <a:pos x="471" y="51"/>
                </a:cxn>
                <a:cxn ang="0">
                  <a:pos x="502" y="109"/>
                </a:cxn>
                <a:cxn ang="0">
                  <a:pos x="513" y="181"/>
                </a:cxn>
                <a:cxn ang="0">
                  <a:pos x="499" y="282"/>
                </a:cxn>
                <a:cxn ang="0">
                  <a:pos x="458" y="372"/>
                </a:cxn>
                <a:cxn ang="0">
                  <a:pos x="388" y="437"/>
                </a:cxn>
                <a:cxn ang="0">
                  <a:pos x="289" y="462"/>
                </a:cxn>
                <a:cxn ang="0">
                  <a:pos x="203" y="445"/>
                </a:cxn>
                <a:cxn ang="0">
                  <a:pos x="145" y="382"/>
                </a:cxn>
                <a:cxn ang="0">
                  <a:pos x="144" y="382"/>
                </a:cxn>
                <a:cxn ang="0">
                  <a:pos x="96" y="612"/>
                </a:cxn>
                <a:cxn ang="0">
                  <a:pos x="0" y="612"/>
                </a:cxn>
                <a:cxn ang="0">
                  <a:pos x="124" y="12"/>
                </a:cxn>
              </a:cxnLst>
              <a:rect l="0" t="0" r="r" b="b"/>
              <a:pathLst>
                <a:path w="513" h="612">
                  <a:moveTo>
                    <a:pt x="170" y="273"/>
                  </a:moveTo>
                  <a:cubicBezTo>
                    <a:pt x="170" y="289"/>
                    <a:pt x="171" y="304"/>
                    <a:pt x="175" y="317"/>
                  </a:cubicBezTo>
                  <a:cubicBezTo>
                    <a:pt x="179" y="331"/>
                    <a:pt x="184" y="343"/>
                    <a:pt x="192" y="353"/>
                  </a:cubicBezTo>
                  <a:cubicBezTo>
                    <a:pt x="200" y="363"/>
                    <a:pt x="210" y="371"/>
                    <a:pt x="222" y="377"/>
                  </a:cubicBezTo>
                  <a:cubicBezTo>
                    <a:pt x="234" y="383"/>
                    <a:pt x="249" y="386"/>
                    <a:pt x="266" y="386"/>
                  </a:cubicBezTo>
                  <a:cubicBezTo>
                    <a:pt x="292" y="386"/>
                    <a:pt x="315" y="380"/>
                    <a:pt x="333" y="369"/>
                  </a:cubicBezTo>
                  <a:cubicBezTo>
                    <a:pt x="352" y="357"/>
                    <a:pt x="368" y="342"/>
                    <a:pt x="380" y="323"/>
                  </a:cubicBezTo>
                  <a:cubicBezTo>
                    <a:pt x="392" y="304"/>
                    <a:pt x="401" y="284"/>
                    <a:pt x="407" y="260"/>
                  </a:cubicBezTo>
                  <a:cubicBezTo>
                    <a:pt x="413" y="237"/>
                    <a:pt x="416" y="214"/>
                    <a:pt x="416" y="191"/>
                  </a:cubicBezTo>
                  <a:cubicBezTo>
                    <a:pt x="416" y="175"/>
                    <a:pt x="414" y="160"/>
                    <a:pt x="410" y="146"/>
                  </a:cubicBezTo>
                  <a:cubicBezTo>
                    <a:pt x="407" y="132"/>
                    <a:pt x="401" y="120"/>
                    <a:pt x="393" y="110"/>
                  </a:cubicBezTo>
                  <a:cubicBezTo>
                    <a:pt x="385" y="99"/>
                    <a:pt x="375" y="91"/>
                    <a:pt x="363" y="85"/>
                  </a:cubicBezTo>
                  <a:cubicBezTo>
                    <a:pt x="351" y="79"/>
                    <a:pt x="336" y="76"/>
                    <a:pt x="319" y="76"/>
                  </a:cubicBezTo>
                  <a:cubicBezTo>
                    <a:pt x="293" y="76"/>
                    <a:pt x="271" y="82"/>
                    <a:pt x="252" y="94"/>
                  </a:cubicBezTo>
                  <a:cubicBezTo>
                    <a:pt x="233" y="106"/>
                    <a:pt x="218" y="121"/>
                    <a:pt x="206" y="140"/>
                  </a:cubicBezTo>
                  <a:cubicBezTo>
                    <a:pt x="193" y="159"/>
                    <a:pt x="184" y="180"/>
                    <a:pt x="178" y="204"/>
                  </a:cubicBezTo>
                  <a:cubicBezTo>
                    <a:pt x="172" y="227"/>
                    <a:pt x="170" y="250"/>
                    <a:pt x="170" y="273"/>
                  </a:cubicBezTo>
                  <a:close/>
                  <a:moveTo>
                    <a:pt x="124" y="12"/>
                  </a:moveTo>
                  <a:lnTo>
                    <a:pt x="220" y="12"/>
                  </a:lnTo>
                  <a:lnTo>
                    <a:pt x="207" y="68"/>
                  </a:lnTo>
                  <a:lnTo>
                    <a:pt x="209" y="69"/>
                  </a:lnTo>
                  <a:cubicBezTo>
                    <a:pt x="224" y="47"/>
                    <a:pt x="244" y="30"/>
                    <a:pt x="269" y="18"/>
                  </a:cubicBezTo>
                  <a:cubicBezTo>
                    <a:pt x="294" y="6"/>
                    <a:pt x="320" y="0"/>
                    <a:pt x="347" y="0"/>
                  </a:cubicBezTo>
                  <a:cubicBezTo>
                    <a:pt x="374" y="0"/>
                    <a:pt x="398" y="5"/>
                    <a:pt x="419" y="14"/>
                  </a:cubicBezTo>
                  <a:cubicBezTo>
                    <a:pt x="440" y="23"/>
                    <a:pt x="457" y="35"/>
                    <a:pt x="471" y="51"/>
                  </a:cubicBezTo>
                  <a:cubicBezTo>
                    <a:pt x="485" y="67"/>
                    <a:pt x="495" y="87"/>
                    <a:pt x="502" y="109"/>
                  </a:cubicBezTo>
                  <a:cubicBezTo>
                    <a:pt x="509" y="131"/>
                    <a:pt x="513" y="155"/>
                    <a:pt x="513" y="181"/>
                  </a:cubicBezTo>
                  <a:cubicBezTo>
                    <a:pt x="513" y="215"/>
                    <a:pt x="508" y="248"/>
                    <a:pt x="499" y="282"/>
                  </a:cubicBezTo>
                  <a:cubicBezTo>
                    <a:pt x="490" y="315"/>
                    <a:pt x="477" y="346"/>
                    <a:pt x="458" y="372"/>
                  </a:cubicBezTo>
                  <a:cubicBezTo>
                    <a:pt x="439" y="399"/>
                    <a:pt x="416" y="420"/>
                    <a:pt x="388" y="437"/>
                  </a:cubicBezTo>
                  <a:cubicBezTo>
                    <a:pt x="359" y="454"/>
                    <a:pt x="326" y="462"/>
                    <a:pt x="289" y="462"/>
                  </a:cubicBezTo>
                  <a:cubicBezTo>
                    <a:pt x="256" y="462"/>
                    <a:pt x="228" y="456"/>
                    <a:pt x="203" y="445"/>
                  </a:cubicBezTo>
                  <a:cubicBezTo>
                    <a:pt x="178" y="434"/>
                    <a:pt x="159" y="413"/>
                    <a:pt x="145" y="382"/>
                  </a:cubicBezTo>
                  <a:lnTo>
                    <a:pt x="144" y="382"/>
                  </a:lnTo>
                  <a:lnTo>
                    <a:pt x="96" y="612"/>
                  </a:lnTo>
                  <a:lnTo>
                    <a:pt x="0" y="612"/>
                  </a:lnTo>
                  <a:lnTo>
                    <a:pt x="1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144"/>
            <p:cNvSpPr>
              <a:spLocks/>
            </p:cNvSpPr>
            <p:nvPr userDrawn="1"/>
          </p:nvSpPr>
          <p:spPr bwMode="auto">
            <a:xfrm>
              <a:off x="4330700" y="1892300"/>
              <a:ext cx="76200" cy="936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80" y="0"/>
                </a:cxn>
                <a:cxn ang="0">
                  <a:pos x="226" y="320"/>
                </a:cxn>
                <a:cxn ang="0">
                  <a:pos x="228" y="320"/>
                </a:cxn>
                <a:cxn ang="0">
                  <a:pos x="393" y="0"/>
                </a:cxn>
                <a:cxn ang="0">
                  <a:pos x="496" y="0"/>
                </a:cxn>
                <a:cxn ang="0">
                  <a:pos x="245" y="452"/>
                </a:cxn>
                <a:cxn ang="0">
                  <a:pos x="212" y="512"/>
                </a:cxn>
                <a:cxn ang="0">
                  <a:pos x="176" y="563"/>
                </a:cxn>
                <a:cxn ang="0">
                  <a:pos x="127" y="599"/>
                </a:cxn>
                <a:cxn ang="0">
                  <a:pos x="58" y="612"/>
                </a:cxn>
                <a:cxn ang="0">
                  <a:pos x="0" y="605"/>
                </a:cxn>
                <a:cxn ang="0">
                  <a:pos x="18" y="525"/>
                </a:cxn>
                <a:cxn ang="0">
                  <a:pos x="36" y="529"/>
                </a:cxn>
                <a:cxn ang="0">
                  <a:pos x="55" y="531"/>
                </a:cxn>
                <a:cxn ang="0">
                  <a:pos x="93" y="523"/>
                </a:cxn>
                <a:cxn ang="0">
                  <a:pos x="118" y="494"/>
                </a:cxn>
                <a:cxn ang="0">
                  <a:pos x="156" y="424"/>
                </a:cxn>
                <a:cxn ang="0">
                  <a:pos x="79" y="0"/>
                </a:cxn>
              </a:cxnLst>
              <a:rect l="0" t="0" r="r" b="b"/>
              <a:pathLst>
                <a:path w="496" h="612">
                  <a:moveTo>
                    <a:pt x="79" y="0"/>
                  </a:moveTo>
                  <a:lnTo>
                    <a:pt x="180" y="0"/>
                  </a:lnTo>
                  <a:lnTo>
                    <a:pt x="226" y="320"/>
                  </a:lnTo>
                  <a:lnTo>
                    <a:pt x="228" y="320"/>
                  </a:lnTo>
                  <a:lnTo>
                    <a:pt x="393" y="0"/>
                  </a:lnTo>
                  <a:lnTo>
                    <a:pt x="496" y="0"/>
                  </a:lnTo>
                  <a:lnTo>
                    <a:pt x="245" y="452"/>
                  </a:lnTo>
                  <a:cubicBezTo>
                    <a:pt x="234" y="473"/>
                    <a:pt x="223" y="493"/>
                    <a:pt x="212" y="512"/>
                  </a:cubicBezTo>
                  <a:cubicBezTo>
                    <a:pt x="202" y="531"/>
                    <a:pt x="189" y="548"/>
                    <a:pt x="176" y="563"/>
                  </a:cubicBezTo>
                  <a:cubicBezTo>
                    <a:pt x="162" y="578"/>
                    <a:pt x="145" y="590"/>
                    <a:pt x="127" y="599"/>
                  </a:cubicBezTo>
                  <a:cubicBezTo>
                    <a:pt x="108" y="608"/>
                    <a:pt x="85" y="612"/>
                    <a:pt x="58" y="612"/>
                  </a:cubicBezTo>
                  <a:cubicBezTo>
                    <a:pt x="40" y="612"/>
                    <a:pt x="21" y="610"/>
                    <a:pt x="0" y="605"/>
                  </a:cubicBezTo>
                  <a:lnTo>
                    <a:pt x="18" y="525"/>
                  </a:lnTo>
                  <a:cubicBezTo>
                    <a:pt x="24" y="526"/>
                    <a:pt x="30" y="528"/>
                    <a:pt x="36" y="529"/>
                  </a:cubicBezTo>
                  <a:cubicBezTo>
                    <a:pt x="42" y="531"/>
                    <a:pt x="49" y="531"/>
                    <a:pt x="55" y="531"/>
                  </a:cubicBezTo>
                  <a:cubicBezTo>
                    <a:pt x="70" y="531"/>
                    <a:pt x="82" y="529"/>
                    <a:pt x="93" y="523"/>
                  </a:cubicBezTo>
                  <a:cubicBezTo>
                    <a:pt x="103" y="518"/>
                    <a:pt x="111" y="508"/>
                    <a:pt x="118" y="494"/>
                  </a:cubicBezTo>
                  <a:lnTo>
                    <a:pt x="156" y="42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145"/>
            <p:cNvSpPr>
              <a:spLocks noEditPoints="1"/>
            </p:cNvSpPr>
            <p:nvPr userDrawn="1"/>
          </p:nvSpPr>
          <p:spPr bwMode="auto">
            <a:xfrm>
              <a:off x="4438650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146"/>
            <p:cNvSpPr>
              <a:spLocks/>
            </p:cNvSpPr>
            <p:nvPr userDrawn="1"/>
          </p:nvSpPr>
          <p:spPr bwMode="auto">
            <a:xfrm>
              <a:off x="451008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147"/>
            <p:cNvSpPr>
              <a:spLocks noEditPoints="1"/>
            </p:cNvSpPr>
            <p:nvPr userDrawn="1"/>
          </p:nvSpPr>
          <p:spPr bwMode="auto">
            <a:xfrm>
              <a:off x="4587875" y="1865313"/>
              <a:ext cx="77788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Freeform 148"/>
            <p:cNvSpPr>
              <a:spLocks/>
            </p:cNvSpPr>
            <p:nvPr userDrawn="1"/>
          </p:nvSpPr>
          <p:spPr bwMode="auto">
            <a:xfrm>
              <a:off x="4700588" y="1865313"/>
              <a:ext cx="95250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41" y="0"/>
                </a:cxn>
                <a:cxn ang="0">
                  <a:pos x="427" y="452"/>
                </a:cxn>
                <a:cxn ang="0">
                  <a:pos x="428" y="452"/>
                </a:cxn>
                <a:cxn ang="0">
                  <a:pos x="521" y="0"/>
                </a:cxn>
                <a:cxn ang="0">
                  <a:pos x="627" y="0"/>
                </a:cxn>
                <a:cxn ang="0">
                  <a:pos x="501" y="605"/>
                </a:cxn>
                <a:cxn ang="0">
                  <a:pos x="385" y="605"/>
                </a:cxn>
                <a:cxn ang="0">
                  <a:pos x="199" y="156"/>
                </a:cxn>
                <a:cxn ang="0">
                  <a:pos x="197" y="156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627" h="605">
                  <a:moveTo>
                    <a:pt x="125" y="0"/>
                  </a:moveTo>
                  <a:lnTo>
                    <a:pt x="241" y="0"/>
                  </a:lnTo>
                  <a:lnTo>
                    <a:pt x="427" y="452"/>
                  </a:lnTo>
                  <a:lnTo>
                    <a:pt x="428" y="452"/>
                  </a:lnTo>
                  <a:lnTo>
                    <a:pt x="521" y="0"/>
                  </a:lnTo>
                  <a:lnTo>
                    <a:pt x="627" y="0"/>
                  </a:lnTo>
                  <a:lnTo>
                    <a:pt x="501" y="605"/>
                  </a:lnTo>
                  <a:lnTo>
                    <a:pt x="385" y="605"/>
                  </a:lnTo>
                  <a:lnTo>
                    <a:pt x="199" y="156"/>
                  </a:lnTo>
                  <a:lnTo>
                    <a:pt x="197" y="156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149"/>
            <p:cNvSpPr>
              <a:spLocks noEditPoints="1"/>
            </p:cNvSpPr>
            <p:nvPr userDrawn="1"/>
          </p:nvSpPr>
          <p:spPr bwMode="auto">
            <a:xfrm>
              <a:off x="4795838" y="18891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150"/>
            <p:cNvSpPr>
              <a:spLocks/>
            </p:cNvSpPr>
            <p:nvPr userDrawn="1"/>
          </p:nvSpPr>
          <p:spPr bwMode="auto">
            <a:xfrm>
              <a:off x="4868863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151"/>
            <p:cNvSpPr>
              <a:spLocks noEditPoints="1"/>
            </p:cNvSpPr>
            <p:nvPr userDrawn="1"/>
          </p:nvSpPr>
          <p:spPr bwMode="auto">
            <a:xfrm>
              <a:off x="4938713" y="1889125"/>
              <a:ext cx="77788" cy="95250"/>
            </a:xfrm>
            <a:custGeom>
              <a:avLst/>
              <a:gdLst/>
              <a:ahLst/>
              <a:cxnLst>
                <a:cxn ang="0">
                  <a:pos x="170" y="273"/>
                </a:cxn>
                <a:cxn ang="0">
                  <a:pos x="175" y="317"/>
                </a:cxn>
                <a:cxn ang="0">
                  <a:pos x="192" y="353"/>
                </a:cxn>
                <a:cxn ang="0">
                  <a:pos x="222" y="377"/>
                </a:cxn>
                <a:cxn ang="0">
                  <a:pos x="266" y="386"/>
                </a:cxn>
                <a:cxn ang="0">
                  <a:pos x="333" y="369"/>
                </a:cxn>
                <a:cxn ang="0">
                  <a:pos x="380" y="323"/>
                </a:cxn>
                <a:cxn ang="0">
                  <a:pos x="407" y="260"/>
                </a:cxn>
                <a:cxn ang="0">
                  <a:pos x="416" y="191"/>
                </a:cxn>
                <a:cxn ang="0">
                  <a:pos x="410" y="146"/>
                </a:cxn>
                <a:cxn ang="0">
                  <a:pos x="393" y="110"/>
                </a:cxn>
                <a:cxn ang="0">
                  <a:pos x="363" y="85"/>
                </a:cxn>
                <a:cxn ang="0">
                  <a:pos x="319" y="76"/>
                </a:cxn>
                <a:cxn ang="0">
                  <a:pos x="252" y="94"/>
                </a:cxn>
                <a:cxn ang="0">
                  <a:pos x="206" y="140"/>
                </a:cxn>
                <a:cxn ang="0">
                  <a:pos x="178" y="204"/>
                </a:cxn>
                <a:cxn ang="0">
                  <a:pos x="170" y="273"/>
                </a:cxn>
                <a:cxn ang="0">
                  <a:pos x="124" y="12"/>
                </a:cxn>
                <a:cxn ang="0">
                  <a:pos x="220" y="12"/>
                </a:cxn>
                <a:cxn ang="0">
                  <a:pos x="207" y="68"/>
                </a:cxn>
                <a:cxn ang="0">
                  <a:pos x="209" y="69"/>
                </a:cxn>
                <a:cxn ang="0">
                  <a:pos x="269" y="18"/>
                </a:cxn>
                <a:cxn ang="0">
                  <a:pos x="347" y="0"/>
                </a:cxn>
                <a:cxn ang="0">
                  <a:pos x="419" y="14"/>
                </a:cxn>
                <a:cxn ang="0">
                  <a:pos x="471" y="51"/>
                </a:cxn>
                <a:cxn ang="0">
                  <a:pos x="502" y="109"/>
                </a:cxn>
                <a:cxn ang="0">
                  <a:pos x="513" y="181"/>
                </a:cxn>
                <a:cxn ang="0">
                  <a:pos x="499" y="282"/>
                </a:cxn>
                <a:cxn ang="0">
                  <a:pos x="458" y="372"/>
                </a:cxn>
                <a:cxn ang="0">
                  <a:pos x="388" y="437"/>
                </a:cxn>
                <a:cxn ang="0">
                  <a:pos x="289" y="462"/>
                </a:cxn>
                <a:cxn ang="0">
                  <a:pos x="203" y="445"/>
                </a:cxn>
                <a:cxn ang="0">
                  <a:pos x="145" y="382"/>
                </a:cxn>
                <a:cxn ang="0">
                  <a:pos x="144" y="382"/>
                </a:cxn>
                <a:cxn ang="0">
                  <a:pos x="96" y="612"/>
                </a:cxn>
                <a:cxn ang="0">
                  <a:pos x="0" y="612"/>
                </a:cxn>
                <a:cxn ang="0">
                  <a:pos x="124" y="12"/>
                </a:cxn>
              </a:cxnLst>
              <a:rect l="0" t="0" r="r" b="b"/>
              <a:pathLst>
                <a:path w="513" h="612">
                  <a:moveTo>
                    <a:pt x="170" y="273"/>
                  </a:moveTo>
                  <a:cubicBezTo>
                    <a:pt x="170" y="289"/>
                    <a:pt x="171" y="304"/>
                    <a:pt x="175" y="317"/>
                  </a:cubicBezTo>
                  <a:cubicBezTo>
                    <a:pt x="179" y="331"/>
                    <a:pt x="184" y="343"/>
                    <a:pt x="192" y="353"/>
                  </a:cubicBezTo>
                  <a:cubicBezTo>
                    <a:pt x="200" y="363"/>
                    <a:pt x="210" y="371"/>
                    <a:pt x="222" y="377"/>
                  </a:cubicBezTo>
                  <a:cubicBezTo>
                    <a:pt x="234" y="383"/>
                    <a:pt x="249" y="386"/>
                    <a:pt x="266" y="386"/>
                  </a:cubicBezTo>
                  <a:cubicBezTo>
                    <a:pt x="292" y="386"/>
                    <a:pt x="315" y="380"/>
                    <a:pt x="333" y="369"/>
                  </a:cubicBezTo>
                  <a:cubicBezTo>
                    <a:pt x="352" y="357"/>
                    <a:pt x="368" y="342"/>
                    <a:pt x="380" y="323"/>
                  </a:cubicBezTo>
                  <a:cubicBezTo>
                    <a:pt x="392" y="304"/>
                    <a:pt x="401" y="284"/>
                    <a:pt x="407" y="260"/>
                  </a:cubicBezTo>
                  <a:cubicBezTo>
                    <a:pt x="413" y="237"/>
                    <a:pt x="416" y="214"/>
                    <a:pt x="416" y="191"/>
                  </a:cubicBezTo>
                  <a:cubicBezTo>
                    <a:pt x="416" y="175"/>
                    <a:pt x="414" y="160"/>
                    <a:pt x="410" y="146"/>
                  </a:cubicBezTo>
                  <a:cubicBezTo>
                    <a:pt x="407" y="132"/>
                    <a:pt x="401" y="120"/>
                    <a:pt x="393" y="110"/>
                  </a:cubicBezTo>
                  <a:cubicBezTo>
                    <a:pt x="385" y="99"/>
                    <a:pt x="375" y="91"/>
                    <a:pt x="363" y="85"/>
                  </a:cubicBezTo>
                  <a:cubicBezTo>
                    <a:pt x="351" y="79"/>
                    <a:pt x="336" y="76"/>
                    <a:pt x="319" y="76"/>
                  </a:cubicBezTo>
                  <a:cubicBezTo>
                    <a:pt x="293" y="76"/>
                    <a:pt x="271" y="82"/>
                    <a:pt x="252" y="94"/>
                  </a:cubicBezTo>
                  <a:cubicBezTo>
                    <a:pt x="233" y="106"/>
                    <a:pt x="218" y="121"/>
                    <a:pt x="206" y="140"/>
                  </a:cubicBezTo>
                  <a:cubicBezTo>
                    <a:pt x="193" y="159"/>
                    <a:pt x="184" y="180"/>
                    <a:pt x="178" y="204"/>
                  </a:cubicBezTo>
                  <a:cubicBezTo>
                    <a:pt x="172" y="227"/>
                    <a:pt x="170" y="250"/>
                    <a:pt x="170" y="273"/>
                  </a:cubicBezTo>
                  <a:close/>
                  <a:moveTo>
                    <a:pt x="124" y="12"/>
                  </a:moveTo>
                  <a:lnTo>
                    <a:pt x="220" y="12"/>
                  </a:lnTo>
                  <a:lnTo>
                    <a:pt x="207" y="68"/>
                  </a:lnTo>
                  <a:lnTo>
                    <a:pt x="209" y="69"/>
                  </a:lnTo>
                  <a:cubicBezTo>
                    <a:pt x="224" y="47"/>
                    <a:pt x="244" y="30"/>
                    <a:pt x="269" y="18"/>
                  </a:cubicBezTo>
                  <a:cubicBezTo>
                    <a:pt x="294" y="6"/>
                    <a:pt x="320" y="0"/>
                    <a:pt x="347" y="0"/>
                  </a:cubicBezTo>
                  <a:cubicBezTo>
                    <a:pt x="374" y="0"/>
                    <a:pt x="398" y="5"/>
                    <a:pt x="419" y="14"/>
                  </a:cubicBezTo>
                  <a:cubicBezTo>
                    <a:pt x="440" y="23"/>
                    <a:pt x="457" y="35"/>
                    <a:pt x="471" y="51"/>
                  </a:cubicBezTo>
                  <a:cubicBezTo>
                    <a:pt x="485" y="67"/>
                    <a:pt x="495" y="87"/>
                    <a:pt x="502" y="109"/>
                  </a:cubicBezTo>
                  <a:cubicBezTo>
                    <a:pt x="509" y="131"/>
                    <a:pt x="513" y="155"/>
                    <a:pt x="513" y="181"/>
                  </a:cubicBezTo>
                  <a:cubicBezTo>
                    <a:pt x="513" y="215"/>
                    <a:pt x="508" y="248"/>
                    <a:pt x="499" y="282"/>
                  </a:cubicBezTo>
                  <a:cubicBezTo>
                    <a:pt x="490" y="315"/>
                    <a:pt x="477" y="346"/>
                    <a:pt x="458" y="372"/>
                  </a:cubicBezTo>
                  <a:cubicBezTo>
                    <a:pt x="439" y="399"/>
                    <a:pt x="416" y="420"/>
                    <a:pt x="388" y="437"/>
                  </a:cubicBezTo>
                  <a:cubicBezTo>
                    <a:pt x="359" y="454"/>
                    <a:pt x="326" y="462"/>
                    <a:pt x="289" y="462"/>
                  </a:cubicBezTo>
                  <a:cubicBezTo>
                    <a:pt x="256" y="462"/>
                    <a:pt x="228" y="456"/>
                    <a:pt x="203" y="445"/>
                  </a:cubicBezTo>
                  <a:cubicBezTo>
                    <a:pt x="178" y="434"/>
                    <a:pt x="159" y="413"/>
                    <a:pt x="145" y="382"/>
                  </a:cubicBezTo>
                  <a:lnTo>
                    <a:pt x="144" y="382"/>
                  </a:lnTo>
                  <a:lnTo>
                    <a:pt x="96" y="612"/>
                  </a:lnTo>
                  <a:lnTo>
                    <a:pt x="0" y="612"/>
                  </a:lnTo>
                  <a:lnTo>
                    <a:pt x="1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152"/>
            <p:cNvSpPr>
              <a:spLocks/>
            </p:cNvSpPr>
            <p:nvPr userDrawn="1"/>
          </p:nvSpPr>
          <p:spPr bwMode="auto">
            <a:xfrm>
              <a:off x="5021263" y="18891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153"/>
            <p:cNvSpPr>
              <a:spLocks noEditPoints="1"/>
            </p:cNvSpPr>
            <p:nvPr userDrawn="1"/>
          </p:nvSpPr>
          <p:spPr bwMode="auto">
            <a:xfrm>
              <a:off x="5072063" y="18891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154"/>
            <p:cNvSpPr>
              <a:spLocks/>
            </p:cNvSpPr>
            <p:nvPr userDrawn="1"/>
          </p:nvSpPr>
          <p:spPr bwMode="auto">
            <a:xfrm>
              <a:off x="5149850" y="1865313"/>
              <a:ext cx="49213" cy="93663"/>
            </a:xfrm>
            <a:custGeom>
              <a:avLst/>
              <a:gdLst/>
              <a:ahLst/>
              <a:cxnLst>
                <a:cxn ang="0">
                  <a:pos x="76" y="239"/>
                </a:cxn>
                <a:cxn ang="0">
                  <a:pos x="4" y="239"/>
                </a:cxn>
                <a:cxn ang="0">
                  <a:pos x="19" y="167"/>
                </a:cxn>
                <a:cxn ang="0">
                  <a:pos x="91" y="167"/>
                </a:cxn>
                <a:cxn ang="0">
                  <a:pos x="107" y="98"/>
                </a:cxn>
                <a:cxn ang="0">
                  <a:pos x="132" y="46"/>
                </a:cxn>
                <a:cxn ang="0">
                  <a:pos x="174" y="12"/>
                </a:cxn>
                <a:cxn ang="0">
                  <a:pos x="246" y="0"/>
                </a:cxn>
                <a:cxn ang="0">
                  <a:pos x="283" y="2"/>
                </a:cxn>
                <a:cxn ang="0">
                  <a:pos x="318" y="6"/>
                </a:cxn>
                <a:cxn ang="0">
                  <a:pos x="301" y="79"/>
                </a:cxn>
                <a:cxn ang="0">
                  <a:pos x="264" y="76"/>
                </a:cxn>
                <a:cxn ang="0">
                  <a:pos x="227" y="83"/>
                </a:cxn>
                <a:cxn ang="0">
                  <a:pos x="206" y="102"/>
                </a:cxn>
                <a:cxn ang="0">
                  <a:pos x="196" y="131"/>
                </a:cxn>
                <a:cxn ang="0">
                  <a:pos x="187" y="167"/>
                </a:cxn>
                <a:cxn ang="0">
                  <a:pos x="272" y="167"/>
                </a:cxn>
                <a:cxn ang="0">
                  <a:pos x="257" y="239"/>
                </a:cxn>
                <a:cxn ang="0">
                  <a:pos x="173" y="239"/>
                </a:cxn>
                <a:cxn ang="0">
                  <a:pos x="97" y="605"/>
                </a:cxn>
                <a:cxn ang="0">
                  <a:pos x="0" y="605"/>
                </a:cxn>
                <a:cxn ang="0">
                  <a:pos x="76" y="239"/>
                </a:cxn>
              </a:cxnLst>
              <a:rect l="0" t="0" r="r" b="b"/>
              <a:pathLst>
                <a:path w="318" h="605">
                  <a:moveTo>
                    <a:pt x="76" y="239"/>
                  </a:moveTo>
                  <a:lnTo>
                    <a:pt x="4" y="239"/>
                  </a:lnTo>
                  <a:lnTo>
                    <a:pt x="19" y="167"/>
                  </a:lnTo>
                  <a:lnTo>
                    <a:pt x="91" y="167"/>
                  </a:lnTo>
                  <a:cubicBezTo>
                    <a:pt x="96" y="142"/>
                    <a:pt x="101" y="119"/>
                    <a:pt x="107" y="98"/>
                  </a:cubicBezTo>
                  <a:cubicBezTo>
                    <a:pt x="113" y="78"/>
                    <a:pt x="121" y="60"/>
                    <a:pt x="132" y="46"/>
                  </a:cubicBezTo>
                  <a:cubicBezTo>
                    <a:pt x="142" y="31"/>
                    <a:pt x="156" y="20"/>
                    <a:pt x="174" y="12"/>
                  </a:cubicBezTo>
                  <a:cubicBezTo>
                    <a:pt x="192" y="4"/>
                    <a:pt x="216" y="0"/>
                    <a:pt x="246" y="0"/>
                  </a:cubicBezTo>
                  <a:cubicBezTo>
                    <a:pt x="259" y="0"/>
                    <a:pt x="271" y="1"/>
                    <a:pt x="283" y="2"/>
                  </a:cubicBezTo>
                  <a:cubicBezTo>
                    <a:pt x="295" y="4"/>
                    <a:pt x="306" y="5"/>
                    <a:pt x="318" y="6"/>
                  </a:cubicBezTo>
                  <a:lnTo>
                    <a:pt x="301" y="79"/>
                  </a:lnTo>
                  <a:cubicBezTo>
                    <a:pt x="291" y="77"/>
                    <a:pt x="278" y="76"/>
                    <a:pt x="264" y="76"/>
                  </a:cubicBezTo>
                  <a:cubicBezTo>
                    <a:pt x="248" y="76"/>
                    <a:pt x="235" y="78"/>
                    <a:pt x="227" y="83"/>
                  </a:cubicBezTo>
                  <a:cubicBezTo>
                    <a:pt x="218" y="87"/>
                    <a:pt x="211" y="94"/>
                    <a:pt x="206" y="102"/>
                  </a:cubicBezTo>
                  <a:cubicBezTo>
                    <a:pt x="201" y="110"/>
                    <a:pt x="198" y="120"/>
                    <a:pt x="196" y="131"/>
                  </a:cubicBezTo>
                  <a:cubicBezTo>
                    <a:pt x="193" y="142"/>
                    <a:pt x="191" y="154"/>
                    <a:pt x="187" y="167"/>
                  </a:cubicBezTo>
                  <a:lnTo>
                    <a:pt x="272" y="167"/>
                  </a:lnTo>
                  <a:lnTo>
                    <a:pt x="257" y="239"/>
                  </a:lnTo>
                  <a:lnTo>
                    <a:pt x="173" y="239"/>
                  </a:lnTo>
                  <a:lnTo>
                    <a:pt x="97" y="605"/>
                  </a:lnTo>
                  <a:lnTo>
                    <a:pt x="0" y="605"/>
                  </a:lnTo>
                  <a:lnTo>
                    <a:pt x="76" y="2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155"/>
            <p:cNvSpPr>
              <a:spLocks noEditPoints="1"/>
            </p:cNvSpPr>
            <p:nvPr userDrawn="1"/>
          </p:nvSpPr>
          <p:spPr bwMode="auto">
            <a:xfrm>
              <a:off x="5186363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156"/>
            <p:cNvSpPr>
              <a:spLocks/>
            </p:cNvSpPr>
            <p:nvPr userDrawn="1"/>
          </p:nvSpPr>
          <p:spPr bwMode="auto">
            <a:xfrm>
              <a:off x="5221288" y="18716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157"/>
            <p:cNvSpPr>
              <a:spLocks/>
            </p:cNvSpPr>
            <p:nvPr userDrawn="1"/>
          </p:nvSpPr>
          <p:spPr bwMode="auto">
            <a:xfrm>
              <a:off x="5300663" y="1863725"/>
              <a:ext cx="77788" cy="98425"/>
            </a:xfrm>
            <a:custGeom>
              <a:avLst/>
              <a:gdLst/>
              <a:ahLst/>
              <a:cxnLst>
                <a:cxn ang="0">
                  <a:pos x="103" y="419"/>
                </a:cxn>
                <a:cxn ang="0">
                  <a:pos x="138" y="518"/>
                </a:cxn>
                <a:cxn ang="0">
                  <a:pos x="242" y="547"/>
                </a:cxn>
                <a:cxn ang="0">
                  <a:pos x="287" y="542"/>
                </a:cxn>
                <a:cxn ang="0">
                  <a:pos x="330" y="525"/>
                </a:cxn>
                <a:cxn ang="0">
                  <a:pos x="363" y="495"/>
                </a:cxn>
                <a:cxn ang="0">
                  <a:pos x="376" y="450"/>
                </a:cxn>
                <a:cxn ang="0">
                  <a:pos x="364" y="408"/>
                </a:cxn>
                <a:cxn ang="0">
                  <a:pos x="332" y="380"/>
                </a:cxn>
                <a:cxn ang="0">
                  <a:pos x="285" y="360"/>
                </a:cxn>
                <a:cxn ang="0">
                  <a:pos x="231" y="345"/>
                </a:cxn>
                <a:cxn ang="0">
                  <a:pos x="183" y="330"/>
                </a:cxn>
                <a:cxn ang="0">
                  <a:pos x="129" y="304"/>
                </a:cxn>
                <a:cxn ang="0">
                  <a:pos x="84" y="259"/>
                </a:cxn>
                <a:cxn ang="0">
                  <a:pos x="66" y="188"/>
                </a:cxn>
                <a:cxn ang="0">
                  <a:pos x="81" y="113"/>
                </a:cxn>
                <a:cxn ang="0">
                  <a:pos x="125" y="53"/>
                </a:cxn>
                <a:cxn ang="0">
                  <a:pos x="196" y="14"/>
                </a:cxn>
                <a:cxn ang="0">
                  <a:pos x="291" y="0"/>
                </a:cxn>
                <a:cxn ang="0">
                  <a:pos x="380" y="10"/>
                </a:cxn>
                <a:cxn ang="0">
                  <a:pos x="452" y="43"/>
                </a:cxn>
                <a:cxn ang="0">
                  <a:pos x="500" y="103"/>
                </a:cxn>
                <a:cxn ang="0">
                  <a:pos x="515" y="193"/>
                </a:cxn>
                <a:cxn ang="0">
                  <a:pos x="413" y="193"/>
                </a:cxn>
                <a:cxn ang="0">
                  <a:pos x="382" y="111"/>
                </a:cxn>
                <a:cxn ang="0">
                  <a:pos x="290" y="86"/>
                </a:cxn>
                <a:cxn ang="0">
                  <a:pos x="259" y="89"/>
                </a:cxn>
                <a:cxn ang="0">
                  <a:pos x="220" y="100"/>
                </a:cxn>
                <a:cxn ang="0">
                  <a:pos x="186" y="127"/>
                </a:cxn>
                <a:cxn ang="0">
                  <a:pos x="172" y="175"/>
                </a:cxn>
                <a:cxn ang="0">
                  <a:pos x="182" y="212"/>
                </a:cxn>
                <a:cxn ang="0">
                  <a:pos x="210" y="236"/>
                </a:cxn>
                <a:cxn ang="0">
                  <a:pos x="250" y="253"/>
                </a:cxn>
                <a:cxn ang="0">
                  <a:pos x="298" y="266"/>
                </a:cxn>
                <a:cxn ang="0">
                  <a:pos x="363" y="284"/>
                </a:cxn>
                <a:cxn ang="0">
                  <a:pos x="422" y="312"/>
                </a:cxn>
                <a:cxn ang="0">
                  <a:pos x="465" y="360"/>
                </a:cxn>
                <a:cxn ang="0">
                  <a:pos x="482" y="437"/>
                </a:cxn>
                <a:cxn ang="0">
                  <a:pos x="468" y="508"/>
                </a:cxn>
                <a:cxn ang="0">
                  <a:pos x="425" y="570"/>
                </a:cxn>
                <a:cxn ang="0">
                  <a:pos x="347" y="616"/>
                </a:cxn>
                <a:cxn ang="0">
                  <a:pos x="230" y="633"/>
                </a:cxn>
                <a:cxn ang="0">
                  <a:pos x="134" y="621"/>
                </a:cxn>
                <a:cxn ang="0">
                  <a:pos x="61" y="583"/>
                </a:cxn>
                <a:cxn ang="0">
                  <a:pos x="15" y="516"/>
                </a:cxn>
                <a:cxn ang="0">
                  <a:pos x="1" y="419"/>
                </a:cxn>
                <a:cxn ang="0">
                  <a:pos x="103" y="419"/>
                </a:cxn>
              </a:cxnLst>
              <a:rect l="0" t="0" r="r" b="b"/>
              <a:pathLst>
                <a:path w="516" h="633">
                  <a:moveTo>
                    <a:pt x="103" y="419"/>
                  </a:moveTo>
                  <a:cubicBezTo>
                    <a:pt x="101" y="466"/>
                    <a:pt x="112" y="499"/>
                    <a:pt x="138" y="518"/>
                  </a:cubicBezTo>
                  <a:cubicBezTo>
                    <a:pt x="163" y="537"/>
                    <a:pt x="198" y="547"/>
                    <a:pt x="242" y="547"/>
                  </a:cubicBezTo>
                  <a:cubicBezTo>
                    <a:pt x="256" y="547"/>
                    <a:pt x="271" y="545"/>
                    <a:pt x="287" y="542"/>
                  </a:cubicBezTo>
                  <a:cubicBezTo>
                    <a:pt x="303" y="539"/>
                    <a:pt x="317" y="533"/>
                    <a:pt x="330" y="525"/>
                  </a:cubicBezTo>
                  <a:cubicBezTo>
                    <a:pt x="343" y="518"/>
                    <a:pt x="354" y="508"/>
                    <a:pt x="363" y="495"/>
                  </a:cubicBezTo>
                  <a:cubicBezTo>
                    <a:pt x="372" y="483"/>
                    <a:pt x="376" y="468"/>
                    <a:pt x="376" y="450"/>
                  </a:cubicBezTo>
                  <a:cubicBezTo>
                    <a:pt x="376" y="434"/>
                    <a:pt x="372" y="419"/>
                    <a:pt x="364" y="408"/>
                  </a:cubicBezTo>
                  <a:cubicBezTo>
                    <a:pt x="356" y="397"/>
                    <a:pt x="345" y="387"/>
                    <a:pt x="332" y="380"/>
                  </a:cubicBezTo>
                  <a:cubicBezTo>
                    <a:pt x="318" y="372"/>
                    <a:pt x="303" y="366"/>
                    <a:pt x="285" y="360"/>
                  </a:cubicBezTo>
                  <a:cubicBezTo>
                    <a:pt x="268" y="355"/>
                    <a:pt x="250" y="350"/>
                    <a:pt x="231" y="345"/>
                  </a:cubicBezTo>
                  <a:cubicBezTo>
                    <a:pt x="218" y="341"/>
                    <a:pt x="202" y="336"/>
                    <a:pt x="183" y="330"/>
                  </a:cubicBezTo>
                  <a:cubicBezTo>
                    <a:pt x="164" y="324"/>
                    <a:pt x="146" y="315"/>
                    <a:pt x="129" y="304"/>
                  </a:cubicBezTo>
                  <a:cubicBezTo>
                    <a:pt x="111" y="293"/>
                    <a:pt x="96" y="278"/>
                    <a:pt x="84" y="259"/>
                  </a:cubicBezTo>
                  <a:cubicBezTo>
                    <a:pt x="72" y="240"/>
                    <a:pt x="66" y="217"/>
                    <a:pt x="66" y="188"/>
                  </a:cubicBezTo>
                  <a:cubicBezTo>
                    <a:pt x="66" y="161"/>
                    <a:pt x="71" y="136"/>
                    <a:pt x="81" y="113"/>
                  </a:cubicBezTo>
                  <a:cubicBezTo>
                    <a:pt x="91" y="89"/>
                    <a:pt x="106" y="70"/>
                    <a:pt x="125" y="53"/>
                  </a:cubicBezTo>
                  <a:cubicBezTo>
                    <a:pt x="145" y="36"/>
                    <a:pt x="168" y="23"/>
                    <a:pt x="196" y="14"/>
                  </a:cubicBezTo>
                  <a:cubicBezTo>
                    <a:pt x="224" y="5"/>
                    <a:pt x="256" y="0"/>
                    <a:pt x="291" y="0"/>
                  </a:cubicBezTo>
                  <a:cubicBezTo>
                    <a:pt x="323" y="0"/>
                    <a:pt x="353" y="3"/>
                    <a:pt x="380" y="10"/>
                  </a:cubicBezTo>
                  <a:cubicBezTo>
                    <a:pt x="408" y="17"/>
                    <a:pt x="432" y="28"/>
                    <a:pt x="452" y="43"/>
                  </a:cubicBezTo>
                  <a:cubicBezTo>
                    <a:pt x="473" y="58"/>
                    <a:pt x="488" y="78"/>
                    <a:pt x="500" y="103"/>
                  </a:cubicBezTo>
                  <a:cubicBezTo>
                    <a:pt x="511" y="127"/>
                    <a:pt x="516" y="157"/>
                    <a:pt x="515" y="193"/>
                  </a:cubicBezTo>
                  <a:lnTo>
                    <a:pt x="413" y="193"/>
                  </a:lnTo>
                  <a:cubicBezTo>
                    <a:pt x="412" y="155"/>
                    <a:pt x="402" y="128"/>
                    <a:pt x="382" y="111"/>
                  </a:cubicBezTo>
                  <a:cubicBezTo>
                    <a:pt x="361" y="94"/>
                    <a:pt x="331" y="86"/>
                    <a:pt x="290" y="86"/>
                  </a:cubicBezTo>
                  <a:cubicBezTo>
                    <a:pt x="282" y="86"/>
                    <a:pt x="272" y="87"/>
                    <a:pt x="259" y="89"/>
                  </a:cubicBezTo>
                  <a:cubicBezTo>
                    <a:pt x="246" y="90"/>
                    <a:pt x="233" y="94"/>
                    <a:pt x="220" y="100"/>
                  </a:cubicBezTo>
                  <a:cubicBezTo>
                    <a:pt x="207" y="107"/>
                    <a:pt x="196" y="115"/>
                    <a:pt x="186" y="127"/>
                  </a:cubicBezTo>
                  <a:cubicBezTo>
                    <a:pt x="177" y="139"/>
                    <a:pt x="172" y="155"/>
                    <a:pt x="172" y="175"/>
                  </a:cubicBezTo>
                  <a:cubicBezTo>
                    <a:pt x="172" y="190"/>
                    <a:pt x="175" y="202"/>
                    <a:pt x="182" y="212"/>
                  </a:cubicBezTo>
                  <a:cubicBezTo>
                    <a:pt x="189" y="222"/>
                    <a:pt x="198" y="230"/>
                    <a:pt x="210" y="236"/>
                  </a:cubicBezTo>
                  <a:cubicBezTo>
                    <a:pt x="221" y="243"/>
                    <a:pt x="235" y="248"/>
                    <a:pt x="250" y="253"/>
                  </a:cubicBezTo>
                  <a:cubicBezTo>
                    <a:pt x="265" y="257"/>
                    <a:pt x="281" y="262"/>
                    <a:pt x="298" y="266"/>
                  </a:cubicBezTo>
                  <a:cubicBezTo>
                    <a:pt x="320" y="271"/>
                    <a:pt x="341" y="277"/>
                    <a:pt x="363" y="284"/>
                  </a:cubicBezTo>
                  <a:cubicBezTo>
                    <a:pt x="385" y="290"/>
                    <a:pt x="405" y="300"/>
                    <a:pt x="422" y="312"/>
                  </a:cubicBezTo>
                  <a:cubicBezTo>
                    <a:pt x="440" y="324"/>
                    <a:pt x="454" y="341"/>
                    <a:pt x="465" y="360"/>
                  </a:cubicBezTo>
                  <a:cubicBezTo>
                    <a:pt x="476" y="380"/>
                    <a:pt x="482" y="406"/>
                    <a:pt x="482" y="437"/>
                  </a:cubicBezTo>
                  <a:cubicBezTo>
                    <a:pt x="482" y="461"/>
                    <a:pt x="477" y="485"/>
                    <a:pt x="468" y="508"/>
                  </a:cubicBezTo>
                  <a:cubicBezTo>
                    <a:pt x="459" y="531"/>
                    <a:pt x="445" y="552"/>
                    <a:pt x="425" y="570"/>
                  </a:cubicBezTo>
                  <a:cubicBezTo>
                    <a:pt x="405" y="589"/>
                    <a:pt x="379" y="604"/>
                    <a:pt x="347" y="616"/>
                  </a:cubicBezTo>
                  <a:cubicBezTo>
                    <a:pt x="315" y="627"/>
                    <a:pt x="276" y="633"/>
                    <a:pt x="230" y="633"/>
                  </a:cubicBezTo>
                  <a:cubicBezTo>
                    <a:pt x="195" y="633"/>
                    <a:pt x="163" y="629"/>
                    <a:pt x="134" y="621"/>
                  </a:cubicBezTo>
                  <a:cubicBezTo>
                    <a:pt x="105" y="613"/>
                    <a:pt x="81" y="600"/>
                    <a:pt x="61" y="583"/>
                  </a:cubicBezTo>
                  <a:cubicBezTo>
                    <a:pt x="41" y="565"/>
                    <a:pt x="25" y="543"/>
                    <a:pt x="15" y="516"/>
                  </a:cubicBezTo>
                  <a:cubicBezTo>
                    <a:pt x="5" y="489"/>
                    <a:pt x="0" y="457"/>
                    <a:pt x="1" y="419"/>
                  </a:cubicBezTo>
                  <a:lnTo>
                    <a:pt x="103" y="4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158"/>
            <p:cNvSpPr>
              <a:spLocks/>
            </p:cNvSpPr>
            <p:nvPr userDrawn="1"/>
          </p:nvSpPr>
          <p:spPr bwMode="auto">
            <a:xfrm>
              <a:off x="5384800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159"/>
            <p:cNvSpPr>
              <a:spLocks/>
            </p:cNvSpPr>
            <p:nvPr userDrawn="1"/>
          </p:nvSpPr>
          <p:spPr bwMode="auto">
            <a:xfrm>
              <a:off x="5427663" y="18923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160"/>
            <p:cNvSpPr>
              <a:spLocks noEditPoints="1"/>
            </p:cNvSpPr>
            <p:nvPr userDrawn="1"/>
          </p:nvSpPr>
          <p:spPr bwMode="auto">
            <a:xfrm>
              <a:off x="5500688" y="1865313"/>
              <a:ext cx="79375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161"/>
            <p:cNvSpPr>
              <a:spLocks noEditPoints="1"/>
            </p:cNvSpPr>
            <p:nvPr userDrawn="1"/>
          </p:nvSpPr>
          <p:spPr bwMode="auto">
            <a:xfrm>
              <a:off x="5576888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162"/>
            <p:cNvSpPr>
              <a:spLocks noEditPoints="1"/>
            </p:cNvSpPr>
            <p:nvPr userDrawn="1"/>
          </p:nvSpPr>
          <p:spPr bwMode="auto">
            <a:xfrm>
              <a:off x="5610225" y="18891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163"/>
            <p:cNvSpPr>
              <a:spLocks/>
            </p:cNvSpPr>
            <p:nvPr userDrawn="1"/>
          </p:nvSpPr>
          <p:spPr bwMode="auto">
            <a:xfrm>
              <a:off x="5680075" y="18891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4" name="Group 362"/>
          <p:cNvGrpSpPr/>
          <p:nvPr/>
        </p:nvGrpSpPr>
        <p:grpSpPr>
          <a:xfrm>
            <a:off x="528638" y="404813"/>
            <a:ext cx="2455862" cy="485775"/>
            <a:chOff x="528638" y="404813"/>
            <a:chExt cx="2455862" cy="485775"/>
          </a:xfrm>
        </p:grpSpPr>
        <p:sp>
          <p:nvSpPr>
            <p:cNvPr id="1254" name="AutoShape 165"/>
            <p:cNvSpPr>
              <a:spLocks noChangeAspect="1" noChangeArrowheads="1" noTextEdit="1"/>
            </p:cNvSpPr>
            <p:nvPr userDrawn="1"/>
          </p:nvSpPr>
          <p:spPr bwMode="auto">
            <a:xfrm>
              <a:off x="528638" y="404813"/>
              <a:ext cx="2455862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167"/>
            <p:cNvSpPr>
              <a:spLocks noChangeArrowheads="1"/>
            </p:cNvSpPr>
            <p:nvPr userDrawn="1"/>
          </p:nvSpPr>
          <p:spPr bwMode="auto">
            <a:xfrm>
              <a:off x="528638" y="404813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168"/>
            <p:cNvSpPr>
              <a:spLocks/>
            </p:cNvSpPr>
            <p:nvPr userDrawn="1"/>
          </p:nvSpPr>
          <p:spPr bwMode="auto">
            <a:xfrm>
              <a:off x="741363" y="452438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169"/>
            <p:cNvSpPr>
              <a:spLocks/>
            </p:cNvSpPr>
            <p:nvPr userDrawn="1"/>
          </p:nvSpPr>
          <p:spPr bwMode="auto">
            <a:xfrm>
              <a:off x="838200" y="452438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170"/>
            <p:cNvSpPr>
              <a:spLocks/>
            </p:cNvSpPr>
            <p:nvPr userDrawn="1"/>
          </p:nvSpPr>
          <p:spPr bwMode="auto">
            <a:xfrm>
              <a:off x="549275" y="452438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171"/>
            <p:cNvSpPr>
              <a:spLocks noEditPoints="1"/>
            </p:cNvSpPr>
            <p:nvPr userDrawn="1"/>
          </p:nvSpPr>
          <p:spPr bwMode="auto">
            <a:xfrm>
              <a:off x="1095375" y="452438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172"/>
            <p:cNvSpPr>
              <a:spLocks/>
            </p:cNvSpPr>
            <p:nvPr userDrawn="1"/>
          </p:nvSpPr>
          <p:spPr bwMode="auto">
            <a:xfrm>
              <a:off x="1262063" y="496888"/>
              <a:ext cx="122237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173"/>
            <p:cNvSpPr>
              <a:spLocks/>
            </p:cNvSpPr>
            <p:nvPr userDrawn="1"/>
          </p:nvSpPr>
          <p:spPr bwMode="auto">
            <a:xfrm>
              <a:off x="1400175" y="493713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Freeform 174"/>
            <p:cNvSpPr>
              <a:spLocks noEditPoints="1"/>
            </p:cNvSpPr>
            <p:nvPr userDrawn="1"/>
          </p:nvSpPr>
          <p:spPr bwMode="auto">
            <a:xfrm>
              <a:off x="1536700" y="452438"/>
              <a:ext cx="46037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Freeform 175"/>
            <p:cNvSpPr>
              <a:spLocks/>
            </p:cNvSpPr>
            <p:nvPr userDrawn="1"/>
          </p:nvSpPr>
          <p:spPr bwMode="auto">
            <a:xfrm>
              <a:off x="1606550" y="493713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176"/>
            <p:cNvSpPr>
              <a:spLocks noEditPoints="1"/>
            </p:cNvSpPr>
            <p:nvPr userDrawn="1"/>
          </p:nvSpPr>
          <p:spPr bwMode="auto">
            <a:xfrm>
              <a:off x="1747838" y="493713"/>
              <a:ext cx="128587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177"/>
            <p:cNvSpPr>
              <a:spLocks/>
            </p:cNvSpPr>
            <p:nvPr userDrawn="1"/>
          </p:nvSpPr>
          <p:spPr bwMode="auto">
            <a:xfrm>
              <a:off x="1887538" y="493713"/>
              <a:ext cx="119062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178"/>
            <p:cNvSpPr>
              <a:spLocks/>
            </p:cNvSpPr>
            <p:nvPr userDrawn="1"/>
          </p:nvSpPr>
          <p:spPr bwMode="auto">
            <a:xfrm>
              <a:off x="2016125" y="493713"/>
              <a:ext cx="119062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179"/>
            <p:cNvSpPr>
              <a:spLocks/>
            </p:cNvSpPr>
            <p:nvPr userDrawn="1"/>
          </p:nvSpPr>
          <p:spPr bwMode="auto">
            <a:xfrm>
              <a:off x="2216150" y="447676"/>
              <a:ext cx="147637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180"/>
            <p:cNvSpPr>
              <a:spLocks/>
            </p:cNvSpPr>
            <p:nvPr userDrawn="1"/>
          </p:nvSpPr>
          <p:spPr bwMode="auto">
            <a:xfrm>
              <a:off x="2371725" y="493713"/>
              <a:ext cx="125412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181"/>
            <p:cNvSpPr>
              <a:spLocks/>
            </p:cNvSpPr>
            <p:nvPr userDrawn="1"/>
          </p:nvSpPr>
          <p:spPr bwMode="auto">
            <a:xfrm>
              <a:off x="2513013" y="452438"/>
              <a:ext cx="122237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182"/>
            <p:cNvSpPr>
              <a:spLocks noEditPoints="1"/>
            </p:cNvSpPr>
            <p:nvPr userDrawn="1"/>
          </p:nvSpPr>
          <p:spPr bwMode="auto">
            <a:xfrm>
              <a:off x="2651125" y="493713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183"/>
            <p:cNvSpPr>
              <a:spLocks noEditPoints="1"/>
            </p:cNvSpPr>
            <p:nvPr userDrawn="1"/>
          </p:nvSpPr>
          <p:spPr bwMode="auto">
            <a:xfrm>
              <a:off x="2792413" y="493713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Rectangle 184"/>
            <p:cNvSpPr>
              <a:spLocks noChangeArrowheads="1"/>
            </p:cNvSpPr>
            <p:nvPr userDrawn="1"/>
          </p:nvSpPr>
          <p:spPr bwMode="auto">
            <a:xfrm>
              <a:off x="2938463" y="452438"/>
              <a:ext cx="46037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87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Instructor Slides</a:t>
            </a:r>
          </a:p>
        </p:txBody>
      </p:sp>
    </p:spTree>
    <p:extLst>
      <p:ext uri="{BB962C8B-B14F-4D97-AF65-F5344CB8AC3E}">
        <p14:creationId xmlns:p14="http://schemas.microsoft.com/office/powerpoint/2010/main" val="135132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Instructor Slides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83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9469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4191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467F"/>
                </a:solidFill>
              </a:defRPr>
            </a:lvl1pPr>
            <a:lvl2pPr>
              <a:defRPr sz="2400">
                <a:solidFill>
                  <a:srgbClr val="00467F"/>
                </a:solidFill>
              </a:defRPr>
            </a:lvl2pPr>
            <a:lvl3pPr>
              <a:defRPr sz="2400">
                <a:solidFill>
                  <a:srgbClr val="00467F"/>
                </a:solidFill>
              </a:defRPr>
            </a:lvl3pPr>
            <a:lvl4pPr>
              <a:defRPr sz="2400">
                <a:solidFill>
                  <a:srgbClr val="00467F"/>
                </a:solidFill>
              </a:defRPr>
            </a:lvl4pPr>
            <a:lvl5pPr>
              <a:defRPr sz="2400">
                <a:solidFill>
                  <a:srgbClr val="0046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2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67274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5547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467F"/>
                </a:solidFill>
              </a:defRPr>
            </a:lvl1pPr>
            <a:lvl2pPr>
              <a:defRPr sz="2000">
                <a:solidFill>
                  <a:srgbClr val="00467F"/>
                </a:solidFill>
              </a:defRPr>
            </a:lvl2pPr>
            <a:lvl3pPr>
              <a:defRPr sz="2000">
                <a:solidFill>
                  <a:srgbClr val="00467F"/>
                </a:solidFill>
              </a:defRPr>
            </a:lvl3pPr>
            <a:lvl4pPr>
              <a:defRPr sz="2000">
                <a:solidFill>
                  <a:srgbClr val="00467F"/>
                </a:solidFill>
              </a:defRPr>
            </a:lvl4pPr>
            <a:lvl5pPr>
              <a:defRPr sz="2000">
                <a:solidFill>
                  <a:srgbClr val="0046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5547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467F"/>
                </a:solidFill>
              </a:defRPr>
            </a:lvl1pPr>
            <a:lvl2pPr>
              <a:defRPr sz="2000">
                <a:solidFill>
                  <a:srgbClr val="00467F"/>
                </a:solidFill>
              </a:defRPr>
            </a:lvl2pPr>
            <a:lvl3pPr>
              <a:defRPr sz="2000">
                <a:solidFill>
                  <a:srgbClr val="00467F"/>
                </a:solidFill>
              </a:defRPr>
            </a:lvl3pPr>
            <a:lvl4pPr>
              <a:defRPr sz="2000">
                <a:solidFill>
                  <a:srgbClr val="00467F"/>
                </a:solidFill>
              </a:defRPr>
            </a:lvl4pPr>
            <a:lvl5pPr>
              <a:defRPr sz="2000">
                <a:solidFill>
                  <a:srgbClr val="0046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0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56129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8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45050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44569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Picture 7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983747"/>
      </p:ext>
    </p:extLst>
  </p:cSld>
  <p:clrMapOvr>
    <a:masterClrMapping/>
  </p:clrMapOvr>
  <p:transition spd="med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64100" y="2214563"/>
            <a:ext cx="3903663" cy="18637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64100" y="4230688"/>
            <a:ext cx="3903663" cy="186531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14-</a:t>
            </a:r>
            <a:fld id="{AE0D8079-4086-4FA0-9A30-E879FA566B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Copyright 2011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143792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ED8A071B-9E52-4F2C-ADE3-F838D684BD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76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5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1793-B570-48D2-8F3D-ECCB9E471874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2011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14-</a:t>
            </a:r>
            <a:fld id="{C16EE69F-1698-4BFE-ABBB-B4CC071BF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9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 spd="med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1219200"/>
            <a:ext cx="83058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i="1" dirty="0"/>
              <a:t>MGB235 MONITORING AND MANAGING OPERATIONAL PERFORMANCE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04900" y="2678113"/>
            <a:ext cx="6400800" cy="1752600"/>
          </a:xfrm>
        </p:spPr>
        <p:txBody>
          <a:bodyPr>
            <a:normAutofit/>
          </a:bodyPr>
          <a:lstStyle/>
          <a:p>
            <a:pPr algn="l"/>
            <a:endParaRPr lang="en-US" i="1" dirty="0"/>
          </a:p>
          <a:p>
            <a:pPr lvl="0"/>
            <a:r>
              <a:rPr lang="en-US" i="1" dirty="0"/>
              <a:t>Week 11:  </a:t>
            </a:r>
            <a:r>
              <a:rPr lang="en-US" dirty="0"/>
              <a:t>Sales and Operational Planning &amp;</a:t>
            </a:r>
          </a:p>
          <a:p>
            <a:pPr lvl="0"/>
            <a:r>
              <a:rPr lang="en-US" dirty="0"/>
              <a:t>Resources Planning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04800" y="5508772"/>
            <a:ext cx="83058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1800" dirty="0">
                <a:solidFill>
                  <a:srgbClr val="FF0000"/>
                </a:solidFill>
              </a:rPr>
              <a:t>Chapters 14 &amp; 15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Russell, Roberta S., and Taylor III, Bernard W. (2017) </a:t>
            </a:r>
            <a:r>
              <a:rPr lang="en-US" sz="1800" i="1" dirty="0">
                <a:solidFill>
                  <a:srgbClr val="FF0000"/>
                </a:solidFill>
              </a:rPr>
              <a:t>Operations management: Creating value along the supply chain, 9</a:t>
            </a:r>
            <a:r>
              <a:rPr lang="en-US" sz="1800" baseline="30000" dirty="0">
                <a:solidFill>
                  <a:srgbClr val="FF0000"/>
                </a:solidFill>
              </a:rPr>
              <a:t>th</a:t>
            </a:r>
            <a:r>
              <a:rPr lang="en-US" sz="1800" dirty="0">
                <a:solidFill>
                  <a:srgbClr val="FF0000"/>
                </a:solidFill>
              </a:rPr>
              <a:t> ed., Hoboken: NJ.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DBF53-B136-59A8-4DE1-86C72A403773}"/>
              </a:ext>
            </a:extLst>
          </p:cNvPr>
          <p:cNvSpPr txBox="1"/>
          <p:nvPr/>
        </p:nvSpPr>
        <p:spPr>
          <a:xfrm>
            <a:off x="304800" y="4419600"/>
            <a:ext cx="8305800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Chapters 11 &amp; 13: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Stevenson, W.J. (2021) 14th ed. Operations Management, McGraw Hill, New York, NY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78700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</a:rPr>
              <a:t>Strategies for Managing Demand</a:t>
            </a:r>
            <a:br>
              <a:rPr lang="en-US" sz="3600" dirty="0"/>
            </a:br>
            <a:r>
              <a:rPr lang="en-US" sz="3200" dirty="0"/>
              <a:t>Proactive demand management</a:t>
            </a:r>
            <a:br>
              <a:rPr lang="en-US" sz="3200" dirty="0"/>
            </a:br>
            <a:endParaRPr lang="en-US" sz="3100" i="1" dirty="0">
              <a:effectLst/>
            </a:endParaRPr>
          </a:p>
        </p:txBody>
      </p:sp>
      <p:sp>
        <p:nvSpPr>
          <p:cNvPr id="93491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87100" y="1295400"/>
            <a:ext cx="85045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Partnering with suppliers to reduce information distortion along the supply chain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Offering products or services with counter-cyclical demand patterns</a:t>
            </a:r>
          </a:p>
          <a:p>
            <a:pPr>
              <a:lnSpc>
                <a:spcPct val="80000"/>
              </a:lnSpc>
            </a:pPr>
            <a:endParaRPr lang="en-US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effectLst/>
              </a:rPr>
              <a:t>Shifting demand into other time periods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ffectLst/>
              </a:rPr>
              <a:t>Incentives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ffectLst/>
              </a:rPr>
              <a:t>Sales promotions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ffectLst/>
              </a:rPr>
              <a:t>Advertising campaigns</a:t>
            </a:r>
          </a:p>
          <a:p>
            <a:pPr lvl="1">
              <a:lnSpc>
                <a:spcPct val="80000"/>
              </a:lnSpc>
            </a:pPr>
            <a:endParaRPr lang="en-US" dirty="0">
              <a:effectLst/>
            </a:endParaRPr>
          </a:p>
          <a:p>
            <a:pPr>
              <a:lnSpc>
                <a:spcPct val="80000"/>
              </a:lnSpc>
            </a:pPr>
            <a:endParaRPr lang="en-US" dirty="0">
              <a:effectLst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14-</a:t>
            </a:r>
            <a:fld id="{985CD54D-219C-42EC-902F-428D5815B427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93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AU" dirty="0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228600" y="1485900"/>
            <a:ext cx="8686800" cy="453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AU" dirty="0"/>
          </a:p>
        </p:txBody>
      </p:sp>
      <p:pic>
        <p:nvPicPr>
          <p:cNvPr id="19462" name="Picture 11" descr="Exh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5344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0" y="889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dirty="0">
                <a:solidFill>
                  <a:schemeClr val="bg1"/>
                </a:solidFill>
                <a:effectLst/>
              </a:rPr>
              <a:t>Offering products or services with counter-cyclical demand patterns</a:t>
            </a:r>
          </a:p>
          <a:p>
            <a:pPr algn="ctr">
              <a:buNone/>
            </a:pPr>
            <a:r>
              <a:rPr lang="en-US" sz="2000" dirty="0">
                <a:solidFill>
                  <a:schemeClr val="bg1"/>
                </a:solidFill>
                <a:effectLst/>
              </a:rPr>
              <a:t>e.g. </a:t>
            </a:r>
            <a:r>
              <a:rPr lang="en-US" sz="2000" dirty="0">
                <a:solidFill>
                  <a:schemeClr val="bg1"/>
                </a:solidFill>
              </a:rPr>
              <a:t>Seasonal Demand and Complementary Products</a:t>
            </a:r>
            <a:endParaRPr lang="en-US" sz="20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Strategies for Adjusting Capacity</a:t>
            </a:r>
          </a:p>
        </p:txBody>
      </p:sp>
      <p:sp>
        <p:nvSpPr>
          <p:cNvPr id="838661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83825"/>
            <a:ext cx="8763000" cy="3669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Level production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1.Producing at a constant rate and using inventory to absorb fluctuations in demand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Chase demand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2. Hiring and firing workers to match demand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Peak demand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3. Maintaining resources (staffing) for high levels of customer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22633619-DE29-43D2-B6A1-E664658D52A6}" type="slidenum">
              <a:rPr lang="en-US"/>
              <a:pPr>
                <a:buNone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Strategies for Adjusting Capacity</a:t>
            </a:r>
          </a:p>
        </p:txBody>
      </p:sp>
      <p:sp>
        <p:nvSpPr>
          <p:cNvPr id="838662" name="Rectangle 6"/>
          <p:cNvSpPr>
            <a:spLocks noGrp="1" noChangeArrowheads="1"/>
          </p:cNvSpPr>
          <p:nvPr>
            <p:ph idx="1"/>
          </p:nvPr>
        </p:nvSpPr>
        <p:spPr>
          <a:xfrm>
            <a:off x="458836" y="130499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Overtime and under-time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4. Increase or decrease working hours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Subcontracting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5. Let outside companies complete the work (outsource)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Part-time workers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6. Hire part-time workers to complete the work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Backordering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7. Provide the service or product at a later time period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22633619-DE29-43D2-B6A1-E664658D52A6}" type="slidenum">
              <a:rPr lang="en-US"/>
              <a:pPr>
                <a:buNone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9144000" cy="533400"/>
          </a:xfrm>
          <a:noFill/>
        </p:spPr>
        <p:txBody>
          <a:bodyPr lIns="92075" tIns="46038" rIns="92075" bIns="46038" anchor="b">
            <a:normAutofit/>
          </a:bodyPr>
          <a:lstStyle/>
          <a:p>
            <a:r>
              <a:rPr lang="en-US" sz="2000" dirty="0"/>
              <a:t>Summary: Strategies for Matching Supply and Demand for Services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1"/>
            <a:ext cx="8077200" cy="4114799"/>
          </a:xfrm>
          <a:noFill/>
        </p:spPr>
        <p:txBody>
          <a:bodyPr lIns="92075" tIns="46038" rIns="92075" bIns="46038"/>
          <a:lstStyle/>
          <a:p>
            <a:pPr>
              <a:buNone/>
            </a:pPr>
            <a:r>
              <a:rPr lang="en-US" baseline="-25000" dirty="0"/>
              <a:t>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5943600"/>
            <a:ext cx="22098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dirty="0"/>
              <a:t>12-</a:t>
            </a:r>
            <a:fld id="{6F6CFEE0-1AF3-4EEB-969C-ED6E3B94523D}" type="slidenum">
              <a:rPr lang="en-US"/>
              <a:pPr>
                <a:buNone/>
              </a:pPr>
              <a:t>14</a:t>
            </a:fld>
            <a:endParaRPr lang="en-US" dirty="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92150" y="990600"/>
            <a:ext cx="7385050" cy="4800600"/>
            <a:chOff x="436" y="1152"/>
            <a:chExt cx="4744" cy="2920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1060" y="1160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DEMAND</a:t>
              </a:r>
            </a:p>
            <a:p>
              <a:pPr algn="ctr" eaLnBrk="0" hangingPunct="0">
                <a:buNone/>
              </a:pPr>
              <a:r>
                <a:rPr lang="en-US" sz="1400" dirty="0"/>
                <a:t>STRATEGIES</a:t>
              </a:r>
            </a:p>
          </p:txBody>
        </p:sp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1684" y="1728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Partitioning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demand</a:t>
              </a: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436" y="1968"/>
              <a:ext cx="808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Developing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complementary</a:t>
              </a:r>
            </a:p>
            <a:p>
              <a:pPr algn="ctr" eaLnBrk="0" hangingPunct="0">
                <a:buNone/>
              </a:pPr>
              <a:r>
                <a:rPr lang="en-US" sz="1400" dirty="0"/>
                <a:t>services</a:t>
              </a: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1684" y="2352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Establishing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price </a:t>
              </a:r>
            </a:p>
            <a:p>
              <a:pPr algn="ctr" eaLnBrk="0" hangingPunct="0">
                <a:buNone/>
              </a:pPr>
              <a:r>
                <a:rPr lang="en-US" sz="1400" dirty="0"/>
                <a:t>incentives</a:t>
              </a:r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auto">
            <a:xfrm>
              <a:off x="436" y="2592"/>
              <a:ext cx="808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Developing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reservation</a:t>
              </a:r>
            </a:p>
            <a:p>
              <a:pPr algn="ctr" eaLnBrk="0" hangingPunct="0">
                <a:buNone/>
              </a:pPr>
              <a:r>
                <a:rPr lang="en-US" sz="1400" dirty="0"/>
                <a:t>systems </a:t>
              </a:r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1684" y="2976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Promoting </a:t>
              </a:r>
            </a:p>
            <a:p>
              <a:pPr algn="ctr" eaLnBrk="0" hangingPunct="0">
                <a:buNone/>
              </a:pPr>
              <a:r>
                <a:rPr lang="en-US" sz="1400" dirty="0"/>
                <a:t>off-peak</a:t>
              </a:r>
            </a:p>
            <a:p>
              <a:pPr algn="ctr" eaLnBrk="0" hangingPunct="0">
                <a:buNone/>
              </a:pPr>
              <a:r>
                <a:rPr lang="en-US" sz="1400" dirty="0"/>
                <a:t>demand</a:t>
              </a:r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auto">
            <a:xfrm>
              <a:off x="2500" y="3696"/>
              <a:ext cx="76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Yield</a:t>
              </a:r>
            </a:p>
            <a:p>
              <a:pPr algn="ctr" eaLnBrk="0" hangingPunct="0">
                <a:buNone/>
              </a:pPr>
              <a:r>
                <a:rPr lang="en-US" sz="1400" dirty="0"/>
                <a:t>management</a:t>
              </a:r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3892" y="1152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SUPPLY</a:t>
              </a:r>
            </a:p>
            <a:p>
              <a:pPr algn="ctr" eaLnBrk="0" hangingPunct="0">
                <a:buNone/>
              </a:pPr>
              <a:r>
                <a:rPr lang="en-US" sz="1400" dirty="0"/>
                <a:t>STRATEGIES</a:t>
              </a:r>
            </a:p>
          </p:txBody>
        </p:sp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3220" y="2544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Cross-</a:t>
              </a:r>
            </a:p>
            <a:p>
              <a:pPr algn="ctr" eaLnBrk="0" hangingPunct="0">
                <a:buNone/>
              </a:pPr>
              <a:r>
                <a:rPr lang="en-US" sz="1400" dirty="0"/>
                <a:t>training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employees</a:t>
              </a:r>
            </a:p>
          </p:txBody>
        </p:sp>
        <p:sp>
          <p:nvSpPr>
            <p:cNvPr id="23567" name="Rectangle 13"/>
            <p:cNvSpPr>
              <a:spLocks noChangeArrowheads="1"/>
            </p:cNvSpPr>
            <p:nvPr/>
          </p:nvSpPr>
          <p:spPr bwMode="auto">
            <a:xfrm>
              <a:off x="4420" y="1728"/>
              <a:ext cx="760" cy="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Increasing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customer</a:t>
              </a:r>
            </a:p>
            <a:p>
              <a:pPr algn="ctr" eaLnBrk="0" hangingPunct="0">
                <a:buNone/>
              </a:pPr>
              <a:r>
                <a:rPr lang="en-US" sz="1400" dirty="0"/>
                <a:t>participation</a:t>
              </a:r>
            </a:p>
          </p:txBody>
        </p:sp>
        <p:sp>
          <p:nvSpPr>
            <p:cNvPr id="23568" name="Rectangle 14"/>
            <p:cNvSpPr>
              <a:spLocks noChangeArrowheads="1"/>
            </p:cNvSpPr>
            <p:nvPr/>
          </p:nvSpPr>
          <p:spPr bwMode="auto">
            <a:xfrm>
              <a:off x="3220" y="1968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Sharing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capacity</a:t>
              </a:r>
            </a:p>
          </p:txBody>
        </p:sp>
        <p:sp>
          <p:nvSpPr>
            <p:cNvPr id="23569" name="Rectangle 15"/>
            <p:cNvSpPr>
              <a:spLocks noChangeArrowheads="1"/>
            </p:cNvSpPr>
            <p:nvPr/>
          </p:nvSpPr>
          <p:spPr bwMode="auto">
            <a:xfrm>
              <a:off x="4420" y="2352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Scheduling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work shifts</a:t>
              </a:r>
            </a:p>
          </p:txBody>
        </p:sp>
        <p:sp>
          <p:nvSpPr>
            <p:cNvPr id="23570" name="Rectangle 16"/>
            <p:cNvSpPr>
              <a:spLocks noChangeArrowheads="1"/>
            </p:cNvSpPr>
            <p:nvPr/>
          </p:nvSpPr>
          <p:spPr bwMode="auto">
            <a:xfrm>
              <a:off x="4420" y="2928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Creating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adjustable</a:t>
              </a:r>
            </a:p>
            <a:p>
              <a:pPr algn="ctr" eaLnBrk="0" hangingPunct="0">
                <a:buNone/>
              </a:pPr>
              <a:r>
                <a:rPr lang="en-US" sz="1400" dirty="0"/>
                <a:t>capacity</a:t>
              </a: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3220" y="3120"/>
              <a:ext cx="760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buNone/>
              </a:pPr>
              <a:r>
                <a:rPr lang="en-US" sz="1400" dirty="0"/>
                <a:t>Using</a:t>
              </a:r>
            </a:p>
            <a:p>
              <a:pPr algn="ctr" eaLnBrk="0" hangingPunct="0">
                <a:buNone/>
              </a:pPr>
              <a:r>
                <a:rPr lang="en-US" sz="1400" dirty="0"/>
                <a:t>part-time</a:t>
              </a:r>
            </a:p>
            <a:p>
              <a:pPr algn="ctr" eaLnBrk="0" hangingPunct="0">
                <a:buNone/>
              </a:pPr>
              <a:r>
                <a:rPr lang="en-US" sz="1400" dirty="0"/>
                <a:t>employees</a:t>
              </a:r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>
              <a:off x="1440" y="1632"/>
              <a:ext cx="0" cy="2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>
              <a:off x="4224" y="1632"/>
              <a:ext cx="0" cy="2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1440" y="384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>
              <a:off x="3264" y="388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76" name="Line 22"/>
            <p:cNvSpPr>
              <a:spLocks noChangeShapeType="1"/>
            </p:cNvSpPr>
            <p:nvPr/>
          </p:nvSpPr>
          <p:spPr bwMode="auto">
            <a:xfrm>
              <a:off x="1248" y="22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77" name="Line 23"/>
            <p:cNvSpPr>
              <a:spLocks noChangeShapeType="1"/>
            </p:cNvSpPr>
            <p:nvPr/>
          </p:nvSpPr>
          <p:spPr bwMode="auto">
            <a:xfrm>
              <a:off x="1440" y="19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78" name="Line 24"/>
            <p:cNvSpPr>
              <a:spLocks noChangeShapeType="1"/>
            </p:cNvSpPr>
            <p:nvPr/>
          </p:nvSpPr>
          <p:spPr bwMode="auto">
            <a:xfrm>
              <a:off x="1248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79" name="Line 25"/>
            <p:cNvSpPr>
              <a:spLocks noChangeShapeType="1"/>
            </p:cNvSpPr>
            <p:nvPr/>
          </p:nvSpPr>
          <p:spPr bwMode="auto">
            <a:xfrm>
              <a:off x="1440" y="25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>
              <a:off x="1440" y="32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81" name="Line 27"/>
            <p:cNvSpPr>
              <a:spLocks noChangeShapeType="1"/>
            </p:cNvSpPr>
            <p:nvPr/>
          </p:nvSpPr>
          <p:spPr bwMode="auto">
            <a:xfrm>
              <a:off x="3984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82" name="Line 28"/>
            <p:cNvSpPr>
              <a:spLocks noChangeShapeType="1"/>
            </p:cNvSpPr>
            <p:nvPr/>
          </p:nvSpPr>
          <p:spPr bwMode="auto">
            <a:xfrm>
              <a:off x="4224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83" name="Line 29"/>
            <p:cNvSpPr>
              <a:spLocks noChangeShapeType="1"/>
            </p:cNvSpPr>
            <p:nvPr/>
          </p:nvSpPr>
          <p:spPr bwMode="auto">
            <a:xfrm>
              <a:off x="3984" y="278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84" name="Line 30"/>
            <p:cNvSpPr>
              <a:spLocks noChangeShapeType="1"/>
            </p:cNvSpPr>
            <p:nvPr/>
          </p:nvSpPr>
          <p:spPr bwMode="auto">
            <a:xfrm>
              <a:off x="4224" y="25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85" name="Line 31"/>
            <p:cNvSpPr>
              <a:spLocks noChangeShapeType="1"/>
            </p:cNvSpPr>
            <p:nvPr/>
          </p:nvSpPr>
          <p:spPr bwMode="auto">
            <a:xfrm>
              <a:off x="3984" y="33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  <p:sp>
          <p:nvSpPr>
            <p:cNvPr id="23586" name="Line 32"/>
            <p:cNvSpPr>
              <a:spLocks noChangeShapeType="1"/>
            </p:cNvSpPr>
            <p:nvPr/>
          </p:nvSpPr>
          <p:spPr bwMode="auto">
            <a:xfrm>
              <a:off x="4224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None/>
              </a:pP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75084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Production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4FC3E5F9-D5E7-451A-BE46-BA1968B2548E}" type="slidenum">
              <a:rPr lang="en-US"/>
              <a:pPr>
                <a:buNone/>
              </a:pPr>
              <a:t>15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5400" y="1295400"/>
            <a:ext cx="6629400" cy="4114800"/>
            <a:chOff x="1295400" y="1295400"/>
            <a:chExt cx="6629400" cy="4114800"/>
          </a:xfrm>
        </p:grpSpPr>
        <p:sp>
          <p:nvSpPr>
            <p:cNvPr id="17" name="Rectangle 16"/>
            <p:cNvSpPr/>
            <p:nvPr/>
          </p:nvSpPr>
          <p:spPr>
            <a:xfrm>
              <a:off x="1295400" y="1295400"/>
              <a:ext cx="6629400" cy="4114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061" name="Freeform 5"/>
            <p:cNvSpPr>
              <a:spLocks/>
            </p:cNvSpPr>
            <p:nvPr/>
          </p:nvSpPr>
          <p:spPr bwMode="auto">
            <a:xfrm>
              <a:off x="1919288" y="1487488"/>
              <a:ext cx="5715000" cy="3344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07"/>
                </a:cxn>
                <a:cxn ang="0">
                  <a:pos x="3600" y="2107"/>
                </a:cxn>
              </a:cxnLst>
              <a:rect l="0" t="0" r="r" b="b"/>
              <a:pathLst>
                <a:path w="3600" h="2107">
                  <a:moveTo>
                    <a:pt x="0" y="0"/>
                  </a:moveTo>
                  <a:lnTo>
                    <a:pt x="0" y="2107"/>
                  </a:lnTo>
                  <a:lnTo>
                    <a:pt x="3600" y="210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41063" name="Freeform 7"/>
            <p:cNvSpPr>
              <a:spLocks/>
            </p:cNvSpPr>
            <p:nvPr/>
          </p:nvSpPr>
          <p:spPr bwMode="auto">
            <a:xfrm>
              <a:off x="1905000" y="2035175"/>
              <a:ext cx="5770563" cy="2301875"/>
            </a:xfrm>
            <a:custGeom>
              <a:avLst/>
              <a:gdLst/>
              <a:ahLst/>
              <a:cxnLst>
                <a:cxn ang="0">
                  <a:pos x="0" y="722"/>
                </a:cxn>
                <a:cxn ang="0">
                  <a:pos x="75" y="985"/>
                </a:cxn>
                <a:cxn ang="0">
                  <a:pos x="142" y="1175"/>
                </a:cxn>
                <a:cxn ang="0">
                  <a:pos x="222" y="1344"/>
                </a:cxn>
                <a:cxn ang="0">
                  <a:pos x="299" y="1419"/>
                </a:cxn>
                <a:cxn ang="0">
                  <a:pos x="389" y="1449"/>
                </a:cxn>
                <a:cxn ang="0">
                  <a:pos x="496" y="1425"/>
                </a:cxn>
                <a:cxn ang="0">
                  <a:pos x="579" y="1345"/>
                </a:cxn>
                <a:cxn ang="0">
                  <a:pos x="659" y="1171"/>
                </a:cxn>
                <a:cxn ang="0">
                  <a:pos x="739" y="950"/>
                </a:cxn>
                <a:cxn ang="0">
                  <a:pos x="811" y="710"/>
                </a:cxn>
                <a:cxn ang="0">
                  <a:pos x="901" y="406"/>
                </a:cxn>
                <a:cxn ang="0">
                  <a:pos x="989" y="182"/>
                </a:cxn>
                <a:cxn ang="0">
                  <a:pos x="1058" y="82"/>
                </a:cxn>
                <a:cxn ang="0">
                  <a:pos x="1123" y="19"/>
                </a:cxn>
                <a:cxn ang="0">
                  <a:pos x="1213" y="1"/>
                </a:cxn>
                <a:cxn ang="0">
                  <a:pos x="1299" y="17"/>
                </a:cxn>
                <a:cxn ang="0">
                  <a:pos x="1365" y="78"/>
                </a:cxn>
                <a:cxn ang="0">
                  <a:pos x="1424" y="171"/>
                </a:cxn>
                <a:cxn ang="0">
                  <a:pos x="1525" y="409"/>
                </a:cxn>
                <a:cxn ang="0">
                  <a:pos x="1613" y="723"/>
                </a:cxn>
                <a:cxn ang="0">
                  <a:pos x="1693" y="987"/>
                </a:cxn>
                <a:cxn ang="0">
                  <a:pos x="1752" y="1158"/>
                </a:cxn>
                <a:cxn ang="0">
                  <a:pos x="1829" y="1315"/>
                </a:cxn>
                <a:cxn ang="0">
                  <a:pos x="1915" y="1414"/>
                </a:cxn>
                <a:cxn ang="0">
                  <a:pos x="2018" y="1450"/>
                </a:cxn>
                <a:cxn ang="0">
                  <a:pos x="2128" y="1417"/>
                </a:cxn>
                <a:cxn ang="0">
                  <a:pos x="2213" y="1326"/>
                </a:cxn>
                <a:cxn ang="0">
                  <a:pos x="2285" y="1161"/>
                </a:cxn>
                <a:cxn ang="0">
                  <a:pos x="2365" y="937"/>
                </a:cxn>
                <a:cxn ang="0">
                  <a:pos x="2435" y="713"/>
                </a:cxn>
                <a:cxn ang="0">
                  <a:pos x="2501" y="473"/>
                </a:cxn>
                <a:cxn ang="0">
                  <a:pos x="2603" y="198"/>
                </a:cxn>
                <a:cxn ang="0">
                  <a:pos x="2667" y="86"/>
                </a:cxn>
                <a:cxn ang="0">
                  <a:pos x="2741" y="19"/>
                </a:cxn>
                <a:cxn ang="0">
                  <a:pos x="2837" y="1"/>
                </a:cxn>
                <a:cxn ang="0">
                  <a:pos x="2920" y="25"/>
                </a:cxn>
                <a:cxn ang="0">
                  <a:pos x="2987" y="91"/>
                </a:cxn>
                <a:cxn ang="0">
                  <a:pos x="3067" y="217"/>
                </a:cxn>
                <a:cxn ang="0">
                  <a:pos x="3160" y="473"/>
                </a:cxn>
                <a:cxn ang="0">
                  <a:pos x="3232" y="726"/>
                </a:cxn>
                <a:cxn ang="0">
                  <a:pos x="3299" y="947"/>
                </a:cxn>
                <a:cxn ang="0">
                  <a:pos x="3368" y="1166"/>
                </a:cxn>
                <a:cxn ang="0">
                  <a:pos x="3440" y="1313"/>
                </a:cxn>
                <a:cxn ang="0">
                  <a:pos x="3517" y="1403"/>
                </a:cxn>
                <a:cxn ang="0">
                  <a:pos x="3573" y="1441"/>
                </a:cxn>
                <a:cxn ang="0">
                  <a:pos x="3635" y="1449"/>
                </a:cxn>
              </a:cxnLst>
              <a:rect l="0" t="0" r="r" b="b"/>
              <a:pathLst>
                <a:path w="3635" h="1450">
                  <a:moveTo>
                    <a:pt x="0" y="722"/>
                  </a:moveTo>
                  <a:cubicBezTo>
                    <a:pt x="12" y="766"/>
                    <a:pt x="51" y="910"/>
                    <a:pt x="75" y="985"/>
                  </a:cubicBezTo>
                  <a:cubicBezTo>
                    <a:pt x="99" y="1060"/>
                    <a:pt x="117" y="1115"/>
                    <a:pt x="142" y="1175"/>
                  </a:cubicBezTo>
                  <a:cubicBezTo>
                    <a:pt x="167" y="1235"/>
                    <a:pt x="196" y="1303"/>
                    <a:pt x="222" y="1344"/>
                  </a:cubicBezTo>
                  <a:cubicBezTo>
                    <a:pt x="248" y="1385"/>
                    <a:pt x="271" y="1402"/>
                    <a:pt x="299" y="1419"/>
                  </a:cubicBezTo>
                  <a:cubicBezTo>
                    <a:pt x="327" y="1436"/>
                    <a:pt x="356" y="1448"/>
                    <a:pt x="389" y="1449"/>
                  </a:cubicBezTo>
                  <a:cubicBezTo>
                    <a:pt x="422" y="1450"/>
                    <a:pt x="464" y="1442"/>
                    <a:pt x="496" y="1425"/>
                  </a:cubicBezTo>
                  <a:cubicBezTo>
                    <a:pt x="528" y="1408"/>
                    <a:pt x="552" y="1387"/>
                    <a:pt x="579" y="1345"/>
                  </a:cubicBezTo>
                  <a:cubicBezTo>
                    <a:pt x="606" y="1303"/>
                    <a:pt x="632" y="1237"/>
                    <a:pt x="659" y="1171"/>
                  </a:cubicBezTo>
                  <a:cubicBezTo>
                    <a:pt x="686" y="1105"/>
                    <a:pt x="714" y="1027"/>
                    <a:pt x="739" y="950"/>
                  </a:cubicBezTo>
                  <a:cubicBezTo>
                    <a:pt x="764" y="873"/>
                    <a:pt x="784" y="801"/>
                    <a:pt x="811" y="710"/>
                  </a:cubicBezTo>
                  <a:cubicBezTo>
                    <a:pt x="838" y="619"/>
                    <a:pt x="871" y="494"/>
                    <a:pt x="901" y="406"/>
                  </a:cubicBezTo>
                  <a:cubicBezTo>
                    <a:pt x="931" y="318"/>
                    <a:pt x="963" y="236"/>
                    <a:pt x="989" y="182"/>
                  </a:cubicBezTo>
                  <a:cubicBezTo>
                    <a:pt x="1015" y="128"/>
                    <a:pt x="1036" y="109"/>
                    <a:pt x="1058" y="82"/>
                  </a:cubicBezTo>
                  <a:cubicBezTo>
                    <a:pt x="1080" y="55"/>
                    <a:pt x="1097" y="32"/>
                    <a:pt x="1123" y="19"/>
                  </a:cubicBezTo>
                  <a:cubicBezTo>
                    <a:pt x="1149" y="6"/>
                    <a:pt x="1184" y="1"/>
                    <a:pt x="1213" y="1"/>
                  </a:cubicBezTo>
                  <a:cubicBezTo>
                    <a:pt x="1242" y="1"/>
                    <a:pt x="1274" y="4"/>
                    <a:pt x="1299" y="17"/>
                  </a:cubicBezTo>
                  <a:cubicBezTo>
                    <a:pt x="1324" y="30"/>
                    <a:pt x="1344" y="52"/>
                    <a:pt x="1365" y="78"/>
                  </a:cubicBezTo>
                  <a:cubicBezTo>
                    <a:pt x="1386" y="104"/>
                    <a:pt x="1397" y="116"/>
                    <a:pt x="1424" y="171"/>
                  </a:cubicBezTo>
                  <a:cubicBezTo>
                    <a:pt x="1451" y="226"/>
                    <a:pt x="1494" y="317"/>
                    <a:pt x="1525" y="409"/>
                  </a:cubicBezTo>
                  <a:cubicBezTo>
                    <a:pt x="1556" y="501"/>
                    <a:pt x="1585" y="627"/>
                    <a:pt x="1613" y="723"/>
                  </a:cubicBezTo>
                  <a:cubicBezTo>
                    <a:pt x="1641" y="819"/>
                    <a:pt x="1670" y="915"/>
                    <a:pt x="1693" y="987"/>
                  </a:cubicBezTo>
                  <a:cubicBezTo>
                    <a:pt x="1716" y="1059"/>
                    <a:pt x="1729" y="1103"/>
                    <a:pt x="1752" y="1158"/>
                  </a:cubicBezTo>
                  <a:cubicBezTo>
                    <a:pt x="1775" y="1213"/>
                    <a:pt x="1802" y="1272"/>
                    <a:pt x="1829" y="1315"/>
                  </a:cubicBezTo>
                  <a:cubicBezTo>
                    <a:pt x="1856" y="1358"/>
                    <a:pt x="1884" y="1392"/>
                    <a:pt x="1915" y="1414"/>
                  </a:cubicBezTo>
                  <a:cubicBezTo>
                    <a:pt x="1946" y="1436"/>
                    <a:pt x="1983" y="1450"/>
                    <a:pt x="2018" y="1450"/>
                  </a:cubicBezTo>
                  <a:cubicBezTo>
                    <a:pt x="2053" y="1450"/>
                    <a:pt x="2096" y="1438"/>
                    <a:pt x="2128" y="1417"/>
                  </a:cubicBezTo>
                  <a:cubicBezTo>
                    <a:pt x="2160" y="1396"/>
                    <a:pt x="2187" y="1369"/>
                    <a:pt x="2213" y="1326"/>
                  </a:cubicBezTo>
                  <a:cubicBezTo>
                    <a:pt x="2239" y="1283"/>
                    <a:pt x="2260" y="1226"/>
                    <a:pt x="2285" y="1161"/>
                  </a:cubicBezTo>
                  <a:cubicBezTo>
                    <a:pt x="2310" y="1096"/>
                    <a:pt x="2340" y="1012"/>
                    <a:pt x="2365" y="937"/>
                  </a:cubicBezTo>
                  <a:cubicBezTo>
                    <a:pt x="2390" y="862"/>
                    <a:pt x="2412" y="790"/>
                    <a:pt x="2435" y="713"/>
                  </a:cubicBezTo>
                  <a:cubicBezTo>
                    <a:pt x="2458" y="636"/>
                    <a:pt x="2473" y="559"/>
                    <a:pt x="2501" y="473"/>
                  </a:cubicBezTo>
                  <a:cubicBezTo>
                    <a:pt x="2529" y="387"/>
                    <a:pt x="2575" y="262"/>
                    <a:pt x="2603" y="198"/>
                  </a:cubicBezTo>
                  <a:cubicBezTo>
                    <a:pt x="2631" y="134"/>
                    <a:pt x="2644" y="116"/>
                    <a:pt x="2667" y="86"/>
                  </a:cubicBezTo>
                  <a:cubicBezTo>
                    <a:pt x="2690" y="56"/>
                    <a:pt x="2713" y="33"/>
                    <a:pt x="2741" y="19"/>
                  </a:cubicBezTo>
                  <a:cubicBezTo>
                    <a:pt x="2769" y="5"/>
                    <a:pt x="2807" y="0"/>
                    <a:pt x="2837" y="1"/>
                  </a:cubicBezTo>
                  <a:cubicBezTo>
                    <a:pt x="2867" y="2"/>
                    <a:pt x="2895" y="10"/>
                    <a:pt x="2920" y="25"/>
                  </a:cubicBezTo>
                  <a:cubicBezTo>
                    <a:pt x="2945" y="40"/>
                    <a:pt x="2963" y="59"/>
                    <a:pt x="2987" y="91"/>
                  </a:cubicBezTo>
                  <a:cubicBezTo>
                    <a:pt x="3011" y="123"/>
                    <a:pt x="3038" y="153"/>
                    <a:pt x="3067" y="217"/>
                  </a:cubicBezTo>
                  <a:cubicBezTo>
                    <a:pt x="3096" y="281"/>
                    <a:pt x="3133" y="388"/>
                    <a:pt x="3160" y="473"/>
                  </a:cubicBezTo>
                  <a:cubicBezTo>
                    <a:pt x="3187" y="558"/>
                    <a:pt x="3209" y="647"/>
                    <a:pt x="3232" y="726"/>
                  </a:cubicBezTo>
                  <a:cubicBezTo>
                    <a:pt x="3255" y="805"/>
                    <a:pt x="3276" y="874"/>
                    <a:pt x="3299" y="947"/>
                  </a:cubicBezTo>
                  <a:cubicBezTo>
                    <a:pt x="3322" y="1020"/>
                    <a:pt x="3345" y="1105"/>
                    <a:pt x="3368" y="1166"/>
                  </a:cubicBezTo>
                  <a:cubicBezTo>
                    <a:pt x="3391" y="1227"/>
                    <a:pt x="3415" y="1274"/>
                    <a:pt x="3440" y="1313"/>
                  </a:cubicBezTo>
                  <a:cubicBezTo>
                    <a:pt x="3465" y="1352"/>
                    <a:pt x="3495" y="1382"/>
                    <a:pt x="3517" y="1403"/>
                  </a:cubicBezTo>
                  <a:cubicBezTo>
                    <a:pt x="3539" y="1424"/>
                    <a:pt x="3553" y="1433"/>
                    <a:pt x="3573" y="1441"/>
                  </a:cubicBezTo>
                  <a:cubicBezTo>
                    <a:pt x="3593" y="1449"/>
                    <a:pt x="3622" y="1447"/>
                    <a:pt x="3635" y="1449"/>
                  </a:cubicBezTo>
                </a:path>
              </a:pathLst>
            </a:custGeom>
            <a:noFill/>
            <a:ln w="38100" cap="flat" cmpd="sng">
              <a:solidFill>
                <a:srgbClr val="CC99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41065" name="Rectangle 9"/>
            <p:cNvSpPr>
              <a:spLocks noChangeArrowheads="1"/>
            </p:cNvSpPr>
            <p:nvPr/>
          </p:nvSpPr>
          <p:spPr bwMode="auto">
            <a:xfrm>
              <a:off x="4259263" y="1595438"/>
              <a:ext cx="16573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sz="2000" dirty="0">
                  <a:effectLst/>
                </a:rPr>
                <a:t>Demand</a:t>
              </a:r>
            </a:p>
          </p:txBody>
        </p:sp>
        <p:sp>
          <p:nvSpPr>
            <p:cNvPr id="941066" name="Rectangle 10"/>
            <p:cNvSpPr>
              <a:spLocks noChangeArrowheads="1"/>
            </p:cNvSpPr>
            <p:nvPr/>
          </p:nvSpPr>
          <p:spPr bwMode="auto">
            <a:xfrm rot="16200000">
              <a:off x="1119188" y="2879725"/>
              <a:ext cx="9699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sz="2000" dirty="0">
                  <a:effectLst/>
                </a:rPr>
                <a:t>Units</a:t>
              </a:r>
            </a:p>
          </p:txBody>
        </p:sp>
        <p:sp>
          <p:nvSpPr>
            <p:cNvPr id="941067" name="Rectangle 11"/>
            <p:cNvSpPr>
              <a:spLocks noChangeArrowheads="1"/>
            </p:cNvSpPr>
            <p:nvPr/>
          </p:nvSpPr>
          <p:spPr bwMode="auto">
            <a:xfrm>
              <a:off x="4392613" y="4976813"/>
              <a:ext cx="10001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sz="2000" dirty="0">
                  <a:effectLst/>
                </a:rPr>
                <a:t>Time</a:t>
              </a:r>
            </a:p>
          </p:txBody>
        </p:sp>
        <p:sp>
          <p:nvSpPr>
            <p:cNvPr id="941069" name="Line 13"/>
            <p:cNvSpPr>
              <a:spLocks noChangeShapeType="1"/>
            </p:cNvSpPr>
            <p:nvPr/>
          </p:nvSpPr>
          <p:spPr bwMode="auto">
            <a:xfrm flipH="1">
              <a:off x="4092575" y="1952625"/>
              <a:ext cx="225425" cy="14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41076" name="Line 20"/>
            <p:cNvSpPr>
              <a:spLocks noChangeShapeType="1"/>
            </p:cNvSpPr>
            <p:nvPr/>
          </p:nvSpPr>
          <p:spPr bwMode="auto">
            <a:xfrm>
              <a:off x="2062481" y="3790950"/>
              <a:ext cx="5486399" cy="1905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41077" name="Rectangle 21"/>
            <p:cNvSpPr>
              <a:spLocks noChangeArrowheads="1"/>
            </p:cNvSpPr>
            <p:nvPr/>
          </p:nvSpPr>
          <p:spPr bwMode="auto">
            <a:xfrm>
              <a:off x="4619625" y="2746375"/>
              <a:ext cx="15954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sz="2000" dirty="0">
                  <a:effectLst/>
                </a:rPr>
                <a:t>Production</a:t>
              </a:r>
            </a:p>
          </p:txBody>
        </p:sp>
        <p:sp>
          <p:nvSpPr>
            <p:cNvPr id="941078" name="Line 22"/>
            <p:cNvSpPr>
              <a:spLocks noChangeShapeType="1"/>
            </p:cNvSpPr>
            <p:nvPr/>
          </p:nvSpPr>
          <p:spPr bwMode="auto">
            <a:xfrm>
              <a:off x="4956175" y="3127375"/>
              <a:ext cx="0" cy="606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8685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Chase Demand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193A8B53-189B-459C-9008-625722408171}" type="slidenum">
              <a:rPr lang="en-US"/>
              <a:pPr>
                <a:buNone/>
              </a:pPr>
              <a:t>16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19200" y="1295400"/>
            <a:ext cx="6705600" cy="4343400"/>
            <a:chOff x="1219200" y="1295400"/>
            <a:chExt cx="6705600" cy="4343400"/>
          </a:xfrm>
        </p:grpSpPr>
        <p:sp>
          <p:nvSpPr>
            <p:cNvPr id="18" name="Rectangle 17"/>
            <p:cNvSpPr/>
            <p:nvPr/>
          </p:nvSpPr>
          <p:spPr>
            <a:xfrm>
              <a:off x="1219200" y="1295400"/>
              <a:ext cx="6705600" cy="43434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7320" y="1473200"/>
              <a:ext cx="6323805" cy="3973513"/>
              <a:chOff x="1407320" y="2082800"/>
              <a:chExt cx="6323805" cy="3973513"/>
            </a:xfrm>
          </p:grpSpPr>
          <p:sp>
            <p:nvSpPr>
              <p:cNvPr id="942085" name="Freeform 5"/>
              <p:cNvSpPr>
                <a:spLocks/>
              </p:cNvSpPr>
              <p:nvPr/>
            </p:nvSpPr>
            <p:spPr bwMode="auto">
              <a:xfrm>
                <a:off x="1919288" y="2173288"/>
                <a:ext cx="5715000" cy="33448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07"/>
                  </a:cxn>
                  <a:cxn ang="0">
                    <a:pos x="3600" y="2107"/>
                  </a:cxn>
                </a:cxnLst>
                <a:rect l="0" t="0" r="r" b="b"/>
                <a:pathLst>
                  <a:path w="3600" h="2107">
                    <a:moveTo>
                      <a:pt x="0" y="0"/>
                    </a:moveTo>
                    <a:lnTo>
                      <a:pt x="0" y="2107"/>
                    </a:lnTo>
                    <a:lnTo>
                      <a:pt x="3600" y="210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42086" name="Freeform 6"/>
              <p:cNvSpPr>
                <a:spLocks/>
              </p:cNvSpPr>
              <p:nvPr/>
            </p:nvSpPr>
            <p:spPr bwMode="auto">
              <a:xfrm>
                <a:off x="1905000" y="2713038"/>
                <a:ext cx="5808663" cy="2309813"/>
              </a:xfrm>
              <a:custGeom>
                <a:avLst/>
                <a:gdLst/>
                <a:ahLst/>
                <a:cxnLst>
                  <a:cxn ang="0">
                    <a:pos x="0" y="727"/>
                  </a:cxn>
                  <a:cxn ang="0">
                    <a:pos x="98" y="990"/>
                  </a:cxn>
                  <a:cxn ang="0">
                    <a:pos x="185" y="1180"/>
                  </a:cxn>
                  <a:cxn ang="0">
                    <a:pos x="289" y="1349"/>
                  </a:cxn>
                  <a:cxn ang="0">
                    <a:pos x="389" y="1424"/>
                  </a:cxn>
                  <a:cxn ang="0">
                    <a:pos x="506" y="1454"/>
                  </a:cxn>
                  <a:cxn ang="0">
                    <a:pos x="645" y="1430"/>
                  </a:cxn>
                  <a:cxn ang="0">
                    <a:pos x="753" y="1350"/>
                  </a:cxn>
                  <a:cxn ang="0">
                    <a:pos x="857" y="1176"/>
                  </a:cxn>
                  <a:cxn ang="0">
                    <a:pos x="961" y="955"/>
                  </a:cxn>
                  <a:cxn ang="0">
                    <a:pos x="1055" y="715"/>
                  </a:cxn>
                  <a:cxn ang="0">
                    <a:pos x="1172" y="411"/>
                  </a:cxn>
                  <a:cxn ang="0">
                    <a:pos x="1286" y="187"/>
                  </a:cxn>
                  <a:cxn ang="0">
                    <a:pos x="1376" y="87"/>
                  </a:cxn>
                  <a:cxn ang="0">
                    <a:pos x="1461" y="24"/>
                  </a:cxn>
                  <a:cxn ang="0">
                    <a:pos x="1578" y="6"/>
                  </a:cxn>
                  <a:cxn ang="0">
                    <a:pos x="1690" y="22"/>
                  </a:cxn>
                  <a:cxn ang="0">
                    <a:pos x="1775" y="83"/>
                  </a:cxn>
                  <a:cxn ang="0">
                    <a:pos x="1852" y="176"/>
                  </a:cxn>
                  <a:cxn ang="0">
                    <a:pos x="1984" y="414"/>
                  </a:cxn>
                  <a:cxn ang="0">
                    <a:pos x="2098" y="728"/>
                  </a:cxn>
                  <a:cxn ang="0">
                    <a:pos x="2202" y="992"/>
                  </a:cxn>
                  <a:cxn ang="0">
                    <a:pos x="2279" y="1163"/>
                  </a:cxn>
                  <a:cxn ang="0">
                    <a:pos x="2379" y="1320"/>
                  </a:cxn>
                  <a:cxn ang="0">
                    <a:pos x="2491" y="1419"/>
                  </a:cxn>
                  <a:cxn ang="0">
                    <a:pos x="2625" y="1455"/>
                  </a:cxn>
                  <a:cxn ang="0">
                    <a:pos x="2768" y="1422"/>
                  </a:cxn>
                  <a:cxn ang="0">
                    <a:pos x="2878" y="1331"/>
                  </a:cxn>
                  <a:cxn ang="0">
                    <a:pos x="2972" y="1166"/>
                  </a:cxn>
                  <a:cxn ang="0">
                    <a:pos x="3076" y="942"/>
                  </a:cxn>
                  <a:cxn ang="0">
                    <a:pos x="3167" y="718"/>
                  </a:cxn>
                  <a:cxn ang="0">
                    <a:pos x="3253" y="478"/>
                  </a:cxn>
                  <a:cxn ang="0">
                    <a:pos x="3386" y="203"/>
                  </a:cxn>
                  <a:cxn ang="0">
                    <a:pos x="3469" y="91"/>
                  </a:cxn>
                  <a:cxn ang="0">
                    <a:pos x="3565" y="24"/>
                  </a:cxn>
                  <a:cxn ang="0">
                    <a:pos x="3659" y="0"/>
                  </a:cxn>
                </a:cxnLst>
                <a:rect l="0" t="0" r="r" b="b"/>
                <a:pathLst>
                  <a:path w="3659" h="1455">
                    <a:moveTo>
                      <a:pt x="0" y="727"/>
                    </a:moveTo>
                    <a:cubicBezTo>
                      <a:pt x="16" y="771"/>
                      <a:pt x="66" y="915"/>
                      <a:pt x="98" y="990"/>
                    </a:cubicBezTo>
                    <a:cubicBezTo>
                      <a:pt x="129" y="1065"/>
                      <a:pt x="152" y="1120"/>
                      <a:pt x="185" y="1180"/>
                    </a:cubicBezTo>
                    <a:cubicBezTo>
                      <a:pt x="217" y="1240"/>
                      <a:pt x="255" y="1308"/>
                      <a:pt x="289" y="1349"/>
                    </a:cubicBezTo>
                    <a:cubicBezTo>
                      <a:pt x="323" y="1390"/>
                      <a:pt x="352" y="1407"/>
                      <a:pt x="389" y="1424"/>
                    </a:cubicBezTo>
                    <a:cubicBezTo>
                      <a:pt x="425" y="1441"/>
                      <a:pt x="463" y="1453"/>
                      <a:pt x="506" y="1454"/>
                    </a:cubicBezTo>
                    <a:cubicBezTo>
                      <a:pt x="549" y="1455"/>
                      <a:pt x="604" y="1447"/>
                      <a:pt x="645" y="1430"/>
                    </a:cubicBezTo>
                    <a:cubicBezTo>
                      <a:pt x="687" y="1413"/>
                      <a:pt x="718" y="1392"/>
                      <a:pt x="753" y="1350"/>
                    </a:cubicBezTo>
                    <a:cubicBezTo>
                      <a:pt x="788" y="1308"/>
                      <a:pt x="822" y="1242"/>
                      <a:pt x="857" y="1176"/>
                    </a:cubicBezTo>
                    <a:cubicBezTo>
                      <a:pt x="892" y="1110"/>
                      <a:pt x="929" y="1032"/>
                      <a:pt x="961" y="955"/>
                    </a:cubicBezTo>
                    <a:cubicBezTo>
                      <a:pt x="994" y="878"/>
                      <a:pt x="1020" y="806"/>
                      <a:pt x="1055" y="715"/>
                    </a:cubicBezTo>
                    <a:cubicBezTo>
                      <a:pt x="1090" y="624"/>
                      <a:pt x="1133" y="499"/>
                      <a:pt x="1172" y="411"/>
                    </a:cubicBezTo>
                    <a:cubicBezTo>
                      <a:pt x="1211" y="323"/>
                      <a:pt x="1253" y="241"/>
                      <a:pt x="1286" y="187"/>
                    </a:cubicBezTo>
                    <a:cubicBezTo>
                      <a:pt x="1320" y="133"/>
                      <a:pt x="1348" y="114"/>
                      <a:pt x="1376" y="87"/>
                    </a:cubicBezTo>
                    <a:cubicBezTo>
                      <a:pt x="1405" y="60"/>
                      <a:pt x="1427" y="37"/>
                      <a:pt x="1461" y="24"/>
                    </a:cubicBezTo>
                    <a:cubicBezTo>
                      <a:pt x="1494" y="11"/>
                      <a:pt x="1540" y="6"/>
                      <a:pt x="1578" y="6"/>
                    </a:cubicBezTo>
                    <a:cubicBezTo>
                      <a:pt x="1615" y="6"/>
                      <a:pt x="1657" y="9"/>
                      <a:pt x="1690" y="22"/>
                    </a:cubicBezTo>
                    <a:cubicBezTo>
                      <a:pt x="1722" y="35"/>
                      <a:pt x="1748" y="57"/>
                      <a:pt x="1775" y="83"/>
                    </a:cubicBezTo>
                    <a:cubicBezTo>
                      <a:pt x="1803" y="109"/>
                      <a:pt x="1817" y="121"/>
                      <a:pt x="1852" y="176"/>
                    </a:cubicBezTo>
                    <a:cubicBezTo>
                      <a:pt x="1887" y="231"/>
                      <a:pt x="1943" y="322"/>
                      <a:pt x="1984" y="414"/>
                    </a:cubicBezTo>
                    <a:cubicBezTo>
                      <a:pt x="2024" y="506"/>
                      <a:pt x="2062" y="632"/>
                      <a:pt x="2098" y="728"/>
                    </a:cubicBezTo>
                    <a:cubicBezTo>
                      <a:pt x="2134" y="824"/>
                      <a:pt x="2172" y="920"/>
                      <a:pt x="2202" y="992"/>
                    </a:cubicBezTo>
                    <a:cubicBezTo>
                      <a:pt x="2232" y="1064"/>
                      <a:pt x="2249" y="1108"/>
                      <a:pt x="2279" y="1163"/>
                    </a:cubicBezTo>
                    <a:cubicBezTo>
                      <a:pt x="2309" y="1218"/>
                      <a:pt x="2344" y="1277"/>
                      <a:pt x="2379" y="1320"/>
                    </a:cubicBezTo>
                    <a:cubicBezTo>
                      <a:pt x="2414" y="1363"/>
                      <a:pt x="2450" y="1397"/>
                      <a:pt x="2491" y="1419"/>
                    </a:cubicBezTo>
                    <a:cubicBezTo>
                      <a:pt x="2531" y="1441"/>
                      <a:pt x="2579" y="1455"/>
                      <a:pt x="2625" y="1455"/>
                    </a:cubicBezTo>
                    <a:cubicBezTo>
                      <a:pt x="2670" y="1455"/>
                      <a:pt x="2726" y="1443"/>
                      <a:pt x="2768" y="1422"/>
                    </a:cubicBezTo>
                    <a:cubicBezTo>
                      <a:pt x="2809" y="1401"/>
                      <a:pt x="2845" y="1374"/>
                      <a:pt x="2878" y="1331"/>
                    </a:cubicBezTo>
                    <a:cubicBezTo>
                      <a:pt x="2912" y="1288"/>
                      <a:pt x="2940" y="1231"/>
                      <a:pt x="2972" y="1166"/>
                    </a:cubicBezTo>
                    <a:cubicBezTo>
                      <a:pt x="3005" y="1101"/>
                      <a:pt x="3044" y="1017"/>
                      <a:pt x="3076" y="942"/>
                    </a:cubicBezTo>
                    <a:cubicBezTo>
                      <a:pt x="3109" y="867"/>
                      <a:pt x="3137" y="795"/>
                      <a:pt x="3167" y="718"/>
                    </a:cubicBezTo>
                    <a:cubicBezTo>
                      <a:pt x="3197" y="641"/>
                      <a:pt x="3217" y="564"/>
                      <a:pt x="3253" y="478"/>
                    </a:cubicBezTo>
                    <a:cubicBezTo>
                      <a:pt x="3289" y="392"/>
                      <a:pt x="3349" y="267"/>
                      <a:pt x="3386" y="203"/>
                    </a:cubicBezTo>
                    <a:cubicBezTo>
                      <a:pt x="3422" y="139"/>
                      <a:pt x="3439" y="121"/>
                      <a:pt x="3469" y="91"/>
                    </a:cubicBezTo>
                    <a:cubicBezTo>
                      <a:pt x="3499" y="61"/>
                      <a:pt x="3533" y="39"/>
                      <a:pt x="3565" y="24"/>
                    </a:cubicBezTo>
                    <a:cubicBezTo>
                      <a:pt x="3597" y="9"/>
                      <a:pt x="3640" y="5"/>
                      <a:pt x="3659" y="0"/>
                    </a:cubicBezTo>
                  </a:path>
                </a:pathLst>
              </a:custGeom>
              <a:noFill/>
              <a:ln w="38100" cap="flat" cmpd="sng">
                <a:solidFill>
                  <a:srgbClr val="CC99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42088" name="Rectangle 8"/>
              <p:cNvSpPr>
                <a:spLocks noChangeArrowheads="1"/>
              </p:cNvSpPr>
              <p:nvPr/>
            </p:nvSpPr>
            <p:spPr bwMode="auto">
              <a:xfrm>
                <a:off x="4527550" y="2082800"/>
                <a:ext cx="165735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sz="2000" dirty="0">
                    <a:effectLst/>
                  </a:rPr>
                  <a:t>Demand</a:t>
                </a:r>
              </a:p>
            </p:txBody>
          </p:sp>
          <p:sp>
            <p:nvSpPr>
              <p:cNvPr id="942089" name="Rectangle 9"/>
              <p:cNvSpPr>
                <a:spLocks noChangeArrowheads="1"/>
              </p:cNvSpPr>
              <p:nvPr/>
            </p:nvSpPr>
            <p:spPr bwMode="auto">
              <a:xfrm rot="16200000">
                <a:off x="1119188" y="3565525"/>
                <a:ext cx="969963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sz="2000" dirty="0">
                    <a:effectLst/>
                  </a:rPr>
                  <a:t>Units</a:t>
                </a:r>
              </a:p>
            </p:txBody>
          </p:sp>
          <p:sp>
            <p:nvSpPr>
              <p:cNvPr id="942090" name="Rectangle 10"/>
              <p:cNvSpPr>
                <a:spLocks noChangeArrowheads="1"/>
              </p:cNvSpPr>
              <p:nvPr/>
            </p:nvSpPr>
            <p:spPr bwMode="auto">
              <a:xfrm>
                <a:off x="4392613" y="5662613"/>
                <a:ext cx="1000125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sz="2000" dirty="0">
                    <a:effectLst/>
                  </a:rPr>
                  <a:t>Time</a:t>
                </a:r>
              </a:p>
            </p:txBody>
          </p:sp>
          <p:sp>
            <p:nvSpPr>
              <p:cNvPr id="942092" name="Line 12"/>
              <p:cNvSpPr>
                <a:spLocks noChangeShapeType="1"/>
              </p:cNvSpPr>
              <p:nvPr/>
            </p:nvSpPr>
            <p:spPr bwMode="auto">
              <a:xfrm flipH="1">
                <a:off x="4529138" y="2413000"/>
                <a:ext cx="112713" cy="2825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42119" name="Rectangle 39"/>
              <p:cNvSpPr>
                <a:spLocks noChangeArrowheads="1"/>
              </p:cNvSpPr>
              <p:nvPr/>
            </p:nvSpPr>
            <p:spPr bwMode="auto">
              <a:xfrm>
                <a:off x="5167313" y="2809875"/>
                <a:ext cx="1595437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sz="2000" dirty="0">
                    <a:effectLst/>
                  </a:rPr>
                  <a:t>Production</a:t>
                </a:r>
              </a:p>
            </p:txBody>
          </p:sp>
          <p:sp>
            <p:nvSpPr>
              <p:cNvPr id="942120" name="Line 40"/>
              <p:cNvSpPr>
                <a:spLocks noChangeShapeType="1"/>
              </p:cNvSpPr>
              <p:nvPr/>
            </p:nvSpPr>
            <p:spPr bwMode="auto">
              <a:xfrm flipH="1">
                <a:off x="5080000" y="3049588"/>
                <a:ext cx="112712" cy="649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42121" name="Freeform 41"/>
              <p:cNvSpPr>
                <a:spLocks/>
              </p:cNvSpPr>
              <p:nvPr/>
            </p:nvSpPr>
            <p:spPr bwMode="auto">
              <a:xfrm>
                <a:off x="1912938" y="2840038"/>
                <a:ext cx="5818187" cy="2312988"/>
              </a:xfrm>
              <a:custGeom>
                <a:avLst/>
                <a:gdLst/>
                <a:ahLst/>
                <a:cxnLst>
                  <a:cxn ang="0">
                    <a:pos x="0" y="872"/>
                  </a:cxn>
                  <a:cxn ang="0">
                    <a:pos x="62" y="1027"/>
                  </a:cxn>
                  <a:cxn ang="0">
                    <a:pos x="150" y="1206"/>
                  </a:cxn>
                  <a:cxn ang="0">
                    <a:pos x="251" y="1350"/>
                  </a:cxn>
                  <a:cxn ang="0">
                    <a:pos x="374" y="1427"/>
                  </a:cxn>
                  <a:cxn ang="0">
                    <a:pos x="512" y="1455"/>
                  </a:cxn>
                  <a:cxn ang="0">
                    <a:pos x="654" y="1438"/>
                  </a:cxn>
                  <a:cxn ang="0">
                    <a:pos x="782" y="1355"/>
                  </a:cxn>
                  <a:cxn ang="0">
                    <a:pos x="894" y="1195"/>
                  </a:cxn>
                  <a:cxn ang="0">
                    <a:pos x="995" y="976"/>
                  </a:cxn>
                  <a:cxn ang="0">
                    <a:pos x="1094" y="739"/>
                  </a:cxn>
                  <a:cxn ang="0">
                    <a:pos x="1203" y="440"/>
                  </a:cxn>
                  <a:cxn ang="0">
                    <a:pos x="1307" y="206"/>
                  </a:cxn>
                  <a:cxn ang="0">
                    <a:pos x="1382" y="99"/>
                  </a:cxn>
                  <a:cxn ang="0">
                    <a:pos x="1467" y="25"/>
                  </a:cxn>
                  <a:cxn ang="0">
                    <a:pos x="1582" y="0"/>
                  </a:cxn>
                  <a:cxn ang="0">
                    <a:pos x="1688" y="27"/>
                  </a:cxn>
                  <a:cxn ang="0">
                    <a:pos x="1760" y="107"/>
                  </a:cxn>
                  <a:cxn ang="0">
                    <a:pos x="1835" y="219"/>
                  </a:cxn>
                  <a:cxn ang="0">
                    <a:pos x="1947" y="448"/>
                  </a:cxn>
                  <a:cxn ang="0">
                    <a:pos x="2054" y="744"/>
                  </a:cxn>
                  <a:cxn ang="0">
                    <a:pos x="2163" y="1022"/>
                  </a:cxn>
                  <a:cxn ang="0">
                    <a:pos x="2272" y="1222"/>
                  </a:cxn>
                  <a:cxn ang="0">
                    <a:pos x="2371" y="1350"/>
                  </a:cxn>
                  <a:cxn ang="0">
                    <a:pos x="2496" y="1430"/>
                  </a:cxn>
                  <a:cxn ang="0">
                    <a:pos x="2631" y="1456"/>
                  </a:cxn>
                  <a:cxn ang="0">
                    <a:pos x="2774" y="1423"/>
                  </a:cxn>
                  <a:cxn ang="0">
                    <a:pos x="2904" y="1331"/>
                  </a:cxn>
                  <a:cxn ang="0">
                    <a:pos x="3022" y="1150"/>
                  </a:cxn>
                  <a:cxn ang="0">
                    <a:pos x="3118" y="942"/>
                  </a:cxn>
                  <a:cxn ang="0">
                    <a:pos x="3214" y="723"/>
                  </a:cxn>
                  <a:cxn ang="0">
                    <a:pos x="3299" y="488"/>
                  </a:cxn>
                  <a:cxn ang="0">
                    <a:pos x="3424" y="214"/>
                  </a:cxn>
                  <a:cxn ang="0">
                    <a:pos x="3502" y="96"/>
                  </a:cxn>
                  <a:cxn ang="0">
                    <a:pos x="3574" y="30"/>
                  </a:cxn>
                  <a:cxn ang="0">
                    <a:pos x="3665" y="1"/>
                  </a:cxn>
                </a:cxnLst>
                <a:rect l="0" t="0" r="r" b="b"/>
                <a:pathLst>
                  <a:path w="3665" h="1457">
                    <a:moveTo>
                      <a:pt x="0" y="872"/>
                    </a:moveTo>
                    <a:cubicBezTo>
                      <a:pt x="10" y="898"/>
                      <a:pt x="37" y="971"/>
                      <a:pt x="62" y="1027"/>
                    </a:cubicBezTo>
                    <a:cubicBezTo>
                      <a:pt x="87" y="1083"/>
                      <a:pt x="119" y="1152"/>
                      <a:pt x="150" y="1206"/>
                    </a:cubicBezTo>
                    <a:cubicBezTo>
                      <a:pt x="181" y="1260"/>
                      <a:pt x="214" y="1313"/>
                      <a:pt x="251" y="1350"/>
                    </a:cubicBezTo>
                    <a:cubicBezTo>
                      <a:pt x="288" y="1387"/>
                      <a:pt x="331" y="1410"/>
                      <a:pt x="374" y="1427"/>
                    </a:cubicBezTo>
                    <a:cubicBezTo>
                      <a:pt x="417" y="1444"/>
                      <a:pt x="465" y="1453"/>
                      <a:pt x="512" y="1455"/>
                    </a:cubicBezTo>
                    <a:cubicBezTo>
                      <a:pt x="559" y="1457"/>
                      <a:pt x="609" y="1455"/>
                      <a:pt x="654" y="1438"/>
                    </a:cubicBezTo>
                    <a:cubicBezTo>
                      <a:pt x="699" y="1421"/>
                      <a:pt x="742" y="1396"/>
                      <a:pt x="782" y="1355"/>
                    </a:cubicBezTo>
                    <a:cubicBezTo>
                      <a:pt x="822" y="1314"/>
                      <a:pt x="858" y="1258"/>
                      <a:pt x="894" y="1195"/>
                    </a:cubicBezTo>
                    <a:cubicBezTo>
                      <a:pt x="930" y="1132"/>
                      <a:pt x="962" y="1052"/>
                      <a:pt x="995" y="976"/>
                    </a:cubicBezTo>
                    <a:cubicBezTo>
                      <a:pt x="1028" y="900"/>
                      <a:pt x="1059" y="828"/>
                      <a:pt x="1094" y="739"/>
                    </a:cubicBezTo>
                    <a:cubicBezTo>
                      <a:pt x="1129" y="650"/>
                      <a:pt x="1168" y="529"/>
                      <a:pt x="1203" y="440"/>
                    </a:cubicBezTo>
                    <a:cubicBezTo>
                      <a:pt x="1238" y="351"/>
                      <a:pt x="1277" y="263"/>
                      <a:pt x="1307" y="206"/>
                    </a:cubicBezTo>
                    <a:cubicBezTo>
                      <a:pt x="1337" y="149"/>
                      <a:pt x="1355" y="129"/>
                      <a:pt x="1382" y="99"/>
                    </a:cubicBezTo>
                    <a:cubicBezTo>
                      <a:pt x="1409" y="69"/>
                      <a:pt x="1434" y="42"/>
                      <a:pt x="1467" y="25"/>
                    </a:cubicBezTo>
                    <a:cubicBezTo>
                      <a:pt x="1500" y="8"/>
                      <a:pt x="1545" y="0"/>
                      <a:pt x="1582" y="0"/>
                    </a:cubicBezTo>
                    <a:cubicBezTo>
                      <a:pt x="1619" y="0"/>
                      <a:pt x="1658" y="9"/>
                      <a:pt x="1688" y="27"/>
                    </a:cubicBezTo>
                    <a:cubicBezTo>
                      <a:pt x="1718" y="45"/>
                      <a:pt x="1736" y="75"/>
                      <a:pt x="1760" y="107"/>
                    </a:cubicBezTo>
                    <a:cubicBezTo>
                      <a:pt x="1784" y="139"/>
                      <a:pt x="1804" y="162"/>
                      <a:pt x="1835" y="219"/>
                    </a:cubicBezTo>
                    <a:cubicBezTo>
                      <a:pt x="1866" y="276"/>
                      <a:pt x="1911" y="361"/>
                      <a:pt x="1947" y="448"/>
                    </a:cubicBezTo>
                    <a:cubicBezTo>
                      <a:pt x="1983" y="535"/>
                      <a:pt x="2018" y="648"/>
                      <a:pt x="2054" y="744"/>
                    </a:cubicBezTo>
                    <a:cubicBezTo>
                      <a:pt x="2090" y="840"/>
                      <a:pt x="2127" y="942"/>
                      <a:pt x="2163" y="1022"/>
                    </a:cubicBezTo>
                    <a:cubicBezTo>
                      <a:pt x="2199" y="1102"/>
                      <a:pt x="2237" y="1167"/>
                      <a:pt x="2272" y="1222"/>
                    </a:cubicBezTo>
                    <a:cubicBezTo>
                      <a:pt x="2307" y="1277"/>
                      <a:pt x="2334" y="1315"/>
                      <a:pt x="2371" y="1350"/>
                    </a:cubicBezTo>
                    <a:cubicBezTo>
                      <a:pt x="2408" y="1385"/>
                      <a:pt x="2453" y="1412"/>
                      <a:pt x="2496" y="1430"/>
                    </a:cubicBezTo>
                    <a:cubicBezTo>
                      <a:pt x="2539" y="1448"/>
                      <a:pt x="2585" y="1457"/>
                      <a:pt x="2631" y="1456"/>
                    </a:cubicBezTo>
                    <a:cubicBezTo>
                      <a:pt x="2677" y="1455"/>
                      <a:pt x="2729" y="1444"/>
                      <a:pt x="2774" y="1423"/>
                    </a:cubicBezTo>
                    <a:cubicBezTo>
                      <a:pt x="2819" y="1402"/>
                      <a:pt x="2863" y="1377"/>
                      <a:pt x="2904" y="1331"/>
                    </a:cubicBezTo>
                    <a:cubicBezTo>
                      <a:pt x="2945" y="1285"/>
                      <a:pt x="2986" y="1215"/>
                      <a:pt x="3022" y="1150"/>
                    </a:cubicBezTo>
                    <a:cubicBezTo>
                      <a:pt x="3058" y="1085"/>
                      <a:pt x="3086" y="1013"/>
                      <a:pt x="3118" y="942"/>
                    </a:cubicBezTo>
                    <a:cubicBezTo>
                      <a:pt x="3150" y="871"/>
                      <a:pt x="3184" y="799"/>
                      <a:pt x="3214" y="723"/>
                    </a:cubicBezTo>
                    <a:cubicBezTo>
                      <a:pt x="3244" y="647"/>
                      <a:pt x="3264" y="573"/>
                      <a:pt x="3299" y="488"/>
                    </a:cubicBezTo>
                    <a:cubicBezTo>
                      <a:pt x="3334" y="403"/>
                      <a:pt x="3390" y="279"/>
                      <a:pt x="3424" y="214"/>
                    </a:cubicBezTo>
                    <a:cubicBezTo>
                      <a:pt x="3458" y="149"/>
                      <a:pt x="3477" y="127"/>
                      <a:pt x="3502" y="96"/>
                    </a:cubicBezTo>
                    <a:cubicBezTo>
                      <a:pt x="3527" y="65"/>
                      <a:pt x="3547" y="46"/>
                      <a:pt x="3574" y="30"/>
                    </a:cubicBezTo>
                    <a:cubicBezTo>
                      <a:pt x="3601" y="14"/>
                      <a:pt x="3646" y="7"/>
                      <a:pt x="3665" y="1"/>
                    </a:cubicBezTo>
                  </a:path>
                </a:pathLst>
              </a:custGeom>
              <a:noFill/>
              <a:ln w="38100" cap="flat" cmpd="sng">
                <a:solidFill>
                  <a:srgbClr val="990033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73499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7775"/>
            <a:ext cx="5181600" cy="86836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Pure Strategies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CE82F9C2-613F-4E1D-97A8-61D08974ACC9}" type="slidenum">
              <a:rPr lang="en-US"/>
              <a:pPr>
                <a:buNone/>
              </a:pPr>
              <a:t>17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0369" y="1219200"/>
            <a:ext cx="8305800" cy="4648200"/>
            <a:chOff x="410369" y="1143000"/>
            <a:chExt cx="8305800" cy="464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410369" y="3480167"/>
              <a:ext cx="8305800" cy="2311033"/>
              <a:chOff x="410369" y="3403967"/>
              <a:chExt cx="8305800" cy="23110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09600" y="3429000"/>
                <a:ext cx="7620000" cy="22860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3112" name="Rectangle 8"/>
              <p:cNvSpPr>
                <a:spLocks noChangeArrowheads="1"/>
              </p:cNvSpPr>
              <p:nvPr/>
            </p:nvSpPr>
            <p:spPr bwMode="auto">
              <a:xfrm>
                <a:off x="410369" y="3403967"/>
                <a:ext cx="8305800" cy="2246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tabLst>
                    <a:tab pos="3048000" algn="r"/>
                    <a:tab pos="3146425" algn="l"/>
                  </a:tabLst>
                </a:pPr>
                <a:r>
                  <a:rPr lang="en-US" sz="2000" dirty="0">
                    <a:effectLst/>
                  </a:rPr>
                  <a:t>		Hiring cost	= $100 per worker</a:t>
                </a:r>
              </a:p>
              <a:p>
                <a:pPr>
                  <a:buFontTx/>
                  <a:buNone/>
                  <a:tabLst>
                    <a:tab pos="3048000" algn="r"/>
                    <a:tab pos="3146425" algn="l"/>
                  </a:tabLst>
                </a:pPr>
                <a:r>
                  <a:rPr lang="en-US" sz="2000" dirty="0">
                    <a:effectLst/>
                  </a:rPr>
                  <a:t>		Firing cost	= $500 per worker</a:t>
                </a:r>
              </a:p>
              <a:p>
                <a:pPr>
                  <a:buFontTx/>
                  <a:buNone/>
                  <a:tabLst>
                    <a:tab pos="3048000" algn="r"/>
                    <a:tab pos="3146425" algn="l"/>
                  </a:tabLst>
                </a:pPr>
                <a:r>
                  <a:rPr lang="en-US" sz="2000" dirty="0">
                    <a:effectLst/>
                  </a:rPr>
                  <a:t>                        Inventory carrying cost	= $0.50 pound per quarter</a:t>
                </a:r>
              </a:p>
              <a:p>
                <a:pPr>
                  <a:buFontTx/>
                  <a:buNone/>
                  <a:tabLst>
                    <a:tab pos="3048000" algn="r"/>
                    <a:tab pos="3146425" algn="l"/>
                  </a:tabLst>
                </a:pPr>
                <a:r>
                  <a:rPr lang="en-US" sz="2000" dirty="0">
                    <a:effectLst/>
                  </a:rPr>
                  <a:t>   Regular production cost per pound	= $2.00</a:t>
                </a:r>
              </a:p>
              <a:p>
                <a:pPr>
                  <a:buFontTx/>
                  <a:buNone/>
                  <a:tabLst>
                    <a:tab pos="3048000" algn="r"/>
                    <a:tab pos="3146425" algn="l"/>
                  </a:tabLst>
                </a:pPr>
                <a:r>
                  <a:rPr lang="en-US" sz="2000" dirty="0">
                    <a:effectLst/>
                  </a:rPr>
                  <a:t>                    Production per employee	= 1,000 pounds per quarter</a:t>
                </a:r>
              </a:p>
              <a:p>
                <a:pPr>
                  <a:buFontTx/>
                  <a:buNone/>
                  <a:tabLst>
                    <a:tab pos="3048000" algn="r"/>
                    <a:tab pos="3146425" algn="l"/>
                  </a:tabLst>
                </a:pPr>
                <a:r>
                  <a:rPr lang="en-US" sz="2000" dirty="0">
                    <a:effectLst/>
                  </a:rPr>
                  <a:t>	                           Beginning work force	= 100 workers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752600" y="1143000"/>
              <a:ext cx="5562600" cy="2133600"/>
              <a:chOff x="1752600" y="1219200"/>
              <a:chExt cx="5562600" cy="2133600"/>
            </a:xfrm>
            <a:solidFill>
              <a:srgbClr val="FFCC99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1219200"/>
                <a:ext cx="5562600" cy="21336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3114" name="Rectangle 10"/>
              <p:cNvSpPr>
                <a:spLocks noChangeArrowheads="1"/>
              </p:cNvSpPr>
              <p:nvPr/>
            </p:nvSpPr>
            <p:spPr bwMode="auto">
              <a:xfrm>
                <a:off x="1857375" y="1307336"/>
                <a:ext cx="5418138" cy="1906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  <a:buFontTx/>
                  <a:buNone/>
                  <a:tabLst>
                    <a:tab pos="2286000" algn="l"/>
                    <a:tab pos="4092575" algn="r"/>
                  </a:tabLst>
                </a:pPr>
                <a:r>
                  <a:rPr lang="en-US" sz="2000" dirty="0">
                    <a:effectLst/>
                  </a:rPr>
                  <a:t>QUARTER	SALES FORECAST (LB)</a:t>
                </a:r>
                <a:endParaRPr lang="en-US" sz="900" dirty="0">
                  <a:effectLst/>
                </a:endParaRPr>
              </a:p>
              <a:p>
                <a:pPr eaLnBrk="0" hangingPunct="0">
                  <a:spcBef>
                    <a:spcPct val="10000"/>
                  </a:spcBef>
                  <a:buFontTx/>
                  <a:buNone/>
                  <a:tabLst>
                    <a:tab pos="2286000" algn="l"/>
                    <a:tab pos="4092575" algn="r"/>
                  </a:tabLst>
                </a:pPr>
                <a:endParaRPr lang="en-US" sz="900" dirty="0">
                  <a:effectLst/>
                </a:endParaRPr>
              </a:p>
              <a:p>
                <a:pPr eaLnBrk="0" hangingPunct="0">
                  <a:spcBef>
                    <a:spcPct val="10000"/>
                  </a:spcBef>
                  <a:buFontTx/>
                  <a:buNone/>
                  <a:tabLst>
                    <a:tab pos="2286000" algn="l"/>
                    <a:tab pos="4092575" algn="r"/>
                  </a:tabLst>
                </a:pPr>
                <a:r>
                  <a:rPr lang="en-US" sz="2000" dirty="0">
                    <a:effectLst/>
                  </a:rPr>
                  <a:t>Spring		80,000</a:t>
                </a:r>
              </a:p>
              <a:p>
                <a:pPr eaLnBrk="0" hangingPunct="0">
                  <a:spcBef>
                    <a:spcPct val="10000"/>
                  </a:spcBef>
                  <a:buFontTx/>
                  <a:buNone/>
                  <a:tabLst>
                    <a:tab pos="2286000" algn="l"/>
                    <a:tab pos="4092575" algn="r"/>
                  </a:tabLst>
                </a:pPr>
                <a:r>
                  <a:rPr lang="en-US" sz="2000" dirty="0">
                    <a:effectLst/>
                  </a:rPr>
                  <a:t>Summer		50,000</a:t>
                </a:r>
              </a:p>
              <a:p>
                <a:pPr eaLnBrk="0" hangingPunct="0">
                  <a:spcBef>
                    <a:spcPct val="10000"/>
                  </a:spcBef>
                  <a:buFontTx/>
                  <a:buNone/>
                  <a:tabLst>
                    <a:tab pos="2286000" algn="l"/>
                    <a:tab pos="4092575" algn="r"/>
                  </a:tabLst>
                </a:pPr>
                <a:r>
                  <a:rPr lang="en-US" sz="2000" dirty="0">
                    <a:effectLst/>
                  </a:rPr>
                  <a:t>Fall		120,000</a:t>
                </a:r>
              </a:p>
              <a:p>
                <a:pPr eaLnBrk="0" hangingPunct="0">
                  <a:spcBef>
                    <a:spcPct val="10000"/>
                  </a:spcBef>
                  <a:buFontTx/>
                  <a:buNone/>
                  <a:tabLst>
                    <a:tab pos="2286000" algn="l"/>
                    <a:tab pos="4092575" algn="r"/>
                  </a:tabLst>
                </a:pPr>
                <a:r>
                  <a:rPr lang="en-US" sz="2000" dirty="0">
                    <a:effectLst/>
                  </a:rPr>
                  <a:t>Winter		150,000</a:t>
                </a:r>
              </a:p>
            </p:txBody>
          </p:sp>
        </p:grpSp>
        <p:sp>
          <p:nvSpPr>
            <p:cNvPr id="943115" name="Line 11"/>
            <p:cNvSpPr>
              <a:spLocks noChangeShapeType="1"/>
            </p:cNvSpPr>
            <p:nvPr/>
          </p:nvSpPr>
          <p:spPr bwMode="auto">
            <a:xfrm>
              <a:off x="1851025" y="1694686"/>
              <a:ext cx="5376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 dirty="0">
                <a:effectLst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Level Production Strategy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19800" y="6492875"/>
            <a:ext cx="31242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Copyright 2011 John Wiley &amp; Sons, Inc.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323ACE40-3235-46D7-B77D-1F22629C80C4}" type="slidenum">
              <a:rPr lang="en-US"/>
              <a:pPr>
                <a:buNone/>
              </a:pPr>
              <a:t>18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36983" y="1219200"/>
            <a:ext cx="7086600" cy="1295400"/>
            <a:chOff x="1600200" y="1143000"/>
            <a:chExt cx="7086600" cy="1295400"/>
          </a:xfrm>
        </p:grpSpPr>
        <p:sp>
          <p:nvSpPr>
            <p:cNvPr id="944133" name="Rectangle 5"/>
            <p:cNvSpPr>
              <a:spLocks noChangeArrowheads="1"/>
            </p:cNvSpPr>
            <p:nvPr/>
          </p:nvSpPr>
          <p:spPr bwMode="auto">
            <a:xfrm>
              <a:off x="1600200" y="1143000"/>
              <a:ext cx="7086600" cy="12954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4134" name="Rectangle 6"/>
            <p:cNvSpPr>
              <a:spLocks noChangeArrowheads="1"/>
            </p:cNvSpPr>
            <p:nvPr/>
          </p:nvSpPr>
          <p:spPr bwMode="auto">
            <a:xfrm>
              <a:off x="1743974" y="1214967"/>
              <a:ext cx="2048998" cy="395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dirty="0">
                  <a:effectLst/>
                </a:rPr>
                <a:t>Level production</a:t>
              </a:r>
            </a:p>
          </p:txBody>
        </p:sp>
        <p:sp>
          <p:nvSpPr>
            <p:cNvPr id="944135" name="Rectangle 7"/>
            <p:cNvSpPr>
              <a:spLocks noChangeArrowheads="1"/>
            </p:cNvSpPr>
            <p:nvPr/>
          </p:nvSpPr>
          <p:spPr bwMode="auto">
            <a:xfrm>
              <a:off x="6401788" y="1847674"/>
              <a:ext cx="2223548" cy="397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dirty="0">
                  <a:effectLst/>
                </a:rPr>
                <a:t>= 100,000 pounds</a:t>
              </a:r>
            </a:p>
          </p:txBody>
        </p:sp>
        <p:sp>
          <p:nvSpPr>
            <p:cNvPr id="944137" name="Rectangle 9"/>
            <p:cNvSpPr>
              <a:spLocks noChangeArrowheads="1"/>
            </p:cNvSpPr>
            <p:nvPr/>
          </p:nvSpPr>
          <p:spPr bwMode="auto">
            <a:xfrm>
              <a:off x="1776702" y="1646767"/>
              <a:ext cx="4645823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sz="2000" dirty="0">
                  <a:effectLst/>
                </a:rPr>
                <a:t>(80,000 + 50,000 + 120,000 + 150,000)</a:t>
              </a:r>
            </a:p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sz="2000" dirty="0">
                  <a:effectLst/>
                </a:rPr>
                <a:t>4</a:t>
              </a:r>
            </a:p>
          </p:txBody>
        </p:sp>
        <p:sp>
          <p:nvSpPr>
            <p:cNvPr id="944138" name="Line 10"/>
            <p:cNvSpPr>
              <a:spLocks noChangeShapeType="1"/>
            </p:cNvSpPr>
            <p:nvPr/>
          </p:nvSpPr>
          <p:spPr bwMode="auto">
            <a:xfrm>
              <a:off x="1854050" y="2038086"/>
              <a:ext cx="4502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8200" y="2667000"/>
            <a:ext cx="7543800" cy="3203712"/>
            <a:chOff x="815010" y="2739888"/>
            <a:chExt cx="7543800" cy="3203712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815010" y="2739888"/>
              <a:ext cx="7543800" cy="32004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4141" name="Rectangle 13"/>
            <p:cNvSpPr>
              <a:spLocks noChangeArrowheads="1"/>
            </p:cNvSpPr>
            <p:nvPr/>
          </p:nvSpPr>
          <p:spPr bwMode="auto">
            <a:xfrm>
              <a:off x="1043610" y="3511550"/>
              <a:ext cx="6923088" cy="243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</a:pPr>
              <a:r>
                <a:rPr lang="en-US" sz="2000" dirty="0">
                  <a:effectLst/>
                </a:rPr>
                <a:t>Spring	80,000	100,000	20,000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</a:pPr>
              <a:r>
                <a:rPr lang="en-US" sz="2000" dirty="0">
                  <a:effectLst/>
                </a:rPr>
                <a:t>Summer	50,000	100,000	70,000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</a:pPr>
              <a:r>
                <a:rPr lang="en-US" sz="2000" dirty="0">
                  <a:effectLst/>
                </a:rPr>
                <a:t>Fall	120,000	100,000	50,000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</a:pPr>
              <a:r>
                <a:rPr lang="en-US" sz="2000" dirty="0">
                  <a:effectLst/>
                </a:rPr>
                <a:t>Winter	150,000	100,000	0</a:t>
              </a:r>
              <a:endParaRPr lang="en-US" sz="2000" u="sng" dirty="0">
                <a:effectLst/>
              </a:endParaRP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</a:pPr>
              <a:r>
                <a:rPr lang="en-US" sz="2000" dirty="0">
                  <a:effectLst/>
                </a:rPr>
                <a:t>		400,000	140,000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</a:pPr>
              <a:r>
                <a:rPr lang="en-US" sz="2000" dirty="0">
                  <a:effectLst/>
                </a:rPr>
                <a:t>Cost of Level Production Strategy</a:t>
              </a:r>
            </a:p>
            <a:p>
              <a:pPr>
                <a:buFont typeface="Wingdings" pitchFamily="2" charset="2"/>
                <a:buNone/>
                <a:tabLst>
                  <a:tab pos="2949575" algn="r"/>
                  <a:tab pos="4854575" algn="r"/>
                  <a:tab pos="6673850" algn="r"/>
                </a:tabLst>
              </a:pPr>
              <a:r>
                <a:rPr lang="en-US" sz="2000" dirty="0">
                  <a:effectLst/>
                </a:rPr>
                <a:t>(400,000 X $2.00) + (140,00 X $.50) =  $870,000</a:t>
              </a:r>
            </a:p>
          </p:txBody>
        </p:sp>
        <p:sp>
          <p:nvSpPr>
            <p:cNvPr id="944142" name="Rectangle 14"/>
            <p:cNvSpPr>
              <a:spLocks noChangeArrowheads="1"/>
            </p:cNvSpPr>
            <p:nvPr/>
          </p:nvSpPr>
          <p:spPr bwMode="auto">
            <a:xfrm>
              <a:off x="1043610" y="2816088"/>
              <a:ext cx="71215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  <a:tabLst>
                  <a:tab pos="2482850" algn="ctr"/>
                  <a:tab pos="4387850" algn="ctr"/>
                  <a:tab pos="6194425" algn="ctr"/>
                </a:tabLst>
              </a:pPr>
              <a:r>
                <a:rPr lang="en-US" sz="2000" dirty="0">
                  <a:effectLst/>
                </a:rPr>
                <a:t>	SALES	PRODUCTION</a:t>
              </a:r>
              <a:endParaRPr lang="en-US" sz="2000" u="sng" dirty="0">
                <a:effectLst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  <a:tabLst>
                  <a:tab pos="2482850" algn="ctr"/>
                  <a:tab pos="4387850" algn="ctr"/>
                  <a:tab pos="6194425" algn="ctr"/>
                </a:tabLst>
              </a:pPr>
              <a:r>
                <a:rPr lang="en-US" sz="2000" dirty="0">
                  <a:effectLst/>
                </a:rPr>
                <a:t>QUARTER	FORECAST	PLAN	INVENTORY</a:t>
              </a:r>
            </a:p>
          </p:txBody>
        </p:sp>
        <p:sp>
          <p:nvSpPr>
            <p:cNvPr id="944143" name="Line 15"/>
            <p:cNvSpPr>
              <a:spLocks noChangeShapeType="1"/>
            </p:cNvSpPr>
            <p:nvPr/>
          </p:nvSpPr>
          <p:spPr bwMode="auto">
            <a:xfrm>
              <a:off x="1043610" y="3425688"/>
              <a:ext cx="7027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4148" name="Line 20"/>
            <p:cNvSpPr>
              <a:spLocks noChangeShapeType="1"/>
            </p:cNvSpPr>
            <p:nvPr/>
          </p:nvSpPr>
          <p:spPr bwMode="auto">
            <a:xfrm>
              <a:off x="1043610" y="4873488"/>
              <a:ext cx="70278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Chase Demand Strategy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2B14D2F0-4D20-4A0F-882A-62203295463A}" type="slidenum">
              <a:rPr lang="en-US"/>
              <a:pPr>
                <a:buNone/>
              </a:pPr>
              <a:t>19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04495" y="1244600"/>
            <a:ext cx="8632825" cy="3505200"/>
            <a:chOff x="282575" y="2057400"/>
            <a:chExt cx="8632825" cy="3505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04800" y="2057400"/>
              <a:ext cx="8610600" cy="35052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945157" name="Rectangle 5"/>
            <p:cNvSpPr>
              <a:spLocks noChangeArrowheads="1"/>
            </p:cNvSpPr>
            <p:nvPr/>
          </p:nvSpPr>
          <p:spPr bwMode="auto">
            <a:xfrm>
              <a:off x="315913" y="2829017"/>
              <a:ext cx="8523287" cy="184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  <a:tabLst>
                  <a:tab pos="2286000" algn="r"/>
                  <a:tab pos="3810000" algn="r"/>
                  <a:tab pos="5235575" algn="r"/>
                  <a:tab pos="6673850" algn="r"/>
                  <a:tab pos="8001000" algn="r"/>
                </a:tabLst>
              </a:pPr>
              <a:r>
                <a:rPr lang="en-US" sz="2000" dirty="0">
                  <a:effectLst/>
                </a:rPr>
                <a:t>Spring	80,000	80,000	80	0	20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286000" algn="r"/>
                  <a:tab pos="3810000" algn="r"/>
                  <a:tab pos="5235575" algn="r"/>
                  <a:tab pos="6673850" algn="r"/>
                  <a:tab pos="8001000" algn="r"/>
                </a:tabLst>
              </a:pPr>
              <a:r>
                <a:rPr lang="en-US" sz="2000" dirty="0">
                  <a:effectLst/>
                </a:rPr>
                <a:t>Summer	50,000	50,000	50	0	30	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286000" algn="r"/>
                  <a:tab pos="3810000" algn="r"/>
                  <a:tab pos="5235575" algn="r"/>
                  <a:tab pos="6673850" algn="r"/>
                  <a:tab pos="8001000" algn="r"/>
                </a:tabLst>
              </a:pPr>
              <a:r>
                <a:rPr lang="en-US" sz="2000" dirty="0">
                  <a:effectLst/>
                </a:rPr>
                <a:t>Fall	120,000	120,000	120	70	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286000" algn="r"/>
                  <a:tab pos="3810000" algn="r"/>
                  <a:tab pos="5235575" algn="r"/>
                  <a:tab pos="6673850" algn="r"/>
                  <a:tab pos="8001000" algn="r"/>
                </a:tabLst>
              </a:pPr>
              <a:r>
                <a:rPr lang="en-US" sz="2000" dirty="0">
                  <a:effectLst/>
                </a:rPr>
                <a:t>Winter	150,000	150,000	150	30	0</a:t>
              </a:r>
              <a:endParaRPr lang="en-US" sz="700" dirty="0">
                <a:effectLst/>
              </a:endParaRPr>
            </a:p>
            <a:p>
              <a:pPr>
                <a:lnSpc>
                  <a:spcPct val="90000"/>
                </a:lnSpc>
                <a:buFontTx/>
                <a:buNone/>
                <a:tabLst>
                  <a:tab pos="2286000" algn="r"/>
                  <a:tab pos="3810000" algn="r"/>
                  <a:tab pos="5235575" algn="r"/>
                  <a:tab pos="6673850" algn="r"/>
                  <a:tab pos="8001000" algn="r"/>
                </a:tabLst>
              </a:pPr>
              <a:endParaRPr lang="en-US" sz="700" dirty="0">
                <a:effectLst/>
              </a:endParaRPr>
            </a:p>
            <a:p>
              <a:pPr>
                <a:lnSpc>
                  <a:spcPct val="90000"/>
                </a:lnSpc>
                <a:buFontTx/>
                <a:buNone/>
                <a:tabLst>
                  <a:tab pos="2286000" algn="r"/>
                  <a:tab pos="3810000" algn="r"/>
                  <a:tab pos="5235575" algn="r"/>
                  <a:tab pos="6673850" algn="r"/>
                  <a:tab pos="8001000" algn="r"/>
                </a:tabLst>
              </a:pPr>
              <a:r>
                <a:rPr lang="en-US" sz="2000" dirty="0">
                  <a:effectLst/>
                </a:rPr>
                <a:t>				100	50</a:t>
              </a:r>
            </a:p>
          </p:txBody>
        </p:sp>
        <p:sp>
          <p:nvSpPr>
            <p:cNvPr id="945158" name="Rectangle 6"/>
            <p:cNvSpPr>
              <a:spLocks noChangeArrowheads="1"/>
            </p:cNvSpPr>
            <p:nvPr/>
          </p:nvSpPr>
          <p:spPr bwMode="auto">
            <a:xfrm>
              <a:off x="317500" y="2181225"/>
              <a:ext cx="8597900" cy="58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  <a:tabLst>
                  <a:tab pos="2003425" algn="ctr"/>
                  <a:tab pos="3429000" algn="ctr"/>
                  <a:tab pos="5051425" algn="ctr"/>
                  <a:tab pos="6477000" algn="ctr"/>
                  <a:tab pos="7816850" algn="ctr"/>
                </a:tabLst>
              </a:pPr>
              <a:r>
                <a:rPr lang="en-US" sz="1800" dirty="0">
                  <a:effectLst/>
                </a:rPr>
                <a:t> 	SALES	PRODUCTION	WORKERS	WORKERS	WORKERS</a:t>
              </a:r>
              <a:endParaRPr lang="en-US" sz="1800" u="sng" dirty="0">
                <a:effectLst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  <a:tabLst>
                  <a:tab pos="2003425" algn="ctr"/>
                  <a:tab pos="3429000" algn="ctr"/>
                  <a:tab pos="5051425" algn="ctr"/>
                  <a:tab pos="6477000" algn="ctr"/>
                  <a:tab pos="7816850" algn="ctr"/>
                </a:tabLst>
              </a:pPr>
              <a:r>
                <a:rPr lang="en-US" sz="1800" dirty="0">
                  <a:effectLst/>
                </a:rPr>
                <a:t>QUARTER	FORECAST	PLAN	NEEDED	HIRED	FIRED</a:t>
              </a:r>
            </a:p>
          </p:txBody>
        </p:sp>
        <p:sp>
          <p:nvSpPr>
            <p:cNvPr id="945161" name="Line 9"/>
            <p:cNvSpPr>
              <a:spLocks noChangeShapeType="1"/>
            </p:cNvSpPr>
            <p:nvPr/>
          </p:nvSpPr>
          <p:spPr bwMode="auto">
            <a:xfrm>
              <a:off x="282575" y="2795588"/>
              <a:ext cx="8523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45168" name="Line 16"/>
            <p:cNvSpPr>
              <a:spLocks noChangeShapeType="1"/>
            </p:cNvSpPr>
            <p:nvPr/>
          </p:nvSpPr>
          <p:spPr bwMode="auto">
            <a:xfrm>
              <a:off x="304800" y="4267200"/>
              <a:ext cx="8523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45169" name="Rectangle 17"/>
            <p:cNvSpPr>
              <a:spLocks noChangeArrowheads="1"/>
            </p:cNvSpPr>
            <p:nvPr/>
          </p:nvSpPr>
          <p:spPr bwMode="auto">
            <a:xfrm>
              <a:off x="457200" y="4572000"/>
              <a:ext cx="8392041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tabLst>
                  <a:tab pos="577850" algn="r"/>
                  <a:tab pos="663575" algn="l"/>
                </a:tabLst>
              </a:pPr>
              <a:r>
                <a:rPr lang="en-US" sz="2400" dirty="0">
                  <a:effectLst/>
                </a:rPr>
                <a:t>	Cost of Chase Demand Strategy</a:t>
              </a:r>
            </a:p>
            <a:p>
              <a:pPr>
                <a:buFontTx/>
                <a:buNone/>
                <a:tabLst>
                  <a:tab pos="577850" algn="r"/>
                  <a:tab pos="663575" algn="l"/>
                </a:tabLst>
              </a:pPr>
              <a:r>
                <a:rPr lang="en-US" sz="2400" dirty="0">
                  <a:effectLst/>
                </a:rPr>
                <a:t>(400,000 X $2.00) + (100 x $100) + (50 x $500) = $835,000 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486400" cy="914400"/>
          </a:xfrm>
        </p:spPr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3710" y="990600"/>
            <a:ext cx="8279290" cy="457199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Sales and Operational Planning 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The Sales and Operations Planning Process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Strategies for Adjusting Capacity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Strategies for Managing Demand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Quantitative Techniques for Aggregate Planning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Hierarchical Nature of Planning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Aggregate Planning for Services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6000" dirty="0"/>
              <a:t>Resource Planning</a:t>
            </a:r>
          </a:p>
          <a:p>
            <a:pPr lvl="1"/>
            <a:r>
              <a:rPr lang="en-US" sz="4200" dirty="0"/>
              <a:t>Material Requirements Planning (MRP)</a:t>
            </a:r>
          </a:p>
          <a:p>
            <a:pPr lvl="1"/>
            <a:r>
              <a:rPr lang="en-US" sz="4200" dirty="0"/>
              <a:t>Capacity Requirements Planning (CRP)</a:t>
            </a:r>
          </a:p>
          <a:p>
            <a:pPr lvl="1"/>
            <a:r>
              <a:rPr lang="en-US" sz="4200" dirty="0"/>
              <a:t>Enterprise Resource Planning (ERP)</a:t>
            </a:r>
          </a:p>
          <a:p>
            <a:pPr lvl="1"/>
            <a:r>
              <a:rPr lang="en-US" sz="4200" dirty="0"/>
              <a:t>Customer Relationship Management (CRM)</a:t>
            </a:r>
          </a:p>
          <a:p>
            <a:pPr lvl="1"/>
            <a:r>
              <a:rPr lang="en-US" sz="4200" dirty="0"/>
              <a:t>Supply Chain Management (SCM)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2800" dirty="0"/>
          </a:p>
          <a:p>
            <a:pPr lvl="1">
              <a:lnSpc>
                <a:spcPct val="90000"/>
              </a:lnSpc>
              <a:buNone/>
            </a:pPr>
            <a:endParaRPr lang="en-US" sz="2800" dirty="0"/>
          </a:p>
          <a:p>
            <a:pPr lvl="1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E4DE4241-8B19-410F-B1D9-1380783CDEA5}" type="slidenum">
              <a:rPr lang="en-US"/>
              <a:pPr>
                <a:buNone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"/>
            <a:ext cx="6629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Other Production Strategies:</a:t>
            </a:r>
            <a:br>
              <a:rPr lang="en-US" b="1" dirty="0"/>
            </a:br>
            <a:r>
              <a:rPr lang="en-US" b="1" dirty="0"/>
              <a:t>Mixed Strategy</a:t>
            </a:r>
          </a:p>
        </p:txBody>
      </p:sp>
      <p:sp>
        <p:nvSpPr>
          <p:cNvPr id="946186" name="Rectangle 10"/>
          <p:cNvSpPr>
            <a:spLocks noGrp="1" noChangeArrowheads="1"/>
          </p:cNvSpPr>
          <p:nvPr>
            <p:ph idx="1"/>
          </p:nvPr>
        </p:nvSpPr>
        <p:spPr>
          <a:xfrm>
            <a:off x="452120" y="1300162"/>
            <a:ext cx="8691880" cy="38814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Combination of Level Production and Chase Demand strategies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Example policies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no more than </a:t>
            </a:r>
            <a:r>
              <a:rPr lang="en-US" sz="2400" i="1" dirty="0">
                <a:effectLst/>
              </a:rPr>
              <a:t>x</a:t>
            </a:r>
            <a:r>
              <a:rPr lang="en-US" sz="2400" dirty="0">
                <a:effectLst/>
              </a:rPr>
              <a:t>% of workforce can be laid off in one quarter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inventory levels cannot exceed </a:t>
            </a:r>
            <a:r>
              <a:rPr lang="en-US" sz="2400" i="1" dirty="0">
                <a:effectLst/>
              </a:rPr>
              <a:t>x </a:t>
            </a:r>
            <a:r>
              <a:rPr lang="en-US" sz="2400" dirty="0">
                <a:effectLst/>
              </a:rPr>
              <a:t>dollars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Some industries may shut down manufacturing during the low demand season and schedule employee vacations during that time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E1666341-56B0-4FD5-9AF3-E80A532DBFAF}" type="slidenum">
              <a:rPr lang="en-US"/>
              <a:pPr>
                <a:buNone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Collaborative Planning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Sharing information and synchronizing production across supply chain</a:t>
            </a:r>
          </a:p>
          <a:p>
            <a:pPr>
              <a:lnSpc>
                <a:spcPct val="90000"/>
              </a:lnSpc>
            </a:pPr>
            <a:r>
              <a:rPr lang="en-US" dirty="0"/>
              <a:t>Part of CPFR (collaborative planning, forecasting, and replenishment)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involves selecting products to be jointly managed, creating a single forecast of customer demand, and synchronizing production across supply 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1179D87D-9B1A-4F72-B94F-FD3393E578DD}" type="slidenum">
              <a:rPr lang="en-US"/>
              <a:pPr>
                <a:buNone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2398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Disaggregation</a:t>
            </a:r>
          </a:p>
        </p:txBody>
      </p:sp>
      <p:sp>
        <p:nvSpPr>
          <p:cNvPr id="9" name="Rectangle 4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an </a:t>
            </a:r>
            <a:r>
              <a:rPr lang="en-US" u="sng" dirty="0"/>
              <a:t>Aggregate Plan </a:t>
            </a:r>
            <a:r>
              <a:rPr lang="en-US" dirty="0"/>
              <a:t>into more detailed plans</a:t>
            </a:r>
          </a:p>
          <a:p>
            <a:r>
              <a:rPr lang="en-US" dirty="0"/>
              <a:t>Create Master Production Schedule for Material Requirements Planning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98A36A03-EB20-401A-9DF8-E228864E5C47}" type="slidenum">
              <a:rPr lang="en-US" smtClean="0"/>
              <a:pPr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831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Disaggregation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81400" y="1447800"/>
            <a:ext cx="2133600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/>
              <a:t>Aggregate</a:t>
            </a:r>
          </a:p>
          <a:p>
            <a:pPr algn="ctr">
              <a:defRPr/>
            </a:pPr>
            <a:r>
              <a:rPr lang="en-US" sz="2000" b="1" dirty="0"/>
              <a:t>Plan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81400" y="3124200"/>
            <a:ext cx="2133600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/>
              <a:t>Disaggregation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05200" y="4800600"/>
            <a:ext cx="2133600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/>
              <a:t>Master</a:t>
            </a:r>
          </a:p>
          <a:p>
            <a:pPr algn="ctr">
              <a:defRPr/>
            </a:pPr>
            <a:r>
              <a:rPr lang="en-US" sz="2000" b="1" dirty="0"/>
              <a:t>Schedule</a:t>
            </a:r>
          </a:p>
        </p:txBody>
      </p:sp>
      <p:sp>
        <p:nvSpPr>
          <p:cNvPr id="32774" name="AutoShape 12"/>
          <p:cNvSpPr>
            <a:spLocks noChangeArrowheads="1"/>
          </p:cNvSpPr>
          <p:nvPr/>
        </p:nvSpPr>
        <p:spPr bwMode="auto">
          <a:xfrm>
            <a:off x="4419600" y="25146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75" name="AutoShape 13"/>
          <p:cNvSpPr>
            <a:spLocks noChangeArrowheads="1"/>
          </p:cNvSpPr>
          <p:nvPr/>
        </p:nvSpPr>
        <p:spPr bwMode="auto">
          <a:xfrm>
            <a:off x="4419600" y="41910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7300" y="6350000"/>
            <a:ext cx="7810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11-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23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Hierarchical Nature of Planning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B476C251-9192-46A7-9FD2-30F34243089C}" type="slidenum">
              <a:rPr lang="en-US"/>
              <a:pPr>
                <a:buNone/>
              </a:pPr>
              <a:t>24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" y="609600"/>
            <a:ext cx="7696200" cy="5334000"/>
            <a:chOff x="762000" y="894080"/>
            <a:chExt cx="7696200" cy="5334000"/>
          </a:xfrm>
        </p:grpSpPr>
        <p:sp>
          <p:nvSpPr>
            <p:cNvPr id="52" name="Rectangle 51"/>
            <p:cNvSpPr/>
            <p:nvPr/>
          </p:nvSpPr>
          <p:spPr>
            <a:xfrm>
              <a:off x="762000" y="894080"/>
              <a:ext cx="7696200" cy="5334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2000" y="928687"/>
              <a:ext cx="7651751" cy="5167313"/>
              <a:chOff x="762000" y="762000"/>
              <a:chExt cx="7651751" cy="5167313"/>
            </a:xfrm>
          </p:grpSpPr>
          <p:sp>
            <p:nvSpPr>
              <p:cNvPr id="964613" name="Line 5"/>
              <p:cNvSpPr>
                <a:spLocks noChangeShapeType="1"/>
              </p:cNvSpPr>
              <p:nvPr/>
            </p:nvSpPr>
            <p:spPr bwMode="auto">
              <a:xfrm>
                <a:off x="3221038" y="2092325"/>
                <a:ext cx="0" cy="377825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14" name="Line 6"/>
              <p:cNvSpPr>
                <a:spLocks noChangeShapeType="1"/>
              </p:cNvSpPr>
              <p:nvPr/>
            </p:nvSpPr>
            <p:spPr bwMode="auto">
              <a:xfrm>
                <a:off x="3221038" y="3232150"/>
                <a:ext cx="0" cy="377825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15" name="Line 7"/>
              <p:cNvSpPr>
                <a:spLocks noChangeShapeType="1"/>
              </p:cNvSpPr>
              <p:nvPr/>
            </p:nvSpPr>
            <p:spPr bwMode="auto">
              <a:xfrm>
                <a:off x="3221038" y="4387850"/>
                <a:ext cx="0" cy="377825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16" name="Line 8"/>
              <p:cNvSpPr>
                <a:spLocks noChangeShapeType="1"/>
              </p:cNvSpPr>
              <p:nvPr/>
            </p:nvSpPr>
            <p:spPr bwMode="auto">
              <a:xfrm>
                <a:off x="3221038" y="5551488"/>
                <a:ext cx="0" cy="377825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17" name="Line 9"/>
              <p:cNvSpPr>
                <a:spLocks noChangeShapeType="1"/>
              </p:cNvSpPr>
              <p:nvPr/>
            </p:nvSpPr>
            <p:spPr bwMode="auto">
              <a:xfrm>
                <a:off x="6111875" y="4387850"/>
                <a:ext cx="0" cy="377825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18" name="Line 10"/>
              <p:cNvSpPr>
                <a:spLocks noChangeShapeType="1"/>
              </p:cNvSpPr>
              <p:nvPr/>
            </p:nvSpPr>
            <p:spPr bwMode="auto">
              <a:xfrm>
                <a:off x="6111875" y="2071688"/>
                <a:ext cx="0" cy="377825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19" name="Line 11"/>
              <p:cNvSpPr>
                <a:spLocks noChangeShapeType="1"/>
              </p:cNvSpPr>
              <p:nvPr/>
            </p:nvSpPr>
            <p:spPr bwMode="auto">
              <a:xfrm>
                <a:off x="6111875" y="3209925"/>
                <a:ext cx="0" cy="377825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0" name="Line 12"/>
              <p:cNvSpPr>
                <a:spLocks noChangeShapeType="1"/>
              </p:cNvSpPr>
              <p:nvPr/>
            </p:nvSpPr>
            <p:spPr bwMode="auto">
              <a:xfrm>
                <a:off x="6111875" y="5551488"/>
                <a:ext cx="0" cy="377825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1" name="Rectangle 13"/>
              <p:cNvSpPr>
                <a:spLocks noChangeArrowheads="1"/>
              </p:cNvSpPr>
              <p:nvPr/>
            </p:nvSpPr>
            <p:spPr bwMode="auto">
              <a:xfrm>
                <a:off x="5448300" y="1309688"/>
                <a:ext cx="1327150" cy="81756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2" name="Rectangle 14"/>
              <p:cNvSpPr>
                <a:spLocks noChangeArrowheads="1"/>
              </p:cNvSpPr>
              <p:nvPr/>
            </p:nvSpPr>
            <p:spPr bwMode="auto">
              <a:xfrm>
                <a:off x="5448300" y="2470150"/>
                <a:ext cx="1327150" cy="81756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3" name="Rectangle 15"/>
              <p:cNvSpPr>
                <a:spLocks noChangeArrowheads="1"/>
              </p:cNvSpPr>
              <p:nvPr/>
            </p:nvSpPr>
            <p:spPr bwMode="auto">
              <a:xfrm>
                <a:off x="5448300" y="3617913"/>
                <a:ext cx="1327150" cy="81756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4" name="Rectangle 16"/>
              <p:cNvSpPr>
                <a:spLocks noChangeArrowheads="1"/>
              </p:cNvSpPr>
              <p:nvPr/>
            </p:nvSpPr>
            <p:spPr bwMode="auto">
              <a:xfrm>
                <a:off x="5448300" y="4767263"/>
                <a:ext cx="1327150" cy="81756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5" name="Rectangle 17"/>
              <p:cNvSpPr>
                <a:spLocks noChangeArrowheads="1"/>
              </p:cNvSpPr>
              <p:nvPr/>
            </p:nvSpPr>
            <p:spPr bwMode="auto">
              <a:xfrm>
                <a:off x="2557463" y="2471738"/>
                <a:ext cx="1327150" cy="817563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6" name="Rectangle 18"/>
              <p:cNvSpPr>
                <a:spLocks noChangeArrowheads="1"/>
              </p:cNvSpPr>
              <p:nvPr/>
            </p:nvSpPr>
            <p:spPr bwMode="auto">
              <a:xfrm>
                <a:off x="2557463" y="3617913"/>
                <a:ext cx="1327150" cy="817563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7" name="Rectangle 19"/>
              <p:cNvSpPr>
                <a:spLocks noChangeArrowheads="1"/>
              </p:cNvSpPr>
              <p:nvPr/>
            </p:nvSpPr>
            <p:spPr bwMode="auto">
              <a:xfrm>
                <a:off x="2557463" y="4765675"/>
                <a:ext cx="1327150" cy="817563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8" name="Rectangle 20"/>
              <p:cNvSpPr>
                <a:spLocks noChangeArrowheads="1"/>
              </p:cNvSpPr>
              <p:nvPr/>
            </p:nvSpPr>
            <p:spPr bwMode="auto">
              <a:xfrm>
                <a:off x="2557463" y="1309688"/>
                <a:ext cx="1327150" cy="817563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29" name="Rectangle 21"/>
              <p:cNvSpPr>
                <a:spLocks noChangeArrowheads="1"/>
              </p:cNvSpPr>
              <p:nvPr/>
            </p:nvSpPr>
            <p:spPr bwMode="auto">
              <a:xfrm>
                <a:off x="1270651" y="969963"/>
                <a:ext cx="686086" cy="2990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effectLst/>
                  </a:rPr>
                  <a:t>Items</a:t>
                </a:r>
              </a:p>
            </p:txBody>
          </p:sp>
          <p:sp>
            <p:nvSpPr>
              <p:cNvPr id="964630" name="Rectangle 22"/>
              <p:cNvSpPr>
                <a:spLocks noChangeArrowheads="1"/>
              </p:cNvSpPr>
              <p:nvPr/>
            </p:nvSpPr>
            <p:spPr bwMode="auto">
              <a:xfrm>
                <a:off x="889000" y="1492250"/>
                <a:ext cx="1447800" cy="4560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Product lines or families</a:t>
                </a:r>
              </a:p>
            </p:txBody>
          </p:sp>
          <p:sp>
            <p:nvSpPr>
              <p:cNvPr id="964631" name="Rectangle 23"/>
              <p:cNvSpPr>
                <a:spLocks noChangeArrowheads="1"/>
              </p:cNvSpPr>
              <p:nvPr/>
            </p:nvSpPr>
            <p:spPr bwMode="auto">
              <a:xfrm>
                <a:off x="930275" y="2654300"/>
                <a:ext cx="1363663" cy="4560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Individual products</a:t>
                </a:r>
              </a:p>
            </p:txBody>
          </p:sp>
          <p:sp>
            <p:nvSpPr>
              <p:cNvPr id="964632" name="Rectangle 24"/>
              <p:cNvSpPr>
                <a:spLocks noChangeArrowheads="1"/>
              </p:cNvSpPr>
              <p:nvPr/>
            </p:nvSpPr>
            <p:spPr bwMode="auto">
              <a:xfrm>
                <a:off x="876300" y="3890963"/>
                <a:ext cx="1474788" cy="2728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Components</a:t>
                </a:r>
              </a:p>
            </p:txBody>
          </p:sp>
          <p:sp>
            <p:nvSpPr>
              <p:cNvPr id="964633" name="Rectangle 25"/>
              <p:cNvSpPr>
                <a:spLocks noChangeArrowheads="1"/>
              </p:cNvSpPr>
              <p:nvPr/>
            </p:nvSpPr>
            <p:spPr bwMode="auto">
              <a:xfrm>
                <a:off x="762000" y="4949825"/>
                <a:ext cx="1701800" cy="4560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Manufacturing operations</a:t>
                </a:r>
              </a:p>
            </p:txBody>
          </p:sp>
          <p:sp>
            <p:nvSpPr>
              <p:cNvPr id="964634" name="Rectangle 26"/>
              <p:cNvSpPr>
                <a:spLocks noChangeArrowheads="1"/>
              </p:cNvSpPr>
              <p:nvPr/>
            </p:nvSpPr>
            <p:spPr bwMode="auto">
              <a:xfrm>
                <a:off x="7164388" y="762000"/>
                <a:ext cx="1219200" cy="5048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effectLst/>
                  </a:rPr>
                  <a:t>Resource Level</a:t>
                </a:r>
              </a:p>
            </p:txBody>
          </p:sp>
          <p:sp>
            <p:nvSpPr>
              <p:cNvPr id="964635" name="Rectangle 27"/>
              <p:cNvSpPr>
                <a:spLocks noChangeArrowheads="1"/>
              </p:cNvSpPr>
              <p:nvPr/>
            </p:nvSpPr>
            <p:spPr bwMode="auto">
              <a:xfrm>
                <a:off x="7375525" y="1582738"/>
                <a:ext cx="798513" cy="2728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Plants</a:t>
                </a:r>
              </a:p>
            </p:txBody>
          </p:sp>
          <p:sp>
            <p:nvSpPr>
              <p:cNvPr id="964636" name="Rectangle 28"/>
              <p:cNvSpPr>
                <a:spLocks noChangeArrowheads="1"/>
              </p:cNvSpPr>
              <p:nvPr/>
            </p:nvSpPr>
            <p:spPr bwMode="auto">
              <a:xfrm>
                <a:off x="7135813" y="4949825"/>
                <a:ext cx="1277938" cy="4560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Individual machines</a:t>
                </a:r>
              </a:p>
            </p:txBody>
          </p:sp>
          <p:sp>
            <p:nvSpPr>
              <p:cNvPr id="964637" name="Rectangle 29"/>
              <p:cNvSpPr>
                <a:spLocks noChangeArrowheads="1"/>
              </p:cNvSpPr>
              <p:nvPr/>
            </p:nvSpPr>
            <p:spPr bwMode="auto">
              <a:xfrm>
                <a:off x="7204075" y="2563813"/>
                <a:ext cx="1138238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Critical work centers</a:t>
                </a:r>
              </a:p>
            </p:txBody>
          </p:sp>
          <p:sp>
            <p:nvSpPr>
              <p:cNvPr id="964638" name="Rectangle 30"/>
              <p:cNvSpPr>
                <a:spLocks noChangeArrowheads="1"/>
              </p:cNvSpPr>
              <p:nvPr/>
            </p:nvSpPr>
            <p:spPr bwMode="auto">
              <a:xfrm>
                <a:off x="2532063" y="762000"/>
                <a:ext cx="1377950" cy="5048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effectLst/>
                  </a:rPr>
                  <a:t>Production Planning</a:t>
                </a:r>
              </a:p>
            </p:txBody>
          </p:sp>
          <p:sp>
            <p:nvSpPr>
              <p:cNvPr id="964639" name="Rectangle 31"/>
              <p:cNvSpPr>
                <a:spLocks noChangeArrowheads="1"/>
              </p:cNvSpPr>
              <p:nvPr/>
            </p:nvSpPr>
            <p:spPr bwMode="auto">
              <a:xfrm>
                <a:off x="5494338" y="762000"/>
                <a:ext cx="1236663" cy="5048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effectLst/>
                  </a:rPr>
                  <a:t>Capacity Planning</a:t>
                </a:r>
              </a:p>
            </p:txBody>
          </p:sp>
          <p:sp>
            <p:nvSpPr>
              <p:cNvPr id="964640" name="Rectangle 32"/>
              <p:cNvSpPr>
                <a:spLocks noChangeArrowheads="1"/>
              </p:cNvSpPr>
              <p:nvPr/>
            </p:nvSpPr>
            <p:spPr bwMode="auto">
              <a:xfrm>
                <a:off x="5413375" y="1403350"/>
                <a:ext cx="1397000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Resource requirements plan </a:t>
                </a:r>
              </a:p>
            </p:txBody>
          </p:sp>
          <p:sp>
            <p:nvSpPr>
              <p:cNvPr id="964641" name="Rectangle 33"/>
              <p:cNvSpPr>
                <a:spLocks noChangeArrowheads="1"/>
              </p:cNvSpPr>
              <p:nvPr/>
            </p:nvSpPr>
            <p:spPr bwMode="auto">
              <a:xfrm>
                <a:off x="5537200" y="2563813"/>
                <a:ext cx="1149350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Rough-cut capacity plan</a:t>
                </a:r>
              </a:p>
            </p:txBody>
          </p:sp>
          <p:sp>
            <p:nvSpPr>
              <p:cNvPr id="964642" name="Rectangle 34"/>
              <p:cNvSpPr>
                <a:spLocks noChangeArrowheads="1"/>
              </p:cNvSpPr>
              <p:nvPr/>
            </p:nvSpPr>
            <p:spPr bwMode="auto">
              <a:xfrm>
                <a:off x="5303838" y="3709988"/>
                <a:ext cx="1616075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Capacity requirements </a:t>
                </a:r>
                <a:br>
                  <a:rPr lang="en-US" sz="1400" dirty="0">
                    <a:effectLst/>
                  </a:rPr>
                </a:br>
                <a:r>
                  <a:rPr lang="en-US" sz="1400" dirty="0">
                    <a:effectLst/>
                  </a:rPr>
                  <a:t>plan</a:t>
                </a:r>
              </a:p>
            </p:txBody>
          </p:sp>
          <p:sp>
            <p:nvSpPr>
              <p:cNvPr id="964643" name="Rectangle 35"/>
              <p:cNvSpPr>
                <a:spLocks noChangeArrowheads="1"/>
              </p:cNvSpPr>
              <p:nvPr/>
            </p:nvSpPr>
            <p:spPr bwMode="auto">
              <a:xfrm>
                <a:off x="5581650" y="4859338"/>
                <a:ext cx="1062038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Input/ output control</a:t>
                </a:r>
              </a:p>
            </p:txBody>
          </p:sp>
          <p:sp>
            <p:nvSpPr>
              <p:cNvPr id="964644" name="Rectangle 36"/>
              <p:cNvSpPr>
                <a:spLocks noChangeArrowheads="1"/>
              </p:cNvSpPr>
              <p:nvPr/>
            </p:nvSpPr>
            <p:spPr bwMode="auto">
              <a:xfrm>
                <a:off x="2571750" y="1403350"/>
                <a:ext cx="1300163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Sales and Operations Plan</a:t>
                </a:r>
              </a:p>
            </p:txBody>
          </p:sp>
          <p:sp>
            <p:nvSpPr>
              <p:cNvPr id="964645" name="Rectangle 37"/>
              <p:cNvSpPr>
                <a:spLocks noChangeArrowheads="1"/>
              </p:cNvSpPr>
              <p:nvPr/>
            </p:nvSpPr>
            <p:spPr bwMode="auto">
              <a:xfrm>
                <a:off x="2584450" y="2563813"/>
                <a:ext cx="1271588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Master production schedule</a:t>
                </a:r>
              </a:p>
            </p:txBody>
          </p:sp>
          <p:sp>
            <p:nvSpPr>
              <p:cNvPr id="964646" name="Rectangle 38"/>
              <p:cNvSpPr>
                <a:spLocks noChangeArrowheads="1"/>
              </p:cNvSpPr>
              <p:nvPr/>
            </p:nvSpPr>
            <p:spPr bwMode="auto">
              <a:xfrm>
                <a:off x="2509838" y="3709988"/>
                <a:ext cx="1420813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Material requirements plan</a:t>
                </a:r>
              </a:p>
            </p:txBody>
          </p:sp>
          <p:sp>
            <p:nvSpPr>
              <p:cNvPr id="964647" name="Rectangle 39"/>
              <p:cNvSpPr>
                <a:spLocks noChangeArrowheads="1"/>
              </p:cNvSpPr>
              <p:nvPr/>
            </p:nvSpPr>
            <p:spPr bwMode="auto">
              <a:xfrm>
                <a:off x="2732088" y="4859338"/>
                <a:ext cx="979488" cy="6391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Shop floor schedule</a:t>
                </a:r>
              </a:p>
            </p:txBody>
          </p:sp>
          <p:sp>
            <p:nvSpPr>
              <p:cNvPr id="964648" name="Rectangle 40"/>
              <p:cNvSpPr>
                <a:spLocks noChangeArrowheads="1"/>
              </p:cNvSpPr>
              <p:nvPr/>
            </p:nvSpPr>
            <p:spPr bwMode="auto">
              <a:xfrm>
                <a:off x="7339013" y="3711575"/>
                <a:ext cx="868363" cy="4560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dirty="0">
                    <a:effectLst/>
                  </a:rPr>
                  <a:t>All work centers</a:t>
                </a:r>
              </a:p>
            </p:txBody>
          </p:sp>
          <p:sp>
            <p:nvSpPr>
              <p:cNvPr id="964649" name="Line 41"/>
              <p:cNvSpPr>
                <a:spLocks noChangeShapeType="1"/>
              </p:cNvSpPr>
              <p:nvPr/>
            </p:nvSpPr>
            <p:spPr bwMode="auto">
              <a:xfrm>
                <a:off x="3940175" y="1719263"/>
                <a:ext cx="1495425" cy="0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50" name="Line 42"/>
              <p:cNvSpPr>
                <a:spLocks noChangeShapeType="1"/>
              </p:cNvSpPr>
              <p:nvPr/>
            </p:nvSpPr>
            <p:spPr bwMode="auto">
              <a:xfrm>
                <a:off x="3938588" y="2879725"/>
                <a:ext cx="1495425" cy="0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51" name="Line 43"/>
              <p:cNvSpPr>
                <a:spLocks noChangeShapeType="1"/>
              </p:cNvSpPr>
              <p:nvPr/>
            </p:nvSpPr>
            <p:spPr bwMode="auto">
              <a:xfrm>
                <a:off x="3940175" y="4025900"/>
                <a:ext cx="1495425" cy="0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64652" name="Line 44"/>
              <p:cNvSpPr>
                <a:spLocks noChangeShapeType="1"/>
              </p:cNvSpPr>
              <p:nvPr/>
            </p:nvSpPr>
            <p:spPr bwMode="auto">
              <a:xfrm>
                <a:off x="3940175" y="5175250"/>
                <a:ext cx="1495425" cy="0"/>
              </a:xfrm>
              <a:prstGeom prst="line">
                <a:avLst/>
              </a:prstGeom>
              <a:noFill/>
              <a:ln w="57150">
                <a:solidFill>
                  <a:srgbClr val="990033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Planning for Services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207625"/>
            <a:ext cx="8610600" cy="4525963"/>
          </a:xfrm>
        </p:spPr>
        <p:txBody>
          <a:bodyPr/>
          <a:lstStyle/>
          <a:p>
            <a:pPr marL="457200" indent="-457200"/>
            <a:r>
              <a:rPr lang="en-US" dirty="0"/>
              <a:t>Most services cannot be inventoried</a:t>
            </a:r>
          </a:p>
          <a:p>
            <a:pPr marL="457200" indent="-457200"/>
            <a:r>
              <a:rPr lang="en-US" dirty="0"/>
              <a:t>Demand for services is difficult to predict</a:t>
            </a:r>
          </a:p>
          <a:p>
            <a:pPr marL="457200" indent="-457200"/>
            <a:r>
              <a:rPr lang="en-US" dirty="0"/>
              <a:t>Capacity is also difficult to predict</a:t>
            </a:r>
          </a:p>
          <a:p>
            <a:pPr marL="457200" indent="-457200"/>
            <a:r>
              <a:rPr lang="en-US" dirty="0"/>
              <a:t>Service capacity must be provided at the appropriate place and time</a:t>
            </a:r>
          </a:p>
          <a:p>
            <a:pPr marL="457200" indent="-457200"/>
            <a:r>
              <a:rPr lang="en-US" dirty="0"/>
              <a:t>Labor is usually the most constraining resource for services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8C1A8206-0D69-4088-A98E-D2834BB38222}" type="slidenum">
              <a:rPr lang="en-US"/>
              <a:pPr>
                <a:buNone/>
              </a:pPr>
              <a:t>25</a:t>
            </a:fld>
            <a:endParaRPr lang="en-US" dirty="0"/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914400" y="5080"/>
            <a:ext cx="73152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3600" dirty="0">
              <a:solidFill>
                <a:srgbClr val="994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Aggregate Planning in Services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Hospitals:</a:t>
            </a:r>
          </a:p>
          <a:p>
            <a:pPr lvl="1" eaLnBrk="1" hangingPunct="1"/>
            <a:r>
              <a:rPr lang="en-US" sz="1800" dirty="0"/>
              <a:t>Aggregate planning used to allocate funds, staff, and supplies to meet the demands of patients for their medical services</a:t>
            </a:r>
          </a:p>
          <a:p>
            <a:pPr eaLnBrk="1" hangingPunct="1"/>
            <a:r>
              <a:rPr lang="en-US" sz="2000" b="1" dirty="0"/>
              <a:t>Airlines:</a:t>
            </a:r>
          </a:p>
          <a:p>
            <a:pPr lvl="1" eaLnBrk="1" hangingPunct="1"/>
            <a:r>
              <a:rPr lang="en-US" sz="1800" dirty="0"/>
              <a:t>Aggregate planning in this environment is complex due to the number of factors involved</a:t>
            </a:r>
          </a:p>
          <a:p>
            <a:pPr lvl="1" eaLnBrk="1" hangingPunct="1"/>
            <a:r>
              <a:rPr lang="en-US" sz="1800" dirty="0"/>
              <a:t>Capacity decisions must take into account the percentage of seats to be allocated to various fare classes in order to maximize profit or yield</a:t>
            </a:r>
          </a:p>
          <a:p>
            <a:r>
              <a:rPr lang="en-US" sz="2000" b="1" dirty="0"/>
              <a:t>Restaurants:</a:t>
            </a:r>
          </a:p>
          <a:p>
            <a:pPr lvl="1"/>
            <a:r>
              <a:rPr lang="en-US" sz="1800" dirty="0"/>
              <a:t>Aggregate planning in high-volume businesses is directed toward smoothing the service rate, determining workforce size, and managing demand to match a fixed capacity</a:t>
            </a:r>
          </a:p>
          <a:p>
            <a:pPr lvl="1"/>
            <a:r>
              <a:rPr lang="en-US" sz="1800" dirty="0"/>
              <a:t>Can use inventory; however, it is perishable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257300" y="6350000"/>
            <a:ext cx="7810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11-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26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Yield management</a:t>
            </a:r>
          </a:p>
          <a:p>
            <a:pPr lvl="1" eaLnBrk="1" hangingPunct="1"/>
            <a:r>
              <a:rPr lang="en-US" dirty="0"/>
              <a:t>An approach to maximizing revenue by using a strategy of variable pricing; prices are set relative to capacity availability</a:t>
            </a:r>
          </a:p>
          <a:p>
            <a:pPr lvl="2" eaLnBrk="1" hangingPunct="1"/>
            <a:r>
              <a:rPr lang="en-US" sz="2400" dirty="0"/>
              <a:t>During periods of low demand, price discounts are offered</a:t>
            </a:r>
          </a:p>
          <a:p>
            <a:pPr lvl="2" eaLnBrk="1" hangingPunct="1"/>
            <a:r>
              <a:rPr lang="en-US" sz="2400" dirty="0"/>
              <a:t>During periods of peak demand, higher prices are charged</a:t>
            </a:r>
          </a:p>
          <a:p>
            <a:pPr lvl="2" eaLnBrk="1" hangingPunct="1"/>
            <a:r>
              <a:rPr lang="en-US" sz="2400" dirty="0"/>
              <a:t>Users of yield management include</a:t>
            </a:r>
          </a:p>
          <a:p>
            <a:pPr lvl="3" eaLnBrk="1" hangingPunct="1"/>
            <a:r>
              <a:rPr lang="en-US" dirty="0"/>
              <a:t>Airlines, restaurants, hotels, restaurants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Yield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4646" y="6334780"/>
            <a:ext cx="7810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11-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27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Planning: Lecture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Material Requirements Planning (MRP)</a:t>
            </a:r>
          </a:p>
          <a:p>
            <a:r>
              <a:rPr lang="en-US" sz="2800" dirty="0">
                <a:effectLst/>
              </a:rPr>
              <a:t>Capacity Requirements Planning (CRP)</a:t>
            </a:r>
          </a:p>
          <a:p>
            <a:r>
              <a:rPr lang="en-US" sz="2800" dirty="0">
                <a:effectLst/>
              </a:rPr>
              <a:t>Enterprise Resource Planning (ERP)</a:t>
            </a:r>
          </a:p>
          <a:p>
            <a:r>
              <a:rPr lang="en-US" sz="2800" dirty="0">
                <a:effectLst/>
              </a:rPr>
              <a:t>Customer Relationship Management (CRM)</a:t>
            </a:r>
          </a:p>
          <a:p>
            <a:r>
              <a:rPr lang="en-US" sz="2800" dirty="0">
                <a:effectLst/>
              </a:rPr>
              <a:t>Supply Chain Management (SCM)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7E20B0B5-0DC3-416F-B37E-15BAA55E4756}" type="slidenum">
              <a:rPr lang="en-US"/>
              <a:pPr>
                <a:buNone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048000" cy="2514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Resource</a:t>
            </a:r>
            <a:br>
              <a:rPr lang="en-US" sz="3200" b="1" dirty="0"/>
            </a:br>
            <a:r>
              <a:rPr lang="en-US" sz="3200" b="1" dirty="0"/>
              <a:t>Planning </a:t>
            </a:r>
            <a:br>
              <a:rPr lang="en-US" sz="3200" b="1" dirty="0"/>
            </a:br>
            <a:r>
              <a:rPr lang="en-US" sz="3200" b="1" dirty="0"/>
              <a:t>for </a:t>
            </a:r>
            <a:br>
              <a:rPr lang="en-US" sz="3200" b="1" dirty="0"/>
            </a:br>
            <a:r>
              <a:rPr lang="en-US" sz="3200" b="1" dirty="0"/>
              <a:t>Manufacturing</a:t>
            </a:r>
            <a:br>
              <a:rPr lang="en-US" sz="3200" dirty="0"/>
            </a:br>
            <a:r>
              <a:rPr lang="en-US" dirty="0"/>
              <a:t>starts</a:t>
            </a:r>
            <a:br>
              <a:rPr lang="en-US" dirty="0"/>
            </a:br>
            <a:r>
              <a:rPr lang="en-US" dirty="0"/>
              <a:t> with the Aggregate Plan</a:t>
            </a:r>
            <a:br>
              <a:rPr lang="en-US" dirty="0"/>
            </a:br>
            <a:endParaRPr lang="en-US" sz="32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 dirty="0"/>
              <a:t>15-</a:t>
            </a:r>
            <a:fld id="{952966C2-7E32-4A6C-9480-28F8FDB60C28}" type="slidenum">
              <a:rPr lang="en-US"/>
              <a:pPr/>
              <a:t>29</a:t>
            </a:fld>
            <a:endParaRPr lang="en-US" dirty="0"/>
          </a:p>
        </p:txBody>
      </p:sp>
      <p:pic>
        <p:nvPicPr>
          <p:cNvPr id="9891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7" y="114300"/>
            <a:ext cx="5081588" cy="66294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Operations Planning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>
          <a:xfrm>
            <a:off x="434050" y="1295400"/>
            <a:ext cx="870995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effectLst/>
              </a:rPr>
              <a:t>Determines resource capacity to meet demand over an intermediate time horizon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effectLst/>
              </a:rPr>
              <a:t>Aggregate</a:t>
            </a:r>
            <a:r>
              <a:rPr lang="en-US" dirty="0">
                <a:effectLst/>
              </a:rPr>
              <a:t> refers to sales and operations planning for product lines or families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effectLst/>
              </a:rPr>
              <a:t>Sales and Operations planning (S&amp;OP)</a:t>
            </a:r>
            <a:r>
              <a:rPr lang="en-US" dirty="0">
                <a:effectLst/>
              </a:rPr>
              <a:t> matches supply and demand</a:t>
            </a:r>
          </a:p>
          <a:p>
            <a:pPr lvl="1">
              <a:lnSpc>
                <a:spcPct val="80000"/>
              </a:lnSpc>
            </a:pPr>
            <a:endParaRPr lang="en-US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/>
              <a:t>Sales &amp; Operational Planning </a:t>
            </a:r>
            <a:r>
              <a:rPr lang="en-US" dirty="0">
                <a:effectLst/>
              </a:rPr>
              <a:t>Objectives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Establish a company wide plan for allocating resources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Develop an economic strategy for meeting demand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55E855E2-0EC7-4CCB-88A5-DD7678EECA15}" type="slidenum">
              <a:rPr lang="en-US"/>
              <a:pPr>
                <a:buNone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905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</a:rPr>
              <a:t>Material Requirements Planning (MRP)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962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Computerized inventory control and production planning system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When to use MRP?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Dependent demand items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Discrete demand items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Complex products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Job shop production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Assemble-to-order environments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0B09CE1A-3E8E-4516-B102-E876574792CF}" type="slidenum">
              <a:rPr lang="en-US"/>
              <a:pPr>
                <a:buNone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994100"/>
                </a:solidFill>
              </a:rPr>
              <a:t>Demand Characteristics</a:t>
            </a:r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05729152-FA11-4126-9187-963BCFA5309B}" type="slidenum">
              <a:rPr lang="en-US"/>
              <a:pPr>
                <a:buNone/>
              </a:pPr>
              <a:t>31</a:t>
            </a:fld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990600" y="609600"/>
            <a:ext cx="7391400" cy="5334000"/>
            <a:chOff x="1066800" y="1143000"/>
            <a:chExt cx="7391400" cy="53340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143000"/>
              <a:ext cx="7391400" cy="5334000"/>
            </a:xfrm>
            <a:prstGeom prst="rect">
              <a:avLst/>
            </a:prstGeom>
            <a:solidFill>
              <a:srgbClr val="FAC89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4309" name="Rectangle 5"/>
            <p:cNvSpPr>
              <a:spLocks noChangeArrowheads="1"/>
            </p:cNvSpPr>
            <p:nvPr/>
          </p:nvSpPr>
          <p:spPr bwMode="auto">
            <a:xfrm>
              <a:off x="1854200" y="5529263"/>
              <a:ext cx="2425700" cy="3810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10" name="Rectangle 6"/>
            <p:cNvSpPr>
              <a:spLocks noChangeArrowheads="1"/>
            </p:cNvSpPr>
            <p:nvPr/>
          </p:nvSpPr>
          <p:spPr bwMode="auto">
            <a:xfrm>
              <a:off x="1844675" y="5881688"/>
              <a:ext cx="24352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  <a:tabLst>
                  <a:tab pos="190500" algn="ctr"/>
                  <a:tab pos="668338" algn="ctr"/>
                  <a:tab pos="1143000" algn="ctr"/>
                  <a:tab pos="1620838" algn="ctr"/>
                  <a:tab pos="2095500" algn="ctr"/>
                </a:tabLst>
              </a:pPr>
              <a:r>
                <a:rPr lang="en-US" sz="1000" dirty="0">
                  <a:effectLst/>
                </a:rPr>
                <a:t>	1	2	3	4	5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190500" algn="ctr"/>
                  <a:tab pos="668338" algn="ctr"/>
                  <a:tab pos="1143000" algn="ctr"/>
                  <a:tab pos="1620838" algn="ctr"/>
                  <a:tab pos="2095500" algn="ctr"/>
                </a:tabLst>
              </a:pPr>
              <a:r>
                <a:rPr lang="en-US" sz="1000" dirty="0">
                  <a:effectLst/>
                </a:rPr>
                <a:t>			Week</a:t>
              </a:r>
            </a:p>
          </p:txBody>
        </p:sp>
        <p:sp>
          <p:nvSpPr>
            <p:cNvPr id="994311" name="Line 7"/>
            <p:cNvSpPr>
              <a:spLocks noChangeShapeType="1"/>
            </p:cNvSpPr>
            <p:nvPr/>
          </p:nvSpPr>
          <p:spPr bwMode="auto">
            <a:xfrm>
              <a:off x="2349500" y="5522913"/>
              <a:ext cx="0" cy="374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12" name="Line 8"/>
            <p:cNvSpPr>
              <a:spLocks noChangeShapeType="1"/>
            </p:cNvSpPr>
            <p:nvPr/>
          </p:nvSpPr>
          <p:spPr bwMode="auto">
            <a:xfrm>
              <a:off x="2838450" y="5522913"/>
              <a:ext cx="0" cy="374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13" name="Line 9"/>
            <p:cNvSpPr>
              <a:spLocks noChangeShapeType="1"/>
            </p:cNvSpPr>
            <p:nvPr/>
          </p:nvSpPr>
          <p:spPr bwMode="auto">
            <a:xfrm>
              <a:off x="3321050" y="5522913"/>
              <a:ext cx="0" cy="374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14" name="Line 10"/>
            <p:cNvSpPr>
              <a:spLocks noChangeShapeType="1"/>
            </p:cNvSpPr>
            <p:nvPr/>
          </p:nvSpPr>
          <p:spPr bwMode="auto">
            <a:xfrm>
              <a:off x="3810000" y="5522913"/>
              <a:ext cx="0" cy="374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15" name="Line 11"/>
            <p:cNvSpPr>
              <a:spLocks noChangeShapeType="1"/>
            </p:cNvSpPr>
            <p:nvPr/>
          </p:nvSpPr>
          <p:spPr bwMode="auto">
            <a:xfrm>
              <a:off x="1873250" y="5529263"/>
              <a:ext cx="24066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16" name="Freeform 12"/>
            <p:cNvSpPr>
              <a:spLocks/>
            </p:cNvSpPr>
            <p:nvPr/>
          </p:nvSpPr>
          <p:spPr bwMode="auto">
            <a:xfrm>
              <a:off x="1862138" y="4370388"/>
              <a:ext cx="2433638" cy="1538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9"/>
                </a:cxn>
                <a:cxn ang="0">
                  <a:pos x="1520" y="969"/>
                </a:cxn>
              </a:cxnLst>
              <a:rect l="0" t="0" r="r" b="b"/>
              <a:pathLst>
                <a:path w="1520" h="969">
                  <a:moveTo>
                    <a:pt x="0" y="0"/>
                  </a:moveTo>
                  <a:lnTo>
                    <a:pt x="0" y="969"/>
                  </a:lnTo>
                  <a:lnTo>
                    <a:pt x="1520" y="96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17" name="Rectangle 13"/>
            <p:cNvSpPr>
              <a:spLocks noChangeArrowheads="1"/>
            </p:cNvSpPr>
            <p:nvPr/>
          </p:nvSpPr>
          <p:spPr bwMode="auto">
            <a:xfrm>
              <a:off x="1474788" y="4064000"/>
              <a:ext cx="563563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21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400 –</a:t>
              </a:r>
            </a:p>
            <a:p>
              <a:pPr algn="r" eaLnBrk="0" hangingPunct="0">
                <a:lnSpc>
                  <a:spcPct val="21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300 –</a:t>
              </a:r>
            </a:p>
            <a:p>
              <a:pPr algn="r" eaLnBrk="0" hangingPunct="0">
                <a:lnSpc>
                  <a:spcPct val="21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200 –</a:t>
              </a:r>
            </a:p>
            <a:p>
              <a:pPr algn="r" eaLnBrk="0" hangingPunct="0">
                <a:lnSpc>
                  <a:spcPct val="21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100 –</a:t>
              </a:r>
            </a:p>
          </p:txBody>
        </p:sp>
        <p:sp>
          <p:nvSpPr>
            <p:cNvPr id="994318" name="Rectangle 14"/>
            <p:cNvSpPr>
              <a:spLocks noChangeArrowheads="1"/>
            </p:cNvSpPr>
            <p:nvPr/>
          </p:nvSpPr>
          <p:spPr bwMode="auto">
            <a:xfrm rot="16200000">
              <a:off x="861553" y="5002620"/>
              <a:ext cx="104708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No. of tables</a:t>
              </a:r>
            </a:p>
          </p:txBody>
        </p:sp>
        <p:sp>
          <p:nvSpPr>
            <p:cNvPr id="994319" name="Rectangle 15"/>
            <p:cNvSpPr>
              <a:spLocks noChangeArrowheads="1"/>
            </p:cNvSpPr>
            <p:nvPr/>
          </p:nvSpPr>
          <p:spPr bwMode="auto">
            <a:xfrm>
              <a:off x="2049463" y="3959225"/>
              <a:ext cx="17860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Continuous demand</a:t>
              </a:r>
            </a:p>
          </p:txBody>
        </p:sp>
        <p:sp>
          <p:nvSpPr>
            <p:cNvPr id="994321" name="Rectangle 17"/>
            <p:cNvSpPr>
              <a:spLocks noChangeArrowheads="1"/>
            </p:cNvSpPr>
            <p:nvPr/>
          </p:nvSpPr>
          <p:spPr bwMode="auto">
            <a:xfrm>
              <a:off x="6369050" y="4538663"/>
              <a:ext cx="222250" cy="151765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22" name="Rectangle 18"/>
            <p:cNvSpPr>
              <a:spLocks noChangeArrowheads="1"/>
            </p:cNvSpPr>
            <p:nvPr/>
          </p:nvSpPr>
          <p:spPr bwMode="auto">
            <a:xfrm>
              <a:off x="7454900" y="4538663"/>
              <a:ext cx="222250" cy="151765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23" name="Rectangle 19"/>
            <p:cNvSpPr>
              <a:spLocks noChangeArrowheads="1"/>
            </p:cNvSpPr>
            <p:nvPr/>
          </p:nvSpPr>
          <p:spPr bwMode="auto">
            <a:xfrm>
              <a:off x="5473700" y="6034088"/>
              <a:ext cx="24352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  <a:tabLst>
                  <a:tab pos="95250" algn="ctr"/>
                  <a:tab pos="285750" algn="ctr"/>
                  <a:tab pos="476250" algn="ctr"/>
                  <a:tab pos="666750" algn="ctr"/>
                  <a:tab pos="952500" algn="ctr"/>
                  <a:tab pos="1238250" algn="ctr"/>
                  <a:tab pos="1428750" algn="ctr"/>
                  <a:tab pos="1619250" algn="ctr"/>
                  <a:tab pos="1809750" algn="ctr"/>
                  <a:tab pos="2000250" algn="ctr"/>
                </a:tabLst>
              </a:pPr>
              <a:r>
                <a:rPr lang="en-US" sz="1000" dirty="0">
                  <a:effectLst/>
                </a:rPr>
                <a:t>M   T   W   Th   F    M   T   W   Th   F</a:t>
              </a:r>
            </a:p>
          </p:txBody>
        </p:sp>
        <p:sp>
          <p:nvSpPr>
            <p:cNvPr id="994324" name="Freeform 20"/>
            <p:cNvSpPr>
              <a:spLocks/>
            </p:cNvSpPr>
            <p:nvPr/>
          </p:nvSpPr>
          <p:spPr bwMode="auto">
            <a:xfrm>
              <a:off x="5491163" y="4519613"/>
              <a:ext cx="2433638" cy="1538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9"/>
                </a:cxn>
                <a:cxn ang="0">
                  <a:pos x="1520" y="969"/>
                </a:cxn>
              </a:cxnLst>
              <a:rect l="0" t="0" r="r" b="b"/>
              <a:pathLst>
                <a:path w="1520" h="969">
                  <a:moveTo>
                    <a:pt x="0" y="0"/>
                  </a:moveTo>
                  <a:lnTo>
                    <a:pt x="0" y="969"/>
                  </a:lnTo>
                  <a:lnTo>
                    <a:pt x="1520" y="96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4325" name="Rectangle 21"/>
            <p:cNvSpPr>
              <a:spLocks noChangeArrowheads="1"/>
            </p:cNvSpPr>
            <p:nvPr/>
          </p:nvSpPr>
          <p:spPr bwMode="auto">
            <a:xfrm>
              <a:off x="5103813" y="4213225"/>
              <a:ext cx="563563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21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400 –</a:t>
              </a:r>
            </a:p>
            <a:p>
              <a:pPr algn="r" eaLnBrk="0" hangingPunct="0">
                <a:lnSpc>
                  <a:spcPct val="21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300 –</a:t>
              </a:r>
            </a:p>
            <a:p>
              <a:pPr algn="r" eaLnBrk="0" hangingPunct="0">
                <a:lnSpc>
                  <a:spcPct val="21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200 –</a:t>
              </a:r>
            </a:p>
            <a:p>
              <a:pPr algn="r" eaLnBrk="0" hangingPunct="0">
                <a:lnSpc>
                  <a:spcPct val="21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100 –</a:t>
              </a:r>
            </a:p>
          </p:txBody>
        </p:sp>
        <p:sp>
          <p:nvSpPr>
            <p:cNvPr id="994326" name="Rectangle 22"/>
            <p:cNvSpPr>
              <a:spLocks noChangeArrowheads="1"/>
            </p:cNvSpPr>
            <p:nvPr/>
          </p:nvSpPr>
          <p:spPr bwMode="auto">
            <a:xfrm rot="16200000">
              <a:off x="4490578" y="5151845"/>
              <a:ext cx="104708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No. of tables</a:t>
              </a:r>
            </a:p>
          </p:txBody>
        </p:sp>
        <p:sp>
          <p:nvSpPr>
            <p:cNvPr id="994327" name="Rectangle 23"/>
            <p:cNvSpPr>
              <a:spLocks noChangeArrowheads="1"/>
            </p:cNvSpPr>
            <p:nvPr/>
          </p:nvSpPr>
          <p:spPr bwMode="auto">
            <a:xfrm>
              <a:off x="5749925" y="4108450"/>
              <a:ext cx="1537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Discrete demand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660525" y="2039938"/>
              <a:ext cx="2624138" cy="1457325"/>
              <a:chOff x="953" y="1393"/>
              <a:chExt cx="1653" cy="918"/>
            </a:xfrm>
          </p:grpSpPr>
          <p:sp>
            <p:nvSpPr>
              <p:cNvPr id="994330" name="AutoShape 26" descr="Oak"/>
              <p:cNvSpPr>
                <a:spLocks noChangeArrowheads="1"/>
              </p:cNvSpPr>
              <p:nvPr/>
            </p:nvSpPr>
            <p:spPr bwMode="auto">
              <a:xfrm flipH="1">
                <a:off x="2296" y="1658"/>
                <a:ext cx="72" cy="467"/>
              </a:xfrm>
              <a:prstGeom prst="cube">
                <a:avLst>
                  <a:gd name="adj" fmla="val 25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4331" name="AutoShape 27" descr="Oak"/>
              <p:cNvSpPr>
                <a:spLocks noChangeArrowheads="1"/>
              </p:cNvSpPr>
              <p:nvPr/>
            </p:nvSpPr>
            <p:spPr bwMode="auto">
              <a:xfrm flipH="1">
                <a:off x="1996" y="1462"/>
                <a:ext cx="72" cy="467"/>
              </a:xfrm>
              <a:prstGeom prst="cube">
                <a:avLst>
                  <a:gd name="adj" fmla="val 25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4332" name="AutoShape 28" descr="Oak"/>
              <p:cNvSpPr>
                <a:spLocks noChangeArrowheads="1"/>
              </p:cNvSpPr>
              <p:nvPr/>
            </p:nvSpPr>
            <p:spPr bwMode="auto">
              <a:xfrm flipH="1">
                <a:off x="1514" y="1844"/>
                <a:ext cx="72" cy="467"/>
              </a:xfrm>
              <a:prstGeom prst="cube">
                <a:avLst>
                  <a:gd name="adj" fmla="val 25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4333" name="AutoShape 29" descr="Oak"/>
              <p:cNvSpPr>
                <a:spLocks noChangeArrowheads="1"/>
              </p:cNvSpPr>
              <p:nvPr/>
            </p:nvSpPr>
            <p:spPr bwMode="auto">
              <a:xfrm flipH="1">
                <a:off x="1240" y="1626"/>
                <a:ext cx="72" cy="467"/>
              </a:xfrm>
              <a:prstGeom prst="cube">
                <a:avLst>
                  <a:gd name="adj" fmla="val 25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4334" name="Oval 30" descr="Oak"/>
              <p:cNvSpPr>
                <a:spLocks noChangeArrowheads="1"/>
              </p:cNvSpPr>
              <p:nvPr/>
            </p:nvSpPr>
            <p:spPr bwMode="auto">
              <a:xfrm rot="-503947">
                <a:off x="953" y="1393"/>
                <a:ext cx="1653" cy="524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8C6136"/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  <p:sp>
          <p:nvSpPr>
            <p:cNvPr id="994335" name="Rectangle 31"/>
            <p:cNvSpPr>
              <a:spLocks noChangeArrowheads="1"/>
            </p:cNvSpPr>
            <p:nvPr/>
          </p:nvSpPr>
          <p:spPr bwMode="auto">
            <a:xfrm>
              <a:off x="2109788" y="1390650"/>
              <a:ext cx="18742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Independent demand</a:t>
              </a:r>
            </a:p>
          </p:txBody>
        </p:sp>
        <p:sp>
          <p:nvSpPr>
            <p:cNvPr id="994336" name="Rectangle 32"/>
            <p:cNvSpPr>
              <a:spLocks noChangeArrowheads="1"/>
            </p:cNvSpPr>
            <p:nvPr/>
          </p:nvSpPr>
          <p:spPr bwMode="auto">
            <a:xfrm>
              <a:off x="3135313" y="3529013"/>
              <a:ext cx="919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100 tables</a:t>
              </a: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5208588" y="1798638"/>
              <a:ext cx="2624138" cy="1743075"/>
              <a:chOff x="3067" y="1241"/>
              <a:chExt cx="1653" cy="1098"/>
            </a:xfrm>
          </p:grpSpPr>
          <p:sp>
            <p:nvSpPr>
              <p:cNvPr id="994339" name="Oval 35" descr="Oak"/>
              <p:cNvSpPr>
                <a:spLocks noChangeArrowheads="1"/>
              </p:cNvSpPr>
              <p:nvPr/>
            </p:nvSpPr>
            <p:spPr bwMode="auto">
              <a:xfrm rot="-503947">
                <a:off x="3067" y="1241"/>
                <a:ext cx="1653" cy="524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8C6136"/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4340" name="AutoShape 36" descr="Oak"/>
              <p:cNvSpPr>
                <a:spLocks noChangeArrowheads="1"/>
              </p:cNvSpPr>
              <p:nvPr/>
            </p:nvSpPr>
            <p:spPr bwMode="auto">
              <a:xfrm flipH="1">
                <a:off x="4124" y="1872"/>
                <a:ext cx="72" cy="467"/>
              </a:xfrm>
              <a:prstGeom prst="cube">
                <a:avLst>
                  <a:gd name="adj" fmla="val 25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4341" name="AutoShape 37" descr="Oak"/>
              <p:cNvSpPr>
                <a:spLocks noChangeArrowheads="1"/>
              </p:cNvSpPr>
              <p:nvPr/>
            </p:nvSpPr>
            <p:spPr bwMode="auto">
              <a:xfrm flipH="1">
                <a:off x="4256" y="1872"/>
                <a:ext cx="72" cy="467"/>
              </a:xfrm>
              <a:prstGeom prst="cube">
                <a:avLst>
                  <a:gd name="adj" fmla="val 25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4342" name="AutoShape 38" descr="Oak"/>
              <p:cNvSpPr>
                <a:spLocks noChangeArrowheads="1"/>
              </p:cNvSpPr>
              <p:nvPr/>
            </p:nvSpPr>
            <p:spPr bwMode="auto">
              <a:xfrm flipH="1">
                <a:off x="4378" y="1872"/>
                <a:ext cx="72" cy="467"/>
              </a:xfrm>
              <a:prstGeom prst="cube">
                <a:avLst>
                  <a:gd name="adj" fmla="val 25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4343" name="AutoShape 39" descr="Oak"/>
              <p:cNvSpPr>
                <a:spLocks noChangeArrowheads="1"/>
              </p:cNvSpPr>
              <p:nvPr/>
            </p:nvSpPr>
            <p:spPr bwMode="auto">
              <a:xfrm flipH="1">
                <a:off x="4510" y="1872"/>
                <a:ext cx="72" cy="467"/>
              </a:xfrm>
              <a:prstGeom prst="cube">
                <a:avLst>
                  <a:gd name="adj" fmla="val 25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  <p:sp>
          <p:nvSpPr>
            <p:cNvPr id="994344" name="Rectangle 40"/>
            <p:cNvSpPr>
              <a:spLocks noChangeArrowheads="1"/>
            </p:cNvSpPr>
            <p:nvPr/>
          </p:nvSpPr>
          <p:spPr bwMode="auto">
            <a:xfrm>
              <a:off x="5813426" y="1390650"/>
              <a:ext cx="17556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Dependent demand</a:t>
              </a:r>
            </a:p>
          </p:txBody>
        </p:sp>
        <p:sp>
          <p:nvSpPr>
            <p:cNvPr id="994345" name="Rectangle 41"/>
            <p:cNvSpPr>
              <a:spLocks noChangeArrowheads="1"/>
            </p:cNvSpPr>
            <p:nvPr/>
          </p:nvSpPr>
          <p:spPr bwMode="auto">
            <a:xfrm>
              <a:off x="5135563" y="2667000"/>
              <a:ext cx="1174750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100 x 1 = 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100 tabletops</a:t>
              </a:r>
            </a:p>
          </p:txBody>
        </p:sp>
        <p:sp>
          <p:nvSpPr>
            <p:cNvPr id="994346" name="Rectangle 42"/>
            <p:cNvSpPr>
              <a:spLocks noChangeArrowheads="1"/>
            </p:cNvSpPr>
            <p:nvPr/>
          </p:nvSpPr>
          <p:spPr bwMode="auto">
            <a:xfrm>
              <a:off x="6319838" y="3527425"/>
              <a:ext cx="18637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200" dirty="0">
                  <a:effectLst/>
                </a:rPr>
                <a:t>100 x 4 = 400 table legs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2560"/>
            <a:ext cx="3295650" cy="17684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600" dirty="0"/>
              <a:t>Material Requirements Planning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82693C60-730C-406C-8ECE-9BFC21BC31CF}" type="slidenum">
              <a:rPr lang="en-US"/>
              <a:pPr>
                <a:buNone/>
              </a:pPr>
              <a:t>32</a:t>
            </a:fld>
            <a:endParaRPr lang="en-US" dirty="0"/>
          </a:p>
        </p:txBody>
      </p:sp>
      <p:grpSp>
        <p:nvGrpSpPr>
          <p:cNvPr id="2" name="Group 39"/>
          <p:cNvGrpSpPr/>
          <p:nvPr/>
        </p:nvGrpSpPr>
        <p:grpSpPr>
          <a:xfrm>
            <a:off x="2438400" y="228600"/>
            <a:ext cx="6249988" cy="5505450"/>
            <a:chOff x="2355850" y="715963"/>
            <a:chExt cx="6249988" cy="5505450"/>
          </a:xfrm>
        </p:grpSpPr>
        <p:sp>
          <p:nvSpPr>
            <p:cNvPr id="995332" name="Line 4"/>
            <p:cNvSpPr>
              <a:spLocks noChangeShapeType="1"/>
            </p:cNvSpPr>
            <p:nvPr/>
          </p:nvSpPr>
          <p:spPr bwMode="auto">
            <a:xfrm>
              <a:off x="5489575" y="4916488"/>
              <a:ext cx="0" cy="62230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33" name="Line 5"/>
            <p:cNvSpPr>
              <a:spLocks noChangeShapeType="1"/>
            </p:cNvSpPr>
            <p:nvPr/>
          </p:nvSpPr>
          <p:spPr bwMode="auto">
            <a:xfrm>
              <a:off x="5489575" y="3429001"/>
              <a:ext cx="0" cy="60325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35" name="Rectangle 7"/>
            <p:cNvSpPr>
              <a:spLocks noChangeArrowheads="1"/>
            </p:cNvSpPr>
            <p:nvPr/>
          </p:nvSpPr>
          <p:spPr bwMode="auto">
            <a:xfrm>
              <a:off x="4445000" y="2032001"/>
              <a:ext cx="2089150" cy="1608138"/>
            </a:xfrm>
            <a:prstGeom prst="rect">
              <a:avLst/>
            </a:prstGeom>
            <a:solidFill>
              <a:srgbClr val="E6B38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36" name="Rectangle 8"/>
            <p:cNvSpPr>
              <a:spLocks noChangeArrowheads="1"/>
            </p:cNvSpPr>
            <p:nvPr/>
          </p:nvSpPr>
          <p:spPr bwMode="auto">
            <a:xfrm>
              <a:off x="4754563" y="2370139"/>
              <a:ext cx="1468438" cy="931863"/>
            </a:xfrm>
            <a:prstGeom prst="rect">
              <a:avLst/>
            </a:prstGeom>
            <a:solidFill>
              <a:srgbClr val="FAC89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37" name="Rectangle 9"/>
            <p:cNvSpPr>
              <a:spLocks noChangeArrowheads="1"/>
            </p:cNvSpPr>
            <p:nvPr/>
          </p:nvSpPr>
          <p:spPr bwMode="auto">
            <a:xfrm>
              <a:off x="4684713" y="2479676"/>
              <a:ext cx="1608138" cy="712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Material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requirements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planning</a:t>
              </a:r>
            </a:p>
          </p:txBody>
        </p:sp>
        <p:sp>
          <p:nvSpPr>
            <p:cNvPr id="995338" name="Freeform 10"/>
            <p:cNvSpPr>
              <a:spLocks/>
            </p:cNvSpPr>
            <p:nvPr/>
          </p:nvSpPr>
          <p:spPr bwMode="auto">
            <a:xfrm>
              <a:off x="3332163" y="5191126"/>
              <a:ext cx="4340225" cy="355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3408" y="0"/>
                </a:cxn>
                <a:cxn ang="0">
                  <a:pos x="3408" y="144"/>
                </a:cxn>
              </a:cxnLst>
              <a:rect l="0" t="0" r="r" b="b"/>
              <a:pathLst>
                <a:path w="3409" h="145">
                  <a:moveTo>
                    <a:pt x="0" y="144"/>
                  </a:moveTo>
                  <a:lnTo>
                    <a:pt x="0" y="0"/>
                  </a:lnTo>
                  <a:lnTo>
                    <a:pt x="3408" y="0"/>
                  </a:lnTo>
                  <a:lnTo>
                    <a:pt x="3408" y="144"/>
                  </a:lnTo>
                </a:path>
              </a:pathLst>
            </a:custGeom>
            <a:noFill/>
            <a:ln w="57150" cap="rnd" cmpd="sng">
              <a:solidFill>
                <a:schemeClr val="folHlink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39" name="Line 11"/>
            <p:cNvSpPr>
              <a:spLocks noChangeShapeType="1"/>
            </p:cNvSpPr>
            <p:nvPr/>
          </p:nvSpPr>
          <p:spPr bwMode="auto">
            <a:xfrm>
              <a:off x="5489575" y="1509713"/>
              <a:ext cx="0" cy="519113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41" name="Rectangle 13"/>
            <p:cNvSpPr>
              <a:spLocks noChangeArrowheads="1"/>
            </p:cNvSpPr>
            <p:nvPr/>
          </p:nvSpPr>
          <p:spPr bwMode="auto">
            <a:xfrm>
              <a:off x="4811713" y="4029076"/>
              <a:ext cx="1355725" cy="931863"/>
            </a:xfrm>
            <a:prstGeom prst="rect">
              <a:avLst/>
            </a:prstGeom>
            <a:solidFill>
              <a:srgbClr val="E6B38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42" name="Rectangle 14"/>
            <p:cNvSpPr>
              <a:spLocks noChangeArrowheads="1"/>
            </p:cNvSpPr>
            <p:nvPr/>
          </p:nvSpPr>
          <p:spPr bwMode="auto">
            <a:xfrm>
              <a:off x="4929188" y="4138614"/>
              <a:ext cx="1120775" cy="712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Planned order releases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551113" y="5557838"/>
              <a:ext cx="1595438" cy="663575"/>
              <a:chOff x="1607" y="3501"/>
              <a:chExt cx="1005" cy="418"/>
            </a:xfrm>
          </p:grpSpPr>
          <p:sp>
            <p:nvSpPr>
              <p:cNvPr id="995345" name="Rectangle 17"/>
              <p:cNvSpPr>
                <a:spLocks noChangeArrowheads="1"/>
              </p:cNvSpPr>
              <p:nvPr/>
            </p:nvSpPr>
            <p:spPr bwMode="auto">
              <a:xfrm>
                <a:off x="1607" y="3501"/>
                <a:ext cx="1005" cy="418"/>
              </a:xfrm>
              <a:prstGeom prst="rect">
                <a:avLst/>
              </a:prstGeom>
              <a:solidFill>
                <a:srgbClr val="B8B66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5346" name="Rectangle 18"/>
              <p:cNvSpPr>
                <a:spLocks noChangeArrowheads="1"/>
              </p:cNvSpPr>
              <p:nvPr/>
            </p:nvSpPr>
            <p:spPr bwMode="auto">
              <a:xfrm>
                <a:off x="1775" y="3551"/>
                <a:ext cx="670" cy="3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effectLst/>
                  </a:rPr>
                  <a:t>Work orders</a:t>
                </a: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697413" y="5557838"/>
              <a:ext cx="1595438" cy="663575"/>
              <a:chOff x="2959" y="3501"/>
              <a:chExt cx="1005" cy="418"/>
            </a:xfrm>
          </p:grpSpPr>
          <p:sp>
            <p:nvSpPr>
              <p:cNvPr id="995348" name="Rectangle 20"/>
              <p:cNvSpPr>
                <a:spLocks noChangeArrowheads="1"/>
              </p:cNvSpPr>
              <p:nvPr/>
            </p:nvSpPr>
            <p:spPr bwMode="auto">
              <a:xfrm>
                <a:off x="2959" y="3501"/>
                <a:ext cx="1005" cy="418"/>
              </a:xfrm>
              <a:prstGeom prst="rect">
                <a:avLst/>
              </a:prstGeom>
              <a:solidFill>
                <a:srgbClr val="B8B66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5349" name="Rectangle 21"/>
              <p:cNvSpPr>
                <a:spLocks noChangeArrowheads="1"/>
              </p:cNvSpPr>
              <p:nvPr/>
            </p:nvSpPr>
            <p:spPr bwMode="auto">
              <a:xfrm>
                <a:off x="3058" y="3551"/>
                <a:ext cx="806" cy="3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effectLst/>
                  </a:rPr>
                  <a:t>Purchase orders</a:t>
                </a: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6843713" y="5557838"/>
              <a:ext cx="1643063" cy="663575"/>
              <a:chOff x="4311" y="3501"/>
              <a:chExt cx="1035" cy="418"/>
            </a:xfrm>
          </p:grpSpPr>
          <p:sp>
            <p:nvSpPr>
              <p:cNvPr id="995351" name="Rectangle 23"/>
              <p:cNvSpPr>
                <a:spLocks noChangeArrowheads="1"/>
              </p:cNvSpPr>
              <p:nvPr/>
            </p:nvSpPr>
            <p:spPr bwMode="auto">
              <a:xfrm>
                <a:off x="4326" y="3501"/>
                <a:ext cx="1005" cy="418"/>
              </a:xfrm>
              <a:prstGeom prst="rect">
                <a:avLst/>
              </a:prstGeom>
              <a:solidFill>
                <a:srgbClr val="B8B66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995352" name="Rectangle 24"/>
              <p:cNvSpPr>
                <a:spLocks noChangeArrowheads="1"/>
              </p:cNvSpPr>
              <p:nvPr/>
            </p:nvSpPr>
            <p:spPr bwMode="auto">
              <a:xfrm>
                <a:off x="4311" y="3551"/>
                <a:ext cx="1035" cy="3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effectLst/>
                  </a:rPr>
                  <a:t>Rescheduling notices</a:t>
                </a:r>
              </a:p>
            </p:txBody>
          </p:sp>
        </p:grpSp>
        <p:sp>
          <p:nvSpPr>
            <p:cNvPr id="995353" name="Line 25"/>
            <p:cNvSpPr>
              <a:spLocks noChangeShapeType="1"/>
            </p:cNvSpPr>
            <p:nvPr/>
          </p:nvSpPr>
          <p:spPr bwMode="auto">
            <a:xfrm>
              <a:off x="3611563" y="2836863"/>
              <a:ext cx="82550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auto">
            <a:xfrm flipH="1">
              <a:off x="6578600" y="2836863"/>
              <a:ext cx="11334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56" name="Rectangle 28"/>
            <p:cNvSpPr>
              <a:spLocks noChangeArrowheads="1"/>
            </p:cNvSpPr>
            <p:nvPr/>
          </p:nvSpPr>
          <p:spPr bwMode="auto">
            <a:xfrm>
              <a:off x="7250113" y="2370138"/>
              <a:ext cx="1355725" cy="93186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57" name="Rectangle 29"/>
            <p:cNvSpPr>
              <a:spLocks noChangeArrowheads="1"/>
            </p:cNvSpPr>
            <p:nvPr/>
          </p:nvSpPr>
          <p:spPr bwMode="auto">
            <a:xfrm>
              <a:off x="7493561" y="2479676"/>
              <a:ext cx="868829" cy="7176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Item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master 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file</a:t>
              </a:r>
            </a:p>
          </p:txBody>
        </p:sp>
        <p:sp>
          <p:nvSpPr>
            <p:cNvPr id="995359" name="Rectangle 31"/>
            <p:cNvSpPr>
              <a:spLocks noChangeArrowheads="1"/>
            </p:cNvSpPr>
            <p:nvPr/>
          </p:nvSpPr>
          <p:spPr bwMode="auto">
            <a:xfrm>
              <a:off x="2355850" y="2370138"/>
              <a:ext cx="1355725" cy="93186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60" name="Rectangle 32"/>
            <p:cNvSpPr>
              <a:spLocks noChangeArrowheads="1"/>
            </p:cNvSpPr>
            <p:nvPr/>
          </p:nvSpPr>
          <p:spPr bwMode="auto">
            <a:xfrm>
              <a:off x="2514332" y="2479676"/>
              <a:ext cx="1040349" cy="7176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Product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structure 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file</a:t>
              </a:r>
            </a:p>
          </p:txBody>
        </p:sp>
        <p:sp>
          <p:nvSpPr>
            <p:cNvPr id="995362" name="Rectangle 34"/>
            <p:cNvSpPr>
              <a:spLocks noChangeArrowheads="1"/>
            </p:cNvSpPr>
            <p:nvPr/>
          </p:nvSpPr>
          <p:spPr bwMode="auto">
            <a:xfrm>
              <a:off x="4811713" y="715963"/>
              <a:ext cx="1355725" cy="93186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95363" name="Rectangle 35"/>
            <p:cNvSpPr>
              <a:spLocks noChangeArrowheads="1"/>
            </p:cNvSpPr>
            <p:nvPr/>
          </p:nvSpPr>
          <p:spPr bwMode="auto">
            <a:xfrm>
              <a:off x="4760913" y="825501"/>
              <a:ext cx="1457325" cy="712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Master production schedule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MRP Inputs and Outputs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7360" y="1203960"/>
            <a:ext cx="4038600" cy="4525963"/>
          </a:xfrm>
        </p:spPr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Master production schedule</a:t>
            </a:r>
          </a:p>
          <a:p>
            <a:pPr lvl="1"/>
            <a:r>
              <a:rPr lang="en-US" dirty="0"/>
              <a:t>Product structure file</a:t>
            </a:r>
          </a:p>
          <a:p>
            <a:pPr lvl="1"/>
            <a:r>
              <a:rPr lang="en-US" dirty="0"/>
              <a:t>Item master file</a:t>
            </a:r>
          </a:p>
          <a:p>
            <a:endParaRPr lang="en-US" dirty="0"/>
          </a:p>
        </p:txBody>
      </p:sp>
      <p:sp>
        <p:nvSpPr>
          <p:cNvPr id="99738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58360" y="1203960"/>
            <a:ext cx="4038600" cy="4525963"/>
          </a:xfrm>
        </p:spPr>
        <p:txBody>
          <a:bodyPr/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Planned order releases</a:t>
            </a:r>
          </a:p>
          <a:p>
            <a:pPr lvl="2"/>
            <a:r>
              <a:rPr lang="en-US" dirty="0"/>
              <a:t>Work orders</a:t>
            </a:r>
          </a:p>
          <a:p>
            <a:pPr lvl="2"/>
            <a:r>
              <a:rPr lang="en-US" dirty="0"/>
              <a:t>Purchase orders</a:t>
            </a:r>
          </a:p>
          <a:p>
            <a:pPr lvl="2"/>
            <a:r>
              <a:rPr lang="en-US" dirty="0"/>
              <a:t>Rescheduling notices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42AE56B3-5011-4F9D-990F-AAC168BBCF5C}" type="slidenum">
              <a:rPr lang="en-US"/>
              <a:pPr>
                <a:buNone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Calculating Capacity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800975" cy="3119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Maximum capability to produce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Rated Capacity (theoretical capacity)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Theoretical output that could be attained if a process were operating at full speed without interruption, exceptions, or downtime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Effective Capacity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Takes into account the efficiency with which a particular product or customer can be processed and the utilization of the scheduled hours or work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F6018717-271C-4564-935D-27AD020BB2E8}" type="slidenum">
              <a:rPr lang="en-US"/>
              <a:pPr>
                <a:buNone/>
              </a:pPr>
              <a:t>34</a:t>
            </a:fld>
            <a:endParaRPr lang="en-US" dirty="0"/>
          </a:p>
        </p:txBody>
      </p:sp>
      <p:sp>
        <p:nvSpPr>
          <p:cNvPr id="1095684" name="Text Box 4"/>
          <p:cNvSpPr txBox="1">
            <a:spLocks noChangeArrowheads="1"/>
          </p:cNvSpPr>
          <p:nvPr/>
        </p:nvSpPr>
        <p:spPr bwMode="auto">
          <a:xfrm>
            <a:off x="1219200" y="4495800"/>
            <a:ext cx="6553200" cy="646331"/>
          </a:xfrm>
          <a:prstGeom prst="rect">
            <a:avLst/>
          </a:prstGeom>
          <a:solidFill>
            <a:srgbClr val="FAC896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>
                <a:effectLst/>
              </a:rPr>
              <a:t>Effective Daily Capacity = (no. of machines or workers) x (hours per shift) x (no. of shifts) x (utilization) x ( efficiency)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Calculating Capacity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idx="1"/>
          </p:nvPr>
        </p:nvSpPr>
        <p:spPr>
          <a:xfrm>
            <a:off x="460180" y="1259067"/>
            <a:ext cx="7953375" cy="38463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Utilization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Percent of available time spent working</a:t>
            </a:r>
          </a:p>
          <a:p>
            <a:pPr>
              <a:lnSpc>
                <a:spcPct val="90000"/>
              </a:lnSpc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well a machine or worker performs compared to a standard output level</a:t>
            </a:r>
          </a:p>
          <a:p>
            <a:pPr>
              <a:lnSpc>
                <a:spcPct val="90000"/>
              </a:lnSpc>
            </a:pPr>
            <a:r>
              <a:rPr lang="en-US" dirty="0"/>
              <a:t>Load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Standard hours of work assigned to a facility</a:t>
            </a:r>
          </a:p>
          <a:p>
            <a:pPr>
              <a:lnSpc>
                <a:spcPct val="90000"/>
              </a:lnSpc>
            </a:pPr>
            <a:r>
              <a:rPr lang="en-US" dirty="0"/>
              <a:t>Load Percent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Ratio of load to capacity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B1D51B4E-EFE9-4DDD-BFBB-7804DD6836FD}" type="slidenum">
              <a:rPr lang="en-US"/>
              <a:pPr>
                <a:buNone/>
              </a:pPr>
              <a:t>35</a:t>
            </a:fld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4876800" y="4800600"/>
            <a:ext cx="3810000" cy="990600"/>
            <a:chOff x="4114800" y="4876800"/>
            <a:chExt cx="3810000" cy="990600"/>
          </a:xfrm>
        </p:grpSpPr>
        <p:sp>
          <p:nvSpPr>
            <p:cNvPr id="10" name="Rectangle 9"/>
            <p:cNvSpPr/>
            <p:nvPr/>
          </p:nvSpPr>
          <p:spPr>
            <a:xfrm>
              <a:off x="4114800" y="4876800"/>
              <a:ext cx="3733800" cy="990600"/>
            </a:xfrm>
            <a:prstGeom prst="rect">
              <a:avLst/>
            </a:prstGeom>
            <a:solidFill>
              <a:srgbClr val="FAC89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6708" name="Text Box 4"/>
            <p:cNvSpPr txBox="1">
              <a:spLocks noChangeArrowheads="1"/>
            </p:cNvSpPr>
            <p:nvPr/>
          </p:nvSpPr>
          <p:spPr bwMode="auto">
            <a:xfrm>
              <a:off x="4191000" y="5105400"/>
              <a:ext cx="3733800" cy="3693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81000" indent="-38100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Load Percent =                  x 100%</a:t>
              </a:r>
            </a:p>
          </p:txBody>
        </p:sp>
        <p:sp>
          <p:nvSpPr>
            <p:cNvPr id="1096709" name="Text Box 5"/>
            <p:cNvSpPr txBox="1">
              <a:spLocks noChangeArrowheads="1"/>
            </p:cNvSpPr>
            <p:nvPr/>
          </p:nvSpPr>
          <p:spPr bwMode="auto">
            <a:xfrm>
              <a:off x="5867400" y="4953000"/>
              <a:ext cx="1066800" cy="7794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load</a:t>
              </a:r>
            </a:p>
            <a:p>
              <a:pPr marL="381000" indent="-3810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capacity</a:t>
              </a:r>
            </a:p>
          </p:txBody>
        </p:sp>
        <p:sp>
          <p:nvSpPr>
            <p:cNvPr id="1096710" name="Line 6"/>
            <p:cNvSpPr>
              <a:spLocks noChangeShapeType="1"/>
            </p:cNvSpPr>
            <p:nvPr/>
          </p:nvSpPr>
          <p:spPr bwMode="auto">
            <a:xfrm>
              <a:off x="5943600" y="533400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Example: Copy Courier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74" y="1199595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Two high-speed copiers that can be operated by one operator.</a:t>
            </a:r>
          </a:p>
          <a:p>
            <a:r>
              <a:rPr lang="en-US" dirty="0"/>
              <a:t>2 shifts per day</a:t>
            </a:r>
          </a:p>
          <a:p>
            <a:r>
              <a:rPr lang="en-US" dirty="0">
                <a:solidFill>
                  <a:srgbClr val="00B050"/>
                </a:solidFill>
              </a:rPr>
              <a:t>8 hours/shift </a:t>
            </a:r>
            <a:r>
              <a:rPr lang="en-US" dirty="0"/>
              <a:t>, 5 days/week. </a:t>
            </a:r>
          </a:p>
          <a:p>
            <a:r>
              <a:rPr lang="en-US" dirty="0"/>
              <a:t>No breaks during the day</a:t>
            </a:r>
          </a:p>
          <a:p>
            <a:r>
              <a:rPr lang="en-US" dirty="0">
                <a:solidFill>
                  <a:srgbClr val="00B0F0"/>
                </a:solidFill>
              </a:rPr>
              <a:t>30 minutes for lunch or dinner</a:t>
            </a:r>
          </a:p>
          <a:p>
            <a:r>
              <a:rPr lang="en-US" dirty="0">
                <a:solidFill>
                  <a:srgbClr val="00B0F0"/>
                </a:solidFill>
              </a:rPr>
              <a:t>Machine service time = 30 minutes at the beginning of each shift </a:t>
            </a:r>
          </a:p>
          <a:p>
            <a:r>
              <a:rPr lang="en-US" dirty="0">
                <a:solidFill>
                  <a:srgbClr val="FFC000"/>
                </a:solidFill>
              </a:rPr>
              <a:t>Machine efficiency = 90%.</a:t>
            </a:r>
          </a:p>
          <a:p>
            <a:r>
              <a:rPr lang="en-US" dirty="0"/>
              <a:t>Capacity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2 copiers </a:t>
            </a:r>
            <a:r>
              <a:rPr lang="en-US" dirty="0"/>
              <a:t>* 2 shifts * </a:t>
            </a:r>
            <a:r>
              <a:rPr lang="en-US" dirty="0">
                <a:solidFill>
                  <a:srgbClr val="00B050"/>
                </a:solidFill>
              </a:rPr>
              <a:t>8 hrs/shift </a:t>
            </a:r>
            <a:r>
              <a:rPr lang="en-US" dirty="0"/>
              <a:t>* </a:t>
            </a:r>
            <a:r>
              <a:rPr lang="en-US" dirty="0">
                <a:solidFill>
                  <a:srgbClr val="00B0F0"/>
                </a:solidFill>
              </a:rPr>
              <a:t>7/8 utilization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.90 </a:t>
            </a:r>
            <a:r>
              <a:rPr lang="en-US" dirty="0"/>
              <a:t>efficiency = 1512 minutes/day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C673AB8F-A330-4DD8-9AC0-02D982802A09}" type="slidenum">
              <a:rPr lang="en-US" smtClean="0"/>
              <a:pPr>
                <a:buNone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517373"/>
            <a:ext cx="7162800" cy="3733800"/>
          </a:xfrm>
          <a:prstGeom prst="rect">
            <a:avLst/>
          </a:prstGeom>
          <a:solidFill>
            <a:srgbClr val="FAC8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781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Copy Courier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93572"/>
            <a:ext cx="7086600" cy="4121427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  <a:tabLst>
                <a:tab pos="1603375" algn="ctr"/>
                <a:tab pos="3717925" algn="ctr"/>
                <a:tab pos="6116638" algn="ctr"/>
              </a:tabLst>
            </a:pPr>
            <a:r>
              <a:rPr lang="en-US" sz="2800" b="1" dirty="0">
                <a:solidFill>
                  <a:schemeClr val="tx1"/>
                </a:solidFill>
              </a:rPr>
              <a:t>Job 	No. of 	Setup Time 	Run Time</a:t>
            </a:r>
          </a:p>
          <a:p>
            <a:pPr>
              <a:buNone/>
              <a:tabLst>
                <a:tab pos="1603375" algn="ctr"/>
                <a:tab pos="3717925" algn="ctr"/>
                <a:tab pos="6116638" algn="ctr"/>
              </a:tabLst>
            </a:pPr>
            <a:r>
              <a:rPr lang="en-US" sz="2800" b="1" dirty="0">
                <a:solidFill>
                  <a:schemeClr val="tx1"/>
                </a:solidFill>
              </a:rPr>
              <a:t>		Copies	(min)	(min/unit)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None/>
              <a:tabLst>
                <a:tab pos="1889125" algn="r"/>
                <a:tab pos="4005263" algn="r"/>
                <a:tab pos="6400800" algn="r"/>
              </a:tabLst>
            </a:pPr>
            <a:r>
              <a:rPr lang="en-US" sz="2800" dirty="0">
                <a:solidFill>
                  <a:schemeClr val="tx1"/>
                </a:solidFill>
              </a:rPr>
              <a:t>10	500	5.2	0.08</a:t>
            </a:r>
          </a:p>
          <a:p>
            <a:pPr>
              <a:buNone/>
              <a:tabLst>
                <a:tab pos="1889125" algn="r"/>
                <a:tab pos="4005263" algn="r"/>
                <a:tab pos="6400800" algn="r"/>
              </a:tabLst>
            </a:pPr>
            <a:r>
              <a:rPr lang="en-US" sz="2800" dirty="0">
                <a:solidFill>
                  <a:schemeClr val="tx1"/>
                </a:solidFill>
              </a:rPr>
              <a:t>20	1000	10.6	0.10</a:t>
            </a:r>
          </a:p>
          <a:p>
            <a:pPr>
              <a:buNone/>
              <a:tabLst>
                <a:tab pos="1889125" algn="r"/>
                <a:tab pos="4005263" algn="r"/>
                <a:tab pos="6400800" algn="r"/>
              </a:tabLst>
            </a:pPr>
            <a:r>
              <a:rPr lang="en-US" sz="2800" dirty="0">
                <a:solidFill>
                  <a:schemeClr val="tx1"/>
                </a:solidFill>
              </a:rPr>
              <a:t>30	5000	3.4	0.12</a:t>
            </a:r>
          </a:p>
          <a:p>
            <a:pPr>
              <a:buNone/>
              <a:tabLst>
                <a:tab pos="1889125" algn="r"/>
                <a:tab pos="4005263" algn="r"/>
                <a:tab pos="6400800" algn="r"/>
              </a:tabLst>
            </a:pPr>
            <a:r>
              <a:rPr lang="en-US" sz="2800" dirty="0">
                <a:solidFill>
                  <a:schemeClr val="tx1"/>
                </a:solidFill>
              </a:rPr>
              <a:t>40	4500	11.2	0.14</a:t>
            </a:r>
          </a:p>
          <a:p>
            <a:pPr>
              <a:buNone/>
              <a:tabLst>
                <a:tab pos="1889125" algn="r"/>
                <a:tab pos="4005263" algn="r"/>
                <a:tab pos="6400800" algn="r"/>
              </a:tabLst>
            </a:pPr>
            <a:r>
              <a:rPr lang="en-US" sz="2800" dirty="0">
                <a:solidFill>
                  <a:schemeClr val="tx1"/>
                </a:solidFill>
              </a:rPr>
              <a:t>50	2000	15.3	0.10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C673AB8F-A330-4DD8-9AC0-02D982802A09}" type="slidenum">
              <a:rPr lang="en-US" smtClean="0"/>
              <a:pPr>
                <a:buNone/>
              </a:pPr>
              <a:t>37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2606040"/>
            <a:ext cx="701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1514668"/>
            <a:ext cx="8153400" cy="3895532"/>
          </a:xfrm>
          <a:prstGeom prst="rect">
            <a:avLst/>
          </a:prstGeom>
          <a:solidFill>
            <a:srgbClr val="FAC8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Load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0869"/>
            <a:ext cx="8046720" cy="3819331"/>
          </a:xfrm>
        </p:spPr>
        <p:txBody>
          <a:bodyPr>
            <a:normAutofit/>
          </a:bodyPr>
          <a:lstStyle/>
          <a:p>
            <a:pPr>
              <a:buNone/>
              <a:tabLst>
                <a:tab pos="3260725" algn="ctr"/>
                <a:tab pos="5943600" algn="l"/>
              </a:tabLst>
            </a:pPr>
            <a:r>
              <a:rPr lang="en-US" b="1" dirty="0">
                <a:solidFill>
                  <a:schemeClr val="tx1"/>
                </a:solidFill>
              </a:rPr>
              <a:t>Job 	Setup + Run x No. Copies	Job Time</a:t>
            </a:r>
          </a:p>
          <a:p>
            <a:pPr>
              <a:buNone/>
              <a:tabLst>
                <a:tab pos="1262063" algn="l"/>
                <a:tab pos="5597525" algn="l"/>
              </a:tabLst>
            </a:pPr>
            <a:r>
              <a:rPr lang="en-US" dirty="0">
                <a:solidFill>
                  <a:schemeClr val="tx1"/>
                </a:solidFill>
              </a:rPr>
              <a:t> 10	5.2 + (500 X 0.08) 	= 45.20</a:t>
            </a:r>
          </a:p>
          <a:p>
            <a:pPr>
              <a:buNone/>
              <a:tabLst>
                <a:tab pos="1262063" algn="l"/>
                <a:tab pos="5597525" algn="l"/>
              </a:tabLst>
            </a:pPr>
            <a:r>
              <a:rPr lang="en-US" dirty="0">
                <a:solidFill>
                  <a:schemeClr val="tx1"/>
                </a:solidFill>
              </a:rPr>
              <a:t> 20	10.6 + (1000 X 0.10) 	= 110.60</a:t>
            </a:r>
          </a:p>
          <a:p>
            <a:pPr>
              <a:buNone/>
              <a:tabLst>
                <a:tab pos="1262063" algn="l"/>
                <a:tab pos="5597525" algn="l"/>
              </a:tabLst>
            </a:pPr>
            <a:r>
              <a:rPr lang="en-US" dirty="0">
                <a:solidFill>
                  <a:schemeClr val="tx1"/>
                </a:solidFill>
              </a:rPr>
              <a:t> 30	3.4 + (5000 X 0.12) 	= 603.40</a:t>
            </a:r>
          </a:p>
          <a:p>
            <a:pPr>
              <a:buNone/>
              <a:tabLst>
                <a:tab pos="1262063" algn="l"/>
                <a:tab pos="5597525" algn="l"/>
              </a:tabLst>
            </a:pPr>
            <a:r>
              <a:rPr lang="en-US" dirty="0">
                <a:solidFill>
                  <a:schemeClr val="tx1"/>
                </a:solidFill>
              </a:rPr>
              <a:t> 40	11.2 + (4500 X 0.14) 	= 641.20</a:t>
            </a:r>
          </a:p>
          <a:p>
            <a:pPr>
              <a:buNone/>
              <a:tabLst>
                <a:tab pos="1262063" algn="l"/>
                <a:tab pos="5597525" algn="l"/>
              </a:tabLst>
            </a:pPr>
            <a:r>
              <a:rPr lang="en-US" dirty="0">
                <a:solidFill>
                  <a:schemeClr val="tx1"/>
                </a:solidFill>
              </a:rPr>
              <a:t> 50	15.3 + (2000 X 0.10) 	= 215.30</a:t>
            </a:r>
          </a:p>
          <a:p>
            <a:pPr>
              <a:buNone/>
              <a:tabLst>
                <a:tab pos="1262063" algn="l"/>
                <a:tab pos="5597525" algn="l"/>
              </a:tabLst>
            </a:pPr>
            <a:r>
              <a:rPr lang="en-US" dirty="0">
                <a:solidFill>
                  <a:schemeClr val="tx1"/>
                </a:solidFill>
              </a:rPr>
              <a:t> 			</a:t>
            </a:r>
            <a:r>
              <a:rPr lang="en-US" dirty="0">
                <a:solidFill>
                  <a:srgbClr val="990033"/>
                </a:solidFill>
              </a:rPr>
              <a:t>1,615.70 min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C673AB8F-A330-4DD8-9AC0-02D982802A09}" type="slidenum">
              <a:rPr lang="en-US" smtClean="0"/>
              <a:pPr>
                <a:buNone/>
              </a:pPr>
              <a:t>38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2057400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4267200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36373"/>
            <a:ext cx="849464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Capacity</a:t>
            </a:r>
            <a:endParaRPr lang="en-US" dirty="0">
              <a:solidFill>
                <a:schemeClr val="tx1"/>
              </a:solidFill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 copiers </a:t>
            </a:r>
            <a:r>
              <a:rPr lang="en-US" dirty="0"/>
              <a:t>* </a:t>
            </a:r>
            <a:r>
              <a:rPr lang="en-US" dirty="0">
                <a:solidFill>
                  <a:srgbClr val="00B050"/>
                </a:solidFill>
              </a:rPr>
              <a:t>2 shifts * 8 hrs/shift </a:t>
            </a:r>
            <a:r>
              <a:rPr lang="en-US" dirty="0"/>
              <a:t>* </a:t>
            </a:r>
            <a:r>
              <a:rPr lang="en-US" dirty="0">
                <a:solidFill>
                  <a:srgbClr val="00B0F0"/>
                </a:solidFill>
              </a:rPr>
              <a:t>7/8 utilization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.90 </a:t>
            </a:r>
            <a:r>
              <a:rPr lang="en-US" dirty="0"/>
              <a:t>efficiency = 1512 minutes/day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a typeface="Calibri" pitchFamily="34" charset="0"/>
              </a:rPr>
              <a:t>Load percent = </a:t>
            </a:r>
            <a:r>
              <a:rPr lang="en-US" sz="2400" dirty="0">
                <a:solidFill>
                  <a:srgbClr val="990033"/>
                </a:solidFill>
                <a:ea typeface="Calibri" pitchFamily="34" charset="0"/>
              </a:rPr>
              <a:t>1615.70</a:t>
            </a:r>
            <a:r>
              <a:rPr lang="en-US" sz="2400" dirty="0">
                <a:solidFill>
                  <a:schemeClr val="tx1"/>
                </a:solidFill>
                <a:ea typeface="Calibri" pitchFamily="34" charset="0"/>
              </a:rPr>
              <a:t>/</a:t>
            </a:r>
            <a:r>
              <a:rPr lang="en-US" dirty="0"/>
              <a:t>1512</a:t>
            </a:r>
            <a:r>
              <a:rPr lang="en-US" sz="2400" dirty="0">
                <a:solidFill>
                  <a:schemeClr val="tx1"/>
                </a:solidFill>
                <a:ea typeface="Calibri" pitchFamily="34" charset="0"/>
              </a:rPr>
              <a:t> = 1.068 X 100% = 106.8%</a:t>
            </a:r>
            <a:endParaRPr lang="en-US" sz="2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a typeface="Calibri" pitchFamily="34" charset="0"/>
              </a:rPr>
              <a:t>Overloaded by 6.8%. </a:t>
            </a:r>
            <a:endParaRPr lang="en-US" sz="2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a typeface="Calibri" pitchFamily="34" charset="0"/>
              </a:rPr>
              <a:t>Solution Alternative: </a:t>
            </a:r>
            <a:r>
              <a:rPr lang="en-US" sz="2400" dirty="0">
                <a:solidFill>
                  <a:srgbClr val="00B050"/>
                </a:solidFill>
                <a:ea typeface="Calibri" pitchFamily="34" charset="0"/>
              </a:rPr>
              <a:t>Extends working day by approximately 36 minutes</a:t>
            </a:r>
            <a:endParaRPr lang="en-US" sz="2400" dirty="0">
              <a:solidFill>
                <a:srgbClr val="00B050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a typeface="Calibri" pitchFamily="34" charset="0"/>
              </a:rPr>
              <a:t>Load percent = </a:t>
            </a:r>
            <a:r>
              <a:rPr lang="en-US" sz="2400" dirty="0">
                <a:solidFill>
                  <a:srgbClr val="00B0F0"/>
                </a:solidFill>
                <a:ea typeface="Calibri" pitchFamily="34" charset="0"/>
              </a:rPr>
              <a:t>99%. </a:t>
            </a:r>
            <a:endParaRPr lang="en-US" sz="2400" dirty="0">
              <a:solidFill>
                <a:srgbClr val="00B0F0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a typeface="Calibri" pitchFamily="34" charset="0"/>
              </a:rPr>
              <a:t>Increase efficiency to </a:t>
            </a:r>
            <a:r>
              <a:rPr lang="en-US" sz="2400" dirty="0">
                <a:solidFill>
                  <a:srgbClr val="FFC000"/>
                </a:solidFill>
                <a:ea typeface="Calibri" pitchFamily="34" charset="0"/>
              </a:rPr>
              <a:t>97%.</a:t>
            </a:r>
            <a:endParaRPr lang="en-US" sz="2400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C673AB8F-A330-4DD8-9AC0-02D982802A09}" type="slidenum">
              <a:rPr lang="en-US" smtClean="0"/>
              <a:pPr>
                <a:buNone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333500"/>
            <a:ext cx="82296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Why do organizations need to do aggregate planning?</a:t>
            </a:r>
          </a:p>
          <a:p>
            <a:pPr lvl="1" eaLnBrk="1" hangingPunct="1"/>
            <a:r>
              <a:rPr lang="en-US" sz="2000" dirty="0"/>
              <a:t>Planning</a:t>
            </a:r>
          </a:p>
          <a:p>
            <a:pPr lvl="2" eaLnBrk="1" hangingPunct="1"/>
            <a:r>
              <a:rPr lang="en-US" sz="2000" dirty="0"/>
              <a:t>It takes time to implement plans</a:t>
            </a:r>
          </a:p>
          <a:p>
            <a:pPr lvl="1" eaLnBrk="1" hangingPunct="1"/>
            <a:r>
              <a:rPr lang="en-US" sz="2000" dirty="0"/>
              <a:t>Strategic</a:t>
            </a:r>
          </a:p>
          <a:p>
            <a:pPr lvl="2" eaLnBrk="1" hangingPunct="1"/>
            <a:r>
              <a:rPr lang="en-US" sz="2000" dirty="0"/>
              <a:t>Aggregation is important because it is not possible to predict with accuracy the timing and volume of demand for individual items</a:t>
            </a:r>
          </a:p>
          <a:p>
            <a:pPr lvl="1" eaLnBrk="1" hangingPunct="1"/>
            <a:r>
              <a:rPr lang="en-US" sz="2000" dirty="0"/>
              <a:t>It is connected to the budgeting process</a:t>
            </a:r>
          </a:p>
          <a:p>
            <a:pPr lvl="1" eaLnBrk="1" hangingPunct="1"/>
            <a:r>
              <a:rPr lang="en-US" sz="2000" dirty="0"/>
              <a:t>It can help synchronize flow throughout the supply chain; it affects costs, equipment utilization, employment levels, and customer satisfaction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Use Aggregate Planning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11-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4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89116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Reducing Over-load Conditions</a:t>
            </a:r>
          </a:p>
        </p:txBody>
      </p:sp>
      <p:sp>
        <p:nvSpPr>
          <p:cNvPr id="107418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</a:pPr>
            <a:r>
              <a:rPr lang="en-US" sz="2000" dirty="0">
                <a:effectLst/>
              </a:rPr>
              <a:t>Eliminate unnecessary requirements</a:t>
            </a:r>
          </a:p>
          <a:p>
            <a:pPr marL="533400" indent="-533400">
              <a:lnSpc>
                <a:spcPct val="80000"/>
              </a:lnSpc>
            </a:pPr>
            <a:endParaRPr lang="en-US" sz="2000" dirty="0">
              <a:effectLst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000" dirty="0">
                <a:effectLst/>
              </a:rPr>
              <a:t>Reroute jobs to alternative machines, workers, or work centers</a:t>
            </a:r>
          </a:p>
          <a:p>
            <a:pPr marL="533400" indent="-533400">
              <a:lnSpc>
                <a:spcPct val="80000"/>
              </a:lnSpc>
            </a:pPr>
            <a:endParaRPr lang="en-US" sz="2000" dirty="0">
              <a:effectLst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000" dirty="0">
                <a:effectLst/>
              </a:rPr>
              <a:t>Split lots between two or more machines</a:t>
            </a:r>
          </a:p>
          <a:p>
            <a:pPr marL="533400" indent="-533400">
              <a:lnSpc>
                <a:spcPct val="80000"/>
              </a:lnSpc>
            </a:pPr>
            <a:endParaRPr lang="en-US" sz="2000" dirty="0">
              <a:effectLst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000" dirty="0">
                <a:effectLst/>
              </a:rPr>
              <a:t>Increase normal capacity</a:t>
            </a:r>
          </a:p>
          <a:p>
            <a:pPr marL="533400" indent="-533400">
              <a:lnSpc>
                <a:spcPct val="80000"/>
              </a:lnSpc>
            </a:pPr>
            <a:endParaRPr lang="en-US" sz="2000" dirty="0">
              <a:effectLst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000" dirty="0">
                <a:effectLst/>
              </a:rPr>
              <a:t>Subcontract</a:t>
            </a:r>
          </a:p>
          <a:p>
            <a:pPr marL="533400" indent="-533400">
              <a:lnSpc>
                <a:spcPct val="80000"/>
              </a:lnSpc>
            </a:pPr>
            <a:endParaRPr lang="en-US" sz="2000" dirty="0">
              <a:effectLst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000" dirty="0">
                <a:effectLst/>
              </a:rPr>
              <a:t>Increase efficiency of the operation</a:t>
            </a:r>
          </a:p>
          <a:p>
            <a:pPr marL="533400" indent="-533400">
              <a:lnSpc>
                <a:spcPct val="80000"/>
              </a:lnSpc>
            </a:pPr>
            <a:endParaRPr lang="en-US" sz="2000" dirty="0">
              <a:effectLst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000" dirty="0">
                <a:effectLst/>
              </a:rPr>
              <a:t>Push work back to later time periods</a:t>
            </a:r>
          </a:p>
          <a:p>
            <a:pPr marL="533400" indent="-533400">
              <a:lnSpc>
                <a:spcPct val="80000"/>
              </a:lnSpc>
            </a:pPr>
            <a:endParaRPr lang="en-US" sz="2000" dirty="0">
              <a:effectLst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000" dirty="0">
                <a:effectLst/>
              </a:rPr>
              <a:t>Revise master schedule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A530A145-94C9-4719-B346-D90DC5BDBDD5}" type="slidenum">
              <a:rPr lang="en-US"/>
              <a:pPr>
                <a:buNone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62" name="Rectangle 10"/>
          <p:cNvSpPr>
            <a:spLocks noGrp="1" noChangeArrowheads="1"/>
          </p:cNvSpPr>
          <p:nvPr>
            <p:ph idx="1"/>
          </p:nvPr>
        </p:nvSpPr>
        <p:spPr>
          <a:xfrm>
            <a:off x="467139" y="1209869"/>
            <a:ext cx="8229600" cy="4525963"/>
          </a:xfrm>
        </p:spPr>
        <p:txBody>
          <a:bodyPr/>
          <a:lstStyle/>
          <a:p>
            <a:r>
              <a:rPr lang="en-US" dirty="0"/>
              <a:t>Graphical comparison of load versus capacity</a:t>
            </a:r>
          </a:p>
          <a:p>
            <a:r>
              <a:rPr lang="en-US" dirty="0"/>
              <a:t>Leveling underloaded conditions:</a:t>
            </a:r>
          </a:p>
          <a:p>
            <a:pPr lvl="1"/>
            <a:r>
              <a:rPr lang="en-US" dirty="0"/>
              <a:t>Acquire more work</a:t>
            </a:r>
          </a:p>
          <a:p>
            <a:pPr lvl="1"/>
            <a:r>
              <a:rPr lang="en-US" dirty="0"/>
              <a:t>Pull work ahead that is scheduled for later time periods</a:t>
            </a:r>
          </a:p>
          <a:p>
            <a:pPr lvl="1"/>
            <a:r>
              <a:rPr lang="en-US" dirty="0"/>
              <a:t>Reduce normal capacity</a:t>
            </a:r>
          </a:p>
          <a:p>
            <a:pPr>
              <a:lnSpc>
                <a:spcPct val="90000"/>
              </a:lnSpc>
            </a:pPr>
            <a:r>
              <a:rPr lang="en-US" dirty="0"/>
              <a:t>Load leveling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 of balancing underloads and overloads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EB532270-2527-45D7-9DD2-70497E00FA71}" type="slidenum">
              <a:rPr lang="en-US"/>
              <a:pPr>
                <a:buNone/>
              </a:pPr>
              <a:t>41</a:t>
            </a:fld>
            <a:endParaRPr lang="en-US" dirty="0"/>
          </a:p>
        </p:txBody>
      </p:sp>
      <p:sp>
        <p:nvSpPr>
          <p:cNvPr id="1073156" name="Rectangle 4"/>
          <p:cNvSpPr>
            <a:spLocks noChangeArrowheads="1"/>
          </p:cNvSpPr>
          <p:nvPr/>
        </p:nvSpPr>
        <p:spPr bwMode="auto">
          <a:xfrm>
            <a:off x="1108834" y="96078"/>
            <a:ext cx="6948488" cy="885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94100"/>
                </a:solidFill>
                <a:effectLst/>
                <a:latin typeface="Arial" pitchFamily="34" charset="0"/>
                <a:cs typeface="Arial" pitchFamily="34" charset="0"/>
              </a:rPr>
              <a:t>Load Profiles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FFC7C721-E514-45A1-8CCB-7AF800FA8838}" type="slidenum">
              <a:rPr lang="en-US"/>
              <a:pPr>
                <a:buNone/>
              </a:pPr>
              <a:t>42</a:t>
            </a:fld>
            <a:endParaRPr lang="en-US" dirty="0"/>
          </a:p>
        </p:txBody>
      </p:sp>
      <p:sp>
        <p:nvSpPr>
          <p:cNvPr id="1072132" name="Rectangle 4"/>
          <p:cNvSpPr>
            <a:spLocks noChangeArrowheads="1"/>
          </p:cNvSpPr>
          <p:nvPr/>
        </p:nvSpPr>
        <p:spPr bwMode="auto">
          <a:xfrm>
            <a:off x="1219200" y="56322"/>
            <a:ext cx="6705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94100"/>
                </a:solidFill>
                <a:effectLst/>
                <a:latin typeface="Arial" pitchFamily="34" charset="0"/>
                <a:cs typeface="Arial" pitchFamily="34" charset="0"/>
              </a:rPr>
              <a:t>Initial Load Profile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457200" y="1123122"/>
            <a:ext cx="8534400" cy="4800600"/>
            <a:chOff x="457200" y="1123122"/>
            <a:chExt cx="8534400" cy="4800600"/>
          </a:xfrm>
        </p:grpSpPr>
        <p:sp>
          <p:nvSpPr>
            <p:cNvPr id="22" name="Rectangle 21"/>
            <p:cNvSpPr/>
            <p:nvPr/>
          </p:nvSpPr>
          <p:spPr>
            <a:xfrm>
              <a:off x="457200" y="1123122"/>
              <a:ext cx="8534400" cy="4800600"/>
            </a:xfrm>
            <a:prstGeom prst="rect">
              <a:avLst/>
            </a:prstGeom>
            <a:solidFill>
              <a:srgbClr val="FAC89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2134" name="Rectangle 6"/>
            <p:cNvSpPr>
              <a:spLocks noChangeArrowheads="1"/>
            </p:cNvSpPr>
            <p:nvPr/>
          </p:nvSpPr>
          <p:spPr bwMode="auto">
            <a:xfrm rot="16200000">
              <a:off x="-471703" y="2960342"/>
              <a:ext cx="2306638" cy="322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Hours of capacity</a:t>
              </a:r>
            </a:p>
          </p:txBody>
        </p:sp>
        <p:sp>
          <p:nvSpPr>
            <p:cNvPr id="1072135" name="Rectangle 7"/>
            <p:cNvSpPr>
              <a:spLocks noChangeArrowheads="1"/>
            </p:cNvSpPr>
            <p:nvPr/>
          </p:nvSpPr>
          <p:spPr bwMode="auto">
            <a:xfrm>
              <a:off x="1547598" y="4295429"/>
              <a:ext cx="1112838" cy="89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2136" name="Rectangle 8"/>
            <p:cNvSpPr>
              <a:spLocks noChangeArrowheads="1"/>
            </p:cNvSpPr>
            <p:nvPr/>
          </p:nvSpPr>
          <p:spPr bwMode="auto">
            <a:xfrm>
              <a:off x="1963523" y="5244754"/>
              <a:ext cx="6334125" cy="2968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  <a:tabLst>
                  <a:tab pos="1143000" algn="ctr"/>
                  <a:tab pos="2286000" algn="ctr"/>
                  <a:tab pos="3330575" algn="ctr"/>
                  <a:tab pos="4473575" algn="ctr"/>
                  <a:tab pos="5616575" algn="ctr"/>
                </a:tabLst>
              </a:pPr>
              <a:r>
                <a:rPr lang="en-US" sz="1600" dirty="0">
                  <a:effectLst/>
                </a:rPr>
                <a:t>1	2	3	4	5	6</a:t>
              </a:r>
            </a:p>
          </p:txBody>
        </p:sp>
        <p:sp>
          <p:nvSpPr>
            <p:cNvPr id="1072137" name="Rectangle 9"/>
            <p:cNvSpPr>
              <a:spLocks noChangeArrowheads="1"/>
            </p:cNvSpPr>
            <p:nvPr/>
          </p:nvSpPr>
          <p:spPr bwMode="auto">
            <a:xfrm>
              <a:off x="4043148" y="5498754"/>
              <a:ext cx="1616075" cy="322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Time (weeks)</a:t>
              </a:r>
            </a:p>
          </p:txBody>
        </p:sp>
        <p:sp>
          <p:nvSpPr>
            <p:cNvPr id="1072138" name="Rectangle 10"/>
            <p:cNvSpPr>
              <a:spLocks noChangeArrowheads="1"/>
            </p:cNvSpPr>
            <p:nvPr/>
          </p:nvSpPr>
          <p:spPr bwMode="auto">
            <a:xfrm>
              <a:off x="7886271" y="3725517"/>
              <a:ext cx="1029129" cy="560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Normal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capacity</a:t>
              </a:r>
            </a:p>
          </p:txBody>
        </p:sp>
        <p:sp>
          <p:nvSpPr>
            <p:cNvPr id="1072139" name="Rectangle 11"/>
            <p:cNvSpPr>
              <a:spLocks noChangeArrowheads="1"/>
            </p:cNvSpPr>
            <p:nvPr/>
          </p:nvSpPr>
          <p:spPr bwMode="auto">
            <a:xfrm>
              <a:off x="2646148" y="3392142"/>
              <a:ext cx="1112838" cy="18018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2140" name="Rectangle 12"/>
            <p:cNvSpPr>
              <a:spLocks noChangeArrowheads="1"/>
            </p:cNvSpPr>
            <p:nvPr/>
          </p:nvSpPr>
          <p:spPr bwMode="auto">
            <a:xfrm>
              <a:off x="3743110" y="2800004"/>
              <a:ext cx="1112838" cy="2393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2141" name="Rectangle 13"/>
            <p:cNvSpPr>
              <a:spLocks noChangeArrowheads="1"/>
            </p:cNvSpPr>
            <p:nvPr/>
          </p:nvSpPr>
          <p:spPr bwMode="auto">
            <a:xfrm>
              <a:off x="4855948" y="3095279"/>
              <a:ext cx="1112838" cy="20986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2142" name="Rectangle 14"/>
            <p:cNvSpPr>
              <a:spLocks noChangeArrowheads="1"/>
            </p:cNvSpPr>
            <p:nvPr/>
          </p:nvSpPr>
          <p:spPr bwMode="auto">
            <a:xfrm>
              <a:off x="5981485" y="4295429"/>
              <a:ext cx="1112838" cy="89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2143" name="Rectangle 15"/>
            <p:cNvSpPr>
              <a:spLocks noChangeArrowheads="1"/>
            </p:cNvSpPr>
            <p:nvPr/>
          </p:nvSpPr>
          <p:spPr bwMode="auto">
            <a:xfrm>
              <a:off x="7094323" y="4887567"/>
              <a:ext cx="1112838" cy="306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2144" name="Freeform 16"/>
            <p:cNvSpPr>
              <a:spLocks/>
            </p:cNvSpPr>
            <p:nvPr/>
          </p:nvSpPr>
          <p:spPr bwMode="auto">
            <a:xfrm>
              <a:off x="1276135" y="1276004"/>
              <a:ext cx="7239000" cy="392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71"/>
                </a:cxn>
                <a:cxn ang="0">
                  <a:pos x="4560" y="2471"/>
                </a:cxn>
              </a:cxnLst>
              <a:rect l="0" t="0" r="r" b="b"/>
              <a:pathLst>
                <a:path w="4560" h="2471">
                  <a:moveTo>
                    <a:pt x="0" y="0"/>
                  </a:moveTo>
                  <a:lnTo>
                    <a:pt x="0" y="2471"/>
                  </a:lnTo>
                  <a:lnTo>
                    <a:pt x="4560" y="247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2145" name="Line 17"/>
            <p:cNvSpPr>
              <a:spLocks noChangeShapeType="1"/>
            </p:cNvSpPr>
            <p:nvPr/>
          </p:nvSpPr>
          <p:spPr bwMode="auto">
            <a:xfrm>
              <a:off x="1320585" y="4000154"/>
              <a:ext cx="6523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2146" name="Rectangle 18"/>
            <p:cNvSpPr>
              <a:spLocks noChangeArrowheads="1"/>
            </p:cNvSpPr>
            <p:nvPr/>
          </p:nvSpPr>
          <p:spPr bwMode="auto">
            <a:xfrm>
              <a:off x="790360" y="1368079"/>
              <a:ext cx="692150" cy="399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120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110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100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90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80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70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60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50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40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30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20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0 –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7EF3D690-0274-49C4-A301-8A035C29874F}" type="slidenum">
              <a:rPr lang="en-US"/>
              <a:pPr>
                <a:buNone/>
              </a:pPr>
              <a:t>43</a:t>
            </a:fld>
            <a:endParaRPr lang="en-US" dirty="0"/>
          </a:p>
        </p:txBody>
      </p:sp>
      <p:sp>
        <p:nvSpPr>
          <p:cNvPr id="1076228" name="Rectangle 4"/>
          <p:cNvSpPr>
            <a:spLocks noChangeArrowheads="1"/>
          </p:cNvSpPr>
          <p:nvPr/>
        </p:nvSpPr>
        <p:spPr bwMode="auto">
          <a:xfrm>
            <a:off x="1133061" y="29817"/>
            <a:ext cx="68580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94100"/>
                </a:solidFill>
                <a:effectLst/>
                <a:latin typeface="Arial" pitchFamily="34" charset="0"/>
                <a:cs typeface="Arial" pitchFamily="34" charset="0"/>
              </a:rPr>
              <a:t>Adjusted Load Profile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57200" y="990600"/>
            <a:ext cx="8534400" cy="4800600"/>
            <a:chOff x="381000" y="1123122"/>
            <a:chExt cx="8534400" cy="4800600"/>
          </a:xfrm>
        </p:grpSpPr>
        <p:sp>
          <p:nvSpPr>
            <p:cNvPr id="38" name="Rectangle 37"/>
            <p:cNvSpPr/>
            <p:nvPr/>
          </p:nvSpPr>
          <p:spPr>
            <a:xfrm>
              <a:off x="381000" y="1123122"/>
              <a:ext cx="8534400" cy="4800600"/>
            </a:xfrm>
            <a:prstGeom prst="rect">
              <a:avLst/>
            </a:prstGeom>
            <a:solidFill>
              <a:srgbClr val="FAC89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6230" name="Freeform 6"/>
            <p:cNvSpPr>
              <a:spLocks/>
            </p:cNvSpPr>
            <p:nvPr/>
          </p:nvSpPr>
          <p:spPr bwMode="auto">
            <a:xfrm>
              <a:off x="2562225" y="3333750"/>
              <a:ext cx="1116013" cy="296863"/>
            </a:xfrm>
            <a:custGeom>
              <a:avLst/>
              <a:gdLst/>
              <a:ahLst/>
              <a:cxnLst>
                <a:cxn ang="0">
                  <a:pos x="703" y="0"/>
                </a:cxn>
                <a:cxn ang="0">
                  <a:pos x="0" y="0"/>
                </a:cxn>
                <a:cxn ang="0">
                  <a:pos x="0" y="187"/>
                </a:cxn>
              </a:cxnLst>
              <a:rect l="0" t="0" r="r" b="b"/>
              <a:pathLst>
                <a:path w="703" h="187">
                  <a:moveTo>
                    <a:pt x="703" y="0"/>
                  </a:moveTo>
                  <a:lnTo>
                    <a:pt x="0" y="0"/>
                  </a:lnTo>
                  <a:lnTo>
                    <a:pt x="0" y="18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31" name="Rectangle 7"/>
            <p:cNvSpPr>
              <a:spLocks noChangeArrowheads="1"/>
            </p:cNvSpPr>
            <p:nvPr/>
          </p:nvSpPr>
          <p:spPr bwMode="auto">
            <a:xfrm rot="16200000">
              <a:off x="-573088" y="2908300"/>
              <a:ext cx="2306638" cy="322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Hours of capacity</a:t>
              </a:r>
            </a:p>
          </p:txBody>
        </p:sp>
        <p:sp>
          <p:nvSpPr>
            <p:cNvPr id="1076232" name="Rectangle 8"/>
            <p:cNvSpPr>
              <a:spLocks noChangeArrowheads="1"/>
            </p:cNvSpPr>
            <p:nvPr/>
          </p:nvSpPr>
          <p:spPr bwMode="auto">
            <a:xfrm>
              <a:off x="2549525" y="3941763"/>
              <a:ext cx="1112838" cy="11953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33" name="Rectangle 9"/>
            <p:cNvSpPr>
              <a:spLocks noChangeArrowheads="1"/>
            </p:cNvSpPr>
            <p:nvPr/>
          </p:nvSpPr>
          <p:spPr bwMode="auto">
            <a:xfrm>
              <a:off x="1450975" y="4238625"/>
              <a:ext cx="1112838" cy="8985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34" name="Rectangle 10"/>
            <p:cNvSpPr>
              <a:spLocks noChangeArrowheads="1"/>
            </p:cNvSpPr>
            <p:nvPr/>
          </p:nvSpPr>
          <p:spPr bwMode="auto">
            <a:xfrm>
              <a:off x="1866900" y="5187950"/>
              <a:ext cx="6334125" cy="2968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  <a:tabLst>
                  <a:tab pos="1143000" algn="ctr"/>
                  <a:tab pos="2286000" algn="ctr"/>
                  <a:tab pos="3330575" algn="ctr"/>
                  <a:tab pos="4473575" algn="ctr"/>
                  <a:tab pos="5616575" algn="ctr"/>
                </a:tabLst>
              </a:pPr>
              <a:r>
                <a:rPr lang="en-US" sz="1600" dirty="0">
                  <a:effectLst/>
                </a:rPr>
                <a:t>1	2	3	4	5	6</a:t>
              </a:r>
            </a:p>
          </p:txBody>
        </p:sp>
        <p:sp>
          <p:nvSpPr>
            <p:cNvPr id="1076235" name="Rectangle 11"/>
            <p:cNvSpPr>
              <a:spLocks noChangeArrowheads="1"/>
            </p:cNvSpPr>
            <p:nvPr/>
          </p:nvSpPr>
          <p:spPr bwMode="auto">
            <a:xfrm>
              <a:off x="3946525" y="5441950"/>
              <a:ext cx="1616075" cy="322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Time (weeks)</a:t>
              </a:r>
            </a:p>
          </p:txBody>
        </p:sp>
        <p:sp>
          <p:nvSpPr>
            <p:cNvPr id="1076236" name="Rectangle 12"/>
            <p:cNvSpPr>
              <a:spLocks noChangeArrowheads="1"/>
            </p:cNvSpPr>
            <p:nvPr/>
          </p:nvSpPr>
          <p:spPr bwMode="auto">
            <a:xfrm>
              <a:off x="7789648" y="3668713"/>
              <a:ext cx="1029129" cy="560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Normal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capacity</a:t>
              </a:r>
            </a:p>
          </p:txBody>
        </p:sp>
        <p:sp>
          <p:nvSpPr>
            <p:cNvPr id="1076237" name="Rectangle 13"/>
            <p:cNvSpPr>
              <a:spLocks noChangeArrowheads="1"/>
            </p:cNvSpPr>
            <p:nvPr/>
          </p:nvSpPr>
          <p:spPr bwMode="auto">
            <a:xfrm>
              <a:off x="3646488" y="3941763"/>
              <a:ext cx="1112838" cy="11953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38" name="Rectangle 14"/>
            <p:cNvSpPr>
              <a:spLocks noChangeArrowheads="1"/>
            </p:cNvSpPr>
            <p:nvPr/>
          </p:nvSpPr>
          <p:spPr bwMode="auto">
            <a:xfrm>
              <a:off x="4759325" y="3940175"/>
              <a:ext cx="1112838" cy="11969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39" name="Rectangle 15"/>
            <p:cNvSpPr>
              <a:spLocks noChangeArrowheads="1"/>
            </p:cNvSpPr>
            <p:nvPr/>
          </p:nvSpPr>
          <p:spPr bwMode="auto">
            <a:xfrm>
              <a:off x="5875338" y="4238625"/>
              <a:ext cx="1112838" cy="8985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0" name="Rectangle 16"/>
            <p:cNvSpPr>
              <a:spLocks noChangeArrowheads="1"/>
            </p:cNvSpPr>
            <p:nvPr/>
          </p:nvSpPr>
          <p:spPr bwMode="auto">
            <a:xfrm>
              <a:off x="6988175" y="4830763"/>
              <a:ext cx="1112838" cy="3063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1" name="Freeform 17"/>
            <p:cNvSpPr>
              <a:spLocks/>
            </p:cNvSpPr>
            <p:nvPr/>
          </p:nvSpPr>
          <p:spPr bwMode="auto">
            <a:xfrm>
              <a:off x="1179513" y="1219200"/>
              <a:ext cx="7239000" cy="392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71"/>
                </a:cxn>
                <a:cxn ang="0">
                  <a:pos x="4560" y="2471"/>
                </a:cxn>
              </a:cxnLst>
              <a:rect l="0" t="0" r="r" b="b"/>
              <a:pathLst>
                <a:path w="4560" h="2471">
                  <a:moveTo>
                    <a:pt x="0" y="0"/>
                  </a:moveTo>
                  <a:lnTo>
                    <a:pt x="0" y="2471"/>
                  </a:lnTo>
                  <a:lnTo>
                    <a:pt x="4560" y="247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2" name="Rectangle 18"/>
            <p:cNvSpPr>
              <a:spLocks noChangeArrowheads="1"/>
            </p:cNvSpPr>
            <p:nvPr/>
          </p:nvSpPr>
          <p:spPr bwMode="auto">
            <a:xfrm>
              <a:off x="693738" y="1311275"/>
              <a:ext cx="692150" cy="399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120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110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100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90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80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70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60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50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40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30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20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10 –</a:t>
              </a:r>
            </a:p>
            <a:p>
              <a:pPr algn="r" eaLnBrk="0" hangingPunct="0">
                <a:lnSpc>
                  <a:spcPct val="123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0 –</a:t>
              </a:r>
            </a:p>
          </p:txBody>
        </p:sp>
        <p:sp>
          <p:nvSpPr>
            <p:cNvPr id="1076243" name="Rectangle 19"/>
            <p:cNvSpPr>
              <a:spLocks noChangeArrowheads="1"/>
            </p:cNvSpPr>
            <p:nvPr/>
          </p:nvSpPr>
          <p:spPr bwMode="auto">
            <a:xfrm>
              <a:off x="1450975" y="3948113"/>
              <a:ext cx="1112838" cy="29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4" name="Rectangle 20"/>
            <p:cNvSpPr>
              <a:spLocks noChangeArrowheads="1"/>
            </p:cNvSpPr>
            <p:nvPr/>
          </p:nvSpPr>
          <p:spPr bwMode="auto">
            <a:xfrm>
              <a:off x="2562225" y="3633788"/>
              <a:ext cx="1112838" cy="29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5" name="Rectangle 21"/>
            <p:cNvSpPr>
              <a:spLocks noChangeArrowheads="1"/>
            </p:cNvSpPr>
            <p:nvPr/>
          </p:nvSpPr>
          <p:spPr bwMode="auto">
            <a:xfrm>
              <a:off x="3643313" y="2732088"/>
              <a:ext cx="1112838" cy="1193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6" name="Rectangle 22"/>
            <p:cNvSpPr>
              <a:spLocks noChangeArrowheads="1"/>
            </p:cNvSpPr>
            <p:nvPr/>
          </p:nvSpPr>
          <p:spPr bwMode="auto">
            <a:xfrm>
              <a:off x="5873750" y="3944938"/>
              <a:ext cx="1112838" cy="29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7" name="Rectangle 23"/>
            <p:cNvSpPr>
              <a:spLocks noChangeArrowheads="1"/>
            </p:cNvSpPr>
            <p:nvPr/>
          </p:nvSpPr>
          <p:spPr bwMode="auto">
            <a:xfrm>
              <a:off x="6989763" y="4240213"/>
              <a:ext cx="1112838" cy="5889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8" name="Line 24"/>
            <p:cNvSpPr>
              <a:spLocks noChangeShapeType="1"/>
            </p:cNvSpPr>
            <p:nvPr/>
          </p:nvSpPr>
          <p:spPr bwMode="auto">
            <a:xfrm>
              <a:off x="1223963" y="3943350"/>
              <a:ext cx="65230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49" name="Freeform 25"/>
            <p:cNvSpPr>
              <a:spLocks/>
            </p:cNvSpPr>
            <p:nvPr/>
          </p:nvSpPr>
          <p:spPr bwMode="auto">
            <a:xfrm flipH="1">
              <a:off x="4760913" y="3033713"/>
              <a:ext cx="1116013" cy="903288"/>
            </a:xfrm>
            <a:custGeom>
              <a:avLst/>
              <a:gdLst/>
              <a:ahLst/>
              <a:cxnLst>
                <a:cxn ang="0">
                  <a:pos x="703" y="0"/>
                </a:cxn>
                <a:cxn ang="0">
                  <a:pos x="0" y="0"/>
                </a:cxn>
                <a:cxn ang="0">
                  <a:pos x="0" y="187"/>
                </a:cxn>
              </a:cxnLst>
              <a:rect l="0" t="0" r="r" b="b"/>
              <a:pathLst>
                <a:path w="703" h="187">
                  <a:moveTo>
                    <a:pt x="703" y="0"/>
                  </a:moveTo>
                  <a:lnTo>
                    <a:pt x="0" y="0"/>
                  </a:lnTo>
                  <a:lnTo>
                    <a:pt x="0" y="18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50" name="Line 26"/>
            <p:cNvSpPr>
              <a:spLocks noChangeShapeType="1"/>
            </p:cNvSpPr>
            <p:nvPr/>
          </p:nvSpPr>
          <p:spPr bwMode="auto">
            <a:xfrm>
              <a:off x="4749800" y="3630613"/>
              <a:ext cx="1114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51" name="Rectangle 27"/>
            <p:cNvSpPr>
              <a:spLocks noChangeArrowheads="1"/>
            </p:cNvSpPr>
            <p:nvPr/>
          </p:nvSpPr>
          <p:spPr bwMode="auto">
            <a:xfrm>
              <a:off x="2523161" y="3332163"/>
              <a:ext cx="1151277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Pull ahead</a:t>
              </a:r>
            </a:p>
          </p:txBody>
        </p:sp>
        <p:sp>
          <p:nvSpPr>
            <p:cNvPr id="1076252" name="Rectangle 28"/>
            <p:cNvSpPr>
              <a:spLocks noChangeArrowheads="1"/>
            </p:cNvSpPr>
            <p:nvPr/>
          </p:nvSpPr>
          <p:spPr bwMode="auto">
            <a:xfrm>
              <a:off x="4741740" y="3203575"/>
              <a:ext cx="1141658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Push back</a:t>
              </a:r>
            </a:p>
          </p:txBody>
        </p:sp>
        <p:sp>
          <p:nvSpPr>
            <p:cNvPr id="1076253" name="Rectangle 29"/>
            <p:cNvSpPr>
              <a:spLocks noChangeArrowheads="1"/>
            </p:cNvSpPr>
            <p:nvPr/>
          </p:nvSpPr>
          <p:spPr bwMode="auto">
            <a:xfrm>
              <a:off x="4749677" y="3652838"/>
              <a:ext cx="1141658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Push back</a:t>
              </a:r>
            </a:p>
          </p:txBody>
        </p:sp>
        <p:sp>
          <p:nvSpPr>
            <p:cNvPr id="1076254" name="Rectangle 30"/>
            <p:cNvSpPr>
              <a:spLocks noChangeArrowheads="1"/>
            </p:cNvSpPr>
            <p:nvPr/>
          </p:nvSpPr>
          <p:spPr bwMode="auto">
            <a:xfrm>
              <a:off x="2592861" y="3627438"/>
              <a:ext cx="1018227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Overtime</a:t>
              </a:r>
            </a:p>
          </p:txBody>
        </p:sp>
        <p:sp>
          <p:nvSpPr>
            <p:cNvPr id="1076255" name="Rectangle 31"/>
            <p:cNvSpPr>
              <a:spLocks noChangeArrowheads="1"/>
            </p:cNvSpPr>
            <p:nvPr/>
          </p:nvSpPr>
          <p:spPr bwMode="auto">
            <a:xfrm>
              <a:off x="3756025" y="2851150"/>
              <a:ext cx="8890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Work an extra shift</a:t>
              </a:r>
            </a:p>
          </p:txBody>
        </p:sp>
        <p:sp>
          <p:nvSpPr>
            <p:cNvPr id="1076256" name="Freeform 32"/>
            <p:cNvSpPr>
              <a:spLocks/>
            </p:cNvSpPr>
            <p:nvPr/>
          </p:nvSpPr>
          <p:spPr bwMode="auto">
            <a:xfrm>
              <a:off x="5822950" y="3333750"/>
              <a:ext cx="1720850" cy="1100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6" y="0"/>
                </a:cxn>
                <a:cxn ang="0">
                  <a:pos x="1033" y="6"/>
                </a:cxn>
                <a:cxn ang="0">
                  <a:pos x="1063" y="20"/>
                </a:cxn>
                <a:cxn ang="0">
                  <a:pos x="1079" y="44"/>
                </a:cxn>
                <a:cxn ang="0">
                  <a:pos x="1084" y="80"/>
                </a:cxn>
                <a:cxn ang="0">
                  <a:pos x="1084" y="658"/>
                </a:cxn>
              </a:cxnLst>
              <a:rect l="0" t="0" r="r" b="b"/>
              <a:pathLst>
                <a:path w="1084" h="658">
                  <a:moveTo>
                    <a:pt x="0" y="0"/>
                  </a:moveTo>
                  <a:lnTo>
                    <a:pt x="986" y="0"/>
                  </a:lnTo>
                  <a:lnTo>
                    <a:pt x="1033" y="6"/>
                  </a:lnTo>
                  <a:lnTo>
                    <a:pt x="1063" y="20"/>
                  </a:lnTo>
                  <a:lnTo>
                    <a:pt x="1079" y="44"/>
                  </a:lnTo>
                  <a:lnTo>
                    <a:pt x="1084" y="80"/>
                  </a:lnTo>
                  <a:lnTo>
                    <a:pt x="1084" y="6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57" name="Freeform 33"/>
            <p:cNvSpPr>
              <a:spLocks/>
            </p:cNvSpPr>
            <p:nvPr/>
          </p:nvSpPr>
          <p:spPr bwMode="auto">
            <a:xfrm>
              <a:off x="5834063" y="3778250"/>
              <a:ext cx="592138" cy="663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1"/>
                </a:cxn>
                <a:cxn ang="0">
                  <a:pos x="344" y="12"/>
                </a:cxn>
                <a:cxn ang="0">
                  <a:pos x="365" y="33"/>
                </a:cxn>
                <a:cxn ang="0">
                  <a:pos x="373" y="65"/>
                </a:cxn>
                <a:cxn ang="0">
                  <a:pos x="372" y="418"/>
                </a:cxn>
              </a:cxnLst>
              <a:rect l="0" t="0" r="r" b="b"/>
              <a:pathLst>
                <a:path w="373" h="418">
                  <a:moveTo>
                    <a:pt x="0" y="0"/>
                  </a:moveTo>
                  <a:lnTo>
                    <a:pt x="312" y="1"/>
                  </a:lnTo>
                  <a:lnTo>
                    <a:pt x="344" y="12"/>
                  </a:lnTo>
                  <a:lnTo>
                    <a:pt x="365" y="33"/>
                  </a:lnTo>
                  <a:lnTo>
                    <a:pt x="373" y="65"/>
                  </a:lnTo>
                  <a:lnTo>
                    <a:pt x="372" y="41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076258" name="Freeform 34"/>
            <p:cNvSpPr>
              <a:spLocks/>
            </p:cNvSpPr>
            <p:nvPr/>
          </p:nvSpPr>
          <p:spPr bwMode="auto">
            <a:xfrm flipH="1">
              <a:off x="1997075" y="3482975"/>
              <a:ext cx="592138" cy="663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1"/>
                </a:cxn>
                <a:cxn ang="0">
                  <a:pos x="344" y="12"/>
                </a:cxn>
                <a:cxn ang="0">
                  <a:pos x="365" y="33"/>
                </a:cxn>
                <a:cxn ang="0">
                  <a:pos x="373" y="65"/>
                </a:cxn>
                <a:cxn ang="0">
                  <a:pos x="372" y="418"/>
                </a:cxn>
              </a:cxnLst>
              <a:rect l="0" t="0" r="r" b="b"/>
              <a:pathLst>
                <a:path w="373" h="418">
                  <a:moveTo>
                    <a:pt x="0" y="0"/>
                  </a:moveTo>
                  <a:lnTo>
                    <a:pt x="312" y="1"/>
                  </a:lnTo>
                  <a:lnTo>
                    <a:pt x="344" y="12"/>
                  </a:lnTo>
                  <a:lnTo>
                    <a:pt x="365" y="33"/>
                  </a:lnTo>
                  <a:lnTo>
                    <a:pt x="373" y="65"/>
                  </a:lnTo>
                  <a:lnTo>
                    <a:pt x="372" y="41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</a:rPr>
              <a:t>Enterprise Resource Planning (ERP)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401548" y="1208926"/>
            <a:ext cx="8437652" cy="3881438"/>
          </a:xfrm>
        </p:spPr>
        <p:txBody>
          <a:bodyPr/>
          <a:lstStyle/>
          <a:p>
            <a:r>
              <a:rPr lang="en-US" sz="2800" dirty="0">
                <a:effectLst/>
              </a:rPr>
              <a:t>Software that organizes and manages a company’s business processes by</a:t>
            </a:r>
          </a:p>
          <a:p>
            <a:pPr lvl="1"/>
            <a:r>
              <a:rPr lang="en-US" sz="2400" dirty="0">
                <a:effectLst/>
              </a:rPr>
              <a:t>sharing information across functional areas</a:t>
            </a:r>
          </a:p>
          <a:p>
            <a:pPr lvl="1"/>
            <a:r>
              <a:rPr lang="en-US" sz="2400" dirty="0">
                <a:effectLst/>
              </a:rPr>
              <a:t>integrating business processes</a:t>
            </a:r>
          </a:p>
          <a:p>
            <a:pPr lvl="1"/>
            <a:r>
              <a:rPr lang="en-US" sz="2400" dirty="0">
                <a:effectLst/>
              </a:rPr>
              <a:t>facilitating customer interaction</a:t>
            </a:r>
          </a:p>
          <a:p>
            <a:pPr lvl="1"/>
            <a:r>
              <a:rPr lang="en-US" sz="2400" dirty="0">
                <a:effectLst/>
              </a:rPr>
              <a:t>providing benefit to global companies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EADBAD94-B5F4-4AD5-81EA-3E8376F33050}" type="slidenum">
              <a:rPr lang="en-US"/>
              <a:pPr>
                <a:buNone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4" name="Rectangle 6"/>
          <p:cNvSpPr>
            <a:spLocks noGrp="1" noChangeArrowheads="1"/>
          </p:cNvSpPr>
          <p:nvPr>
            <p:ph type="title"/>
          </p:nvPr>
        </p:nvSpPr>
        <p:spPr>
          <a:xfrm>
            <a:off x="1676400" y="-20548"/>
            <a:ext cx="5791200" cy="1066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</a:rPr>
              <a:t>Organizational Data Flows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185FAAC6-06EA-437F-BA3C-2BBE2F32D4D8}" type="slidenum">
              <a:rPr lang="en-US"/>
              <a:pPr>
                <a:buNone/>
              </a:pPr>
              <a:t>45</a:t>
            </a:fld>
            <a:endParaRPr lang="en-US" dirty="0"/>
          </a:p>
        </p:txBody>
      </p:sp>
      <p:grpSp>
        <p:nvGrpSpPr>
          <p:cNvPr id="2" name="Group 8"/>
          <p:cNvGrpSpPr/>
          <p:nvPr/>
        </p:nvGrpSpPr>
        <p:grpSpPr>
          <a:xfrm>
            <a:off x="762000" y="1453792"/>
            <a:ext cx="7772400" cy="4191000"/>
            <a:chOff x="762000" y="1449510"/>
            <a:chExt cx="7772400" cy="4191000"/>
          </a:xfrm>
        </p:grpSpPr>
        <p:sp>
          <p:nvSpPr>
            <p:cNvPr id="1082376" name="Rectangle 8"/>
            <p:cNvSpPr>
              <a:spLocks noChangeArrowheads="1"/>
            </p:cNvSpPr>
            <p:nvPr/>
          </p:nvSpPr>
          <p:spPr bwMode="auto">
            <a:xfrm>
              <a:off x="762000" y="1449510"/>
              <a:ext cx="7772400" cy="419100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pic>
          <p:nvPicPr>
            <p:cNvPr id="108237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1601910"/>
              <a:ext cx="7445375" cy="388143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83578" y="76200"/>
            <a:ext cx="7378700" cy="879296"/>
          </a:xfrm>
        </p:spPr>
        <p:txBody>
          <a:bodyPr/>
          <a:lstStyle/>
          <a:p>
            <a:r>
              <a:rPr lang="en-US" dirty="0"/>
              <a:t>ERP’s Central Database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91084E4D-7A7E-4231-B4ED-A54C3AB48640}" type="slidenum">
              <a:rPr lang="en-US"/>
              <a:pPr>
                <a:buNone/>
              </a:pPr>
              <a:t>46</a:t>
            </a:fld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1066800" y="1219200"/>
            <a:ext cx="7162800" cy="4876800"/>
            <a:chOff x="1143000" y="1219200"/>
            <a:chExt cx="7162800" cy="4876800"/>
          </a:xfrm>
        </p:grpSpPr>
        <p:sp>
          <p:nvSpPr>
            <p:cNvPr id="1079304" name="Rectangle 8"/>
            <p:cNvSpPr>
              <a:spLocks noChangeArrowheads="1"/>
            </p:cNvSpPr>
            <p:nvPr/>
          </p:nvSpPr>
          <p:spPr bwMode="auto">
            <a:xfrm>
              <a:off x="1143000" y="1219200"/>
              <a:ext cx="7162800" cy="487680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pic>
          <p:nvPicPr>
            <p:cNvPr id="107930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1371600"/>
              <a:ext cx="6875463" cy="462438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82000" cy="609600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</a:rPr>
              <a:t>ERP Implementation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5344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effectLst/>
              </a:rPr>
              <a:t>Analyze business processes </a:t>
            </a:r>
            <a:r>
              <a:rPr lang="en-US" sz="2000" dirty="0">
                <a:effectLst/>
              </a:rPr>
              <a:t>(external consultants $$$$$)</a:t>
            </a:r>
          </a:p>
          <a:p>
            <a:pPr>
              <a:lnSpc>
                <a:spcPct val="80000"/>
              </a:lnSpc>
            </a:pPr>
            <a:endParaRPr lang="en-US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dirty="0">
                <a:effectLst/>
              </a:rPr>
              <a:t>Choose modules to implement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Which processes have the biggest impact on customer relations?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Which process would benefit the most from integration?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Which processes should be standardized? 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1B7DCBA1-98AD-4012-95D7-8A7F883B2CB5}" type="slidenum">
              <a:rPr lang="en-US"/>
              <a:pPr>
                <a:buNone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54219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4288"/>
            <a:ext cx="9144000" cy="685801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0" y="1524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Choose modules to implement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: SAPs ERP Business Map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04800" y="1066800"/>
            <a:ext cx="8610600" cy="502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AU" dirty="0"/>
          </a:p>
        </p:txBody>
      </p:sp>
      <p:pic>
        <p:nvPicPr>
          <p:cNvPr id="28679" name="Picture 7" descr="Exh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23950"/>
            <a:ext cx="8458200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0513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39762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Customer Relationship Management (CRM)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95526" cy="4198978"/>
          </a:xfrm>
        </p:spPr>
        <p:txBody>
          <a:bodyPr/>
          <a:lstStyle/>
          <a:p>
            <a:r>
              <a:rPr lang="en-US" dirty="0"/>
              <a:t>Software that</a:t>
            </a:r>
          </a:p>
          <a:p>
            <a:pPr lvl="1"/>
            <a:r>
              <a:rPr lang="en-US" dirty="0"/>
              <a:t>Plans and executes business processes</a:t>
            </a:r>
          </a:p>
          <a:p>
            <a:pPr lvl="1"/>
            <a:r>
              <a:rPr lang="en-US" dirty="0"/>
              <a:t>Involves customer interaction</a:t>
            </a:r>
          </a:p>
          <a:p>
            <a:pPr lvl="1"/>
            <a:r>
              <a:rPr lang="en-US" dirty="0"/>
              <a:t>Changes focus from managing products to managing customers</a:t>
            </a:r>
          </a:p>
          <a:p>
            <a:pPr lvl="1"/>
            <a:r>
              <a:rPr lang="en-US" dirty="0"/>
              <a:t>Analyzes point-of-sale data for patterns used to predict future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943600" y="6492875"/>
            <a:ext cx="32004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EFAE7080-449E-48BA-83E8-6C5C598B2C52}" type="slidenum">
              <a:rPr lang="en-US"/>
              <a:pPr>
                <a:buNone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24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87775"/>
            <a:ext cx="8534400" cy="8683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Sales and Operations Planning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E579CDD0-8CDB-420F-ACFE-17D3F2D85BCE}" type="slidenum">
              <a:rPr lang="en-US"/>
              <a:pPr>
                <a:buNone/>
              </a:pPr>
              <a:t>5</a:t>
            </a:fld>
            <a:endParaRPr lang="en-US" dirty="0"/>
          </a:p>
        </p:txBody>
      </p:sp>
      <p:pic>
        <p:nvPicPr>
          <p:cNvPr id="93082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14400"/>
            <a:ext cx="6629400" cy="49286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/>
              <a:t>Supply Chain Management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9869"/>
            <a:ext cx="8534400" cy="4525963"/>
          </a:xfrm>
        </p:spPr>
        <p:txBody>
          <a:bodyPr/>
          <a:lstStyle/>
          <a:p>
            <a:r>
              <a:rPr lang="en-US" sz="2800" dirty="0"/>
              <a:t>Software that plans and executes business processes related to supply chains</a:t>
            </a:r>
          </a:p>
          <a:p>
            <a:r>
              <a:rPr lang="en-US" sz="2800" dirty="0"/>
              <a:t>Includes</a:t>
            </a:r>
          </a:p>
          <a:p>
            <a:pPr lvl="1"/>
            <a:r>
              <a:rPr lang="en-US" sz="2400" dirty="0"/>
              <a:t>Supply chain planning</a:t>
            </a:r>
          </a:p>
          <a:p>
            <a:pPr lvl="1"/>
            <a:r>
              <a:rPr lang="en-US" sz="2400" dirty="0"/>
              <a:t>Supply chain execution</a:t>
            </a:r>
          </a:p>
          <a:p>
            <a:pPr lvl="1"/>
            <a:r>
              <a:rPr lang="en-US" sz="2400" dirty="0"/>
              <a:t>Supplier relationship management</a:t>
            </a:r>
          </a:p>
          <a:p>
            <a:pPr lvl="1"/>
            <a:endParaRPr lang="en-US" sz="2400" dirty="0"/>
          </a:p>
          <a:p>
            <a:r>
              <a:rPr lang="en-US" sz="2800" dirty="0"/>
              <a:t>Distinctions between ERP and SCM are becoming increasingly blurred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15-</a:t>
            </a:r>
            <a:fld id="{A2E57C9A-3806-4175-ABF9-742B1D1B442C}" type="slidenum">
              <a:rPr lang="en-US"/>
              <a:pPr>
                <a:buNone/>
              </a:pPr>
              <a:t>50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486400" cy="914400"/>
          </a:xfrm>
        </p:spPr>
        <p:txBody>
          <a:bodyPr>
            <a:normAutofit/>
          </a:bodyPr>
          <a:lstStyle/>
          <a:p>
            <a:r>
              <a:rPr lang="en-US" dirty="0"/>
              <a:t>In the Lecture we covered: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3710" y="990600"/>
            <a:ext cx="8279290" cy="457199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Sales and Operational Planning 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The Sales and Operations Planning Process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Strategies for Adjusting Capacity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Strategies for Managing Demand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Quantitative Techniques for Aggregate Planning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Hierarchical Nature of Planning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Aggregate Planning for Services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6000" dirty="0"/>
              <a:t>Resource Planning</a:t>
            </a:r>
          </a:p>
          <a:p>
            <a:pPr lvl="1"/>
            <a:r>
              <a:rPr lang="en-US" sz="4200" dirty="0"/>
              <a:t>Material Requirements Planning (MRP)</a:t>
            </a:r>
          </a:p>
          <a:p>
            <a:pPr lvl="1"/>
            <a:r>
              <a:rPr lang="en-US" sz="4200" dirty="0"/>
              <a:t>Capacity Requirements Planning (CRP)</a:t>
            </a:r>
          </a:p>
          <a:p>
            <a:pPr lvl="1"/>
            <a:r>
              <a:rPr lang="en-US" sz="4200" dirty="0"/>
              <a:t>Enterprise Resource Planning (ERP)</a:t>
            </a:r>
          </a:p>
          <a:p>
            <a:pPr lvl="1"/>
            <a:r>
              <a:rPr lang="en-US" sz="4200" dirty="0"/>
              <a:t>Customer Relationship Management (CRM)</a:t>
            </a:r>
          </a:p>
          <a:p>
            <a:pPr lvl="1"/>
            <a:r>
              <a:rPr lang="en-US" sz="4200" dirty="0"/>
              <a:t>Supply Chain Management (SCM)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2800" dirty="0"/>
          </a:p>
          <a:p>
            <a:pPr lvl="1">
              <a:lnSpc>
                <a:spcPct val="90000"/>
              </a:lnSpc>
              <a:buNone/>
            </a:pPr>
            <a:endParaRPr lang="en-US" sz="2800" dirty="0"/>
          </a:p>
          <a:p>
            <a:pPr lvl="1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E4DE4241-8B19-410F-B1D9-1380783CDEA5}" type="slidenum">
              <a:rPr lang="en-US"/>
              <a:pPr>
                <a:buNone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1882-40B7-F8ED-8357-20727D51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algn="ctr"/>
            <a:r>
              <a:rPr lang="en-AU" dirty="0"/>
              <a:t>Next Week: 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80A-9650-748E-9521-06FEF28A5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3048000"/>
            <a:ext cx="8229600" cy="4191000"/>
          </a:xfrm>
        </p:spPr>
        <p:txBody>
          <a:bodyPr>
            <a:normAutofit/>
          </a:bodyPr>
          <a:lstStyle/>
          <a:p>
            <a:r>
              <a:rPr lang="en-AU" sz="3200" dirty="0"/>
              <a:t>Lean Systems</a:t>
            </a:r>
          </a:p>
        </p:txBody>
      </p:sp>
    </p:spTree>
    <p:extLst>
      <p:ext uri="{BB962C8B-B14F-4D97-AF65-F5344CB8AC3E}">
        <p14:creationId xmlns:p14="http://schemas.microsoft.com/office/powerpoint/2010/main" val="404776964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 of Aggregate Planning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9500" y="6350000"/>
            <a:ext cx="7810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11-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S&amp;OP Planning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639179AB-28CB-4F46-8E30-88F79A144A1E}" type="slidenum">
              <a:rPr lang="en-US"/>
              <a:pPr>
                <a:buNone/>
              </a:pPr>
              <a:t>7</a:t>
            </a:fld>
            <a:endParaRPr lang="en-US" dirty="0"/>
          </a:p>
        </p:txBody>
      </p:sp>
      <p:pic>
        <p:nvPicPr>
          <p:cNvPr id="993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727" y="1371600"/>
            <a:ext cx="8146473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Demand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4FC3E5F9-D5E7-451A-BE46-BA1968B2548E}" type="slidenum">
              <a:rPr lang="en-US"/>
              <a:pPr>
                <a:buNone/>
              </a:pPr>
              <a:t>8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5400" y="1295400"/>
            <a:ext cx="6629400" cy="4114800"/>
            <a:chOff x="1295400" y="1295400"/>
            <a:chExt cx="6629400" cy="4114800"/>
          </a:xfrm>
        </p:grpSpPr>
        <p:sp>
          <p:nvSpPr>
            <p:cNvPr id="17" name="Rectangle 16"/>
            <p:cNvSpPr/>
            <p:nvPr/>
          </p:nvSpPr>
          <p:spPr>
            <a:xfrm>
              <a:off x="1295400" y="1295400"/>
              <a:ext cx="6629400" cy="4114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061" name="Freeform 5"/>
            <p:cNvSpPr>
              <a:spLocks/>
            </p:cNvSpPr>
            <p:nvPr/>
          </p:nvSpPr>
          <p:spPr bwMode="auto">
            <a:xfrm>
              <a:off x="1919288" y="1487488"/>
              <a:ext cx="5715000" cy="3344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07"/>
                </a:cxn>
                <a:cxn ang="0">
                  <a:pos x="3600" y="2107"/>
                </a:cxn>
              </a:cxnLst>
              <a:rect l="0" t="0" r="r" b="b"/>
              <a:pathLst>
                <a:path w="3600" h="2107">
                  <a:moveTo>
                    <a:pt x="0" y="0"/>
                  </a:moveTo>
                  <a:lnTo>
                    <a:pt x="0" y="2107"/>
                  </a:lnTo>
                  <a:lnTo>
                    <a:pt x="3600" y="210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41063" name="Freeform 7"/>
            <p:cNvSpPr>
              <a:spLocks/>
            </p:cNvSpPr>
            <p:nvPr/>
          </p:nvSpPr>
          <p:spPr bwMode="auto">
            <a:xfrm>
              <a:off x="1905000" y="2035175"/>
              <a:ext cx="5770563" cy="2301875"/>
            </a:xfrm>
            <a:custGeom>
              <a:avLst/>
              <a:gdLst/>
              <a:ahLst/>
              <a:cxnLst>
                <a:cxn ang="0">
                  <a:pos x="0" y="722"/>
                </a:cxn>
                <a:cxn ang="0">
                  <a:pos x="75" y="985"/>
                </a:cxn>
                <a:cxn ang="0">
                  <a:pos x="142" y="1175"/>
                </a:cxn>
                <a:cxn ang="0">
                  <a:pos x="222" y="1344"/>
                </a:cxn>
                <a:cxn ang="0">
                  <a:pos x="299" y="1419"/>
                </a:cxn>
                <a:cxn ang="0">
                  <a:pos x="389" y="1449"/>
                </a:cxn>
                <a:cxn ang="0">
                  <a:pos x="496" y="1425"/>
                </a:cxn>
                <a:cxn ang="0">
                  <a:pos x="579" y="1345"/>
                </a:cxn>
                <a:cxn ang="0">
                  <a:pos x="659" y="1171"/>
                </a:cxn>
                <a:cxn ang="0">
                  <a:pos x="739" y="950"/>
                </a:cxn>
                <a:cxn ang="0">
                  <a:pos x="811" y="710"/>
                </a:cxn>
                <a:cxn ang="0">
                  <a:pos x="901" y="406"/>
                </a:cxn>
                <a:cxn ang="0">
                  <a:pos x="989" y="182"/>
                </a:cxn>
                <a:cxn ang="0">
                  <a:pos x="1058" y="82"/>
                </a:cxn>
                <a:cxn ang="0">
                  <a:pos x="1123" y="19"/>
                </a:cxn>
                <a:cxn ang="0">
                  <a:pos x="1213" y="1"/>
                </a:cxn>
                <a:cxn ang="0">
                  <a:pos x="1299" y="17"/>
                </a:cxn>
                <a:cxn ang="0">
                  <a:pos x="1365" y="78"/>
                </a:cxn>
                <a:cxn ang="0">
                  <a:pos x="1424" y="171"/>
                </a:cxn>
                <a:cxn ang="0">
                  <a:pos x="1525" y="409"/>
                </a:cxn>
                <a:cxn ang="0">
                  <a:pos x="1613" y="723"/>
                </a:cxn>
                <a:cxn ang="0">
                  <a:pos x="1693" y="987"/>
                </a:cxn>
                <a:cxn ang="0">
                  <a:pos x="1752" y="1158"/>
                </a:cxn>
                <a:cxn ang="0">
                  <a:pos x="1829" y="1315"/>
                </a:cxn>
                <a:cxn ang="0">
                  <a:pos x="1915" y="1414"/>
                </a:cxn>
                <a:cxn ang="0">
                  <a:pos x="2018" y="1450"/>
                </a:cxn>
                <a:cxn ang="0">
                  <a:pos x="2128" y="1417"/>
                </a:cxn>
                <a:cxn ang="0">
                  <a:pos x="2213" y="1326"/>
                </a:cxn>
                <a:cxn ang="0">
                  <a:pos x="2285" y="1161"/>
                </a:cxn>
                <a:cxn ang="0">
                  <a:pos x="2365" y="937"/>
                </a:cxn>
                <a:cxn ang="0">
                  <a:pos x="2435" y="713"/>
                </a:cxn>
                <a:cxn ang="0">
                  <a:pos x="2501" y="473"/>
                </a:cxn>
                <a:cxn ang="0">
                  <a:pos x="2603" y="198"/>
                </a:cxn>
                <a:cxn ang="0">
                  <a:pos x="2667" y="86"/>
                </a:cxn>
                <a:cxn ang="0">
                  <a:pos x="2741" y="19"/>
                </a:cxn>
                <a:cxn ang="0">
                  <a:pos x="2837" y="1"/>
                </a:cxn>
                <a:cxn ang="0">
                  <a:pos x="2920" y="25"/>
                </a:cxn>
                <a:cxn ang="0">
                  <a:pos x="2987" y="91"/>
                </a:cxn>
                <a:cxn ang="0">
                  <a:pos x="3067" y="217"/>
                </a:cxn>
                <a:cxn ang="0">
                  <a:pos x="3160" y="473"/>
                </a:cxn>
                <a:cxn ang="0">
                  <a:pos x="3232" y="726"/>
                </a:cxn>
                <a:cxn ang="0">
                  <a:pos x="3299" y="947"/>
                </a:cxn>
                <a:cxn ang="0">
                  <a:pos x="3368" y="1166"/>
                </a:cxn>
                <a:cxn ang="0">
                  <a:pos x="3440" y="1313"/>
                </a:cxn>
                <a:cxn ang="0">
                  <a:pos x="3517" y="1403"/>
                </a:cxn>
                <a:cxn ang="0">
                  <a:pos x="3573" y="1441"/>
                </a:cxn>
                <a:cxn ang="0">
                  <a:pos x="3635" y="1449"/>
                </a:cxn>
              </a:cxnLst>
              <a:rect l="0" t="0" r="r" b="b"/>
              <a:pathLst>
                <a:path w="3635" h="1450">
                  <a:moveTo>
                    <a:pt x="0" y="722"/>
                  </a:moveTo>
                  <a:cubicBezTo>
                    <a:pt x="12" y="766"/>
                    <a:pt x="51" y="910"/>
                    <a:pt x="75" y="985"/>
                  </a:cubicBezTo>
                  <a:cubicBezTo>
                    <a:pt x="99" y="1060"/>
                    <a:pt x="117" y="1115"/>
                    <a:pt x="142" y="1175"/>
                  </a:cubicBezTo>
                  <a:cubicBezTo>
                    <a:pt x="167" y="1235"/>
                    <a:pt x="196" y="1303"/>
                    <a:pt x="222" y="1344"/>
                  </a:cubicBezTo>
                  <a:cubicBezTo>
                    <a:pt x="248" y="1385"/>
                    <a:pt x="271" y="1402"/>
                    <a:pt x="299" y="1419"/>
                  </a:cubicBezTo>
                  <a:cubicBezTo>
                    <a:pt x="327" y="1436"/>
                    <a:pt x="356" y="1448"/>
                    <a:pt x="389" y="1449"/>
                  </a:cubicBezTo>
                  <a:cubicBezTo>
                    <a:pt x="422" y="1450"/>
                    <a:pt x="464" y="1442"/>
                    <a:pt x="496" y="1425"/>
                  </a:cubicBezTo>
                  <a:cubicBezTo>
                    <a:pt x="528" y="1408"/>
                    <a:pt x="552" y="1387"/>
                    <a:pt x="579" y="1345"/>
                  </a:cubicBezTo>
                  <a:cubicBezTo>
                    <a:pt x="606" y="1303"/>
                    <a:pt x="632" y="1237"/>
                    <a:pt x="659" y="1171"/>
                  </a:cubicBezTo>
                  <a:cubicBezTo>
                    <a:pt x="686" y="1105"/>
                    <a:pt x="714" y="1027"/>
                    <a:pt x="739" y="950"/>
                  </a:cubicBezTo>
                  <a:cubicBezTo>
                    <a:pt x="764" y="873"/>
                    <a:pt x="784" y="801"/>
                    <a:pt x="811" y="710"/>
                  </a:cubicBezTo>
                  <a:cubicBezTo>
                    <a:pt x="838" y="619"/>
                    <a:pt x="871" y="494"/>
                    <a:pt x="901" y="406"/>
                  </a:cubicBezTo>
                  <a:cubicBezTo>
                    <a:pt x="931" y="318"/>
                    <a:pt x="963" y="236"/>
                    <a:pt x="989" y="182"/>
                  </a:cubicBezTo>
                  <a:cubicBezTo>
                    <a:pt x="1015" y="128"/>
                    <a:pt x="1036" y="109"/>
                    <a:pt x="1058" y="82"/>
                  </a:cubicBezTo>
                  <a:cubicBezTo>
                    <a:pt x="1080" y="55"/>
                    <a:pt x="1097" y="32"/>
                    <a:pt x="1123" y="19"/>
                  </a:cubicBezTo>
                  <a:cubicBezTo>
                    <a:pt x="1149" y="6"/>
                    <a:pt x="1184" y="1"/>
                    <a:pt x="1213" y="1"/>
                  </a:cubicBezTo>
                  <a:cubicBezTo>
                    <a:pt x="1242" y="1"/>
                    <a:pt x="1274" y="4"/>
                    <a:pt x="1299" y="17"/>
                  </a:cubicBezTo>
                  <a:cubicBezTo>
                    <a:pt x="1324" y="30"/>
                    <a:pt x="1344" y="52"/>
                    <a:pt x="1365" y="78"/>
                  </a:cubicBezTo>
                  <a:cubicBezTo>
                    <a:pt x="1386" y="104"/>
                    <a:pt x="1397" y="116"/>
                    <a:pt x="1424" y="171"/>
                  </a:cubicBezTo>
                  <a:cubicBezTo>
                    <a:pt x="1451" y="226"/>
                    <a:pt x="1494" y="317"/>
                    <a:pt x="1525" y="409"/>
                  </a:cubicBezTo>
                  <a:cubicBezTo>
                    <a:pt x="1556" y="501"/>
                    <a:pt x="1585" y="627"/>
                    <a:pt x="1613" y="723"/>
                  </a:cubicBezTo>
                  <a:cubicBezTo>
                    <a:pt x="1641" y="819"/>
                    <a:pt x="1670" y="915"/>
                    <a:pt x="1693" y="987"/>
                  </a:cubicBezTo>
                  <a:cubicBezTo>
                    <a:pt x="1716" y="1059"/>
                    <a:pt x="1729" y="1103"/>
                    <a:pt x="1752" y="1158"/>
                  </a:cubicBezTo>
                  <a:cubicBezTo>
                    <a:pt x="1775" y="1213"/>
                    <a:pt x="1802" y="1272"/>
                    <a:pt x="1829" y="1315"/>
                  </a:cubicBezTo>
                  <a:cubicBezTo>
                    <a:pt x="1856" y="1358"/>
                    <a:pt x="1884" y="1392"/>
                    <a:pt x="1915" y="1414"/>
                  </a:cubicBezTo>
                  <a:cubicBezTo>
                    <a:pt x="1946" y="1436"/>
                    <a:pt x="1983" y="1450"/>
                    <a:pt x="2018" y="1450"/>
                  </a:cubicBezTo>
                  <a:cubicBezTo>
                    <a:pt x="2053" y="1450"/>
                    <a:pt x="2096" y="1438"/>
                    <a:pt x="2128" y="1417"/>
                  </a:cubicBezTo>
                  <a:cubicBezTo>
                    <a:pt x="2160" y="1396"/>
                    <a:pt x="2187" y="1369"/>
                    <a:pt x="2213" y="1326"/>
                  </a:cubicBezTo>
                  <a:cubicBezTo>
                    <a:pt x="2239" y="1283"/>
                    <a:pt x="2260" y="1226"/>
                    <a:pt x="2285" y="1161"/>
                  </a:cubicBezTo>
                  <a:cubicBezTo>
                    <a:pt x="2310" y="1096"/>
                    <a:pt x="2340" y="1012"/>
                    <a:pt x="2365" y="937"/>
                  </a:cubicBezTo>
                  <a:cubicBezTo>
                    <a:pt x="2390" y="862"/>
                    <a:pt x="2412" y="790"/>
                    <a:pt x="2435" y="713"/>
                  </a:cubicBezTo>
                  <a:cubicBezTo>
                    <a:pt x="2458" y="636"/>
                    <a:pt x="2473" y="559"/>
                    <a:pt x="2501" y="473"/>
                  </a:cubicBezTo>
                  <a:cubicBezTo>
                    <a:pt x="2529" y="387"/>
                    <a:pt x="2575" y="262"/>
                    <a:pt x="2603" y="198"/>
                  </a:cubicBezTo>
                  <a:cubicBezTo>
                    <a:pt x="2631" y="134"/>
                    <a:pt x="2644" y="116"/>
                    <a:pt x="2667" y="86"/>
                  </a:cubicBezTo>
                  <a:cubicBezTo>
                    <a:pt x="2690" y="56"/>
                    <a:pt x="2713" y="33"/>
                    <a:pt x="2741" y="19"/>
                  </a:cubicBezTo>
                  <a:cubicBezTo>
                    <a:pt x="2769" y="5"/>
                    <a:pt x="2807" y="0"/>
                    <a:pt x="2837" y="1"/>
                  </a:cubicBezTo>
                  <a:cubicBezTo>
                    <a:pt x="2867" y="2"/>
                    <a:pt x="2895" y="10"/>
                    <a:pt x="2920" y="25"/>
                  </a:cubicBezTo>
                  <a:cubicBezTo>
                    <a:pt x="2945" y="40"/>
                    <a:pt x="2963" y="59"/>
                    <a:pt x="2987" y="91"/>
                  </a:cubicBezTo>
                  <a:cubicBezTo>
                    <a:pt x="3011" y="123"/>
                    <a:pt x="3038" y="153"/>
                    <a:pt x="3067" y="217"/>
                  </a:cubicBezTo>
                  <a:cubicBezTo>
                    <a:pt x="3096" y="281"/>
                    <a:pt x="3133" y="388"/>
                    <a:pt x="3160" y="473"/>
                  </a:cubicBezTo>
                  <a:cubicBezTo>
                    <a:pt x="3187" y="558"/>
                    <a:pt x="3209" y="647"/>
                    <a:pt x="3232" y="726"/>
                  </a:cubicBezTo>
                  <a:cubicBezTo>
                    <a:pt x="3255" y="805"/>
                    <a:pt x="3276" y="874"/>
                    <a:pt x="3299" y="947"/>
                  </a:cubicBezTo>
                  <a:cubicBezTo>
                    <a:pt x="3322" y="1020"/>
                    <a:pt x="3345" y="1105"/>
                    <a:pt x="3368" y="1166"/>
                  </a:cubicBezTo>
                  <a:cubicBezTo>
                    <a:pt x="3391" y="1227"/>
                    <a:pt x="3415" y="1274"/>
                    <a:pt x="3440" y="1313"/>
                  </a:cubicBezTo>
                  <a:cubicBezTo>
                    <a:pt x="3465" y="1352"/>
                    <a:pt x="3495" y="1382"/>
                    <a:pt x="3517" y="1403"/>
                  </a:cubicBezTo>
                  <a:cubicBezTo>
                    <a:pt x="3539" y="1424"/>
                    <a:pt x="3553" y="1433"/>
                    <a:pt x="3573" y="1441"/>
                  </a:cubicBezTo>
                  <a:cubicBezTo>
                    <a:pt x="3593" y="1449"/>
                    <a:pt x="3622" y="1447"/>
                    <a:pt x="3635" y="1449"/>
                  </a:cubicBezTo>
                </a:path>
              </a:pathLst>
            </a:custGeom>
            <a:noFill/>
            <a:ln w="38100" cap="flat" cmpd="sng">
              <a:solidFill>
                <a:srgbClr val="CC99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941065" name="Rectangle 9"/>
            <p:cNvSpPr>
              <a:spLocks noChangeArrowheads="1"/>
            </p:cNvSpPr>
            <p:nvPr/>
          </p:nvSpPr>
          <p:spPr bwMode="auto">
            <a:xfrm>
              <a:off x="4259263" y="1595438"/>
              <a:ext cx="16573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sz="2000" dirty="0">
                  <a:effectLst/>
                </a:rPr>
                <a:t>Demand</a:t>
              </a:r>
            </a:p>
          </p:txBody>
        </p:sp>
        <p:sp>
          <p:nvSpPr>
            <p:cNvPr id="941066" name="Rectangle 10"/>
            <p:cNvSpPr>
              <a:spLocks noChangeArrowheads="1"/>
            </p:cNvSpPr>
            <p:nvPr/>
          </p:nvSpPr>
          <p:spPr bwMode="auto">
            <a:xfrm rot="16200000">
              <a:off x="1119188" y="2879725"/>
              <a:ext cx="9699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sz="2000" dirty="0">
                  <a:effectLst/>
                </a:rPr>
                <a:t>Units</a:t>
              </a:r>
            </a:p>
          </p:txBody>
        </p:sp>
        <p:sp>
          <p:nvSpPr>
            <p:cNvPr id="941067" name="Rectangle 11"/>
            <p:cNvSpPr>
              <a:spLocks noChangeArrowheads="1"/>
            </p:cNvSpPr>
            <p:nvPr/>
          </p:nvSpPr>
          <p:spPr bwMode="auto">
            <a:xfrm>
              <a:off x="4392613" y="4976813"/>
              <a:ext cx="10001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sz="2000" dirty="0">
                  <a:effectLst/>
                </a:rPr>
                <a:t>Time</a:t>
              </a:r>
            </a:p>
          </p:txBody>
        </p:sp>
        <p:sp>
          <p:nvSpPr>
            <p:cNvPr id="941069" name="Line 13"/>
            <p:cNvSpPr>
              <a:spLocks noChangeShapeType="1"/>
            </p:cNvSpPr>
            <p:nvPr/>
          </p:nvSpPr>
          <p:spPr bwMode="auto">
            <a:xfrm flipH="1">
              <a:off x="4092575" y="1952625"/>
              <a:ext cx="225425" cy="14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26794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Demand Strategies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idx="1"/>
          </p:nvPr>
        </p:nvSpPr>
        <p:spPr>
          <a:xfrm>
            <a:off x="480350" y="1202800"/>
            <a:ext cx="8511250" cy="3881438"/>
          </a:xfrm>
        </p:spPr>
        <p:txBody>
          <a:bodyPr/>
          <a:lstStyle/>
          <a:p>
            <a:r>
              <a:rPr lang="en-US" sz="2800" dirty="0"/>
              <a:t>Adjusting capacity</a:t>
            </a:r>
          </a:p>
          <a:p>
            <a:pPr lvl="1"/>
            <a:r>
              <a:rPr lang="en-US" sz="2400" dirty="0"/>
              <a:t>Resources to meet demand are acquired and maintained over the time horizon of the plan</a:t>
            </a:r>
          </a:p>
          <a:p>
            <a:pPr lvl="1"/>
            <a:r>
              <a:rPr lang="en-US" sz="2400" dirty="0"/>
              <a:t>Minor variations in demand are handled with overtime or under-time</a:t>
            </a:r>
          </a:p>
          <a:p>
            <a:r>
              <a:rPr lang="en-US" sz="2800" dirty="0"/>
              <a:t>Managing demand</a:t>
            </a:r>
          </a:p>
          <a:p>
            <a:pPr lvl="1"/>
            <a:r>
              <a:rPr lang="en-US" sz="2400" dirty="0"/>
              <a:t>Proactive demand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14-</a:t>
            </a:r>
            <a:fld id="{8F0960D4-D49C-4823-ADBB-EE57BFC7EF4B}" type="slidenum">
              <a:rPr lang="en-US"/>
              <a:pPr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QUTbusinesssch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QUTbusinessschool</Template>
  <TotalTime>8671</TotalTime>
  <Words>2478</Words>
  <Application>Microsoft Office PowerPoint</Application>
  <PresentationFormat>On-screen Show (4:3)</PresentationFormat>
  <Paragraphs>566</Paragraphs>
  <Slides>52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Constantia</vt:lpstr>
      <vt:lpstr>Wingdings</vt:lpstr>
      <vt:lpstr>QUTbusinessschool</vt:lpstr>
      <vt:lpstr>MGB235 MONITORING AND MANAGING OPERATIONAL PERFORMANCE</vt:lpstr>
      <vt:lpstr>Lecture Outline</vt:lpstr>
      <vt:lpstr>Sales and Operations Planning</vt:lpstr>
      <vt:lpstr>Why Use Aggregate Planning</vt:lpstr>
      <vt:lpstr>Sales and Operations Planning Process</vt:lpstr>
      <vt:lpstr>Overview of Aggregate Planning</vt:lpstr>
      <vt:lpstr>Monthly S&amp;OP Planning Process</vt:lpstr>
      <vt:lpstr>What is Demand</vt:lpstr>
      <vt:lpstr>Meeting Demand Strategies</vt:lpstr>
      <vt:lpstr>Strategies for Managing Demand Proactive demand management </vt:lpstr>
      <vt:lpstr>PowerPoint Presentation</vt:lpstr>
      <vt:lpstr>Strategies for Adjusting Capacity</vt:lpstr>
      <vt:lpstr>Strategies for Adjusting Capacity</vt:lpstr>
      <vt:lpstr>Summary: Strategies for Matching Supply and Demand for Services</vt:lpstr>
      <vt:lpstr>Level Production</vt:lpstr>
      <vt:lpstr>Chase Demand</vt:lpstr>
      <vt:lpstr>Pure Strategies</vt:lpstr>
      <vt:lpstr>Level Production Strategy</vt:lpstr>
      <vt:lpstr>Chase Demand Strategy</vt:lpstr>
      <vt:lpstr>Other Production Strategies: Mixed Strategy</vt:lpstr>
      <vt:lpstr>Collaborative Planning</vt:lpstr>
      <vt:lpstr>Disaggregation</vt:lpstr>
      <vt:lpstr>Disaggregation</vt:lpstr>
      <vt:lpstr>Hierarchical Nature of Planning</vt:lpstr>
      <vt:lpstr>Aggregate Planning for Services</vt:lpstr>
      <vt:lpstr>Aggregate Planning in Services</vt:lpstr>
      <vt:lpstr>Yield Management</vt:lpstr>
      <vt:lpstr>Resource Planning: Lecture Outline</vt:lpstr>
      <vt:lpstr>Resource Planning  for  Manufacturing starts  with the Aggregate Plan </vt:lpstr>
      <vt:lpstr>Material Requirements Planning (MRP)</vt:lpstr>
      <vt:lpstr>Demand Characteristics</vt:lpstr>
      <vt:lpstr>Material Requirements Planning</vt:lpstr>
      <vt:lpstr>MRP Inputs and Outputs</vt:lpstr>
      <vt:lpstr>Calculating Capacity</vt:lpstr>
      <vt:lpstr>Calculating Capacity</vt:lpstr>
      <vt:lpstr>Example: Copy Courier</vt:lpstr>
      <vt:lpstr>Copy Courier</vt:lpstr>
      <vt:lpstr>Load Calculations</vt:lpstr>
      <vt:lpstr>Loading</vt:lpstr>
      <vt:lpstr>Reducing Over-load Conditions</vt:lpstr>
      <vt:lpstr>PowerPoint Presentation</vt:lpstr>
      <vt:lpstr>PowerPoint Presentation</vt:lpstr>
      <vt:lpstr>PowerPoint Presentation</vt:lpstr>
      <vt:lpstr>Enterprise Resource Planning (ERP)</vt:lpstr>
      <vt:lpstr>Organizational Data Flows</vt:lpstr>
      <vt:lpstr>ERP’s Central Database</vt:lpstr>
      <vt:lpstr>ERP Implementation</vt:lpstr>
      <vt:lpstr>PowerPoint Presentation</vt:lpstr>
      <vt:lpstr>Customer Relationship Management (CRM)</vt:lpstr>
      <vt:lpstr>Supply Chain Management</vt:lpstr>
      <vt:lpstr>In the Lecture we covered:</vt:lpstr>
      <vt:lpstr>Next Week: Last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Planning</dc:title>
  <dc:creator>Mervyn J Morris</dc:creator>
  <cp:lastModifiedBy>Kavoos Mohannak</cp:lastModifiedBy>
  <cp:revision>196</cp:revision>
  <cp:lastPrinted>2017-10-06T00:06:31Z</cp:lastPrinted>
  <dcterms:created xsi:type="dcterms:W3CDTF">2004-12-04T04:02:51Z</dcterms:created>
  <dcterms:modified xsi:type="dcterms:W3CDTF">2022-05-20T00:07:31Z</dcterms:modified>
</cp:coreProperties>
</file>