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xml" ContentType="application/vnd.openxmlformats-officedocument.presentationml.tags+xml"/>
  <Override PartName="/ppt/notesSlides/notesSlide36.xml" ContentType="application/vnd.openxmlformats-officedocument.presentationml.notesSlide+xml"/>
  <Override PartName="/ppt/tags/tag3.xml" ContentType="application/vnd.openxmlformats-officedocument.presentationml.tags+xml"/>
  <Override PartName="/ppt/notesSlides/notesSlide37.xml" ContentType="application/vnd.openxmlformats-officedocument.presentationml.notesSlide+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9.xml" ContentType="application/vnd.openxmlformats-officedocument.presentationml.tags+xml"/>
  <Override PartName="/ppt/notesSlides/notesSlide4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4"/>
  </p:sldMasterIdLst>
  <p:notesMasterIdLst>
    <p:notesMasterId r:id="rId59"/>
  </p:notesMasterIdLst>
  <p:sldIdLst>
    <p:sldId id="256" r:id="rId5"/>
    <p:sldId id="299" r:id="rId6"/>
    <p:sldId id="291" r:id="rId7"/>
    <p:sldId id="287" r:id="rId8"/>
    <p:sldId id="288" r:id="rId9"/>
    <p:sldId id="363" r:id="rId10"/>
    <p:sldId id="333" r:id="rId11"/>
    <p:sldId id="334" r:id="rId12"/>
    <p:sldId id="368" r:id="rId13"/>
    <p:sldId id="364" r:id="rId14"/>
    <p:sldId id="365" r:id="rId15"/>
    <p:sldId id="312" r:id="rId16"/>
    <p:sldId id="303" r:id="rId17"/>
    <p:sldId id="304" r:id="rId18"/>
    <p:sldId id="305" r:id="rId19"/>
    <p:sldId id="341" r:id="rId20"/>
    <p:sldId id="342" r:id="rId21"/>
    <p:sldId id="343" r:id="rId22"/>
    <p:sldId id="344" r:id="rId23"/>
    <p:sldId id="345" r:id="rId24"/>
    <p:sldId id="346" r:id="rId25"/>
    <p:sldId id="369" r:id="rId26"/>
    <p:sldId id="300" r:id="rId27"/>
    <p:sldId id="278" r:id="rId28"/>
    <p:sldId id="308" r:id="rId29"/>
    <p:sldId id="279" r:id="rId30"/>
    <p:sldId id="307" r:id="rId31"/>
    <p:sldId id="311" r:id="rId32"/>
    <p:sldId id="309" r:id="rId33"/>
    <p:sldId id="310" r:id="rId34"/>
    <p:sldId id="295" r:id="rId35"/>
    <p:sldId id="370" r:id="rId36"/>
    <p:sldId id="371" r:id="rId37"/>
    <p:sldId id="356" r:id="rId38"/>
    <p:sldId id="359" r:id="rId39"/>
    <p:sldId id="347" r:id="rId40"/>
    <p:sldId id="372" r:id="rId41"/>
    <p:sldId id="373" r:id="rId42"/>
    <p:sldId id="280" r:id="rId43"/>
    <p:sldId id="319" r:id="rId44"/>
    <p:sldId id="320" r:id="rId45"/>
    <p:sldId id="335" r:id="rId46"/>
    <p:sldId id="336" r:id="rId47"/>
    <p:sldId id="332" r:id="rId48"/>
    <p:sldId id="337" r:id="rId49"/>
    <p:sldId id="328" r:id="rId50"/>
    <p:sldId id="323" r:id="rId51"/>
    <p:sldId id="324" r:id="rId52"/>
    <p:sldId id="321" r:id="rId53"/>
    <p:sldId id="339" r:id="rId54"/>
    <p:sldId id="271" r:id="rId55"/>
    <p:sldId id="270" r:id="rId56"/>
    <p:sldId id="258" r:id="rId57"/>
    <p:sldId id="326" r:id="rId58"/>
  </p:sldIdLst>
  <p:sldSz cx="9144000" cy="6858000" type="screen4x3"/>
  <p:notesSz cx="6807200" cy="9939338"/>
  <p:defaultTextStyle>
    <a:defPPr>
      <a:defRPr lang="en-AU"/>
    </a:defPPr>
    <a:lvl1pPr algn="l" rtl="0" fontAlgn="base">
      <a:spcBef>
        <a:spcPct val="50000"/>
      </a:spcBef>
      <a:spcAft>
        <a:spcPct val="0"/>
      </a:spcAft>
      <a:defRPr sz="2400" kern="1200">
        <a:solidFill>
          <a:schemeClr val="tx1"/>
        </a:solidFill>
        <a:latin typeface="Arial" charset="0"/>
        <a:ea typeface="+mn-ea"/>
        <a:cs typeface="+mn-cs"/>
      </a:defRPr>
    </a:lvl1pPr>
    <a:lvl2pPr marL="457200" algn="l" rtl="0" fontAlgn="base">
      <a:spcBef>
        <a:spcPct val="50000"/>
      </a:spcBef>
      <a:spcAft>
        <a:spcPct val="0"/>
      </a:spcAft>
      <a:defRPr sz="2400" kern="1200">
        <a:solidFill>
          <a:schemeClr val="tx1"/>
        </a:solidFill>
        <a:latin typeface="Arial" charset="0"/>
        <a:ea typeface="+mn-ea"/>
        <a:cs typeface="+mn-cs"/>
      </a:defRPr>
    </a:lvl2pPr>
    <a:lvl3pPr marL="914400" algn="l" rtl="0" fontAlgn="base">
      <a:spcBef>
        <a:spcPct val="50000"/>
      </a:spcBef>
      <a:spcAft>
        <a:spcPct val="0"/>
      </a:spcAft>
      <a:defRPr sz="2400" kern="1200">
        <a:solidFill>
          <a:schemeClr val="tx1"/>
        </a:solidFill>
        <a:latin typeface="Arial" charset="0"/>
        <a:ea typeface="+mn-ea"/>
        <a:cs typeface="+mn-cs"/>
      </a:defRPr>
    </a:lvl3pPr>
    <a:lvl4pPr marL="1371600" algn="l" rtl="0" fontAlgn="base">
      <a:spcBef>
        <a:spcPct val="50000"/>
      </a:spcBef>
      <a:spcAft>
        <a:spcPct val="0"/>
      </a:spcAft>
      <a:defRPr sz="2400" kern="1200">
        <a:solidFill>
          <a:schemeClr val="tx1"/>
        </a:solidFill>
        <a:latin typeface="Arial" charset="0"/>
        <a:ea typeface="+mn-ea"/>
        <a:cs typeface="+mn-cs"/>
      </a:defRPr>
    </a:lvl4pPr>
    <a:lvl5pPr marL="1828800" algn="l" rtl="0" fontAlgn="base">
      <a:spcBef>
        <a:spcPct val="5000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00" autoAdjust="0"/>
    <p:restoredTop sz="96092" autoAdjust="0"/>
  </p:normalViewPr>
  <p:slideViewPr>
    <p:cSldViewPr>
      <p:cViewPr varScale="1">
        <p:scale>
          <a:sx n="112" d="100"/>
          <a:sy n="112" d="100"/>
        </p:scale>
        <p:origin x="1182"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oos Mohannak" userId="9a8bcc8e744308ce" providerId="LiveId" clId="{182392A0-BC86-4916-BC0D-E57F20638765}"/>
    <pc:docChg chg="modSld">
      <pc:chgData name="Kavoos Mohannak" userId="9a8bcc8e744308ce" providerId="LiveId" clId="{182392A0-BC86-4916-BC0D-E57F20638765}" dt="2023-03-15T23:05:21.644" v="7" actId="20577"/>
      <pc:docMkLst>
        <pc:docMk/>
      </pc:docMkLst>
      <pc:sldChg chg="modSp mod">
        <pc:chgData name="Kavoos Mohannak" userId="9a8bcc8e744308ce" providerId="LiveId" clId="{182392A0-BC86-4916-BC0D-E57F20638765}" dt="2023-03-15T23:05:21.644" v="7" actId="20577"/>
        <pc:sldMkLst>
          <pc:docMk/>
          <pc:sldMk cId="0" sldId="258"/>
        </pc:sldMkLst>
        <pc:spChg chg="mod">
          <ac:chgData name="Kavoos Mohannak" userId="9a8bcc8e744308ce" providerId="LiveId" clId="{182392A0-BC86-4916-BC0D-E57F20638765}" dt="2023-03-15T23:05:21.644" v="7" actId="20577"/>
          <ac:spMkLst>
            <pc:docMk/>
            <pc:sldMk cId="0" sldId="258"/>
            <ac:spMk id="7" creationId="{CBE8660E-92D5-4DFF-A031-B0C195BD2C5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0"/>
            <a:ext cx="2950529" cy="497445"/>
          </a:xfrm>
          <a:prstGeom prst="rect">
            <a:avLst/>
          </a:prstGeom>
          <a:noFill/>
          <a:ln w="9525">
            <a:noFill/>
            <a:miter lim="800000"/>
            <a:headEnd/>
            <a:tailEnd/>
          </a:ln>
          <a:effectLst/>
        </p:spPr>
        <p:txBody>
          <a:bodyPr vert="horz" wrap="square" lIns="91546" tIns="45773" rIns="91546" bIns="45773" numCol="1" anchor="t" anchorCtr="0" compatLnSpc="1">
            <a:prstTxWarp prst="textNoShape">
              <a:avLst/>
            </a:prstTxWarp>
          </a:bodyPr>
          <a:lstStyle>
            <a:lvl1pPr>
              <a:spcBef>
                <a:spcPct val="0"/>
              </a:spcBef>
              <a:defRPr sz="1200"/>
            </a:lvl1pPr>
          </a:lstStyle>
          <a:p>
            <a:pPr>
              <a:defRPr/>
            </a:pPr>
            <a:endParaRPr lang="en-AU" dirty="0"/>
          </a:p>
        </p:txBody>
      </p:sp>
      <p:sp>
        <p:nvSpPr>
          <p:cNvPr id="9219" name="Rectangle 3"/>
          <p:cNvSpPr>
            <a:spLocks noGrp="1" noChangeArrowheads="1"/>
          </p:cNvSpPr>
          <p:nvPr>
            <p:ph type="dt" idx="1"/>
          </p:nvPr>
        </p:nvSpPr>
        <p:spPr bwMode="auto">
          <a:xfrm>
            <a:off x="3855082" y="0"/>
            <a:ext cx="2950529" cy="497445"/>
          </a:xfrm>
          <a:prstGeom prst="rect">
            <a:avLst/>
          </a:prstGeom>
          <a:noFill/>
          <a:ln w="9525">
            <a:noFill/>
            <a:miter lim="800000"/>
            <a:headEnd/>
            <a:tailEnd/>
          </a:ln>
          <a:effectLst/>
        </p:spPr>
        <p:txBody>
          <a:bodyPr vert="horz" wrap="square" lIns="91546" tIns="45773" rIns="91546" bIns="45773" numCol="1" anchor="t" anchorCtr="0" compatLnSpc="1">
            <a:prstTxWarp prst="textNoShape">
              <a:avLst/>
            </a:prstTxWarp>
          </a:bodyPr>
          <a:lstStyle>
            <a:lvl1pPr algn="r">
              <a:spcBef>
                <a:spcPct val="0"/>
              </a:spcBef>
              <a:defRPr sz="1200"/>
            </a:lvl1pPr>
          </a:lstStyle>
          <a:p>
            <a:pPr>
              <a:defRPr/>
            </a:pPr>
            <a:endParaRPr lang="en-AU" dirty="0"/>
          </a:p>
        </p:txBody>
      </p:sp>
      <p:sp>
        <p:nvSpPr>
          <p:cNvPr id="40964"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0404" y="4721743"/>
            <a:ext cx="5446396" cy="4472225"/>
          </a:xfrm>
          <a:prstGeom prst="rect">
            <a:avLst/>
          </a:prstGeom>
          <a:noFill/>
          <a:ln w="9525">
            <a:noFill/>
            <a:miter lim="800000"/>
            <a:headEnd/>
            <a:tailEnd/>
          </a:ln>
          <a:effectLst/>
        </p:spPr>
        <p:txBody>
          <a:bodyPr vert="horz" wrap="square" lIns="91546" tIns="45773" rIns="91546" bIns="45773"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9222" name="Rectangle 6"/>
          <p:cNvSpPr>
            <a:spLocks noGrp="1" noChangeArrowheads="1"/>
          </p:cNvSpPr>
          <p:nvPr>
            <p:ph type="ftr" sz="quarter" idx="4"/>
          </p:nvPr>
        </p:nvSpPr>
        <p:spPr bwMode="auto">
          <a:xfrm>
            <a:off x="1" y="9440306"/>
            <a:ext cx="2950529" cy="497445"/>
          </a:xfrm>
          <a:prstGeom prst="rect">
            <a:avLst/>
          </a:prstGeom>
          <a:noFill/>
          <a:ln w="9525">
            <a:noFill/>
            <a:miter lim="800000"/>
            <a:headEnd/>
            <a:tailEnd/>
          </a:ln>
          <a:effectLst/>
        </p:spPr>
        <p:txBody>
          <a:bodyPr vert="horz" wrap="square" lIns="91546" tIns="45773" rIns="91546" bIns="45773" numCol="1" anchor="b" anchorCtr="0" compatLnSpc="1">
            <a:prstTxWarp prst="textNoShape">
              <a:avLst/>
            </a:prstTxWarp>
          </a:bodyPr>
          <a:lstStyle>
            <a:lvl1pPr>
              <a:spcBef>
                <a:spcPct val="0"/>
              </a:spcBef>
              <a:defRPr sz="1200"/>
            </a:lvl1pPr>
          </a:lstStyle>
          <a:p>
            <a:pPr>
              <a:defRPr/>
            </a:pPr>
            <a:endParaRPr lang="en-AU" dirty="0"/>
          </a:p>
        </p:txBody>
      </p:sp>
      <p:sp>
        <p:nvSpPr>
          <p:cNvPr id="9223" name="Rectangle 7"/>
          <p:cNvSpPr>
            <a:spLocks noGrp="1" noChangeArrowheads="1"/>
          </p:cNvSpPr>
          <p:nvPr>
            <p:ph type="sldNum" sz="quarter" idx="5"/>
          </p:nvPr>
        </p:nvSpPr>
        <p:spPr bwMode="auto">
          <a:xfrm>
            <a:off x="3855082" y="9440306"/>
            <a:ext cx="2950529" cy="497445"/>
          </a:xfrm>
          <a:prstGeom prst="rect">
            <a:avLst/>
          </a:prstGeom>
          <a:noFill/>
          <a:ln w="9525">
            <a:noFill/>
            <a:miter lim="800000"/>
            <a:headEnd/>
            <a:tailEnd/>
          </a:ln>
          <a:effectLst/>
        </p:spPr>
        <p:txBody>
          <a:bodyPr vert="horz" wrap="square" lIns="91546" tIns="45773" rIns="91546" bIns="45773" numCol="1" anchor="b" anchorCtr="0" compatLnSpc="1">
            <a:prstTxWarp prst="textNoShape">
              <a:avLst/>
            </a:prstTxWarp>
          </a:bodyPr>
          <a:lstStyle>
            <a:lvl1pPr algn="r">
              <a:spcBef>
                <a:spcPct val="0"/>
              </a:spcBef>
              <a:defRPr sz="1200"/>
            </a:lvl1pPr>
          </a:lstStyle>
          <a:p>
            <a:pPr>
              <a:defRPr/>
            </a:pPr>
            <a:fld id="{BBB33DBF-B9E3-42CD-A160-937421C12559}" type="slidenum">
              <a:rPr lang="en-AU"/>
              <a:pPr>
                <a:defRPr/>
              </a:pPr>
              <a:t>‹#›</a:t>
            </a:fld>
            <a:endParaRPr lang="en-AU" dirty="0"/>
          </a:p>
        </p:txBody>
      </p:sp>
    </p:spTree>
    <p:extLst>
      <p:ext uri="{BB962C8B-B14F-4D97-AF65-F5344CB8AC3E}">
        <p14:creationId xmlns:p14="http://schemas.microsoft.com/office/powerpoint/2010/main" val="4200973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6125"/>
            <a:ext cx="4965700" cy="3725863"/>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BBB33DBF-B9E3-42CD-A160-937421C12559}" type="slidenum">
              <a:rPr lang="en-AU" smtClean="0"/>
              <a:pPr>
                <a:defRPr/>
              </a:pPr>
              <a:t>1</a:t>
            </a:fld>
            <a:endParaRPr lang="en-AU" dirty="0"/>
          </a:p>
        </p:txBody>
      </p:sp>
    </p:spTree>
    <p:extLst>
      <p:ext uri="{BB962C8B-B14F-4D97-AF65-F5344CB8AC3E}">
        <p14:creationId xmlns:p14="http://schemas.microsoft.com/office/powerpoint/2010/main" val="2307188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6125"/>
            <a:ext cx="4965700" cy="3725863"/>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BBB33DBF-B9E3-42CD-A160-937421C12559}" type="slidenum">
              <a:rPr lang="en-AU" smtClean="0"/>
              <a:pPr>
                <a:defRPr/>
              </a:pPr>
              <a:t>12</a:t>
            </a:fld>
            <a:endParaRPr lang="en-AU" dirty="0"/>
          </a:p>
        </p:txBody>
      </p:sp>
    </p:spTree>
    <p:extLst>
      <p:ext uri="{BB962C8B-B14F-4D97-AF65-F5344CB8AC3E}">
        <p14:creationId xmlns:p14="http://schemas.microsoft.com/office/powerpoint/2010/main" val="3366664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DF14E2E-A96B-4B75-8131-12C41AB3D2D8}" type="slidenum">
              <a:rPr lang="en-AU" smtClean="0"/>
              <a:pPr/>
              <a:t>13</a:t>
            </a:fld>
            <a:endParaRPr lang="en-AU" dirty="0"/>
          </a:p>
        </p:txBody>
      </p:sp>
      <p:sp>
        <p:nvSpPr>
          <p:cNvPr id="66563" name="Rectangle 2"/>
          <p:cNvSpPr>
            <a:spLocks noGrp="1" noRot="1" noChangeAspect="1" noChangeArrowheads="1" noTextEdit="1"/>
          </p:cNvSpPr>
          <p:nvPr>
            <p:ph type="sldImg"/>
          </p:nvPr>
        </p:nvSpPr>
        <p:spPr>
          <a:xfrm>
            <a:off x="920750" y="746125"/>
            <a:ext cx="4965700" cy="3725863"/>
          </a:xfrm>
          <a:ln/>
        </p:spPr>
      </p:sp>
      <p:sp>
        <p:nvSpPr>
          <p:cNvPr id="66564" name="Rectangle 3"/>
          <p:cNvSpPr>
            <a:spLocks noGrp="1" noChangeArrowheads="1"/>
          </p:cNvSpPr>
          <p:nvPr>
            <p:ph type="body" idx="1"/>
          </p:nvPr>
        </p:nvSpPr>
        <p:spPr>
          <a:xfrm>
            <a:off x="907734" y="4721743"/>
            <a:ext cx="4991735" cy="4472225"/>
          </a:xfrm>
          <a:noFill/>
          <a:ln/>
        </p:spPr>
        <p:txBody>
          <a:bodyPr/>
          <a:lstStyle/>
          <a:p>
            <a:pPr eaLnBrk="1" hangingPunct="1"/>
            <a:endParaRPr lang="en-US" dirty="0"/>
          </a:p>
        </p:txBody>
      </p:sp>
    </p:spTree>
    <p:extLst>
      <p:ext uri="{BB962C8B-B14F-4D97-AF65-F5344CB8AC3E}">
        <p14:creationId xmlns:p14="http://schemas.microsoft.com/office/powerpoint/2010/main" val="3592222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4FC90303-8129-41F8-9D55-A3CD0879C6DA}" type="slidenum">
              <a:rPr lang="en-AU" smtClean="0"/>
              <a:pPr/>
              <a:t>14</a:t>
            </a:fld>
            <a:endParaRPr lang="en-AU" dirty="0"/>
          </a:p>
        </p:txBody>
      </p:sp>
      <p:sp>
        <p:nvSpPr>
          <p:cNvPr id="67587" name="Rectangle 2"/>
          <p:cNvSpPr>
            <a:spLocks noGrp="1" noRot="1" noChangeAspect="1" noChangeArrowheads="1" noTextEdit="1"/>
          </p:cNvSpPr>
          <p:nvPr>
            <p:ph type="sldImg"/>
          </p:nvPr>
        </p:nvSpPr>
        <p:spPr>
          <a:xfrm>
            <a:off x="920750" y="746125"/>
            <a:ext cx="4965700" cy="3725863"/>
          </a:xfrm>
          <a:ln/>
        </p:spPr>
      </p:sp>
      <p:sp>
        <p:nvSpPr>
          <p:cNvPr id="67588" name="Rectangle 3"/>
          <p:cNvSpPr>
            <a:spLocks noGrp="1" noChangeArrowheads="1"/>
          </p:cNvSpPr>
          <p:nvPr>
            <p:ph type="body" idx="1"/>
          </p:nvPr>
        </p:nvSpPr>
        <p:spPr>
          <a:xfrm>
            <a:off x="907734" y="4721743"/>
            <a:ext cx="4991735" cy="4472225"/>
          </a:xfrm>
          <a:noFill/>
          <a:ln/>
        </p:spPr>
        <p:txBody>
          <a:bodyPr/>
          <a:lstStyle/>
          <a:p>
            <a:pPr eaLnBrk="1" hangingPunct="1"/>
            <a:endParaRPr lang="en-US" dirty="0"/>
          </a:p>
        </p:txBody>
      </p:sp>
    </p:spTree>
    <p:extLst>
      <p:ext uri="{BB962C8B-B14F-4D97-AF65-F5344CB8AC3E}">
        <p14:creationId xmlns:p14="http://schemas.microsoft.com/office/powerpoint/2010/main" val="3372356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B9F0C2C-3FDD-496A-A74F-6CF7BBFB84E5}" type="slidenum">
              <a:rPr lang="en-AU" smtClean="0"/>
              <a:pPr/>
              <a:t>15</a:t>
            </a:fld>
            <a:endParaRPr lang="en-AU" dirty="0"/>
          </a:p>
        </p:txBody>
      </p:sp>
      <p:sp>
        <p:nvSpPr>
          <p:cNvPr id="68611" name="Rectangle 2"/>
          <p:cNvSpPr>
            <a:spLocks noGrp="1" noRot="1" noChangeAspect="1" noChangeArrowheads="1" noTextEdit="1"/>
          </p:cNvSpPr>
          <p:nvPr>
            <p:ph type="sldImg"/>
          </p:nvPr>
        </p:nvSpPr>
        <p:spPr>
          <a:xfrm>
            <a:off x="920750" y="746125"/>
            <a:ext cx="4965700" cy="3725863"/>
          </a:xfrm>
          <a:ln/>
        </p:spPr>
      </p:sp>
      <p:sp>
        <p:nvSpPr>
          <p:cNvPr id="68612" name="Rectangle 3"/>
          <p:cNvSpPr>
            <a:spLocks noGrp="1" noChangeArrowheads="1"/>
          </p:cNvSpPr>
          <p:nvPr>
            <p:ph type="body" idx="1"/>
          </p:nvPr>
        </p:nvSpPr>
        <p:spPr>
          <a:xfrm>
            <a:off x="907734" y="4721743"/>
            <a:ext cx="4991735" cy="4472225"/>
          </a:xfrm>
          <a:noFill/>
          <a:ln/>
        </p:spPr>
        <p:txBody>
          <a:bodyPr/>
          <a:lstStyle/>
          <a:p>
            <a:pPr eaLnBrk="1" hangingPunct="1"/>
            <a:endParaRPr lang="en-US" dirty="0"/>
          </a:p>
        </p:txBody>
      </p:sp>
    </p:spTree>
    <p:extLst>
      <p:ext uri="{BB962C8B-B14F-4D97-AF65-F5344CB8AC3E}">
        <p14:creationId xmlns:p14="http://schemas.microsoft.com/office/powerpoint/2010/main" val="3203021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9CE862D0-3817-4CA2-BDE6-3A3E6CF27B9B}" type="slidenum">
              <a:rPr lang="en-US" smtClean="0">
                <a:latin typeface="Times New Roman" pitchFamily="18" charset="0"/>
              </a:rPr>
              <a:pPr/>
              <a:t>16</a:t>
            </a:fld>
            <a:endParaRPr lang="en-US" dirty="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1312054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C0B9A58-00CA-4DF1-9FDF-D87032371BC8}" type="slidenum">
              <a:rPr lang="en-US" smtClean="0">
                <a:latin typeface="Times New Roman" pitchFamily="18" charset="0"/>
              </a:rPr>
              <a:pPr/>
              <a:t>17</a:t>
            </a:fld>
            <a:endParaRPr lang="en-US" dirty="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310955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0D9C85B5-9136-49E2-A81B-A6845C1850D6}" type="slidenum">
              <a:rPr lang="en-US" smtClean="0">
                <a:latin typeface="Times New Roman" pitchFamily="18" charset="0"/>
              </a:rPr>
              <a:pPr/>
              <a:t>18</a:t>
            </a:fld>
            <a:endParaRPr lang="en-US" dirty="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860265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49A8155-8565-4F87-BFFB-111271ADAFA1}" type="slidenum">
              <a:rPr lang="en-US" smtClean="0">
                <a:latin typeface="Times New Roman" pitchFamily="18" charset="0"/>
              </a:rPr>
              <a:pPr/>
              <a:t>19</a:t>
            </a:fld>
            <a:endParaRPr lang="en-US" dirty="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520003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37D961D-1E60-4F8D-A204-D92471616836}" type="slidenum">
              <a:rPr lang="en-US" smtClean="0">
                <a:latin typeface="Times New Roman" pitchFamily="18" charset="0"/>
              </a:rPr>
              <a:pPr/>
              <a:t>20</a:t>
            </a:fld>
            <a:endParaRPr lang="en-US" dirty="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682005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51D99CE-D8F5-4964-A56D-F6905C2D43E5}" type="slidenum">
              <a:rPr lang="en-US" smtClean="0">
                <a:latin typeface="Times New Roman" pitchFamily="18" charset="0"/>
              </a:rPr>
              <a:pPr/>
              <a:t>21</a:t>
            </a:fld>
            <a:endParaRPr lang="en-US" dirty="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394202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FFF3DF3-3CAB-4AD3-B379-F29C965C6FC7}" type="slidenum">
              <a:rPr lang="en-US" smtClean="0"/>
              <a:pPr/>
              <a:t>2</a:t>
            </a:fld>
            <a:endParaRPr lang="en-US" dirty="0"/>
          </a:p>
        </p:txBody>
      </p:sp>
      <p:sp>
        <p:nvSpPr>
          <p:cNvPr id="72707" name="Rectangle 2"/>
          <p:cNvSpPr>
            <a:spLocks noGrp="1" noRot="1" noChangeAspect="1" noChangeArrowheads="1" noTextEdit="1"/>
          </p:cNvSpPr>
          <p:nvPr>
            <p:ph type="sldImg"/>
          </p:nvPr>
        </p:nvSpPr>
        <p:spPr>
          <a:xfrm>
            <a:off x="920750" y="746125"/>
            <a:ext cx="4965700" cy="3725863"/>
          </a:xfrm>
          <a:ln/>
        </p:spPr>
      </p:sp>
      <p:sp>
        <p:nvSpPr>
          <p:cNvPr id="72708" name="Rectangle 3"/>
          <p:cNvSpPr>
            <a:spLocks noGrp="1" noChangeArrowheads="1"/>
          </p:cNvSpPr>
          <p:nvPr>
            <p:ph type="body" idx="1"/>
          </p:nvPr>
        </p:nvSpPr>
        <p:spPr>
          <a:noFill/>
          <a:ln/>
        </p:spPr>
        <p:txBody>
          <a:bodyPr/>
          <a:lstStyle/>
          <a:p>
            <a:endParaRPr lang="en-AU" dirty="0"/>
          </a:p>
        </p:txBody>
      </p:sp>
    </p:spTree>
    <p:extLst>
      <p:ext uri="{BB962C8B-B14F-4D97-AF65-F5344CB8AC3E}">
        <p14:creationId xmlns:p14="http://schemas.microsoft.com/office/powerpoint/2010/main" val="2432854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5051FDF-DE5A-4626-953A-BEB7367C1191}" type="slidenum">
              <a:rPr lang="en-US" smtClean="0">
                <a:latin typeface="Times New Roman" pitchFamily="18" charset="0"/>
              </a:rPr>
              <a:pPr/>
              <a:t>22</a:t>
            </a:fld>
            <a:endParaRPr lang="en-US" dirty="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652385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6125"/>
            <a:ext cx="4965700" cy="3725863"/>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BBB33DBF-B9E3-42CD-A160-937421C12559}" type="slidenum">
              <a:rPr lang="en-AU" smtClean="0"/>
              <a:pPr>
                <a:defRPr/>
              </a:pPr>
              <a:t>23</a:t>
            </a:fld>
            <a:endParaRPr lang="en-AU" dirty="0"/>
          </a:p>
        </p:txBody>
      </p:sp>
    </p:spTree>
    <p:extLst>
      <p:ext uri="{BB962C8B-B14F-4D97-AF65-F5344CB8AC3E}">
        <p14:creationId xmlns:p14="http://schemas.microsoft.com/office/powerpoint/2010/main" val="1385667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6125"/>
            <a:ext cx="4965700" cy="3725863"/>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BBB33DBF-B9E3-42CD-A160-937421C12559}" type="slidenum">
              <a:rPr lang="en-AU" smtClean="0"/>
              <a:pPr>
                <a:defRPr/>
              </a:pPr>
              <a:t>24</a:t>
            </a:fld>
            <a:endParaRPr lang="en-AU" dirty="0"/>
          </a:p>
        </p:txBody>
      </p:sp>
    </p:spTree>
    <p:extLst>
      <p:ext uri="{BB962C8B-B14F-4D97-AF65-F5344CB8AC3E}">
        <p14:creationId xmlns:p14="http://schemas.microsoft.com/office/powerpoint/2010/main" val="2226543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40A52AB-A828-49E3-A5FD-2D9D3A7CF2FC}" type="slidenum">
              <a:rPr lang="en-AU" smtClean="0"/>
              <a:pPr/>
              <a:t>25</a:t>
            </a:fld>
            <a:endParaRPr lang="en-AU" dirty="0"/>
          </a:p>
        </p:txBody>
      </p:sp>
      <p:sp>
        <p:nvSpPr>
          <p:cNvPr id="60419" name="Rectangle 2"/>
          <p:cNvSpPr>
            <a:spLocks noGrp="1" noRot="1" noChangeAspect="1" noChangeArrowheads="1" noTextEdit="1"/>
          </p:cNvSpPr>
          <p:nvPr>
            <p:ph type="sldImg"/>
          </p:nvPr>
        </p:nvSpPr>
        <p:spPr>
          <a:xfrm>
            <a:off x="920750" y="746125"/>
            <a:ext cx="4965700" cy="3725863"/>
          </a:xfrm>
          <a:ln/>
        </p:spPr>
      </p:sp>
      <p:sp>
        <p:nvSpPr>
          <p:cNvPr id="60420" name="Rectangle 3"/>
          <p:cNvSpPr>
            <a:spLocks noGrp="1" noChangeArrowheads="1"/>
          </p:cNvSpPr>
          <p:nvPr>
            <p:ph type="body" idx="1"/>
          </p:nvPr>
        </p:nvSpPr>
        <p:spPr>
          <a:xfrm>
            <a:off x="907734" y="4721743"/>
            <a:ext cx="4991735" cy="4472225"/>
          </a:xfrm>
          <a:noFill/>
          <a:ln/>
        </p:spPr>
        <p:txBody>
          <a:bodyPr/>
          <a:lstStyle/>
          <a:p>
            <a:pPr eaLnBrk="1" hangingPunct="1"/>
            <a:endParaRPr lang="en-AU" baseline="0" dirty="0"/>
          </a:p>
        </p:txBody>
      </p:sp>
    </p:spTree>
    <p:extLst>
      <p:ext uri="{BB962C8B-B14F-4D97-AF65-F5344CB8AC3E}">
        <p14:creationId xmlns:p14="http://schemas.microsoft.com/office/powerpoint/2010/main" val="4081768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AF1B0E1-9688-4C0A-ABDC-2F6AF141F48C}" type="slidenum">
              <a:rPr lang="en-AU" smtClean="0"/>
              <a:pPr/>
              <a:t>26</a:t>
            </a:fld>
            <a:endParaRPr lang="en-AU" dirty="0"/>
          </a:p>
        </p:txBody>
      </p:sp>
      <p:sp>
        <p:nvSpPr>
          <p:cNvPr id="48131" name="Rectangle 2"/>
          <p:cNvSpPr>
            <a:spLocks noGrp="1" noRot="1" noChangeAspect="1" noChangeArrowheads="1" noTextEdit="1"/>
          </p:cNvSpPr>
          <p:nvPr>
            <p:ph type="sldImg"/>
          </p:nvPr>
        </p:nvSpPr>
        <p:spPr>
          <a:xfrm>
            <a:off x="920750" y="746125"/>
            <a:ext cx="4965700" cy="3725863"/>
          </a:xfrm>
          <a:ln/>
        </p:spPr>
      </p:sp>
      <p:sp>
        <p:nvSpPr>
          <p:cNvPr id="48132" name="Rectangle 3"/>
          <p:cNvSpPr>
            <a:spLocks noGrp="1" noChangeArrowheads="1"/>
          </p:cNvSpPr>
          <p:nvPr>
            <p:ph type="body" idx="1"/>
          </p:nvPr>
        </p:nvSpPr>
        <p:spPr>
          <a:noFill/>
          <a:ln/>
        </p:spPr>
        <p:txBody>
          <a:bodyPr/>
          <a:lstStyle/>
          <a:p>
            <a:pPr eaLnBrk="1" hangingPunct="1"/>
            <a:endParaRPr lang="en-AU" dirty="0"/>
          </a:p>
        </p:txBody>
      </p:sp>
    </p:spTree>
    <p:extLst>
      <p:ext uri="{BB962C8B-B14F-4D97-AF65-F5344CB8AC3E}">
        <p14:creationId xmlns:p14="http://schemas.microsoft.com/office/powerpoint/2010/main" val="3772673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56096A9-3C7B-4448-9FDF-58295FBE0FFE}" type="slidenum">
              <a:rPr lang="en-AU" smtClean="0"/>
              <a:pPr/>
              <a:t>27</a:t>
            </a:fld>
            <a:endParaRPr lang="en-AU" dirty="0"/>
          </a:p>
        </p:txBody>
      </p:sp>
      <p:sp>
        <p:nvSpPr>
          <p:cNvPr id="61443" name="Rectangle 2"/>
          <p:cNvSpPr>
            <a:spLocks noGrp="1" noRot="1" noChangeAspect="1" noChangeArrowheads="1" noTextEdit="1"/>
          </p:cNvSpPr>
          <p:nvPr>
            <p:ph type="sldImg"/>
          </p:nvPr>
        </p:nvSpPr>
        <p:spPr>
          <a:xfrm>
            <a:off x="920750" y="746125"/>
            <a:ext cx="4965700" cy="3725863"/>
          </a:xfrm>
          <a:ln/>
        </p:spPr>
      </p:sp>
      <p:sp>
        <p:nvSpPr>
          <p:cNvPr id="61444" name="Rectangle 3"/>
          <p:cNvSpPr>
            <a:spLocks noGrp="1" noChangeArrowheads="1"/>
          </p:cNvSpPr>
          <p:nvPr>
            <p:ph type="body" idx="1"/>
          </p:nvPr>
        </p:nvSpPr>
        <p:spPr>
          <a:xfrm>
            <a:off x="907734" y="4721743"/>
            <a:ext cx="4991735" cy="4472225"/>
          </a:xfrm>
          <a:noFill/>
          <a:ln/>
        </p:spPr>
        <p:txBody>
          <a:bodyPr/>
          <a:lstStyle/>
          <a:p>
            <a:pPr eaLnBrk="1" hangingPunct="1"/>
            <a:endParaRPr lang="en-US" dirty="0"/>
          </a:p>
        </p:txBody>
      </p:sp>
    </p:spTree>
    <p:extLst>
      <p:ext uri="{BB962C8B-B14F-4D97-AF65-F5344CB8AC3E}">
        <p14:creationId xmlns:p14="http://schemas.microsoft.com/office/powerpoint/2010/main" val="374927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588F13C-2A31-4E04-BBFE-2F2F18EF1B90}" type="slidenum">
              <a:rPr lang="en-AU" smtClean="0"/>
              <a:pPr/>
              <a:t>28</a:t>
            </a:fld>
            <a:endParaRPr lang="en-AU" dirty="0"/>
          </a:p>
        </p:txBody>
      </p:sp>
      <p:sp>
        <p:nvSpPr>
          <p:cNvPr id="51203" name="Rectangle 2"/>
          <p:cNvSpPr>
            <a:spLocks noGrp="1" noRot="1" noChangeAspect="1" noChangeArrowheads="1" noTextEdit="1"/>
          </p:cNvSpPr>
          <p:nvPr>
            <p:ph type="sldImg"/>
          </p:nvPr>
        </p:nvSpPr>
        <p:spPr>
          <a:xfrm>
            <a:off x="920750" y="746125"/>
            <a:ext cx="4965700" cy="3725863"/>
          </a:xfrm>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57069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76F9BB1D-ABF7-47B5-BAB6-347805194DFB}" type="slidenum">
              <a:rPr lang="en-AU" smtClean="0"/>
              <a:pPr/>
              <a:t>29</a:t>
            </a:fld>
            <a:endParaRPr lang="en-AU" dirty="0"/>
          </a:p>
        </p:txBody>
      </p:sp>
      <p:sp>
        <p:nvSpPr>
          <p:cNvPr id="53251" name="Rectangle 2"/>
          <p:cNvSpPr>
            <a:spLocks noGrp="1" noRot="1" noChangeAspect="1" noChangeArrowheads="1" noTextEdit="1"/>
          </p:cNvSpPr>
          <p:nvPr>
            <p:ph type="sldImg"/>
          </p:nvPr>
        </p:nvSpPr>
        <p:spPr>
          <a:xfrm>
            <a:off x="920750" y="746125"/>
            <a:ext cx="4965700" cy="3725863"/>
          </a:xfrm>
          <a:ln/>
        </p:spPr>
      </p:sp>
      <p:sp>
        <p:nvSpPr>
          <p:cNvPr id="53252" name="Rectangle 3"/>
          <p:cNvSpPr>
            <a:spLocks noGrp="1" noChangeArrowheads="1"/>
          </p:cNvSpPr>
          <p:nvPr>
            <p:ph type="body" idx="1"/>
          </p:nvPr>
        </p:nvSpPr>
        <p:spPr>
          <a:noFill/>
          <a:ln/>
        </p:spPr>
        <p:txBody>
          <a:bodyPr/>
          <a:lstStyle/>
          <a:p>
            <a:pPr eaLnBrk="1" hangingPunct="1"/>
            <a:endParaRPr lang="en-AU" b="1" dirty="0"/>
          </a:p>
        </p:txBody>
      </p:sp>
    </p:spTree>
    <p:extLst>
      <p:ext uri="{BB962C8B-B14F-4D97-AF65-F5344CB8AC3E}">
        <p14:creationId xmlns:p14="http://schemas.microsoft.com/office/powerpoint/2010/main" val="6342996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9B03533-1431-4DD5-936B-9ACE0277E0FA}" type="slidenum">
              <a:rPr lang="en-AU" smtClean="0"/>
              <a:pPr/>
              <a:t>30</a:t>
            </a:fld>
            <a:endParaRPr lang="en-AU" dirty="0"/>
          </a:p>
        </p:txBody>
      </p:sp>
      <p:sp>
        <p:nvSpPr>
          <p:cNvPr id="54275" name="Rectangle 2"/>
          <p:cNvSpPr>
            <a:spLocks noGrp="1" noRot="1" noChangeAspect="1" noChangeArrowheads="1" noTextEdit="1"/>
          </p:cNvSpPr>
          <p:nvPr>
            <p:ph type="sldImg"/>
          </p:nvPr>
        </p:nvSpPr>
        <p:spPr>
          <a:xfrm>
            <a:off x="920750" y="746125"/>
            <a:ext cx="4965700" cy="3725863"/>
          </a:xfrm>
          <a:ln/>
        </p:spPr>
      </p:sp>
      <p:sp>
        <p:nvSpPr>
          <p:cNvPr id="54276" name="Rectangle 3"/>
          <p:cNvSpPr>
            <a:spLocks noGrp="1" noChangeArrowheads="1"/>
          </p:cNvSpPr>
          <p:nvPr>
            <p:ph type="body" idx="1"/>
          </p:nvPr>
        </p:nvSpPr>
        <p:spPr>
          <a:xfrm>
            <a:off x="907734" y="4721743"/>
            <a:ext cx="4991735" cy="4472225"/>
          </a:xfrm>
          <a:noFill/>
          <a:ln/>
        </p:spPr>
        <p:txBody>
          <a:bodyPr/>
          <a:lstStyle/>
          <a:p>
            <a:pPr eaLnBrk="1" hangingPunct="1"/>
            <a:endParaRPr lang="en-AU" dirty="0"/>
          </a:p>
        </p:txBody>
      </p:sp>
    </p:spTree>
    <p:extLst>
      <p:ext uri="{BB962C8B-B14F-4D97-AF65-F5344CB8AC3E}">
        <p14:creationId xmlns:p14="http://schemas.microsoft.com/office/powerpoint/2010/main" val="3546222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488A133-55C7-4C22-B46B-10C6AAADF9A4}" type="slidenum">
              <a:rPr lang="en-US" smtClean="0">
                <a:latin typeface="Times New Roman" pitchFamily="18" charset="0"/>
              </a:rPr>
              <a:pPr/>
              <a:t>31</a:t>
            </a:fld>
            <a:endParaRPr lang="en-US" dirty="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p:spPr>
        <p:txBody>
          <a:bodyPr/>
          <a:lstStyle/>
          <a:p>
            <a:endParaRPr lang="en-US" dirty="0">
              <a:latin typeface="Times New Roman" pitchFamily="18" charset="0"/>
            </a:endParaRPr>
          </a:p>
        </p:txBody>
      </p:sp>
    </p:spTree>
    <p:extLst>
      <p:ext uri="{BB962C8B-B14F-4D97-AF65-F5344CB8AC3E}">
        <p14:creationId xmlns:p14="http://schemas.microsoft.com/office/powerpoint/2010/main" val="4174101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920750" y="746125"/>
            <a:ext cx="4965700" cy="3725863"/>
          </a:xfrm>
          <a:ln/>
        </p:spPr>
      </p:sp>
      <p:sp>
        <p:nvSpPr>
          <p:cNvPr id="43011" name="Notes Placeholder 2"/>
          <p:cNvSpPr>
            <a:spLocks noGrp="1"/>
          </p:cNvSpPr>
          <p:nvPr>
            <p:ph type="body" idx="1"/>
          </p:nvPr>
        </p:nvSpPr>
        <p:spPr>
          <a:noFill/>
          <a:ln/>
        </p:spPr>
        <p:txBody>
          <a:bodyPr/>
          <a:lstStyle/>
          <a:p>
            <a:endParaRPr lang="en-AU" dirty="0"/>
          </a:p>
        </p:txBody>
      </p:sp>
      <p:sp>
        <p:nvSpPr>
          <p:cNvPr id="43012" name="Slide Number Placeholder 3"/>
          <p:cNvSpPr>
            <a:spLocks noGrp="1"/>
          </p:cNvSpPr>
          <p:nvPr>
            <p:ph type="sldNum" sz="quarter" idx="5"/>
          </p:nvPr>
        </p:nvSpPr>
        <p:spPr>
          <a:noFill/>
        </p:spPr>
        <p:txBody>
          <a:bodyPr/>
          <a:lstStyle/>
          <a:p>
            <a:fld id="{A2DA0456-D347-40A9-81A0-E784E00BC6D4}" type="slidenum">
              <a:rPr lang="en-AU" smtClean="0"/>
              <a:pPr/>
              <a:t>3</a:t>
            </a:fld>
            <a:endParaRPr lang="en-AU" dirty="0"/>
          </a:p>
        </p:txBody>
      </p:sp>
    </p:spTree>
    <p:extLst>
      <p:ext uri="{BB962C8B-B14F-4D97-AF65-F5344CB8AC3E}">
        <p14:creationId xmlns:p14="http://schemas.microsoft.com/office/powerpoint/2010/main" val="2939209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2DF704B-05FC-4821-93FF-28B3AA8CDDE4}" type="slidenum">
              <a:rPr lang="en-US" smtClean="0">
                <a:latin typeface="Times New Roman" pitchFamily="18" charset="0"/>
              </a:rPr>
              <a:pPr/>
              <a:t>32</a:t>
            </a:fld>
            <a:endParaRPr lang="en-US" dirty="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w="9525"/>
        </p:spPr>
        <p:txBody>
          <a:bodyPr/>
          <a:lstStyle/>
          <a:p>
            <a:endParaRPr lang="en-US" dirty="0">
              <a:latin typeface="Times New Roman" pitchFamily="18" charset="0"/>
            </a:endParaRPr>
          </a:p>
        </p:txBody>
      </p:sp>
    </p:spTree>
    <p:extLst>
      <p:ext uri="{BB962C8B-B14F-4D97-AF65-F5344CB8AC3E}">
        <p14:creationId xmlns:p14="http://schemas.microsoft.com/office/powerpoint/2010/main" val="38334605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4979D17-D97D-4094-9433-42BDEEAC0B62}" type="slidenum">
              <a:rPr lang="en-US" smtClean="0">
                <a:latin typeface="Times New Roman" pitchFamily="18" charset="0"/>
              </a:rPr>
              <a:pPr/>
              <a:t>34</a:t>
            </a:fld>
            <a:endParaRPr lang="en-US" dirty="0">
              <a:latin typeface="Times New Roman" pitchFamily="18" charset="0"/>
            </a:endParaRPr>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610976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4076DD6-1036-4FE7-9D49-EB5CD21B0D87}" type="slidenum">
              <a:rPr lang="en-US" smtClean="0">
                <a:latin typeface="Times New Roman" pitchFamily="18" charset="0"/>
              </a:rPr>
              <a:pPr/>
              <a:t>35</a:t>
            </a:fld>
            <a:endParaRPr lang="en-US" dirty="0">
              <a:latin typeface="Times New Roman" pitchFamily="18" charset="0"/>
            </a:endParaRPr>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5930664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7AD127D-2427-4724-8FF3-79C8796CFA7A}" type="slidenum">
              <a:rPr lang="en-US" smtClean="0">
                <a:latin typeface="Times New Roman" pitchFamily="18" charset="0"/>
              </a:rPr>
              <a:pPr/>
              <a:t>36</a:t>
            </a:fld>
            <a:endParaRPr lang="en-US" dirty="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1787055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08688E84-A6F3-4E87-99A4-D8E622E479D0}" type="slidenum">
              <a:rPr lang="en-AU" smtClean="0"/>
              <a:pPr/>
              <a:t>39</a:t>
            </a:fld>
            <a:endParaRPr lang="en-AU" dirty="0"/>
          </a:p>
        </p:txBody>
      </p:sp>
      <p:sp>
        <p:nvSpPr>
          <p:cNvPr id="57347" name="Rectangle 2"/>
          <p:cNvSpPr>
            <a:spLocks noGrp="1" noRot="1" noChangeAspect="1" noChangeArrowheads="1" noTextEdit="1"/>
          </p:cNvSpPr>
          <p:nvPr>
            <p:ph type="sldImg"/>
          </p:nvPr>
        </p:nvSpPr>
        <p:spPr>
          <a:xfrm>
            <a:off x="920750" y="746125"/>
            <a:ext cx="4965700" cy="3725863"/>
          </a:xfrm>
          <a:ln/>
        </p:spPr>
      </p:sp>
      <p:sp>
        <p:nvSpPr>
          <p:cNvPr id="57348" name="Rectangle 3"/>
          <p:cNvSpPr>
            <a:spLocks noGrp="1" noChangeArrowheads="1"/>
          </p:cNvSpPr>
          <p:nvPr>
            <p:ph type="body" idx="1"/>
          </p:nvPr>
        </p:nvSpPr>
        <p:spPr>
          <a:noFill/>
          <a:ln/>
        </p:spPr>
        <p:txBody>
          <a:bodyPr/>
          <a:lstStyle/>
          <a:p>
            <a:pPr marL="228865" indent="-228865" eaLnBrk="1" hangingPunct="1"/>
            <a:endParaRPr lang="en-AU" dirty="0"/>
          </a:p>
        </p:txBody>
      </p:sp>
    </p:spTree>
    <p:extLst>
      <p:ext uri="{BB962C8B-B14F-4D97-AF65-F5344CB8AC3E}">
        <p14:creationId xmlns:p14="http://schemas.microsoft.com/office/powerpoint/2010/main" val="3160954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6125"/>
            <a:ext cx="4965700" cy="3725863"/>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04E33EB3-20F8-4BEF-A3B5-491C398D62D9}" type="slidenum">
              <a:rPr lang="en-US" smtClean="0"/>
              <a:pPr/>
              <a:t>40</a:t>
            </a:fld>
            <a:endParaRPr lang="en-US" dirty="0"/>
          </a:p>
        </p:txBody>
      </p:sp>
    </p:spTree>
    <p:extLst>
      <p:ext uri="{BB962C8B-B14F-4D97-AF65-F5344CB8AC3E}">
        <p14:creationId xmlns:p14="http://schemas.microsoft.com/office/powerpoint/2010/main" val="14661395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F89E9F8-C9CF-4BC3-98C5-7245F9854D8E}" type="slidenum">
              <a:rPr lang="en-AU" smtClean="0"/>
              <a:pPr/>
              <a:t>41</a:t>
            </a:fld>
            <a:endParaRPr lang="en-AU" dirty="0"/>
          </a:p>
        </p:txBody>
      </p:sp>
      <p:sp>
        <p:nvSpPr>
          <p:cNvPr id="55299" name="Rectangle 2"/>
          <p:cNvSpPr>
            <a:spLocks noGrp="1" noRot="1" noChangeAspect="1" noChangeArrowheads="1" noTextEdit="1"/>
          </p:cNvSpPr>
          <p:nvPr>
            <p:ph type="sldImg"/>
          </p:nvPr>
        </p:nvSpPr>
        <p:spPr>
          <a:xfrm>
            <a:off x="920750" y="746125"/>
            <a:ext cx="4965700" cy="3725863"/>
          </a:xfrm>
          <a:ln/>
        </p:spPr>
      </p:sp>
      <p:sp>
        <p:nvSpPr>
          <p:cNvPr id="5530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6377502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F89E9F8-C9CF-4BC3-98C5-7245F9854D8E}" type="slidenum">
              <a:rPr lang="en-AU" smtClean="0"/>
              <a:pPr/>
              <a:t>42</a:t>
            </a:fld>
            <a:endParaRPr lang="en-AU" dirty="0"/>
          </a:p>
        </p:txBody>
      </p:sp>
      <p:sp>
        <p:nvSpPr>
          <p:cNvPr id="55299" name="Rectangle 2"/>
          <p:cNvSpPr>
            <a:spLocks noGrp="1" noRot="1" noChangeAspect="1" noChangeArrowheads="1" noTextEdit="1"/>
          </p:cNvSpPr>
          <p:nvPr>
            <p:ph type="sldImg"/>
          </p:nvPr>
        </p:nvSpPr>
        <p:spPr>
          <a:xfrm>
            <a:off x="920750" y="746125"/>
            <a:ext cx="4965700" cy="3725863"/>
          </a:xfrm>
          <a:ln/>
        </p:spPr>
      </p:sp>
      <p:sp>
        <p:nvSpPr>
          <p:cNvPr id="5530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662305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F89E9F8-C9CF-4BC3-98C5-7245F9854D8E}" type="slidenum">
              <a:rPr lang="en-AU" smtClean="0"/>
              <a:pPr/>
              <a:t>43</a:t>
            </a:fld>
            <a:endParaRPr lang="en-AU" dirty="0"/>
          </a:p>
        </p:txBody>
      </p:sp>
      <p:sp>
        <p:nvSpPr>
          <p:cNvPr id="55299" name="Rectangle 2"/>
          <p:cNvSpPr>
            <a:spLocks noGrp="1" noRot="1" noChangeAspect="1" noChangeArrowheads="1" noTextEdit="1"/>
          </p:cNvSpPr>
          <p:nvPr>
            <p:ph type="sldImg"/>
          </p:nvPr>
        </p:nvSpPr>
        <p:spPr>
          <a:xfrm>
            <a:off x="920750" y="746125"/>
            <a:ext cx="4965700" cy="3725863"/>
          </a:xfrm>
          <a:ln/>
        </p:spPr>
      </p:sp>
      <p:sp>
        <p:nvSpPr>
          <p:cNvPr id="5530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018590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6125"/>
            <a:ext cx="4965700" cy="3725863"/>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04E33EB3-20F8-4BEF-A3B5-491C398D62D9}" type="slidenum">
              <a:rPr lang="en-US" smtClean="0"/>
              <a:pPr/>
              <a:t>44</a:t>
            </a:fld>
            <a:endParaRPr lang="en-US" dirty="0"/>
          </a:p>
        </p:txBody>
      </p:sp>
    </p:spTree>
    <p:extLst>
      <p:ext uri="{BB962C8B-B14F-4D97-AF65-F5344CB8AC3E}">
        <p14:creationId xmlns:p14="http://schemas.microsoft.com/office/powerpoint/2010/main" val="4054350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F735C10-9432-4F42-9DB3-EE7E17D1931B}" type="slidenum">
              <a:rPr lang="en-US" smtClean="0">
                <a:latin typeface="Times New Roman" pitchFamily="18" charset="0"/>
              </a:rPr>
              <a:pPr/>
              <a:t>4</a:t>
            </a:fld>
            <a:endParaRPr lang="en-US" dirty="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p:spPr>
        <p:txBody>
          <a:bodyPr/>
          <a:lstStyle/>
          <a:p>
            <a:endParaRPr lang="en-US" dirty="0">
              <a:latin typeface="Times New Roman" pitchFamily="18" charset="0"/>
            </a:endParaRPr>
          </a:p>
        </p:txBody>
      </p:sp>
    </p:spTree>
    <p:extLst>
      <p:ext uri="{BB962C8B-B14F-4D97-AF65-F5344CB8AC3E}">
        <p14:creationId xmlns:p14="http://schemas.microsoft.com/office/powerpoint/2010/main" val="12325639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F89E9F8-C9CF-4BC3-98C5-7245F9854D8E}" type="slidenum">
              <a:rPr lang="en-AU" smtClean="0"/>
              <a:pPr/>
              <a:t>45</a:t>
            </a:fld>
            <a:endParaRPr lang="en-AU" dirty="0"/>
          </a:p>
        </p:txBody>
      </p:sp>
      <p:sp>
        <p:nvSpPr>
          <p:cNvPr id="55299" name="Rectangle 2"/>
          <p:cNvSpPr>
            <a:spLocks noGrp="1" noRot="1" noChangeAspect="1" noChangeArrowheads="1" noTextEdit="1"/>
          </p:cNvSpPr>
          <p:nvPr>
            <p:ph type="sldImg"/>
          </p:nvPr>
        </p:nvSpPr>
        <p:spPr>
          <a:xfrm>
            <a:off x="920750" y="746125"/>
            <a:ext cx="4965700" cy="3725863"/>
          </a:xfrm>
          <a:ln/>
        </p:spPr>
      </p:sp>
      <p:sp>
        <p:nvSpPr>
          <p:cNvPr id="5530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9327142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F89E9F8-C9CF-4BC3-98C5-7245F9854D8E}" type="slidenum">
              <a:rPr lang="en-AU" smtClean="0"/>
              <a:pPr/>
              <a:t>46</a:t>
            </a:fld>
            <a:endParaRPr lang="en-AU" dirty="0"/>
          </a:p>
        </p:txBody>
      </p:sp>
      <p:sp>
        <p:nvSpPr>
          <p:cNvPr id="55299" name="Rectangle 2"/>
          <p:cNvSpPr>
            <a:spLocks noGrp="1" noRot="1" noChangeAspect="1" noChangeArrowheads="1" noTextEdit="1"/>
          </p:cNvSpPr>
          <p:nvPr>
            <p:ph type="sldImg"/>
          </p:nvPr>
        </p:nvSpPr>
        <p:spPr>
          <a:xfrm>
            <a:off x="920750" y="746125"/>
            <a:ext cx="4965700" cy="3725863"/>
          </a:xfrm>
          <a:ln/>
        </p:spPr>
      </p:sp>
      <p:sp>
        <p:nvSpPr>
          <p:cNvPr id="5530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5157704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F89E9F8-C9CF-4BC3-98C5-7245F9854D8E}" type="slidenum">
              <a:rPr lang="en-AU" smtClean="0"/>
              <a:pPr/>
              <a:t>47</a:t>
            </a:fld>
            <a:endParaRPr lang="en-AU" dirty="0"/>
          </a:p>
        </p:txBody>
      </p:sp>
      <p:sp>
        <p:nvSpPr>
          <p:cNvPr id="55299" name="Rectangle 2"/>
          <p:cNvSpPr>
            <a:spLocks noGrp="1" noRot="1" noChangeAspect="1" noChangeArrowheads="1" noTextEdit="1"/>
          </p:cNvSpPr>
          <p:nvPr>
            <p:ph type="sldImg"/>
          </p:nvPr>
        </p:nvSpPr>
        <p:spPr>
          <a:xfrm>
            <a:off x="920750" y="746125"/>
            <a:ext cx="4965700" cy="3725863"/>
          </a:xfrm>
          <a:ln/>
        </p:spPr>
      </p:sp>
      <p:sp>
        <p:nvSpPr>
          <p:cNvPr id="5530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7279831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F89E9F8-C9CF-4BC3-98C5-7245F9854D8E}" type="slidenum">
              <a:rPr lang="en-AU" smtClean="0"/>
              <a:pPr/>
              <a:t>48</a:t>
            </a:fld>
            <a:endParaRPr lang="en-AU" dirty="0"/>
          </a:p>
        </p:txBody>
      </p:sp>
      <p:sp>
        <p:nvSpPr>
          <p:cNvPr id="55299" name="Rectangle 2"/>
          <p:cNvSpPr>
            <a:spLocks noGrp="1" noRot="1" noChangeAspect="1" noChangeArrowheads="1" noTextEdit="1"/>
          </p:cNvSpPr>
          <p:nvPr>
            <p:ph type="sldImg"/>
          </p:nvPr>
        </p:nvSpPr>
        <p:spPr>
          <a:xfrm>
            <a:off x="920750" y="746125"/>
            <a:ext cx="4965700" cy="3725863"/>
          </a:xfrm>
          <a:ln/>
        </p:spPr>
      </p:sp>
      <p:sp>
        <p:nvSpPr>
          <p:cNvPr id="5530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872650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6125"/>
            <a:ext cx="4965700" cy="3725863"/>
          </a:xfrm>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04E33EB3-20F8-4BEF-A3B5-491C398D62D9}" type="slidenum">
              <a:rPr lang="en-US" smtClean="0"/>
              <a:pPr/>
              <a:t>49</a:t>
            </a:fld>
            <a:endParaRPr lang="en-US" dirty="0"/>
          </a:p>
        </p:txBody>
      </p:sp>
    </p:spTree>
    <p:extLst>
      <p:ext uri="{BB962C8B-B14F-4D97-AF65-F5344CB8AC3E}">
        <p14:creationId xmlns:p14="http://schemas.microsoft.com/office/powerpoint/2010/main" val="33548101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6125"/>
            <a:ext cx="4965700" cy="3725863"/>
          </a:xfrm>
        </p:spPr>
      </p:sp>
      <p:sp>
        <p:nvSpPr>
          <p:cNvPr id="3" name="Notes Placeholder 2"/>
          <p:cNvSpPr>
            <a:spLocks noGrp="1"/>
          </p:cNvSpPr>
          <p:nvPr>
            <p:ph type="body" idx="1"/>
          </p:nvPr>
        </p:nvSpPr>
        <p:spPr/>
        <p:txBody>
          <a:bodyPr>
            <a:normAutofit/>
          </a:bodyPr>
          <a:lstStyle/>
          <a:p>
            <a:pPr marL="343296" indent="-343296"/>
            <a:endParaRPr lang="en-AU" dirty="0"/>
          </a:p>
        </p:txBody>
      </p:sp>
      <p:sp>
        <p:nvSpPr>
          <p:cNvPr id="4" name="Slide Number Placeholder 3"/>
          <p:cNvSpPr>
            <a:spLocks noGrp="1"/>
          </p:cNvSpPr>
          <p:nvPr>
            <p:ph type="sldNum" sz="quarter" idx="10"/>
          </p:nvPr>
        </p:nvSpPr>
        <p:spPr/>
        <p:txBody>
          <a:bodyPr/>
          <a:lstStyle/>
          <a:p>
            <a:pPr>
              <a:defRPr/>
            </a:pPr>
            <a:fld id="{BBB33DBF-B9E3-42CD-A160-937421C12559}" type="slidenum">
              <a:rPr lang="en-AU" smtClean="0"/>
              <a:pPr>
                <a:defRPr/>
              </a:pPr>
              <a:t>51</a:t>
            </a:fld>
            <a:endParaRPr lang="en-AU" dirty="0"/>
          </a:p>
        </p:txBody>
      </p:sp>
    </p:spTree>
    <p:extLst>
      <p:ext uri="{BB962C8B-B14F-4D97-AF65-F5344CB8AC3E}">
        <p14:creationId xmlns:p14="http://schemas.microsoft.com/office/powerpoint/2010/main" val="11847506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0C132CD-1735-4160-BE50-610EDDA37F3F}" type="slidenum">
              <a:rPr lang="en-AU" smtClean="0"/>
              <a:pPr/>
              <a:t>52</a:t>
            </a:fld>
            <a:endParaRPr lang="en-AU" dirty="0"/>
          </a:p>
        </p:txBody>
      </p:sp>
      <p:sp>
        <p:nvSpPr>
          <p:cNvPr id="69635" name="Rectangle 2"/>
          <p:cNvSpPr>
            <a:spLocks noGrp="1" noRot="1" noChangeAspect="1" noChangeArrowheads="1" noTextEdit="1"/>
          </p:cNvSpPr>
          <p:nvPr>
            <p:ph type="sldImg"/>
          </p:nvPr>
        </p:nvSpPr>
        <p:spPr>
          <a:xfrm>
            <a:off x="920750" y="746125"/>
            <a:ext cx="4965700" cy="3725863"/>
          </a:xfrm>
          <a:ln/>
        </p:spPr>
      </p:sp>
      <p:sp>
        <p:nvSpPr>
          <p:cNvPr id="69636" name="Rectangle 3"/>
          <p:cNvSpPr>
            <a:spLocks noGrp="1" noChangeArrowheads="1"/>
          </p:cNvSpPr>
          <p:nvPr>
            <p:ph type="body" idx="1"/>
          </p:nvPr>
        </p:nvSpPr>
        <p:spPr>
          <a:noFill/>
          <a:ln/>
        </p:spPr>
        <p:txBody>
          <a:bodyPr/>
          <a:lstStyle/>
          <a:p>
            <a:pPr eaLnBrk="1" hangingPunct="1"/>
            <a:endParaRPr lang="en-AU" dirty="0"/>
          </a:p>
        </p:txBody>
      </p:sp>
    </p:spTree>
    <p:extLst>
      <p:ext uri="{BB962C8B-B14F-4D97-AF65-F5344CB8AC3E}">
        <p14:creationId xmlns:p14="http://schemas.microsoft.com/office/powerpoint/2010/main" val="28637251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F172411-16A4-4981-BE2D-36EB577FD285}" type="slidenum">
              <a:rPr lang="en-AU" smtClean="0"/>
              <a:pPr/>
              <a:t>53</a:t>
            </a:fld>
            <a:endParaRPr lang="en-AU" dirty="0"/>
          </a:p>
        </p:txBody>
      </p:sp>
      <p:sp>
        <p:nvSpPr>
          <p:cNvPr id="47107" name="Rectangle 2"/>
          <p:cNvSpPr>
            <a:spLocks noGrp="1" noRot="1" noChangeAspect="1" noChangeArrowheads="1" noTextEdit="1"/>
          </p:cNvSpPr>
          <p:nvPr>
            <p:ph type="sldImg"/>
          </p:nvPr>
        </p:nvSpPr>
        <p:spPr>
          <a:xfrm>
            <a:off x="920750" y="746125"/>
            <a:ext cx="4965700" cy="3725863"/>
          </a:xfrm>
          <a:ln/>
        </p:spPr>
      </p:sp>
      <p:sp>
        <p:nvSpPr>
          <p:cNvPr id="47108" name="Rectangle 3"/>
          <p:cNvSpPr>
            <a:spLocks noGrp="1" noChangeArrowheads="1"/>
          </p:cNvSpPr>
          <p:nvPr>
            <p:ph type="body" idx="1"/>
          </p:nvPr>
        </p:nvSpPr>
        <p:spPr>
          <a:noFill/>
          <a:ln/>
        </p:spPr>
        <p:txBody>
          <a:bodyPr/>
          <a:lstStyle/>
          <a:p>
            <a:pPr eaLnBrk="1" hangingPunct="1"/>
            <a:endParaRPr lang="en-AU" dirty="0"/>
          </a:p>
          <a:p>
            <a:pPr eaLnBrk="1" hangingPunct="1"/>
            <a:r>
              <a:rPr lang="en-AU" b="1" dirty="0"/>
              <a:t>Link</a:t>
            </a:r>
            <a:r>
              <a:rPr lang="en-AU" b="0" dirty="0"/>
              <a:t>: a measurement rule of thumb</a:t>
            </a:r>
          </a:p>
        </p:txBody>
      </p:sp>
    </p:spTree>
    <p:extLst>
      <p:ext uri="{BB962C8B-B14F-4D97-AF65-F5344CB8AC3E}">
        <p14:creationId xmlns:p14="http://schemas.microsoft.com/office/powerpoint/2010/main" val="916655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FFF3DF3-3CAB-4AD3-B379-F29C965C6FC7}" type="slidenum">
              <a:rPr lang="en-US" smtClean="0"/>
              <a:pPr/>
              <a:t>54</a:t>
            </a:fld>
            <a:endParaRPr lang="en-US" dirty="0"/>
          </a:p>
        </p:txBody>
      </p:sp>
      <p:sp>
        <p:nvSpPr>
          <p:cNvPr id="72707" name="Rectangle 2"/>
          <p:cNvSpPr>
            <a:spLocks noGrp="1" noRot="1" noChangeAspect="1" noChangeArrowheads="1" noTextEdit="1"/>
          </p:cNvSpPr>
          <p:nvPr>
            <p:ph type="sldImg"/>
          </p:nvPr>
        </p:nvSpPr>
        <p:spPr>
          <a:xfrm>
            <a:off x="920750" y="746125"/>
            <a:ext cx="4965700" cy="3725863"/>
          </a:xfrm>
          <a:ln/>
        </p:spPr>
      </p:sp>
      <p:sp>
        <p:nvSpPr>
          <p:cNvPr id="72708" name="Rectangle 3"/>
          <p:cNvSpPr>
            <a:spLocks noGrp="1" noChangeArrowheads="1"/>
          </p:cNvSpPr>
          <p:nvPr>
            <p:ph type="body" idx="1"/>
          </p:nvPr>
        </p:nvSpPr>
        <p:spPr>
          <a:noFill/>
          <a:ln/>
        </p:spPr>
        <p:txBody>
          <a:bodyPr/>
          <a:lstStyle/>
          <a:p>
            <a:endParaRPr lang="en-AU" dirty="0"/>
          </a:p>
        </p:txBody>
      </p:sp>
    </p:spTree>
    <p:extLst>
      <p:ext uri="{BB962C8B-B14F-4D97-AF65-F5344CB8AC3E}">
        <p14:creationId xmlns:p14="http://schemas.microsoft.com/office/powerpoint/2010/main" val="230976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9D0A948-0AB5-467A-ACD2-D8A52E512D61}" type="slidenum">
              <a:rPr lang="en-US" smtClean="0">
                <a:latin typeface="Times New Roman" pitchFamily="18" charset="0"/>
              </a:rPr>
              <a:pPr/>
              <a:t>5</a:t>
            </a:fld>
            <a:endParaRPr lang="en-US" dirty="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49455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7E51ABE-CA99-4A76-86F4-D77FB4EA1A12}" type="slidenum">
              <a:rPr lang="en-US" smtClean="0">
                <a:latin typeface="Times New Roman" pitchFamily="18" charset="0"/>
              </a:rPr>
              <a:pPr/>
              <a:t>7</a:t>
            </a:fld>
            <a:endParaRPr lang="en-US" dirty="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826821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26317E7-F8D4-4D5D-A515-DF4BE569B2C6}" type="slidenum">
              <a:rPr lang="en-US" smtClean="0">
                <a:latin typeface="Times New Roman" pitchFamily="18" charset="0"/>
              </a:rPr>
              <a:pPr/>
              <a:t>8</a:t>
            </a:fld>
            <a:endParaRPr lang="en-US" dirty="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latin typeface="Times New Roman" pitchFamily="18" charset="0"/>
            </a:endParaRPr>
          </a:p>
        </p:txBody>
      </p:sp>
    </p:spTree>
    <p:extLst>
      <p:ext uri="{BB962C8B-B14F-4D97-AF65-F5344CB8AC3E}">
        <p14:creationId xmlns:p14="http://schemas.microsoft.com/office/powerpoint/2010/main" val="19138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629097B-60FC-4AEB-858B-0016E30452B4}" type="slidenum">
              <a:rPr lang="en-US" smtClean="0">
                <a:latin typeface="Times New Roman" pitchFamily="18" charset="0"/>
              </a:rPr>
              <a:pPr/>
              <a:t>10</a:t>
            </a:fld>
            <a:endParaRPr lang="en-US" dirty="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3037419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88F9167-5419-4DD3-89CA-95DF5C088D2E}" type="slidenum">
              <a:rPr lang="en-US" smtClean="0">
                <a:latin typeface="Times New Roman" pitchFamily="18" charset="0"/>
              </a:rPr>
              <a:pPr/>
              <a:t>11</a:t>
            </a:fld>
            <a:endParaRPr lang="en-US" dirty="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4113584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004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orld Arrows texture3.jpg"/>
          <p:cNvPicPr>
            <a:picLocks noChangeAspect="1"/>
          </p:cNvPicPr>
          <p:nvPr/>
        </p:nvPicPr>
        <p:blipFill>
          <a:blip r:embed="rId2" cstate="print"/>
          <a:srcRect t="3556"/>
          <a:stretch>
            <a:fillRect/>
          </a:stretch>
        </p:blipFill>
        <p:spPr>
          <a:xfrm>
            <a:off x="0" y="2010508"/>
            <a:ext cx="9144000" cy="4847492"/>
          </a:xfrm>
          <a:prstGeom prst="rect">
            <a:avLst/>
          </a:prstGeom>
        </p:spPr>
      </p:pic>
      <p:sp>
        <p:nvSpPr>
          <p:cNvPr id="9" name="Rectangle 8"/>
          <p:cNvSpPr/>
          <p:nvPr/>
        </p:nvSpPr>
        <p:spPr>
          <a:xfrm>
            <a:off x="0" y="1998778"/>
            <a:ext cx="9144000" cy="4853354"/>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22023" y="2130425"/>
            <a:ext cx="5756030" cy="1470025"/>
          </a:xfrm>
        </p:spPr>
        <p:txBody>
          <a:bodyPr>
            <a:normAutofit/>
          </a:bodyPr>
          <a:lstStyle>
            <a:lvl1pPr algn="l">
              <a:defRPr sz="3200">
                <a:solidFill>
                  <a:schemeClr val="bg1">
                    <a:lumMod val="85000"/>
                  </a:schemeClr>
                </a:solidFill>
              </a:defRPr>
            </a:lvl1pPr>
          </a:lstStyle>
          <a:p>
            <a:r>
              <a:rPr lang="en-US"/>
              <a:t>Click to edit Master title style</a:t>
            </a:r>
          </a:p>
        </p:txBody>
      </p:sp>
      <p:sp>
        <p:nvSpPr>
          <p:cNvPr id="3" name="Subtitle 2"/>
          <p:cNvSpPr>
            <a:spLocks noGrp="1"/>
          </p:cNvSpPr>
          <p:nvPr>
            <p:ph type="subTitle" idx="1"/>
          </p:nvPr>
        </p:nvSpPr>
        <p:spPr>
          <a:xfrm>
            <a:off x="428984" y="3974123"/>
            <a:ext cx="6400800" cy="1752600"/>
          </a:xfrm>
        </p:spPr>
        <p:txBody>
          <a:bodyPr>
            <a:normAutofit/>
          </a:bodyPr>
          <a:lstStyle>
            <a:lvl1pPr marL="0" indent="0" algn="l">
              <a:buNone/>
              <a:defRPr sz="2000">
                <a:solidFill>
                  <a:schemeClr val="bg1">
                    <a:lumMod val="8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 name="Rectangle 9"/>
          <p:cNvSpPr/>
          <p:nvPr/>
        </p:nvSpPr>
        <p:spPr>
          <a:xfrm>
            <a:off x="0" y="2004643"/>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7"/>
          <p:cNvGrpSpPr/>
          <p:nvPr/>
        </p:nvGrpSpPr>
        <p:grpSpPr>
          <a:xfrm>
            <a:off x="6242538" y="6469415"/>
            <a:ext cx="2404823" cy="207610"/>
            <a:chOff x="6846888" y="6524625"/>
            <a:chExt cx="1765301" cy="152400"/>
          </a:xfrm>
        </p:grpSpPr>
        <p:sp>
          <p:nvSpPr>
            <p:cNvPr id="1029"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62" name="Picture 161" descr="words and logo3.emf"/>
          <p:cNvPicPr>
            <a:picLocks noChangeAspect="1"/>
          </p:cNvPicPr>
          <p:nvPr/>
        </p:nvPicPr>
        <p:blipFill>
          <a:blip r:embed="rId3" cstate="print"/>
          <a:stretch>
            <a:fillRect/>
          </a:stretch>
        </p:blipFill>
        <p:spPr>
          <a:xfrm>
            <a:off x="6907068" y="405150"/>
            <a:ext cx="1760678" cy="696824"/>
          </a:xfrm>
          <a:prstGeom prst="rect">
            <a:avLst/>
          </a:prstGeom>
        </p:spPr>
      </p:pic>
      <p:grpSp>
        <p:nvGrpSpPr>
          <p:cNvPr id="48" name="Group 324"/>
          <p:cNvGrpSpPr/>
          <p:nvPr/>
        </p:nvGrpSpPr>
        <p:grpSpPr>
          <a:xfrm>
            <a:off x="533400" y="1693985"/>
            <a:ext cx="6749237" cy="291978"/>
            <a:chOff x="533400" y="1711325"/>
            <a:chExt cx="6348413" cy="274638"/>
          </a:xfrm>
          <a:solidFill>
            <a:srgbClr val="376092"/>
          </a:solidFill>
        </p:grpSpPr>
        <p:sp>
          <p:nvSpPr>
            <p:cNvPr id="4" name="Freeform 5"/>
            <p:cNvSpPr>
              <a:spLocks noEditPoints="1"/>
            </p:cNvSpPr>
            <p:nvPr userDrawn="1"/>
          </p:nvSpPr>
          <p:spPr bwMode="auto">
            <a:xfrm>
              <a:off x="533400" y="1712913"/>
              <a:ext cx="88900" cy="93663"/>
            </a:xfrm>
            <a:custGeom>
              <a:avLst/>
              <a:gdLst/>
              <a:ahLst/>
              <a:cxnLst>
                <a:cxn ang="0">
                  <a:pos x="363" y="0"/>
                </a:cxn>
                <a:cxn ang="0">
                  <a:pos x="475" y="0"/>
                </a:cxn>
                <a:cxn ang="0">
                  <a:pos x="580" y="605"/>
                </a:cxn>
                <a:cxn ang="0">
                  <a:pos x="472" y="605"/>
                </a:cxn>
                <a:cxn ang="0">
                  <a:pos x="447" y="445"/>
                </a:cxn>
                <a:cxn ang="0">
                  <a:pos x="207" y="445"/>
                </a:cxn>
                <a:cxn ang="0">
                  <a:pos x="114" y="605"/>
                </a:cxn>
                <a:cxn ang="0">
                  <a:pos x="0" y="605"/>
                </a:cxn>
                <a:cxn ang="0">
                  <a:pos x="363" y="0"/>
                </a:cxn>
                <a:cxn ang="0">
                  <a:pos x="399" y="107"/>
                </a:cxn>
                <a:cxn ang="0">
                  <a:pos x="397" y="107"/>
                </a:cxn>
                <a:cxn ang="0">
                  <a:pos x="252" y="365"/>
                </a:cxn>
                <a:cxn ang="0">
                  <a:pos x="436" y="365"/>
                </a:cxn>
                <a:cxn ang="0">
                  <a:pos x="399" y="107"/>
                </a:cxn>
              </a:cxnLst>
              <a:rect l="0" t="0" r="r" b="b"/>
              <a:pathLst>
                <a:path w="580" h="605">
                  <a:moveTo>
                    <a:pt x="363" y="0"/>
                  </a:moveTo>
                  <a:lnTo>
                    <a:pt x="475" y="0"/>
                  </a:lnTo>
                  <a:lnTo>
                    <a:pt x="580" y="605"/>
                  </a:lnTo>
                  <a:lnTo>
                    <a:pt x="472" y="605"/>
                  </a:lnTo>
                  <a:lnTo>
                    <a:pt x="447" y="445"/>
                  </a:lnTo>
                  <a:lnTo>
                    <a:pt x="207" y="445"/>
                  </a:lnTo>
                  <a:lnTo>
                    <a:pt x="114" y="605"/>
                  </a:lnTo>
                  <a:lnTo>
                    <a:pt x="0" y="605"/>
                  </a:lnTo>
                  <a:lnTo>
                    <a:pt x="363" y="0"/>
                  </a:lnTo>
                  <a:close/>
                  <a:moveTo>
                    <a:pt x="399" y="107"/>
                  </a:moveTo>
                  <a:lnTo>
                    <a:pt x="397" y="107"/>
                  </a:lnTo>
                  <a:lnTo>
                    <a:pt x="252" y="365"/>
                  </a:lnTo>
                  <a:lnTo>
                    <a:pt x="436" y="365"/>
                  </a:lnTo>
                  <a:lnTo>
                    <a:pt x="399" y="10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p:cNvSpPr>
            <p:nvPr userDrawn="1"/>
          </p:nvSpPr>
          <p:spPr bwMode="auto">
            <a:xfrm>
              <a:off x="631825" y="1736725"/>
              <a:ext cx="63500"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userDrawn="1"/>
          </p:nvSpPr>
          <p:spPr bwMode="auto">
            <a:xfrm>
              <a:off x="703263" y="17367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userDrawn="1"/>
          </p:nvSpPr>
          <p:spPr bwMode="auto">
            <a:xfrm>
              <a:off x="774700" y="17367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852488" y="1739900"/>
              <a:ext cx="68263"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922338"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1000125" y="17192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1039813" y="17367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1111250"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1189038" y="1736725"/>
              <a:ext cx="63500"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1250950" y="1739900"/>
              <a:ext cx="74613" cy="93663"/>
            </a:xfrm>
            <a:custGeom>
              <a:avLst/>
              <a:gdLst/>
              <a:ahLst/>
              <a:cxnLst>
                <a:cxn ang="0">
                  <a:pos x="79" y="0"/>
                </a:cxn>
                <a:cxn ang="0">
                  <a:pos x="180" y="0"/>
                </a:cxn>
                <a:cxn ang="0">
                  <a:pos x="226" y="320"/>
                </a:cxn>
                <a:cxn ang="0">
                  <a:pos x="228" y="320"/>
                </a:cxn>
                <a:cxn ang="0">
                  <a:pos x="393" y="0"/>
                </a:cxn>
                <a:cxn ang="0">
                  <a:pos x="496" y="0"/>
                </a:cxn>
                <a:cxn ang="0">
                  <a:pos x="245" y="452"/>
                </a:cxn>
                <a:cxn ang="0">
                  <a:pos x="212" y="512"/>
                </a:cxn>
                <a:cxn ang="0">
                  <a:pos x="176" y="563"/>
                </a:cxn>
                <a:cxn ang="0">
                  <a:pos x="127" y="599"/>
                </a:cxn>
                <a:cxn ang="0">
                  <a:pos x="58" y="612"/>
                </a:cxn>
                <a:cxn ang="0">
                  <a:pos x="0" y="605"/>
                </a:cxn>
                <a:cxn ang="0">
                  <a:pos x="18" y="525"/>
                </a:cxn>
                <a:cxn ang="0">
                  <a:pos x="36" y="529"/>
                </a:cxn>
                <a:cxn ang="0">
                  <a:pos x="55" y="531"/>
                </a:cxn>
                <a:cxn ang="0">
                  <a:pos x="93" y="523"/>
                </a:cxn>
                <a:cxn ang="0">
                  <a:pos x="118" y="494"/>
                </a:cxn>
                <a:cxn ang="0">
                  <a:pos x="156" y="424"/>
                </a:cxn>
                <a:cxn ang="0">
                  <a:pos x="79" y="0"/>
                </a:cxn>
              </a:cxnLst>
              <a:rect l="0" t="0" r="r" b="b"/>
              <a:pathLst>
                <a:path w="496" h="612">
                  <a:moveTo>
                    <a:pt x="79" y="0"/>
                  </a:moveTo>
                  <a:lnTo>
                    <a:pt x="180" y="0"/>
                  </a:lnTo>
                  <a:lnTo>
                    <a:pt x="226" y="320"/>
                  </a:lnTo>
                  <a:lnTo>
                    <a:pt x="228" y="320"/>
                  </a:lnTo>
                  <a:lnTo>
                    <a:pt x="393" y="0"/>
                  </a:lnTo>
                  <a:lnTo>
                    <a:pt x="496" y="0"/>
                  </a:lnTo>
                  <a:lnTo>
                    <a:pt x="245" y="452"/>
                  </a:lnTo>
                  <a:cubicBezTo>
                    <a:pt x="234" y="473"/>
                    <a:pt x="223" y="493"/>
                    <a:pt x="212" y="512"/>
                  </a:cubicBezTo>
                  <a:cubicBezTo>
                    <a:pt x="202" y="531"/>
                    <a:pt x="189" y="548"/>
                    <a:pt x="176" y="563"/>
                  </a:cubicBezTo>
                  <a:cubicBezTo>
                    <a:pt x="162" y="578"/>
                    <a:pt x="145" y="590"/>
                    <a:pt x="127" y="599"/>
                  </a:cubicBezTo>
                  <a:cubicBezTo>
                    <a:pt x="108" y="608"/>
                    <a:pt x="85" y="612"/>
                    <a:pt x="58" y="612"/>
                  </a:cubicBezTo>
                  <a:cubicBezTo>
                    <a:pt x="40" y="612"/>
                    <a:pt x="21" y="610"/>
                    <a:pt x="0" y="605"/>
                  </a:cubicBezTo>
                  <a:lnTo>
                    <a:pt x="18" y="525"/>
                  </a:lnTo>
                  <a:cubicBezTo>
                    <a:pt x="24" y="526"/>
                    <a:pt x="30" y="528"/>
                    <a:pt x="36" y="529"/>
                  </a:cubicBezTo>
                  <a:cubicBezTo>
                    <a:pt x="42" y="531"/>
                    <a:pt x="49" y="531"/>
                    <a:pt x="55" y="531"/>
                  </a:cubicBezTo>
                  <a:cubicBezTo>
                    <a:pt x="70" y="531"/>
                    <a:pt x="82" y="529"/>
                    <a:pt x="93" y="523"/>
                  </a:cubicBezTo>
                  <a:cubicBezTo>
                    <a:pt x="103" y="518"/>
                    <a:pt x="111" y="508"/>
                    <a:pt x="118" y="494"/>
                  </a:cubicBezTo>
                  <a:lnTo>
                    <a:pt x="156" y="424"/>
                  </a:lnTo>
                  <a:lnTo>
                    <a:pt x="7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1355725" y="17113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noEditPoints="1"/>
            </p:cNvSpPr>
            <p:nvPr userDrawn="1"/>
          </p:nvSpPr>
          <p:spPr bwMode="auto">
            <a:xfrm>
              <a:off x="1433513" y="1712913"/>
              <a:ext cx="87313" cy="93663"/>
            </a:xfrm>
            <a:custGeom>
              <a:avLst/>
              <a:gdLst/>
              <a:ahLst/>
              <a:cxnLst>
                <a:cxn ang="0">
                  <a:pos x="363" y="0"/>
                </a:cxn>
                <a:cxn ang="0">
                  <a:pos x="475" y="0"/>
                </a:cxn>
                <a:cxn ang="0">
                  <a:pos x="580" y="605"/>
                </a:cxn>
                <a:cxn ang="0">
                  <a:pos x="472" y="605"/>
                </a:cxn>
                <a:cxn ang="0">
                  <a:pos x="447" y="445"/>
                </a:cxn>
                <a:cxn ang="0">
                  <a:pos x="207" y="445"/>
                </a:cxn>
                <a:cxn ang="0">
                  <a:pos x="114" y="605"/>
                </a:cxn>
                <a:cxn ang="0">
                  <a:pos x="0" y="605"/>
                </a:cxn>
                <a:cxn ang="0">
                  <a:pos x="363" y="0"/>
                </a:cxn>
                <a:cxn ang="0">
                  <a:pos x="399" y="107"/>
                </a:cxn>
                <a:cxn ang="0">
                  <a:pos x="397" y="107"/>
                </a:cxn>
                <a:cxn ang="0">
                  <a:pos x="252" y="365"/>
                </a:cxn>
                <a:cxn ang="0">
                  <a:pos x="436" y="365"/>
                </a:cxn>
                <a:cxn ang="0">
                  <a:pos x="399" y="107"/>
                </a:cxn>
              </a:cxnLst>
              <a:rect l="0" t="0" r="r" b="b"/>
              <a:pathLst>
                <a:path w="580" h="605">
                  <a:moveTo>
                    <a:pt x="363" y="0"/>
                  </a:moveTo>
                  <a:lnTo>
                    <a:pt x="475" y="0"/>
                  </a:lnTo>
                  <a:lnTo>
                    <a:pt x="580" y="605"/>
                  </a:lnTo>
                  <a:lnTo>
                    <a:pt x="472" y="605"/>
                  </a:lnTo>
                  <a:lnTo>
                    <a:pt x="447" y="445"/>
                  </a:lnTo>
                  <a:lnTo>
                    <a:pt x="207" y="445"/>
                  </a:lnTo>
                  <a:lnTo>
                    <a:pt x="114" y="605"/>
                  </a:lnTo>
                  <a:lnTo>
                    <a:pt x="0" y="605"/>
                  </a:lnTo>
                  <a:lnTo>
                    <a:pt x="363" y="0"/>
                  </a:lnTo>
                  <a:close/>
                  <a:moveTo>
                    <a:pt x="399" y="107"/>
                  </a:moveTo>
                  <a:lnTo>
                    <a:pt x="397" y="107"/>
                  </a:lnTo>
                  <a:lnTo>
                    <a:pt x="252" y="365"/>
                  </a:lnTo>
                  <a:lnTo>
                    <a:pt x="436" y="365"/>
                  </a:lnTo>
                  <a:lnTo>
                    <a:pt x="399" y="10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userDrawn="1"/>
          </p:nvSpPr>
          <p:spPr bwMode="auto">
            <a:xfrm>
              <a:off x="1530350" y="1712913"/>
              <a:ext cx="79375" cy="95250"/>
            </a:xfrm>
            <a:custGeom>
              <a:avLst/>
              <a:gdLst/>
              <a:ahLst/>
              <a:cxnLst>
                <a:cxn ang="0">
                  <a:pos x="388" y="605"/>
                </a:cxn>
                <a:cxn ang="0">
                  <a:pos x="296" y="605"/>
                </a:cxn>
                <a:cxn ang="0">
                  <a:pos x="309" y="546"/>
                </a:cxn>
                <a:cxn ang="0">
                  <a:pos x="307" y="544"/>
                </a:cxn>
                <a:cxn ang="0">
                  <a:pos x="244" y="602"/>
                </a:cxn>
                <a:cxn ang="0">
                  <a:pos x="170" y="617"/>
                </a:cxn>
                <a:cxn ang="0">
                  <a:pos x="123" y="612"/>
                </a:cxn>
                <a:cxn ang="0">
                  <a:pos x="66" y="589"/>
                </a:cxn>
                <a:cxn ang="0">
                  <a:pos x="19" y="535"/>
                </a:cxn>
                <a:cxn ang="0">
                  <a:pos x="0" y="437"/>
                </a:cxn>
                <a:cxn ang="0">
                  <a:pos x="16" y="333"/>
                </a:cxn>
                <a:cxn ang="0">
                  <a:pos x="63" y="243"/>
                </a:cxn>
                <a:cxn ang="0">
                  <a:pos x="137" y="179"/>
                </a:cxn>
                <a:cxn ang="0">
                  <a:pos x="238" y="155"/>
                </a:cxn>
                <a:cxn ang="0">
                  <a:pos x="318" y="171"/>
                </a:cxn>
                <a:cxn ang="0">
                  <a:pos x="370" y="227"/>
                </a:cxn>
                <a:cxn ang="0">
                  <a:pos x="372" y="227"/>
                </a:cxn>
                <a:cxn ang="0">
                  <a:pos x="420" y="0"/>
                </a:cxn>
                <a:cxn ang="0">
                  <a:pos x="517" y="0"/>
                </a:cxn>
                <a:cxn ang="0">
                  <a:pos x="388" y="605"/>
                </a:cxn>
                <a:cxn ang="0">
                  <a:pos x="347" y="336"/>
                </a:cxn>
                <a:cxn ang="0">
                  <a:pos x="341" y="296"/>
                </a:cxn>
                <a:cxn ang="0">
                  <a:pos x="324" y="262"/>
                </a:cxn>
                <a:cxn ang="0">
                  <a:pos x="294" y="239"/>
                </a:cxn>
                <a:cxn ang="0">
                  <a:pos x="250" y="231"/>
                </a:cxn>
                <a:cxn ang="0">
                  <a:pos x="181" y="249"/>
                </a:cxn>
                <a:cxn ang="0">
                  <a:pos x="133" y="297"/>
                </a:cxn>
                <a:cxn ang="0">
                  <a:pos x="106" y="364"/>
                </a:cxn>
                <a:cxn ang="0">
                  <a:pos x="97" y="437"/>
                </a:cxn>
                <a:cxn ang="0">
                  <a:pos x="122" y="514"/>
                </a:cxn>
                <a:cxn ang="0">
                  <a:pos x="197" y="541"/>
                </a:cxn>
                <a:cxn ang="0">
                  <a:pos x="262" y="521"/>
                </a:cxn>
                <a:cxn ang="0">
                  <a:pos x="309" y="472"/>
                </a:cxn>
                <a:cxn ang="0">
                  <a:pos x="338" y="406"/>
                </a:cxn>
                <a:cxn ang="0">
                  <a:pos x="347" y="336"/>
                </a:cxn>
              </a:cxnLst>
              <a:rect l="0" t="0" r="r" b="b"/>
              <a:pathLst>
                <a:path w="517" h="617">
                  <a:moveTo>
                    <a:pt x="388" y="605"/>
                  </a:moveTo>
                  <a:lnTo>
                    <a:pt x="296" y="605"/>
                  </a:lnTo>
                  <a:lnTo>
                    <a:pt x="309" y="546"/>
                  </a:lnTo>
                  <a:lnTo>
                    <a:pt x="307" y="544"/>
                  </a:lnTo>
                  <a:cubicBezTo>
                    <a:pt x="288" y="573"/>
                    <a:pt x="267" y="592"/>
                    <a:pt x="244" y="602"/>
                  </a:cubicBezTo>
                  <a:cubicBezTo>
                    <a:pt x="221" y="612"/>
                    <a:pt x="196" y="617"/>
                    <a:pt x="170" y="617"/>
                  </a:cubicBezTo>
                  <a:cubicBezTo>
                    <a:pt x="158" y="617"/>
                    <a:pt x="142" y="615"/>
                    <a:pt x="123" y="612"/>
                  </a:cubicBezTo>
                  <a:cubicBezTo>
                    <a:pt x="104" y="609"/>
                    <a:pt x="85" y="601"/>
                    <a:pt x="66" y="589"/>
                  </a:cubicBezTo>
                  <a:cubicBezTo>
                    <a:pt x="48" y="576"/>
                    <a:pt x="32" y="559"/>
                    <a:pt x="19" y="535"/>
                  </a:cubicBezTo>
                  <a:cubicBezTo>
                    <a:pt x="6" y="511"/>
                    <a:pt x="0" y="479"/>
                    <a:pt x="0" y="437"/>
                  </a:cubicBezTo>
                  <a:cubicBezTo>
                    <a:pt x="0" y="402"/>
                    <a:pt x="5" y="367"/>
                    <a:pt x="16" y="333"/>
                  </a:cubicBezTo>
                  <a:cubicBezTo>
                    <a:pt x="27" y="300"/>
                    <a:pt x="42" y="270"/>
                    <a:pt x="63" y="243"/>
                  </a:cubicBezTo>
                  <a:cubicBezTo>
                    <a:pt x="83" y="217"/>
                    <a:pt x="108" y="195"/>
                    <a:pt x="137" y="179"/>
                  </a:cubicBezTo>
                  <a:cubicBezTo>
                    <a:pt x="167" y="163"/>
                    <a:pt x="200" y="155"/>
                    <a:pt x="238" y="155"/>
                  </a:cubicBezTo>
                  <a:cubicBezTo>
                    <a:pt x="267" y="155"/>
                    <a:pt x="294" y="160"/>
                    <a:pt x="318" y="171"/>
                  </a:cubicBezTo>
                  <a:cubicBezTo>
                    <a:pt x="341" y="182"/>
                    <a:pt x="359" y="200"/>
                    <a:pt x="370" y="227"/>
                  </a:cubicBezTo>
                  <a:lnTo>
                    <a:pt x="372" y="227"/>
                  </a:lnTo>
                  <a:lnTo>
                    <a:pt x="420" y="0"/>
                  </a:lnTo>
                  <a:lnTo>
                    <a:pt x="517" y="0"/>
                  </a:lnTo>
                  <a:lnTo>
                    <a:pt x="388" y="605"/>
                  </a:lnTo>
                  <a:close/>
                  <a:moveTo>
                    <a:pt x="347" y="336"/>
                  </a:moveTo>
                  <a:cubicBezTo>
                    <a:pt x="347" y="322"/>
                    <a:pt x="345" y="309"/>
                    <a:pt x="341" y="296"/>
                  </a:cubicBezTo>
                  <a:cubicBezTo>
                    <a:pt x="338" y="283"/>
                    <a:pt x="332" y="271"/>
                    <a:pt x="324" y="262"/>
                  </a:cubicBezTo>
                  <a:cubicBezTo>
                    <a:pt x="317" y="253"/>
                    <a:pt x="307" y="245"/>
                    <a:pt x="294" y="239"/>
                  </a:cubicBezTo>
                  <a:cubicBezTo>
                    <a:pt x="282" y="234"/>
                    <a:pt x="267" y="231"/>
                    <a:pt x="250" y="231"/>
                  </a:cubicBezTo>
                  <a:cubicBezTo>
                    <a:pt x="223" y="231"/>
                    <a:pt x="200" y="237"/>
                    <a:pt x="181" y="249"/>
                  </a:cubicBezTo>
                  <a:cubicBezTo>
                    <a:pt x="162" y="261"/>
                    <a:pt x="146" y="277"/>
                    <a:pt x="133" y="297"/>
                  </a:cubicBezTo>
                  <a:cubicBezTo>
                    <a:pt x="121" y="317"/>
                    <a:pt x="112" y="339"/>
                    <a:pt x="106" y="364"/>
                  </a:cubicBezTo>
                  <a:cubicBezTo>
                    <a:pt x="100" y="389"/>
                    <a:pt x="97" y="413"/>
                    <a:pt x="97" y="437"/>
                  </a:cubicBezTo>
                  <a:cubicBezTo>
                    <a:pt x="97" y="470"/>
                    <a:pt x="105" y="496"/>
                    <a:pt x="122" y="514"/>
                  </a:cubicBezTo>
                  <a:cubicBezTo>
                    <a:pt x="139" y="532"/>
                    <a:pt x="164" y="541"/>
                    <a:pt x="197" y="541"/>
                  </a:cubicBezTo>
                  <a:cubicBezTo>
                    <a:pt x="222" y="541"/>
                    <a:pt x="244" y="534"/>
                    <a:pt x="262" y="521"/>
                  </a:cubicBezTo>
                  <a:cubicBezTo>
                    <a:pt x="281" y="508"/>
                    <a:pt x="296" y="492"/>
                    <a:pt x="309" y="472"/>
                  </a:cubicBezTo>
                  <a:cubicBezTo>
                    <a:pt x="322" y="452"/>
                    <a:pt x="331" y="430"/>
                    <a:pt x="338" y="406"/>
                  </a:cubicBezTo>
                  <a:cubicBezTo>
                    <a:pt x="344" y="381"/>
                    <a:pt x="347" y="358"/>
                    <a:pt x="347" y="3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1612900" y="1739900"/>
              <a:ext cx="61913" cy="66675"/>
            </a:xfrm>
            <a:custGeom>
              <a:avLst/>
              <a:gdLst/>
              <a:ahLst/>
              <a:cxnLst>
                <a:cxn ang="0">
                  <a:pos x="0" y="0"/>
                </a:cxn>
                <a:cxn ang="0">
                  <a:pos x="100" y="0"/>
                </a:cxn>
                <a:cxn ang="0">
                  <a:pos x="136" y="319"/>
                </a:cxn>
                <a:cxn ang="0">
                  <a:pos x="138" y="319"/>
                </a:cxn>
                <a:cxn ang="0">
                  <a:pos x="307" y="0"/>
                </a:cxn>
                <a:cxn ang="0">
                  <a:pos x="409" y="0"/>
                </a:cxn>
                <a:cxn ang="0">
                  <a:pos x="167" y="438"/>
                </a:cxn>
                <a:cxn ang="0">
                  <a:pos x="59" y="438"/>
                </a:cxn>
                <a:cxn ang="0">
                  <a:pos x="0" y="0"/>
                </a:cxn>
              </a:cxnLst>
              <a:rect l="0" t="0" r="r" b="b"/>
              <a:pathLst>
                <a:path w="409" h="438">
                  <a:moveTo>
                    <a:pt x="0" y="0"/>
                  </a:moveTo>
                  <a:lnTo>
                    <a:pt x="100" y="0"/>
                  </a:lnTo>
                  <a:lnTo>
                    <a:pt x="136" y="319"/>
                  </a:lnTo>
                  <a:lnTo>
                    <a:pt x="138" y="319"/>
                  </a:lnTo>
                  <a:lnTo>
                    <a:pt x="307" y="0"/>
                  </a:lnTo>
                  <a:lnTo>
                    <a:pt x="409" y="0"/>
                  </a:lnTo>
                  <a:lnTo>
                    <a:pt x="167" y="438"/>
                  </a:lnTo>
                  <a:lnTo>
                    <a:pt x="59" y="43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noEditPoints="1"/>
            </p:cNvSpPr>
            <p:nvPr userDrawn="1"/>
          </p:nvSpPr>
          <p:spPr bwMode="auto">
            <a:xfrm>
              <a:off x="1673225" y="17367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userDrawn="1"/>
          </p:nvSpPr>
          <p:spPr bwMode="auto">
            <a:xfrm>
              <a:off x="1743075" y="1736725"/>
              <a:ext cx="53975"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userDrawn="1"/>
          </p:nvSpPr>
          <p:spPr bwMode="auto">
            <a:xfrm>
              <a:off x="1793875" y="1719263"/>
              <a:ext cx="42863"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userDrawn="1"/>
          </p:nvSpPr>
          <p:spPr bwMode="auto">
            <a:xfrm>
              <a:off x="1833563" y="17129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userDrawn="1"/>
          </p:nvSpPr>
          <p:spPr bwMode="auto">
            <a:xfrm>
              <a:off x="1865313" y="1736725"/>
              <a:ext cx="60325"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userDrawn="1"/>
          </p:nvSpPr>
          <p:spPr bwMode="auto">
            <a:xfrm>
              <a:off x="1928813" y="17129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userDrawn="1"/>
          </p:nvSpPr>
          <p:spPr bwMode="auto">
            <a:xfrm>
              <a:off x="1960563"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userDrawn="1"/>
          </p:nvSpPr>
          <p:spPr bwMode="auto">
            <a:xfrm>
              <a:off x="2033588" y="1736725"/>
              <a:ext cx="76200" cy="96838"/>
            </a:xfrm>
            <a:custGeom>
              <a:avLst/>
              <a:gdLst/>
              <a:ahLst/>
              <a:cxnLst>
                <a:cxn ang="0">
                  <a:pos x="131" y="265"/>
                </a:cxn>
                <a:cxn ang="0">
                  <a:pos x="136" y="307"/>
                </a:cxn>
                <a:cxn ang="0">
                  <a:pos x="152" y="342"/>
                </a:cxn>
                <a:cxn ang="0">
                  <a:pos x="181" y="366"/>
                </a:cxn>
                <a:cxn ang="0">
                  <a:pos x="222" y="374"/>
                </a:cxn>
                <a:cxn ang="0">
                  <a:pos x="289" y="356"/>
                </a:cxn>
                <a:cxn ang="0">
                  <a:pos x="334" y="310"/>
                </a:cxn>
                <a:cxn ang="0">
                  <a:pos x="360" y="247"/>
                </a:cxn>
                <a:cxn ang="0">
                  <a:pos x="368" y="180"/>
                </a:cxn>
                <a:cxn ang="0">
                  <a:pos x="344" y="104"/>
                </a:cxn>
                <a:cxn ang="0">
                  <a:pos x="271" y="76"/>
                </a:cxn>
                <a:cxn ang="0">
                  <a:pos x="209" y="94"/>
                </a:cxn>
                <a:cxn ang="0">
                  <a:pos x="165" y="141"/>
                </a:cxn>
                <a:cxn ang="0">
                  <a:pos x="139" y="202"/>
                </a:cxn>
                <a:cxn ang="0">
                  <a:pos x="131" y="265"/>
                </a:cxn>
                <a:cxn ang="0">
                  <a:pos x="409" y="438"/>
                </a:cxn>
                <a:cxn ang="0">
                  <a:pos x="382" y="524"/>
                </a:cxn>
                <a:cxn ang="0">
                  <a:pos x="339" y="582"/>
                </a:cxn>
                <a:cxn ang="0">
                  <a:pos x="277" y="614"/>
                </a:cxn>
                <a:cxn ang="0">
                  <a:pos x="188" y="624"/>
                </a:cxn>
                <a:cxn ang="0">
                  <a:pos x="118" y="616"/>
                </a:cxn>
                <a:cxn ang="0">
                  <a:pos x="58" y="592"/>
                </a:cxn>
                <a:cxn ang="0">
                  <a:pos x="17" y="549"/>
                </a:cxn>
                <a:cxn ang="0">
                  <a:pos x="0" y="484"/>
                </a:cxn>
                <a:cxn ang="0">
                  <a:pos x="97" y="484"/>
                </a:cxn>
                <a:cxn ang="0">
                  <a:pos x="127" y="537"/>
                </a:cxn>
                <a:cxn ang="0">
                  <a:pos x="197" y="552"/>
                </a:cxn>
                <a:cxn ang="0">
                  <a:pos x="250" y="543"/>
                </a:cxn>
                <a:cxn ang="0">
                  <a:pos x="285" y="517"/>
                </a:cxn>
                <a:cxn ang="0">
                  <a:pos x="307" y="479"/>
                </a:cxn>
                <a:cxn ang="0">
                  <a:pos x="321" y="429"/>
                </a:cxn>
                <a:cxn ang="0">
                  <a:pos x="330" y="386"/>
                </a:cxn>
                <a:cxn ang="0">
                  <a:pos x="328" y="384"/>
                </a:cxn>
                <a:cxn ang="0">
                  <a:pos x="275" y="433"/>
                </a:cxn>
                <a:cxn ang="0">
                  <a:pos x="205" y="450"/>
                </a:cxn>
                <a:cxn ang="0">
                  <a:pos x="78" y="402"/>
                </a:cxn>
                <a:cxn ang="0">
                  <a:pos x="34" y="270"/>
                </a:cxn>
                <a:cxn ang="0">
                  <a:pos x="49" y="172"/>
                </a:cxn>
                <a:cxn ang="0">
                  <a:pos x="92" y="86"/>
                </a:cxn>
                <a:cxn ang="0">
                  <a:pos x="163" y="24"/>
                </a:cxn>
                <a:cxn ang="0">
                  <a:pos x="260" y="0"/>
                </a:cxn>
                <a:cxn ang="0">
                  <a:pos x="343" y="19"/>
                </a:cxn>
                <a:cxn ang="0">
                  <a:pos x="396" y="85"/>
                </a:cxn>
                <a:cxn ang="0">
                  <a:pos x="397" y="85"/>
                </a:cxn>
                <a:cxn ang="0">
                  <a:pos x="410" y="12"/>
                </a:cxn>
                <a:cxn ang="0">
                  <a:pos x="502" y="12"/>
                </a:cxn>
                <a:cxn ang="0">
                  <a:pos x="409" y="438"/>
                </a:cxn>
              </a:cxnLst>
              <a:rect l="0" t="0" r="r" b="b"/>
              <a:pathLst>
                <a:path w="502" h="624">
                  <a:moveTo>
                    <a:pt x="131" y="265"/>
                  </a:moveTo>
                  <a:cubicBezTo>
                    <a:pt x="131" y="280"/>
                    <a:pt x="133" y="294"/>
                    <a:pt x="136" y="307"/>
                  </a:cubicBezTo>
                  <a:cubicBezTo>
                    <a:pt x="139" y="321"/>
                    <a:pt x="145" y="332"/>
                    <a:pt x="152" y="342"/>
                  </a:cubicBezTo>
                  <a:cubicBezTo>
                    <a:pt x="160" y="352"/>
                    <a:pt x="169" y="360"/>
                    <a:pt x="181" y="366"/>
                  </a:cubicBezTo>
                  <a:cubicBezTo>
                    <a:pt x="192" y="371"/>
                    <a:pt x="206" y="374"/>
                    <a:pt x="222" y="374"/>
                  </a:cubicBezTo>
                  <a:cubicBezTo>
                    <a:pt x="248" y="374"/>
                    <a:pt x="271" y="368"/>
                    <a:pt x="289" y="356"/>
                  </a:cubicBezTo>
                  <a:cubicBezTo>
                    <a:pt x="307" y="344"/>
                    <a:pt x="322" y="329"/>
                    <a:pt x="334" y="310"/>
                  </a:cubicBezTo>
                  <a:cubicBezTo>
                    <a:pt x="346" y="292"/>
                    <a:pt x="355" y="271"/>
                    <a:pt x="360" y="247"/>
                  </a:cubicBezTo>
                  <a:cubicBezTo>
                    <a:pt x="365" y="224"/>
                    <a:pt x="368" y="202"/>
                    <a:pt x="368" y="180"/>
                  </a:cubicBezTo>
                  <a:cubicBezTo>
                    <a:pt x="368" y="148"/>
                    <a:pt x="360" y="123"/>
                    <a:pt x="344" y="104"/>
                  </a:cubicBezTo>
                  <a:cubicBezTo>
                    <a:pt x="327" y="85"/>
                    <a:pt x="303" y="76"/>
                    <a:pt x="271" y="76"/>
                  </a:cubicBezTo>
                  <a:cubicBezTo>
                    <a:pt x="247" y="76"/>
                    <a:pt x="226" y="82"/>
                    <a:pt x="209" y="94"/>
                  </a:cubicBezTo>
                  <a:cubicBezTo>
                    <a:pt x="191" y="106"/>
                    <a:pt x="177" y="122"/>
                    <a:pt x="165" y="141"/>
                  </a:cubicBezTo>
                  <a:cubicBezTo>
                    <a:pt x="154" y="159"/>
                    <a:pt x="145" y="180"/>
                    <a:pt x="139" y="202"/>
                  </a:cubicBezTo>
                  <a:cubicBezTo>
                    <a:pt x="134" y="224"/>
                    <a:pt x="131" y="246"/>
                    <a:pt x="131" y="265"/>
                  </a:cubicBezTo>
                  <a:close/>
                  <a:moveTo>
                    <a:pt x="409" y="438"/>
                  </a:moveTo>
                  <a:cubicBezTo>
                    <a:pt x="402" y="472"/>
                    <a:pt x="393" y="500"/>
                    <a:pt x="382" y="524"/>
                  </a:cubicBezTo>
                  <a:cubicBezTo>
                    <a:pt x="371" y="548"/>
                    <a:pt x="357" y="567"/>
                    <a:pt x="339" y="582"/>
                  </a:cubicBezTo>
                  <a:cubicBezTo>
                    <a:pt x="322" y="596"/>
                    <a:pt x="301" y="607"/>
                    <a:pt x="277" y="614"/>
                  </a:cubicBezTo>
                  <a:cubicBezTo>
                    <a:pt x="252" y="621"/>
                    <a:pt x="223" y="624"/>
                    <a:pt x="188" y="624"/>
                  </a:cubicBezTo>
                  <a:cubicBezTo>
                    <a:pt x="164" y="624"/>
                    <a:pt x="140" y="621"/>
                    <a:pt x="118" y="616"/>
                  </a:cubicBezTo>
                  <a:cubicBezTo>
                    <a:pt x="95" y="611"/>
                    <a:pt x="75" y="603"/>
                    <a:pt x="58" y="592"/>
                  </a:cubicBezTo>
                  <a:cubicBezTo>
                    <a:pt x="41" y="581"/>
                    <a:pt x="27" y="567"/>
                    <a:pt x="17" y="549"/>
                  </a:cubicBezTo>
                  <a:cubicBezTo>
                    <a:pt x="6" y="531"/>
                    <a:pt x="1" y="510"/>
                    <a:pt x="0" y="484"/>
                  </a:cubicBezTo>
                  <a:lnTo>
                    <a:pt x="97" y="484"/>
                  </a:lnTo>
                  <a:cubicBezTo>
                    <a:pt x="98" y="509"/>
                    <a:pt x="108" y="527"/>
                    <a:pt x="127" y="537"/>
                  </a:cubicBezTo>
                  <a:cubicBezTo>
                    <a:pt x="146" y="547"/>
                    <a:pt x="169" y="552"/>
                    <a:pt x="197" y="552"/>
                  </a:cubicBezTo>
                  <a:cubicBezTo>
                    <a:pt x="218" y="552"/>
                    <a:pt x="236" y="549"/>
                    <a:pt x="250" y="543"/>
                  </a:cubicBezTo>
                  <a:cubicBezTo>
                    <a:pt x="264" y="536"/>
                    <a:pt x="276" y="528"/>
                    <a:pt x="285" y="517"/>
                  </a:cubicBezTo>
                  <a:cubicBezTo>
                    <a:pt x="295" y="507"/>
                    <a:pt x="302" y="494"/>
                    <a:pt x="307" y="479"/>
                  </a:cubicBezTo>
                  <a:cubicBezTo>
                    <a:pt x="312" y="464"/>
                    <a:pt x="317" y="447"/>
                    <a:pt x="321" y="429"/>
                  </a:cubicBezTo>
                  <a:lnTo>
                    <a:pt x="330" y="386"/>
                  </a:lnTo>
                  <a:lnTo>
                    <a:pt x="328" y="384"/>
                  </a:lnTo>
                  <a:cubicBezTo>
                    <a:pt x="314" y="406"/>
                    <a:pt x="296" y="422"/>
                    <a:pt x="275" y="433"/>
                  </a:cubicBezTo>
                  <a:cubicBezTo>
                    <a:pt x="254" y="444"/>
                    <a:pt x="231" y="450"/>
                    <a:pt x="205" y="450"/>
                  </a:cubicBezTo>
                  <a:cubicBezTo>
                    <a:pt x="150" y="450"/>
                    <a:pt x="108" y="434"/>
                    <a:pt x="78" y="402"/>
                  </a:cubicBezTo>
                  <a:cubicBezTo>
                    <a:pt x="49" y="369"/>
                    <a:pt x="34" y="326"/>
                    <a:pt x="34" y="270"/>
                  </a:cubicBezTo>
                  <a:cubicBezTo>
                    <a:pt x="34" y="238"/>
                    <a:pt x="39" y="205"/>
                    <a:pt x="49" y="172"/>
                  </a:cubicBezTo>
                  <a:cubicBezTo>
                    <a:pt x="59" y="140"/>
                    <a:pt x="73" y="111"/>
                    <a:pt x="92" y="86"/>
                  </a:cubicBezTo>
                  <a:cubicBezTo>
                    <a:pt x="111" y="60"/>
                    <a:pt x="135" y="40"/>
                    <a:pt x="163" y="24"/>
                  </a:cubicBezTo>
                  <a:cubicBezTo>
                    <a:pt x="191" y="8"/>
                    <a:pt x="223" y="0"/>
                    <a:pt x="260" y="0"/>
                  </a:cubicBezTo>
                  <a:cubicBezTo>
                    <a:pt x="292" y="0"/>
                    <a:pt x="319" y="6"/>
                    <a:pt x="343" y="19"/>
                  </a:cubicBezTo>
                  <a:cubicBezTo>
                    <a:pt x="366" y="32"/>
                    <a:pt x="384" y="54"/>
                    <a:pt x="396" y="85"/>
                  </a:cubicBezTo>
                  <a:lnTo>
                    <a:pt x="397" y="85"/>
                  </a:lnTo>
                  <a:lnTo>
                    <a:pt x="410" y="12"/>
                  </a:lnTo>
                  <a:lnTo>
                    <a:pt x="502" y="12"/>
                  </a:lnTo>
                  <a:lnTo>
                    <a:pt x="409"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userDrawn="1"/>
          </p:nvSpPr>
          <p:spPr bwMode="auto">
            <a:xfrm>
              <a:off x="2144713" y="17113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userDrawn="1"/>
          </p:nvSpPr>
          <p:spPr bwMode="auto">
            <a:xfrm>
              <a:off x="2230438" y="1712913"/>
              <a:ext cx="85725" cy="93663"/>
            </a:xfrm>
            <a:custGeom>
              <a:avLst/>
              <a:gdLst/>
              <a:ahLst/>
              <a:cxnLst>
                <a:cxn ang="0">
                  <a:pos x="125" y="0"/>
                </a:cxn>
                <a:cxn ang="0">
                  <a:pos x="566" y="0"/>
                </a:cxn>
                <a:cxn ang="0">
                  <a:pos x="547" y="91"/>
                </a:cxn>
                <a:cxn ang="0">
                  <a:pos x="211" y="91"/>
                </a:cxn>
                <a:cxn ang="0">
                  <a:pos x="178" y="250"/>
                </a:cxn>
                <a:cxn ang="0">
                  <a:pos x="489" y="250"/>
                </a:cxn>
                <a:cxn ang="0">
                  <a:pos x="472" y="336"/>
                </a:cxn>
                <a:cxn ang="0">
                  <a:pos x="159" y="336"/>
                </a:cxn>
                <a:cxn ang="0">
                  <a:pos x="123" y="514"/>
                </a:cxn>
                <a:cxn ang="0">
                  <a:pos x="461" y="514"/>
                </a:cxn>
                <a:cxn ang="0">
                  <a:pos x="443" y="605"/>
                </a:cxn>
                <a:cxn ang="0">
                  <a:pos x="0" y="605"/>
                </a:cxn>
                <a:cxn ang="0">
                  <a:pos x="125" y="0"/>
                </a:cxn>
              </a:cxnLst>
              <a:rect l="0" t="0" r="r" b="b"/>
              <a:pathLst>
                <a:path w="566" h="605">
                  <a:moveTo>
                    <a:pt x="125" y="0"/>
                  </a:moveTo>
                  <a:lnTo>
                    <a:pt x="566" y="0"/>
                  </a:lnTo>
                  <a:lnTo>
                    <a:pt x="547" y="91"/>
                  </a:lnTo>
                  <a:lnTo>
                    <a:pt x="211" y="91"/>
                  </a:lnTo>
                  <a:lnTo>
                    <a:pt x="178" y="250"/>
                  </a:lnTo>
                  <a:lnTo>
                    <a:pt x="489" y="250"/>
                  </a:lnTo>
                  <a:lnTo>
                    <a:pt x="472" y="336"/>
                  </a:lnTo>
                  <a:lnTo>
                    <a:pt x="159" y="336"/>
                  </a:lnTo>
                  <a:lnTo>
                    <a:pt x="123" y="514"/>
                  </a:lnTo>
                  <a:lnTo>
                    <a:pt x="461" y="514"/>
                  </a:lnTo>
                  <a:lnTo>
                    <a:pt x="443"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userDrawn="1"/>
          </p:nvSpPr>
          <p:spPr bwMode="auto">
            <a:xfrm>
              <a:off x="2312988" y="17367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userDrawn="1"/>
          </p:nvSpPr>
          <p:spPr bwMode="auto">
            <a:xfrm>
              <a:off x="2384425" y="17367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32"/>
            <p:cNvSpPr>
              <a:spLocks/>
            </p:cNvSpPr>
            <p:nvPr userDrawn="1"/>
          </p:nvSpPr>
          <p:spPr bwMode="auto">
            <a:xfrm>
              <a:off x="2457450"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7" name="Freeform 33"/>
            <p:cNvSpPr>
              <a:spLocks noEditPoints="1"/>
            </p:cNvSpPr>
            <p:nvPr userDrawn="1"/>
          </p:nvSpPr>
          <p:spPr bwMode="auto">
            <a:xfrm>
              <a:off x="2535238" y="17367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8" name="Freeform 34"/>
            <p:cNvSpPr>
              <a:spLocks/>
            </p:cNvSpPr>
            <p:nvPr userDrawn="1"/>
          </p:nvSpPr>
          <p:spPr bwMode="auto">
            <a:xfrm>
              <a:off x="2609850" y="1736725"/>
              <a:ext cx="106363" cy="69850"/>
            </a:xfrm>
            <a:custGeom>
              <a:avLst/>
              <a:gdLst/>
              <a:ahLst/>
              <a:cxnLst>
                <a:cxn ang="0">
                  <a:pos x="90" y="12"/>
                </a:cxn>
                <a:cxn ang="0">
                  <a:pos x="182" y="12"/>
                </a:cxn>
                <a:cxn ang="0">
                  <a:pos x="169" y="73"/>
                </a:cxn>
                <a:cxn ang="0">
                  <a:pos x="171" y="75"/>
                </a:cxn>
                <a:cxn ang="0">
                  <a:pos x="237" y="20"/>
                </a:cxn>
                <a:cxn ang="0">
                  <a:pos x="321" y="0"/>
                </a:cxn>
                <a:cxn ang="0">
                  <a:pos x="359" y="4"/>
                </a:cxn>
                <a:cxn ang="0">
                  <a:pos x="392" y="17"/>
                </a:cxn>
                <a:cxn ang="0">
                  <a:pos x="417" y="42"/>
                </a:cxn>
                <a:cxn ang="0">
                  <a:pos x="432" y="78"/>
                </a:cxn>
                <a:cxn ang="0">
                  <a:pos x="498" y="22"/>
                </a:cxn>
                <a:cxn ang="0">
                  <a:pos x="580" y="0"/>
                </a:cxn>
                <a:cxn ang="0">
                  <a:pos x="674" y="31"/>
                </a:cxn>
                <a:cxn ang="0">
                  <a:pos x="705" y="116"/>
                </a:cxn>
                <a:cxn ang="0">
                  <a:pos x="703" y="143"/>
                </a:cxn>
                <a:cxn ang="0">
                  <a:pos x="698" y="170"/>
                </a:cxn>
                <a:cxn ang="0">
                  <a:pos x="642" y="450"/>
                </a:cxn>
                <a:cxn ang="0">
                  <a:pos x="545" y="450"/>
                </a:cxn>
                <a:cxn ang="0">
                  <a:pos x="600" y="190"/>
                </a:cxn>
                <a:cxn ang="0">
                  <a:pos x="604" y="169"/>
                </a:cxn>
                <a:cxn ang="0">
                  <a:pos x="608" y="139"/>
                </a:cxn>
                <a:cxn ang="0">
                  <a:pos x="606" y="116"/>
                </a:cxn>
                <a:cxn ang="0">
                  <a:pos x="597" y="96"/>
                </a:cxn>
                <a:cxn ang="0">
                  <a:pos x="578" y="82"/>
                </a:cxn>
                <a:cxn ang="0">
                  <a:pos x="548" y="76"/>
                </a:cxn>
                <a:cxn ang="0">
                  <a:pos x="498" y="87"/>
                </a:cxn>
                <a:cxn ang="0">
                  <a:pos x="461" y="116"/>
                </a:cxn>
                <a:cxn ang="0">
                  <a:pos x="436" y="154"/>
                </a:cxn>
                <a:cxn ang="0">
                  <a:pos x="423" y="194"/>
                </a:cxn>
                <a:cxn ang="0">
                  <a:pos x="369" y="450"/>
                </a:cxn>
                <a:cxn ang="0">
                  <a:pos x="273" y="450"/>
                </a:cxn>
                <a:cxn ang="0">
                  <a:pos x="323" y="209"/>
                </a:cxn>
                <a:cxn ang="0">
                  <a:pos x="331" y="171"/>
                </a:cxn>
                <a:cxn ang="0">
                  <a:pos x="335" y="130"/>
                </a:cxn>
                <a:cxn ang="0">
                  <a:pos x="324" y="92"/>
                </a:cxn>
                <a:cxn ang="0">
                  <a:pos x="282" y="76"/>
                </a:cxn>
                <a:cxn ang="0">
                  <a:pos x="234" y="86"/>
                </a:cxn>
                <a:cxn ang="0">
                  <a:pos x="200" y="111"/>
                </a:cxn>
                <a:cxn ang="0">
                  <a:pos x="170" y="148"/>
                </a:cxn>
                <a:cxn ang="0">
                  <a:pos x="149" y="196"/>
                </a:cxn>
                <a:cxn ang="0">
                  <a:pos x="96" y="450"/>
                </a:cxn>
                <a:cxn ang="0">
                  <a:pos x="0" y="450"/>
                </a:cxn>
                <a:cxn ang="0">
                  <a:pos x="90" y="12"/>
                </a:cxn>
              </a:cxnLst>
              <a:rect l="0" t="0" r="r" b="b"/>
              <a:pathLst>
                <a:path w="705" h="450">
                  <a:moveTo>
                    <a:pt x="90" y="12"/>
                  </a:moveTo>
                  <a:lnTo>
                    <a:pt x="182" y="12"/>
                  </a:lnTo>
                  <a:lnTo>
                    <a:pt x="169" y="73"/>
                  </a:lnTo>
                  <a:lnTo>
                    <a:pt x="171" y="75"/>
                  </a:lnTo>
                  <a:cubicBezTo>
                    <a:pt x="189" y="52"/>
                    <a:pt x="211" y="34"/>
                    <a:pt x="237" y="20"/>
                  </a:cubicBezTo>
                  <a:cubicBezTo>
                    <a:pt x="262" y="7"/>
                    <a:pt x="290" y="0"/>
                    <a:pt x="321" y="0"/>
                  </a:cubicBezTo>
                  <a:cubicBezTo>
                    <a:pt x="334" y="0"/>
                    <a:pt x="347" y="1"/>
                    <a:pt x="359" y="4"/>
                  </a:cubicBezTo>
                  <a:cubicBezTo>
                    <a:pt x="372" y="7"/>
                    <a:pt x="383" y="11"/>
                    <a:pt x="392" y="17"/>
                  </a:cubicBezTo>
                  <a:cubicBezTo>
                    <a:pt x="402" y="23"/>
                    <a:pt x="411" y="31"/>
                    <a:pt x="417" y="42"/>
                  </a:cubicBezTo>
                  <a:cubicBezTo>
                    <a:pt x="424" y="52"/>
                    <a:pt x="429" y="64"/>
                    <a:pt x="432" y="78"/>
                  </a:cubicBezTo>
                  <a:cubicBezTo>
                    <a:pt x="452" y="55"/>
                    <a:pt x="474" y="37"/>
                    <a:pt x="498" y="22"/>
                  </a:cubicBezTo>
                  <a:cubicBezTo>
                    <a:pt x="523" y="7"/>
                    <a:pt x="550" y="0"/>
                    <a:pt x="580" y="0"/>
                  </a:cubicBezTo>
                  <a:cubicBezTo>
                    <a:pt x="623" y="0"/>
                    <a:pt x="654" y="10"/>
                    <a:pt x="674" y="31"/>
                  </a:cubicBezTo>
                  <a:cubicBezTo>
                    <a:pt x="695" y="52"/>
                    <a:pt x="705" y="81"/>
                    <a:pt x="705" y="116"/>
                  </a:cubicBezTo>
                  <a:cubicBezTo>
                    <a:pt x="705" y="124"/>
                    <a:pt x="704" y="133"/>
                    <a:pt x="703" y="143"/>
                  </a:cubicBezTo>
                  <a:cubicBezTo>
                    <a:pt x="701" y="153"/>
                    <a:pt x="700" y="162"/>
                    <a:pt x="698" y="170"/>
                  </a:cubicBezTo>
                  <a:lnTo>
                    <a:pt x="642" y="450"/>
                  </a:lnTo>
                  <a:lnTo>
                    <a:pt x="545" y="450"/>
                  </a:lnTo>
                  <a:lnTo>
                    <a:pt x="600" y="190"/>
                  </a:lnTo>
                  <a:cubicBezTo>
                    <a:pt x="601" y="185"/>
                    <a:pt x="602" y="178"/>
                    <a:pt x="604" y="169"/>
                  </a:cubicBezTo>
                  <a:cubicBezTo>
                    <a:pt x="606" y="160"/>
                    <a:pt x="607" y="149"/>
                    <a:pt x="608" y="139"/>
                  </a:cubicBezTo>
                  <a:cubicBezTo>
                    <a:pt x="608" y="131"/>
                    <a:pt x="607" y="123"/>
                    <a:pt x="606" y="116"/>
                  </a:cubicBezTo>
                  <a:cubicBezTo>
                    <a:pt x="604" y="109"/>
                    <a:pt x="602" y="102"/>
                    <a:pt x="597" y="96"/>
                  </a:cubicBezTo>
                  <a:cubicBezTo>
                    <a:pt x="592" y="90"/>
                    <a:pt x="586" y="85"/>
                    <a:pt x="578" y="82"/>
                  </a:cubicBezTo>
                  <a:cubicBezTo>
                    <a:pt x="570" y="78"/>
                    <a:pt x="560" y="76"/>
                    <a:pt x="548" y="76"/>
                  </a:cubicBezTo>
                  <a:cubicBezTo>
                    <a:pt x="529" y="76"/>
                    <a:pt x="513" y="80"/>
                    <a:pt x="498" y="87"/>
                  </a:cubicBezTo>
                  <a:cubicBezTo>
                    <a:pt x="484" y="95"/>
                    <a:pt x="471" y="105"/>
                    <a:pt x="461" y="116"/>
                  </a:cubicBezTo>
                  <a:cubicBezTo>
                    <a:pt x="451" y="128"/>
                    <a:pt x="442" y="141"/>
                    <a:pt x="436" y="154"/>
                  </a:cubicBezTo>
                  <a:cubicBezTo>
                    <a:pt x="429" y="168"/>
                    <a:pt x="425" y="181"/>
                    <a:pt x="423" y="194"/>
                  </a:cubicBezTo>
                  <a:lnTo>
                    <a:pt x="369" y="450"/>
                  </a:lnTo>
                  <a:lnTo>
                    <a:pt x="273" y="450"/>
                  </a:lnTo>
                  <a:lnTo>
                    <a:pt x="323" y="209"/>
                  </a:lnTo>
                  <a:cubicBezTo>
                    <a:pt x="325" y="198"/>
                    <a:pt x="328" y="185"/>
                    <a:pt x="331" y="171"/>
                  </a:cubicBezTo>
                  <a:cubicBezTo>
                    <a:pt x="334" y="157"/>
                    <a:pt x="335" y="143"/>
                    <a:pt x="335" y="130"/>
                  </a:cubicBezTo>
                  <a:cubicBezTo>
                    <a:pt x="335" y="116"/>
                    <a:pt x="331" y="103"/>
                    <a:pt x="324" y="92"/>
                  </a:cubicBezTo>
                  <a:cubicBezTo>
                    <a:pt x="316" y="81"/>
                    <a:pt x="302" y="76"/>
                    <a:pt x="282" y="76"/>
                  </a:cubicBezTo>
                  <a:cubicBezTo>
                    <a:pt x="263" y="76"/>
                    <a:pt x="247" y="79"/>
                    <a:pt x="234" y="86"/>
                  </a:cubicBezTo>
                  <a:cubicBezTo>
                    <a:pt x="221" y="93"/>
                    <a:pt x="209" y="101"/>
                    <a:pt x="200" y="111"/>
                  </a:cubicBezTo>
                  <a:cubicBezTo>
                    <a:pt x="190" y="120"/>
                    <a:pt x="180" y="133"/>
                    <a:pt x="170" y="148"/>
                  </a:cubicBezTo>
                  <a:cubicBezTo>
                    <a:pt x="160" y="163"/>
                    <a:pt x="153" y="179"/>
                    <a:pt x="149" y="19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9" name="Freeform 35"/>
            <p:cNvSpPr>
              <a:spLocks noEditPoints="1"/>
            </p:cNvSpPr>
            <p:nvPr userDrawn="1"/>
          </p:nvSpPr>
          <p:spPr bwMode="auto">
            <a:xfrm>
              <a:off x="2724150" y="17129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0" name="Freeform 36"/>
            <p:cNvSpPr>
              <a:spLocks/>
            </p:cNvSpPr>
            <p:nvPr userDrawn="1"/>
          </p:nvSpPr>
          <p:spPr bwMode="auto">
            <a:xfrm>
              <a:off x="2757488" y="17367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1" name="Freeform 37"/>
            <p:cNvSpPr>
              <a:spLocks/>
            </p:cNvSpPr>
            <p:nvPr userDrawn="1"/>
          </p:nvSpPr>
          <p:spPr bwMode="auto">
            <a:xfrm>
              <a:off x="2825750" y="1736725"/>
              <a:ext cx="61913"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38"/>
            <p:cNvSpPr>
              <a:spLocks/>
            </p:cNvSpPr>
            <p:nvPr userDrawn="1"/>
          </p:nvSpPr>
          <p:spPr bwMode="auto">
            <a:xfrm>
              <a:off x="2924175" y="1711325"/>
              <a:ext cx="52388"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9"/>
            <p:cNvSpPr>
              <a:spLocks/>
            </p:cNvSpPr>
            <p:nvPr userDrawn="1"/>
          </p:nvSpPr>
          <p:spPr bwMode="auto">
            <a:xfrm>
              <a:off x="3009900" y="1712913"/>
              <a:ext cx="82550" cy="93663"/>
            </a:xfrm>
            <a:custGeom>
              <a:avLst/>
              <a:gdLst/>
              <a:ahLst/>
              <a:cxnLst>
                <a:cxn ang="0">
                  <a:pos x="126" y="0"/>
                </a:cxn>
                <a:cxn ang="0">
                  <a:pos x="539" y="0"/>
                </a:cxn>
                <a:cxn ang="0">
                  <a:pos x="520" y="91"/>
                </a:cxn>
                <a:cxn ang="0">
                  <a:pos x="212" y="91"/>
                </a:cxn>
                <a:cxn ang="0">
                  <a:pos x="179" y="250"/>
                </a:cxn>
                <a:cxn ang="0">
                  <a:pos x="446" y="250"/>
                </a:cxn>
                <a:cxn ang="0">
                  <a:pos x="428" y="336"/>
                </a:cxn>
                <a:cxn ang="0">
                  <a:pos x="162" y="336"/>
                </a:cxn>
                <a:cxn ang="0">
                  <a:pos x="106" y="605"/>
                </a:cxn>
                <a:cxn ang="0">
                  <a:pos x="0" y="605"/>
                </a:cxn>
                <a:cxn ang="0">
                  <a:pos x="126" y="0"/>
                </a:cxn>
              </a:cxnLst>
              <a:rect l="0" t="0" r="r" b="b"/>
              <a:pathLst>
                <a:path w="539" h="605">
                  <a:moveTo>
                    <a:pt x="126" y="0"/>
                  </a:moveTo>
                  <a:lnTo>
                    <a:pt x="539" y="0"/>
                  </a:lnTo>
                  <a:lnTo>
                    <a:pt x="520" y="91"/>
                  </a:lnTo>
                  <a:lnTo>
                    <a:pt x="212" y="91"/>
                  </a:lnTo>
                  <a:lnTo>
                    <a:pt x="179" y="250"/>
                  </a:lnTo>
                  <a:lnTo>
                    <a:pt x="446" y="250"/>
                  </a:lnTo>
                  <a:lnTo>
                    <a:pt x="428" y="336"/>
                  </a:lnTo>
                  <a:lnTo>
                    <a:pt x="162" y="336"/>
                  </a:lnTo>
                  <a:lnTo>
                    <a:pt x="106" y="605"/>
                  </a:ln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40"/>
            <p:cNvSpPr>
              <a:spLocks noEditPoints="1"/>
            </p:cNvSpPr>
            <p:nvPr userDrawn="1"/>
          </p:nvSpPr>
          <p:spPr bwMode="auto">
            <a:xfrm>
              <a:off x="3084513" y="17129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41"/>
            <p:cNvSpPr>
              <a:spLocks/>
            </p:cNvSpPr>
            <p:nvPr userDrawn="1"/>
          </p:nvSpPr>
          <p:spPr bwMode="auto">
            <a:xfrm>
              <a:off x="3116263"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2"/>
            <p:cNvSpPr>
              <a:spLocks noEditPoints="1"/>
            </p:cNvSpPr>
            <p:nvPr userDrawn="1"/>
          </p:nvSpPr>
          <p:spPr bwMode="auto">
            <a:xfrm>
              <a:off x="3190875" y="17367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3"/>
            <p:cNvSpPr>
              <a:spLocks/>
            </p:cNvSpPr>
            <p:nvPr userDrawn="1"/>
          </p:nvSpPr>
          <p:spPr bwMode="auto">
            <a:xfrm>
              <a:off x="3262313"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4"/>
            <p:cNvSpPr>
              <a:spLocks/>
            </p:cNvSpPr>
            <p:nvPr userDrawn="1"/>
          </p:nvSpPr>
          <p:spPr bwMode="auto">
            <a:xfrm>
              <a:off x="3338513" y="17367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5"/>
            <p:cNvSpPr>
              <a:spLocks noEditPoints="1"/>
            </p:cNvSpPr>
            <p:nvPr userDrawn="1"/>
          </p:nvSpPr>
          <p:spPr bwMode="auto">
            <a:xfrm>
              <a:off x="3409950" y="17367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6"/>
            <p:cNvSpPr>
              <a:spLocks/>
            </p:cNvSpPr>
            <p:nvPr userDrawn="1"/>
          </p:nvSpPr>
          <p:spPr bwMode="auto">
            <a:xfrm>
              <a:off x="3513138" y="17113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7"/>
            <p:cNvSpPr>
              <a:spLocks/>
            </p:cNvSpPr>
            <p:nvPr userDrawn="1"/>
          </p:nvSpPr>
          <p:spPr bwMode="auto">
            <a:xfrm>
              <a:off x="3597275" y="1712913"/>
              <a:ext cx="95250" cy="93663"/>
            </a:xfrm>
            <a:custGeom>
              <a:avLst/>
              <a:gdLst/>
              <a:ahLst/>
              <a:cxnLst>
                <a:cxn ang="0">
                  <a:pos x="125" y="0"/>
                </a:cxn>
                <a:cxn ang="0">
                  <a:pos x="231" y="0"/>
                </a:cxn>
                <a:cxn ang="0">
                  <a:pos x="181" y="241"/>
                </a:cxn>
                <a:cxn ang="0">
                  <a:pos x="464" y="241"/>
                </a:cxn>
                <a:cxn ang="0">
                  <a:pos x="514" y="0"/>
                </a:cxn>
                <a:cxn ang="0">
                  <a:pos x="620" y="0"/>
                </a:cxn>
                <a:cxn ang="0">
                  <a:pos x="495" y="605"/>
                </a:cxn>
                <a:cxn ang="0">
                  <a:pos x="389" y="605"/>
                </a:cxn>
                <a:cxn ang="0">
                  <a:pos x="445" y="332"/>
                </a:cxn>
                <a:cxn ang="0">
                  <a:pos x="163" y="332"/>
                </a:cxn>
                <a:cxn ang="0">
                  <a:pos x="106" y="605"/>
                </a:cxn>
                <a:cxn ang="0">
                  <a:pos x="0" y="605"/>
                </a:cxn>
                <a:cxn ang="0">
                  <a:pos x="125" y="0"/>
                </a:cxn>
              </a:cxnLst>
              <a:rect l="0" t="0" r="r" b="b"/>
              <a:pathLst>
                <a:path w="620" h="605">
                  <a:moveTo>
                    <a:pt x="125" y="0"/>
                  </a:moveTo>
                  <a:lnTo>
                    <a:pt x="231" y="0"/>
                  </a:lnTo>
                  <a:lnTo>
                    <a:pt x="181" y="241"/>
                  </a:lnTo>
                  <a:lnTo>
                    <a:pt x="464" y="241"/>
                  </a:lnTo>
                  <a:lnTo>
                    <a:pt x="514" y="0"/>
                  </a:lnTo>
                  <a:lnTo>
                    <a:pt x="620" y="0"/>
                  </a:lnTo>
                  <a:lnTo>
                    <a:pt x="495" y="605"/>
                  </a:lnTo>
                  <a:lnTo>
                    <a:pt x="389" y="605"/>
                  </a:lnTo>
                  <a:lnTo>
                    <a:pt x="445" y="332"/>
                  </a:lnTo>
                  <a:lnTo>
                    <a:pt x="163" y="332"/>
                  </a:lnTo>
                  <a:lnTo>
                    <a:pt x="10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8"/>
            <p:cNvSpPr>
              <a:spLocks/>
            </p:cNvSpPr>
            <p:nvPr userDrawn="1"/>
          </p:nvSpPr>
          <p:spPr bwMode="auto">
            <a:xfrm>
              <a:off x="3694113" y="1739900"/>
              <a:ext cx="68263"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9"/>
            <p:cNvSpPr>
              <a:spLocks/>
            </p:cNvSpPr>
            <p:nvPr userDrawn="1"/>
          </p:nvSpPr>
          <p:spPr bwMode="auto">
            <a:xfrm>
              <a:off x="3763963" y="1736725"/>
              <a:ext cx="107950" cy="69850"/>
            </a:xfrm>
            <a:custGeom>
              <a:avLst/>
              <a:gdLst/>
              <a:ahLst/>
              <a:cxnLst>
                <a:cxn ang="0">
                  <a:pos x="90" y="12"/>
                </a:cxn>
                <a:cxn ang="0">
                  <a:pos x="182" y="12"/>
                </a:cxn>
                <a:cxn ang="0">
                  <a:pos x="169" y="73"/>
                </a:cxn>
                <a:cxn ang="0">
                  <a:pos x="171" y="75"/>
                </a:cxn>
                <a:cxn ang="0">
                  <a:pos x="237" y="20"/>
                </a:cxn>
                <a:cxn ang="0">
                  <a:pos x="321" y="0"/>
                </a:cxn>
                <a:cxn ang="0">
                  <a:pos x="359" y="4"/>
                </a:cxn>
                <a:cxn ang="0">
                  <a:pos x="392" y="17"/>
                </a:cxn>
                <a:cxn ang="0">
                  <a:pos x="417" y="42"/>
                </a:cxn>
                <a:cxn ang="0">
                  <a:pos x="432" y="78"/>
                </a:cxn>
                <a:cxn ang="0">
                  <a:pos x="498" y="22"/>
                </a:cxn>
                <a:cxn ang="0">
                  <a:pos x="580" y="0"/>
                </a:cxn>
                <a:cxn ang="0">
                  <a:pos x="674" y="31"/>
                </a:cxn>
                <a:cxn ang="0">
                  <a:pos x="705" y="116"/>
                </a:cxn>
                <a:cxn ang="0">
                  <a:pos x="703" y="143"/>
                </a:cxn>
                <a:cxn ang="0">
                  <a:pos x="698" y="170"/>
                </a:cxn>
                <a:cxn ang="0">
                  <a:pos x="642" y="450"/>
                </a:cxn>
                <a:cxn ang="0">
                  <a:pos x="545" y="450"/>
                </a:cxn>
                <a:cxn ang="0">
                  <a:pos x="600" y="190"/>
                </a:cxn>
                <a:cxn ang="0">
                  <a:pos x="604" y="169"/>
                </a:cxn>
                <a:cxn ang="0">
                  <a:pos x="608" y="139"/>
                </a:cxn>
                <a:cxn ang="0">
                  <a:pos x="606" y="116"/>
                </a:cxn>
                <a:cxn ang="0">
                  <a:pos x="597" y="96"/>
                </a:cxn>
                <a:cxn ang="0">
                  <a:pos x="578" y="82"/>
                </a:cxn>
                <a:cxn ang="0">
                  <a:pos x="548" y="76"/>
                </a:cxn>
                <a:cxn ang="0">
                  <a:pos x="498" y="87"/>
                </a:cxn>
                <a:cxn ang="0">
                  <a:pos x="461" y="116"/>
                </a:cxn>
                <a:cxn ang="0">
                  <a:pos x="436" y="154"/>
                </a:cxn>
                <a:cxn ang="0">
                  <a:pos x="423" y="194"/>
                </a:cxn>
                <a:cxn ang="0">
                  <a:pos x="369" y="450"/>
                </a:cxn>
                <a:cxn ang="0">
                  <a:pos x="273" y="450"/>
                </a:cxn>
                <a:cxn ang="0">
                  <a:pos x="323" y="209"/>
                </a:cxn>
                <a:cxn ang="0">
                  <a:pos x="331" y="171"/>
                </a:cxn>
                <a:cxn ang="0">
                  <a:pos x="335" y="130"/>
                </a:cxn>
                <a:cxn ang="0">
                  <a:pos x="324" y="92"/>
                </a:cxn>
                <a:cxn ang="0">
                  <a:pos x="282" y="76"/>
                </a:cxn>
                <a:cxn ang="0">
                  <a:pos x="234" y="86"/>
                </a:cxn>
                <a:cxn ang="0">
                  <a:pos x="200" y="111"/>
                </a:cxn>
                <a:cxn ang="0">
                  <a:pos x="170" y="148"/>
                </a:cxn>
                <a:cxn ang="0">
                  <a:pos x="149" y="196"/>
                </a:cxn>
                <a:cxn ang="0">
                  <a:pos x="96" y="450"/>
                </a:cxn>
                <a:cxn ang="0">
                  <a:pos x="0" y="450"/>
                </a:cxn>
                <a:cxn ang="0">
                  <a:pos x="90" y="12"/>
                </a:cxn>
              </a:cxnLst>
              <a:rect l="0" t="0" r="r" b="b"/>
              <a:pathLst>
                <a:path w="705" h="450">
                  <a:moveTo>
                    <a:pt x="90" y="12"/>
                  </a:moveTo>
                  <a:lnTo>
                    <a:pt x="182" y="12"/>
                  </a:lnTo>
                  <a:lnTo>
                    <a:pt x="169" y="73"/>
                  </a:lnTo>
                  <a:lnTo>
                    <a:pt x="171" y="75"/>
                  </a:lnTo>
                  <a:cubicBezTo>
                    <a:pt x="189" y="52"/>
                    <a:pt x="211" y="34"/>
                    <a:pt x="237" y="20"/>
                  </a:cubicBezTo>
                  <a:cubicBezTo>
                    <a:pt x="262" y="7"/>
                    <a:pt x="290" y="0"/>
                    <a:pt x="321" y="0"/>
                  </a:cubicBezTo>
                  <a:cubicBezTo>
                    <a:pt x="334" y="0"/>
                    <a:pt x="347" y="1"/>
                    <a:pt x="359" y="4"/>
                  </a:cubicBezTo>
                  <a:cubicBezTo>
                    <a:pt x="372" y="7"/>
                    <a:pt x="383" y="11"/>
                    <a:pt x="392" y="17"/>
                  </a:cubicBezTo>
                  <a:cubicBezTo>
                    <a:pt x="402" y="23"/>
                    <a:pt x="411" y="31"/>
                    <a:pt x="417" y="42"/>
                  </a:cubicBezTo>
                  <a:cubicBezTo>
                    <a:pt x="424" y="52"/>
                    <a:pt x="429" y="64"/>
                    <a:pt x="432" y="78"/>
                  </a:cubicBezTo>
                  <a:cubicBezTo>
                    <a:pt x="452" y="55"/>
                    <a:pt x="474" y="37"/>
                    <a:pt x="498" y="22"/>
                  </a:cubicBezTo>
                  <a:cubicBezTo>
                    <a:pt x="523" y="7"/>
                    <a:pt x="550" y="0"/>
                    <a:pt x="580" y="0"/>
                  </a:cubicBezTo>
                  <a:cubicBezTo>
                    <a:pt x="623" y="0"/>
                    <a:pt x="654" y="10"/>
                    <a:pt x="674" y="31"/>
                  </a:cubicBezTo>
                  <a:cubicBezTo>
                    <a:pt x="695" y="52"/>
                    <a:pt x="705" y="81"/>
                    <a:pt x="705" y="116"/>
                  </a:cubicBezTo>
                  <a:cubicBezTo>
                    <a:pt x="705" y="124"/>
                    <a:pt x="704" y="133"/>
                    <a:pt x="703" y="143"/>
                  </a:cubicBezTo>
                  <a:cubicBezTo>
                    <a:pt x="701" y="153"/>
                    <a:pt x="700" y="162"/>
                    <a:pt x="698" y="170"/>
                  </a:cubicBezTo>
                  <a:lnTo>
                    <a:pt x="642" y="450"/>
                  </a:lnTo>
                  <a:lnTo>
                    <a:pt x="545" y="450"/>
                  </a:lnTo>
                  <a:lnTo>
                    <a:pt x="600" y="190"/>
                  </a:lnTo>
                  <a:cubicBezTo>
                    <a:pt x="601" y="185"/>
                    <a:pt x="602" y="178"/>
                    <a:pt x="604" y="169"/>
                  </a:cubicBezTo>
                  <a:cubicBezTo>
                    <a:pt x="606" y="160"/>
                    <a:pt x="607" y="149"/>
                    <a:pt x="608" y="139"/>
                  </a:cubicBezTo>
                  <a:cubicBezTo>
                    <a:pt x="608" y="131"/>
                    <a:pt x="607" y="123"/>
                    <a:pt x="606" y="116"/>
                  </a:cubicBezTo>
                  <a:cubicBezTo>
                    <a:pt x="604" y="109"/>
                    <a:pt x="602" y="102"/>
                    <a:pt x="597" y="96"/>
                  </a:cubicBezTo>
                  <a:cubicBezTo>
                    <a:pt x="592" y="90"/>
                    <a:pt x="586" y="85"/>
                    <a:pt x="578" y="82"/>
                  </a:cubicBezTo>
                  <a:cubicBezTo>
                    <a:pt x="570" y="78"/>
                    <a:pt x="560" y="76"/>
                    <a:pt x="548" y="76"/>
                  </a:cubicBezTo>
                  <a:cubicBezTo>
                    <a:pt x="529" y="76"/>
                    <a:pt x="513" y="80"/>
                    <a:pt x="498" y="87"/>
                  </a:cubicBezTo>
                  <a:cubicBezTo>
                    <a:pt x="484" y="95"/>
                    <a:pt x="471" y="105"/>
                    <a:pt x="461" y="116"/>
                  </a:cubicBezTo>
                  <a:cubicBezTo>
                    <a:pt x="451" y="128"/>
                    <a:pt x="442" y="141"/>
                    <a:pt x="436" y="154"/>
                  </a:cubicBezTo>
                  <a:cubicBezTo>
                    <a:pt x="429" y="168"/>
                    <a:pt x="425" y="181"/>
                    <a:pt x="423" y="194"/>
                  </a:cubicBezTo>
                  <a:lnTo>
                    <a:pt x="369" y="450"/>
                  </a:lnTo>
                  <a:lnTo>
                    <a:pt x="273" y="450"/>
                  </a:lnTo>
                  <a:lnTo>
                    <a:pt x="323" y="209"/>
                  </a:lnTo>
                  <a:cubicBezTo>
                    <a:pt x="325" y="198"/>
                    <a:pt x="328" y="185"/>
                    <a:pt x="331" y="171"/>
                  </a:cubicBezTo>
                  <a:cubicBezTo>
                    <a:pt x="334" y="157"/>
                    <a:pt x="335" y="143"/>
                    <a:pt x="335" y="130"/>
                  </a:cubicBezTo>
                  <a:cubicBezTo>
                    <a:pt x="335" y="116"/>
                    <a:pt x="331" y="103"/>
                    <a:pt x="324" y="92"/>
                  </a:cubicBezTo>
                  <a:cubicBezTo>
                    <a:pt x="316" y="81"/>
                    <a:pt x="302" y="76"/>
                    <a:pt x="282" y="76"/>
                  </a:cubicBezTo>
                  <a:cubicBezTo>
                    <a:pt x="263" y="76"/>
                    <a:pt x="247" y="79"/>
                    <a:pt x="234" y="86"/>
                  </a:cubicBezTo>
                  <a:cubicBezTo>
                    <a:pt x="221" y="93"/>
                    <a:pt x="209" y="101"/>
                    <a:pt x="200" y="111"/>
                  </a:cubicBezTo>
                  <a:cubicBezTo>
                    <a:pt x="190" y="120"/>
                    <a:pt x="180" y="133"/>
                    <a:pt x="170" y="148"/>
                  </a:cubicBezTo>
                  <a:cubicBezTo>
                    <a:pt x="160" y="163"/>
                    <a:pt x="153" y="179"/>
                    <a:pt x="149" y="19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50"/>
            <p:cNvSpPr>
              <a:spLocks noEditPoints="1"/>
            </p:cNvSpPr>
            <p:nvPr userDrawn="1"/>
          </p:nvSpPr>
          <p:spPr bwMode="auto">
            <a:xfrm>
              <a:off x="3879850" y="17367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51"/>
            <p:cNvSpPr>
              <a:spLocks/>
            </p:cNvSpPr>
            <p:nvPr userDrawn="1"/>
          </p:nvSpPr>
          <p:spPr bwMode="auto">
            <a:xfrm>
              <a:off x="3951288"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52"/>
            <p:cNvSpPr>
              <a:spLocks noEditPoints="1"/>
            </p:cNvSpPr>
            <p:nvPr userDrawn="1"/>
          </p:nvSpPr>
          <p:spPr bwMode="auto">
            <a:xfrm>
              <a:off x="4062413" y="1712913"/>
              <a:ext cx="87313" cy="93663"/>
            </a:xfrm>
            <a:custGeom>
              <a:avLst/>
              <a:gdLst/>
              <a:ahLst/>
              <a:cxnLst>
                <a:cxn ang="0">
                  <a:pos x="176" y="276"/>
                </a:cxn>
                <a:cxn ang="0">
                  <a:pos x="331" y="276"/>
                </a:cxn>
                <a:cxn ang="0">
                  <a:pos x="436" y="247"/>
                </a:cxn>
                <a:cxn ang="0">
                  <a:pos x="472" y="165"/>
                </a:cxn>
                <a:cxn ang="0">
                  <a:pos x="463" y="125"/>
                </a:cxn>
                <a:cxn ang="0">
                  <a:pos x="439" y="100"/>
                </a:cxn>
                <a:cxn ang="0">
                  <a:pos x="404" y="89"/>
                </a:cxn>
                <a:cxn ang="0">
                  <a:pos x="364" y="86"/>
                </a:cxn>
                <a:cxn ang="0">
                  <a:pos x="215" y="86"/>
                </a:cxn>
                <a:cxn ang="0">
                  <a:pos x="176" y="276"/>
                </a:cxn>
                <a:cxn ang="0">
                  <a:pos x="125" y="0"/>
                </a:cxn>
                <a:cxn ang="0">
                  <a:pos x="387" y="0"/>
                </a:cxn>
                <a:cxn ang="0">
                  <a:pos x="439" y="3"/>
                </a:cxn>
                <a:cxn ang="0">
                  <a:pos x="502" y="22"/>
                </a:cxn>
                <a:cxn ang="0">
                  <a:pos x="556" y="68"/>
                </a:cxn>
                <a:cxn ang="0">
                  <a:pos x="578" y="154"/>
                </a:cxn>
                <a:cxn ang="0">
                  <a:pos x="542" y="267"/>
                </a:cxn>
                <a:cxn ang="0">
                  <a:pos x="441" y="319"/>
                </a:cxn>
                <a:cxn ang="0">
                  <a:pos x="441" y="321"/>
                </a:cxn>
                <a:cxn ang="0">
                  <a:pos x="492" y="363"/>
                </a:cxn>
                <a:cxn ang="0">
                  <a:pos x="505" y="430"/>
                </a:cxn>
                <a:cxn ang="0">
                  <a:pos x="500" y="492"/>
                </a:cxn>
                <a:cxn ang="0">
                  <a:pos x="496" y="555"/>
                </a:cxn>
                <a:cxn ang="0">
                  <a:pos x="498" y="580"/>
                </a:cxn>
                <a:cxn ang="0">
                  <a:pos x="507" y="605"/>
                </a:cxn>
                <a:cxn ang="0">
                  <a:pos x="396" y="605"/>
                </a:cxn>
                <a:cxn ang="0">
                  <a:pos x="390" y="582"/>
                </a:cxn>
                <a:cxn ang="0">
                  <a:pos x="389" y="558"/>
                </a:cxn>
                <a:cxn ang="0">
                  <a:pos x="394" y="492"/>
                </a:cxn>
                <a:cxn ang="0">
                  <a:pos x="399" y="426"/>
                </a:cxn>
                <a:cxn ang="0">
                  <a:pos x="389" y="386"/>
                </a:cxn>
                <a:cxn ang="0">
                  <a:pos x="363" y="365"/>
                </a:cxn>
                <a:cxn ang="0">
                  <a:pos x="327" y="357"/>
                </a:cxn>
                <a:cxn ang="0">
                  <a:pos x="286" y="356"/>
                </a:cxn>
                <a:cxn ang="0">
                  <a:pos x="159" y="356"/>
                </a:cxn>
                <a:cxn ang="0">
                  <a:pos x="108" y="605"/>
                </a:cxn>
                <a:cxn ang="0">
                  <a:pos x="0" y="605"/>
                </a:cxn>
                <a:cxn ang="0">
                  <a:pos x="125" y="0"/>
                </a:cxn>
              </a:cxnLst>
              <a:rect l="0" t="0" r="r" b="b"/>
              <a:pathLst>
                <a:path w="578" h="605">
                  <a:moveTo>
                    <a:pt x="176" y="276"/>
                  </a:moveTo>
                  <a:lnTo>
                    <a:pt x="331" y="276"/>
                  </a:lnTo>
                  <a:cubicBezTo>
                    <a:pt x="377" y="276"/>
                    <a:pt x="411" y="266"/>
                    <a:pt x="436" y="247"/>
                  </a:cubicBezTo>
                  <a:cubicBezTo>
                    <a:pt x="460" y="228"/>
                    <a:pt x="472" y="201"/>
                    <a:pt x="472" y="165"/>
                  </a:cubicBezTo>
                  <a:cubicBezTo>
                    <a:pt x="472" y="149"/>
                    <a:pt x="469" y="135"/>
                    <a:pt x="463" y="125"/>
                  </a:cubicBezTo>
                  <a:cubicBezTo>
                    <a:pt x="457" y="114"/>
                    <a:pt x="449" y="106"/>
                    <a:pt x="439" y="100"/>
                  </a:cubicBezTo>
                  <a:cubicBezTo>
                    <a:pt x="429" y="95"/>
                    <a:pt x="417" y="91"/>
                    <a:pt x="404" y="89"/>
                  </a:cubicBezTo>
                  <a:cubicBezTo>
                    <a:pt x="391" y="87"/>
                    <a:pt x="378" y="86"/>
                    <a:pt x="364" y="86"/>
                  </a:cubicBezTo>
                  <a:lnTo>
                    <a:pt x="215" y="86"/>
                  </a:lnTo>
                  <a:lnTo>
                    <a:pt x="176" y="276"/>
                  </a:lnTo>
                  <a:close/>
                  <a:moveTo>
                    <a:pt x="125" y="0"/>
                  </a:moveTo>
                  <a:lnTo>
                    <a:pt x="387" y="0"/>
                  </a:lnTo>
                  <a:cubicBezTo>
                    <a:pt x="400" y="0"/>
                    <a:pt x="417" y="1"/>
                    <a:pt x="439" y="3"/>
                  </a:cubicBezTo>
                  <a:cubicBezTo>
                    <a:pt x="460" y="6"/>
                    <a:pt x="481" y="12"/>
                    <a:pt x="502" y="22"/>
                  </a:cubicBezTo>
                  <a:cubicBezTo>
                    <a:pt x="523" y="32"/>
                    <a:pt x="541" y="48"/>
                    <a:pt x="556" y="68"/>
                  </a:cubicBezTo>
                  <a:cubicBezTo>
                    <a:pt x="571" y="89"/>
                    <a:pt x="578" y="118"/>
                    <a:pt x="578" y="154"/>
                  </a:cubicBezTo>
                  <a:cubicBezTo>
                    <a:pt x="578" y="202"/>
                    <a:pt x="566" y="240"/>
                    <a:pt x="542" y="267"/>
                  </a:cubicBezTo>
                  <a:cubicBezTo>
                    <a:pt x="517" y="294"/>
                    <a:pt x="484" y="311"/>
                    <a:pt x="441" y="319"/>
                  </a:cubicBezTo>
                  <a:lnTo>
                    <a:pt x="441" y="321"/>
                  </a:lnTo>
                  <a:cubicBezTo>
                    <a:pt x="466" y="330"/>
                    <a:pt x="483" y="344"/>
                    <a:pt x="492" y="363"/>
                  </a:cubicBezTo>
                  <a:cubicBezTo>
                    <a:pt x="501" y="382"/>
                    <a:pt x="505" y="404"/>
                    <a:pt x="505" y="430"/>
                  </a:cubicBezTo>
                  <a:cubicBezTo>
                    <a:pt x="505" y="451"/>
                    <a:pt x="503" y="472"/>
                    <a:pt x="500" y="492"/>
                  </a:cubicBezTo>
                  <a:cubicBezTo>
                    <a:pt x="497" y="513"/>
                    <a:pt x="495" y="534"/>
                    <a:pt x="496" y="555"/>
                  </a:cubicBezTo>
                  <a:cubicBezTo>
                    <a:pt x="496" y="564"/>
                    <a:pt x="497" y="572"/>
                    <a:pt x="498" y="580"/>
                  </a:cubicBezTo>
                  <a:cubicBezTo>
                    <a:pt x="499" y="589"/>
                    <a:pt x="502" y="597"/>
                    <a:pt x="507" y="605"/>
                  </a:cubicBezTo>
                  <a:lnTo>
                    <a:pt x="396" y="605"/>
                  </a:lnTo>
                  <a:cubicBezTo>
                    <a:pt x="393" y="597"/>
                    <a:pt x="391" y="589"/>
                    <a:pt x="390" y="582"/>
                  </a:cubicBezTo>
                  <a:cubicBezTo>
                    <a:pt x="389" y="575"/>
                    <a:pt x="389" y="567"/>
                    <a:pt x="389" y="558"/>
                  </a:cubicBezTo>
                  <a:cubicBezTo>
                    <a:pt x="389" y="536"/>
                    <a:pt x="391" y="514"/>
                    <a:pt x="394" y="492"/>
                  </a:cubicBezTo>
                  <a:cubicBezTo>
                    <a:pt x="397" y="470"/>
                    <a:pt x="399" y="448"/>
                    <a:pt x="399" y="426"/>
                  </a:cubicBezTo>
                  <a:cubicBezTo>
                    <a:pt x="399" y="409"/>
                    <a:pt x="396" y="395"/>
                    <a:pt x="389" y="386"/>
                  </a:cubicBezTo>
                  <a:cubicBezTo>
                    <a:pt x="383" y="376"/>
                    <a:pt x="374" y="369"/>
                    <a:pt x="363" y="365"/>
                  </a:cubicBezTo>
                  <a:cubicBezTo>
                    <a:pt x="353" y="361"/>
                    <a:pt x="341" y="358"/>
                    <a:pt x="327" y="357"/>
                  </a:cubicBezTo>
                  <a:cubicBezTo>
                    <a:pt x="313" y="356"/>
                    <a:pt x="300" y="356"/>
                    <a:pt x="286" y="356"/>
                  </a:cubicBezTo>
                  <a:lnTo>
                    <a:pt x="159" y="356"/>
                  </a:lnTo>
                  <a:lnTo>
                    <a:pt x="108"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53"/>
            <p:cNvSpPr>
              <a:spLocks noEditPoints="1"/>
            </p:cNvSpPr>
            <p:nvPr userDrawn="1"/>
          </p:nvSpPr>
          <p:spPr bwMode="auto">
            <a:xfrm>
              <a:off x="4154488" y="17367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4"/>
            <p:cNvSpPr>
              <a:spLocks/>
            </p:cNvSpPr>
            <p:nvPr userDrawn="1"/>
          </p:nvSpPr>
          <p:spPr bwMode="auto">
            <a:xfrm>
              <a:off x="4222750" y="1736725"/>
              <a:ext cx="61913"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5"/>
            <p:cNvSpPr>
              <a:spLocks noEditPoints="1"/>
            </p:cNvSpPr>
            <p:nvPr userDrawn="1"/>
          </p:nvSpPr>
          <p:spPr bwMode="auto">
            <a:xfrm>
              <a:off x="4291013" y="17367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6"/>
            <p:cNvSpPr>
              <a:spLocks/>
            </p:cNvSpPr>
            <p:nvPr userDrawn="1"/>
          </p:nvSpPr>
          <p:spPr bwMode="auto">
            <a:xfrm>
              <a:off x="4367213" y="1739900"/>
              <a:ext cx="69850"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7"/>
            <p:cNvSpPr>
              <a:spLocks/>
            </p:cNvSpPr>
            <p:nvPr userDrawn="1"/>
          </p:nvSpPr>
          <p:spPr bwMode="auto">
            <a:xfrm>
              <a:off x="4438650" y="1736725"/>
              <a:ext cx="53975"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8"/>
            <p:cNvSpPr>
              <a:spLocks/>
            </p:cNvSpPr>
            <p:nvPr userDrawn="1"/>
          </p:nvSpPr>
          <p:spPr bwMode="auto">
            <a:xfrm>
              <a:off x="4489450" y="17367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9"/>
            <p:cNvSpPr>
              <a:spLocks noEditPoints="1"/>
            </p:cNvSpPr>
            <p:nvPr userDrawn="1"/>
          </p:nvSpPr>
          <p:spPr bwMode="auto">
            <a:xfrm>
              <a:off x="4560888" y="17367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0"/>
            <p:cNvSpPr>
              <a:spLocks/>
            </p:cNvSpPr>
            <p:nvPr userDrawn="1"/>
          </p:nvSpPr>
          <p:spPr bwMode="auto">
            <a:xfrm>
              <a:off x="4667250" y="1712913"/>
              <a:ext cx="115888" cy="93663"/>
            </a:xfrm>
            <a:custGeom>
              <a:avLst/>
              <a:gdLst/>
              <a:ahLst/>
              <a:cxnLst>
                <a:cxn ang="0">
                  <a:pos x="126" y="0"/>
                </a:cxn>
                <a:cxn ang="0">
                  <a:pos x="271" y="0"/>
                </a:cxn>
                <a:cxn ang="0">
                  <a:pos x="338" y="461"/>
                </a:cxn>
                <a:cxn ang="0">
                  <a:pos x="339" y="461"/>
                </a:cxn>
                <a:cxn ang="0">
                  <a:pos x="602" y="0"/>
                </a:cxn>
                <a:cxn ang="0">
                  <a:pos x="752" y="0"/>
                </a:cxn>
                <a:cxn ang="0">
                  <a:pos x="627" y="605"/>
                </a:cxn>
                <a:cxn ang="0">
                  <a:pos x="526" y="605"/>
                </a:cxn>
                <a:cxn ang="0">
                  <a:pos x="631" y="120"/>
                </a:cxn>
                <a:cxn ang="0">
                  <a:pos x="629" y="120"/>
                </a:cxn>
                <a:cxn ang="0">
                  <a:pos x="355" y="605"/>
                </a:cxn>
                <a:cxn ang="0">
                  <a:pos x="272" y="605"/>
                </a:cxn>
                <a:cxn ang="0">
                  <a:pos x="196" y="120"/>
                </a:cxn>
                <a:cxn ang="0">
                  <a:pos x="194" y="120"/>
                </a:cxn>
                <a:cxn ang="0">
                  <a:pos x="102" y="605"/>
                </a:cxn>
                <a:cxn ang="0">
                  <a:pos x="0" y="605"/>
                </a:cxn>
                <a:cxn ang="0">
                  <a:pos x="126" y="0"/>
                </a:cxn>
              </a:cxnLst>
              <a:rect l="0" t="0" r="r" b="b"/>
              <a:pathLst>
                <a:path w="752" h="605">
                  <a:moveTo>
                    <a:pt x="126" y="0"/>
                  </a:moveTo>
                  <a:lnTo>
                    <a:pt x="271" y="0"/>
                  </a:lnTo>
                  <a:lnTo>
                    <a:pt x="338" y="461"/>
                  </a:lnTo>
                  <a:lnTo>
                    <a:pt x="339" y="461"/>
                  </a:lnTo>
                  <a:lnTo>
                    <a:pt x="602" y="0"/>
                  </a:lnTo>
                  <a:lnTo>
                    <a:pt x="752" y="0"/>
                  </a:lnTo>
                  <a:lnTo>
                    <a:pt x="627" y="605"/>
                  </a:lnTo>
                  <a:lnTo>
                    <a:pt x="526" y="605"/>
                  </a:lnTo>
                  <a:lnTo>
                    <a:pt x="631" y="120"/>
                  </a:lnTo>
                  <a:lnTo>
                    <a:pt x="629" y="120"/>
                  </a:lnTo>
                  <a:lnTo>
                    <a:pt x="355" y="605"/>
                  </a:lnTo>
                  <a:lnTo>
                    <a:pt x="272" y="605"/>
                  </a:lnTo>
                  <a:lnTo>
                    <a:pt x="196" y="120"/>
                  </a:lnTo>
                  <a:lnTo>
                    <a:pt x="194" y="120"/>
                  </a:lnTo>
                  <a:lnTo>
                    <a:pt x="102" y="605"/>
                  </a:ln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61"/>
            <p:cNvSpPr>
              <a:spLocks noEditPoints="1"/>
            </p:cNvSpPr>
            <p:nvPr userDrawn="1"/>
          </p:nvSpPr>
          <p:spPr bwMode="auto">
            <a:xfrm>
              <a:off x="4781550" y="17367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2"/>
            <p:cNvSpPr>
              <a:spLocks/>
            </p:cNvSpPr>
            <p:nvPr userDrawn="1"/>
          </p:nvSpPr>
          <p:spPr bwMode="auto">
            <a:xfrm>
              <a:off x="4852988"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63"/>
            <p:cNvSpPr>
              <a:spLocks noEditPoints="1"/>
            </p:cNvSpPr>
            <p:nvPr userDrawn="1"/>
          </p:nvSpPr>
          <p:spPr bwMode="auto">
            <a:xfrm>
              <a:off x="4926013" y="17367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4"/>
            <p:cNvSpPr>
              <a:spLocks noEditPoints="1"/>
            </p:cNvSpPr>
            <p:nvPr userDrawn="1"/>
          </p:nvSpPr>
          <p:spPr bwMode="auto">
            <a:xfrm>
              <a:off x="4997450" y="1736725"/>
              <a:ext cx="76200" cy="96838"/>
            </a:xfrm>
            <a:custGeom>
              <a:avLst/>
              <a:gdLst/>
              <a:ahLst/>
              <a:cxnLst>
                <a:cxn ang="0">
                  <a:pos x="131" y="265"/>
                </a:cxn>
                <a:cxn ang="0">
                  <a:pos x="136" y="307"/>
                </a:cxn>
                <a:cxn ang="0">
                  <a:pos x="152" y="342"/>
                </a:cxn>
                <a:cxn ang="0">
                  <a:pos x="181" y="366"/>
                </a:cxn>
                <a:cxn ang="0">
                  <a:pos x="222" y="374"/>
                </a:cxn>
                <a:cxn ang="0">
                  <a:pos x="289" y="356"/>
                </a:cxn>
                <a:cxn ang="0">
                  <a:pos x="334" y="310"/>
                </a:cxn>
                <a:cxn ang="0">
                  <a:pos x="360" y="247"/>
                </a:cxn>
                <a:cxn ang="0">
                  <a:pos x="368" y="180"/>
                </a:cxn>
                <a:cxn ang="0">
                  <a:pos x="344" y="104"/>
                </a:cxn>
                <a:cxn ang="0">
                  <a:pos x="271" y="76"/>
                </a:cxn>
                <a:cxn ang="0">
                  <a:pos x="209" y="94"/>
                </a:cxn>
                <a:cxn ang="0">
                  <a:pos x="165" y="141"/>
                </a:cxn>
                <a:cxn ang="0">
                  <a:pos x="139" y="202"/>
                </a:cxn>
                <a:cxn ang="0">
                  <a:pos x="131" y="265"/>
                </a:cxn>
                <a:cxn ang="0">
                  <a:pos x="409" y="438"/>
                </a:cxn>
                <a:cxn ang="0">
                  <a:pos x="382" y="524"/>
                </a:cxn>
                <a:cxn ang="0">
                  <a:pos x="339" y="582"/>
                </a:cxn>
                <a:cxn ang="0">
                  <a:pos x="277" y="614"/>
                </a:cxn>
                <a:cxn ang="0">
                  <a:pos x="188" y="624"/>
                </a:cxn>
                <a:cxn ang="0">
                  <a:pos x="118" y="616"/>
                </a:cxn>
                <a:cxn ang="0">
                  <a:pos x="58" y="592"/>
                </a:cxn>
                <a:cxn ang="0">
                  <a:pos x="17" y="549"/>
                </a:cxn>
                <a:cxn ang="0">
                  <a:pos x="0" y="484"/>
                </a:cxn>
                <a:cxn ang="0">
                  <a:pos x="97" y="484"/>
                </a:cxn>
                <a:cxn ang="0">
                  <a:pos x="127" y="537"/>
                </a:cxn>
                <a:cxn ang="0">
                  <a:pos x="197" y="552"/>
                </a:cxn>
                <a:cxn ang="0">
                  <a:pos x="250" y="543"/>
                </a:cxn>
                <a:cxn ang="0">
                  <a:pos x="285" y="517"/>
                </a:cxn>
                <a:cxn ang="0">
                  <a:pos x="307" y="479"/>
                </a:cxn>
                <a:cxn ang="0">
                  <a:pos x="321" y="429"/>
                </a:cxn>
                <a:cxn ang="0">
                  <a:pos x="330" y="386"/>
                </a:cxn>
                <a:cxn ang="0">
                  <a:pos x="328" y="384"/>
                </a:cxn>
                <a:cxn ang="0">
                  <a:pos x="275" y="433"/>
                </a:cxn>
                <a:cxn ang="0">
                  <a:pos x="205" y="450"/>
                </a:cxn>
                <a:cxn ang="0">
                  <a:pos x="78" y="402"/>
                </a:cxn>
                <a:cxn ang="0">
                  <a:pos x="34" y="270"/>
                </a:cxn>
                <a:cxn ang="0">
                  <a:pos x="49" y="172"/>
                </a:cxn>
                <a:cxn ang="0">
                  <a:pos x="92" y="86"/>
                </a:cxn>
                <a:cxn ang="0">
                  <a:pos x="163" y="24"/>
                </a:cxn>
                <a:cxn ang="0">
                  <a:pos x="260" y="0"/>
                </a:cxn>
                <a:cxn ang="0">
                  <a:pos x="343" y="19"/>
                </a:cxn>
                <a:cxn ang="0">
                  <a:pos x="396" y="85"/>
                </a:cxn>
                <a:cxn ang="0">
                  <a:pos x="397" y="85"/>
                </a:cxn>
                <a:cxn ang="0">
                  <a:pos x="410" y="12"/>
                </a:cxn>
                <a:cxn ang="0">
                  <a:pos x="502" y="12"/>
                </a:cxn>
                <a:cxn ang="0">
                  <a:pos x="409" y="438"/>
                </a:cxn>
              </a:cxnLst>
              <a:rect l="0" t="0" r="r" b="b"/>
              <a:pathLst>
                <a:path w="502" h="624">
                  <a:moveTo>
                    <a:pt x="131" y="265"/>
                  </a:moveTo>
                  <a:cubicBezTo>
                    <a:pt x="131" y="280"/>
                    <a:pt x="133" y="294"/>
                    <a:pt x="136" y="307"/>
                  </a:cubicBezTo>
                  <a:cubicBezTo>
                    <a:pt x="139" y="321"/>
                    <a:pt x="145" y="332"/>
                    <a:pt x="152" y="342"/>
                  </a:cubicBezTo>
                  <a:cubicBezTo>
                    <a:pt x="160" y="352"/>
                    <a:pt x="169" y="360"/>
                    <a:pt x="181" y="366"/>
                  </a:cubicBezTo>
                  <a:cubicBezTo>
                    <a:pt x="192" y="371"/>
                    <a:pt x="206" y="374"/>
                    <a:pt x="222" y="374"/>
                  </a:cubicBezTo>
                  <a:cubicBezTo>
                    <a:pt x="248" y="374"/>
                    <a:pt x="271" y="368"/>
                    <a:pt x="289" y="356"/>
                  </a:cubicBezTo>
                  <a:cubicBezTo>
                    <a:pt x="307" y="344"/>
                    <a:pt x="322" y="329"/>
                    <a:pt x="334" y="310"/>
                  </a:cubicBezTo>
                  <a:cubicBezTo>
                    <a:pt x="346" y="292"/>
                    <a:pt x="355" y="271"/>
                    <a:pt x="360" y="247"/>
                  </a:cubicBezTo>
                  <a:cubicBezTo>
                    <a:pt x="365" y="224"/>
                    <a:pt x="368" y="202"/>
                    <a:pt x="368" y="180"/>
                  </a:cubicBezTo>
                  <a:cubicBezTo>
                    <a:pt x="368" y="148"/>
                    <a:pt x="360" y="123"/>
                    <a:pt x="344" y="104"/>
                  </a:cubicBezTo>
                  <a:cubicBezTo>
                    <a:pt x="327" y="85"/>
                    <a:pt x="303" y="76"/>
                    <a:pt x="271" y="76"/>
                  </a:cubicBezTo>
                  <a:cubicBezTo>
                    <a:pt x="247" y="76"/>
                    <a:pt x="226" y="82"/>
                    <a:pt x="209" y="94"/>
                  </a:cubicBezTo>
                  <a:cubicBezTo>
                    <a:pt x="191" y="106"/>
                    <a:pt x="177" y="122"/>
                    <a:pt x="165" y="141"/>
                  </a:cubicBezTo>
                  <a:cubicBezTo>
                    <a:pt x="154" y="159"/>
                    <a:pt x="145" y="180"/>
                    <a:pt x="139" y="202"/>
                  </a:cubicBezTo>
                  <a:cubicBezTo>
                    <a:pt x="134" y="224"/>
                    <a:pt x="131" y="246"/>
                    <a:pt x="131" y="265"/>
                  </a:cubicBezTo>
                  <a:close/>
                  <a:moveTo>
                    <a:pt x="409" y="438"/>
                  </a:moveTo>
                  <a:cubicBezTo>
                    <a:pt x="402" y="472"/>
                    <a:pt x="393" y="500"/>
                    <a:pt x="382" y="524"/>
                  </a:cubicBezTo>
                  <a:cubicBezTo>
                    <a:pt x="371" y="548"/>
                    <a:pt x="357" y="567"/>
                    <a:pt x="339" y="582"/>
                  </a:cubicBezTo>
                  <a:cubicBezTo>
                    <a:pt x="322" y="596"/>
                    <a:pt x="301" y="607"/>
                    <a:pt x="277" y="614"/>
                  </a:cubicBezTo>
                  <a:cubicBezTo>
                    <a:pt x="252" y="621"/>
                    <a:pt x="223" y="624"/>
                    <a:pt x="188" y="624"/>
                  </a:cubicBezTo>
                  <a:cubicBezTo>
                    <a:pt x="164" y="624"/>
                    <a:pt x="140" y="621"/>
                    <a:pt x="118" y="616"/>
                  </a:cubicBezTo>
                  <a:cubicBezTo>
                    <a:pt x="95" y="611"/>
                    <a:pt x="75" y="603"/>
                    <a:pt x="58" y="592"/>
                  </a:cubicBezTo>
                  <a:cubicBezTo>
                    <a:pt x="41" y="581"/>
                    <a:pt x="27" y="567"/>
                    <a:pt x="17" y="549"/>
                  </a:cubicBezTo>
                  <a:cubicBezTo>
                    <a:pt x="6" y="531"/>
                    <a:pt x="1" y="510"/>
                    <a:pt x="0" y="484"/>
                  </a:cubicBezTo>
                  <a:lnTo>
                    <a:pt x="97" y="484"/>
                  </a:lnTo>
                  <a:cubicBezTo>
                    <a:pt x="98" y="509"/>
                    <a:pt x="108" y="527"/>
                    <a:pt x="127" y="537"/>
                  </a:cubicBezTo>
                  <a:cubicBezTo>
                    <a:pt x="146" y="547"/>
                    <a:pt x="169" y="552"/>
                    <a:pt x="197" y="552"/>
                  </a:cubicBezTo>
                  <a:cubicBezTo>
                    <a:pt x="218" y="552"/>
                    <a:pt x="236" y="549"/>
                    <a:pt x="250" y="543"/>
                  </a:cubicBezTo>
                  <a:cubicBezTo>
                    <a:pt x="264" y="536"/>
                    <a:pt x="276" y="528"/>
                    <a:pt x="285" y="517"/>
                  </a:cubicBezTo>
                  <a:cubicBezTo>
                    <a:pt x="295" y="507"/>
                    <a:pt x="302" y="494"/>
                    <a:pt x="307" y="479"/>
                  </a:cubicBezTo>
                  <a:cubicBezTo>
                    <a:pt x="312" y="464"/>
                    <a:pt x="317" y="447"/>
                    <a:pt x="321" y="429"/>
                  </a:cubicBezTo>
                  <a:lnTo>
                    <a:pt x="330" y="386"/>
                  </a:lnTo>
                  <a:lnTo>
                    <a:pt x="328" y="384"/>
                  </a:lnTo>
                  <a:cubicBezTo>
                    <a:pt x="314" y="406"/>
                    <a:pt x="296" y="422"/>
                    <a:pt x="275" y="433"/>
                  </a:cubicBezTo>
                  <a:cubicBezTo>
                    <a:pt x="254" y="444"/>
                    <a:pt x="231" y="450"/>
                    <a:pt x="205" y="450"/>
                  </a:cubicBezTo>
                  <a:cubicBezTo>
                    <a:pt x="150" y="450"/>
                    <a:pt x="108" y="434"/>
                    <a:pt x="78" y="402"/>
                  </a:cubicBezTo>
                  <a:cubicBezTo>
                    <a:pt x="49" y="369"/>
                    <a:pt x="34" y="326"/>
                    <a:pt x="34" y="270"/>
                  </a:cubicBezTo>
                  <a:cubicBezTo>
                    <a:pt x="34" y="238"/>
                    <a:pt x="39" y="205"/>
                    <a:pt x="49" y="172"/>
                  </a:cubicBezTo>
                  <a:cubicBezTo>
                    <a:pt x="59" y="140"/>
                    <a:pt x="73" y="111"/>
                    <a:pt x="92" y="86"/>
                  </a:cubicBezTo>
                  <a:cubicBezTo>
                    <a:pt x="111" y="60"/>
                    <a:pt x="135" y="40"/>
                    <a:pt x="163" y="24"/>
                  </a:cubicBezTo>
                  <a:cubicBezTo>
                    <a:pt x="191" y="8"/>
                    <a:pt x="223" y="0"/>
                    <a:pt x="260" y="0"/>
                  </a:cubicBezTo>
                  <a:cubicBezTo>
                    <a:pt x="292" y="0"/>
                    <a:pt x="319" y="6"/>
                    <a:pt x="343" y="19"/>
                  </a:cubicBezTo>
                  <a:cubicBezTo>
                    <a:pt x="366" y="32"/>
                    <a:pt x="384" y="54"/>
                    <a:pt x="396" y="85"/>
                  </a:cubicBezTo>
                  <a:lnTo>
                    <a:pt x="397" y="85"/>
                  </a:lnTo>
                  <a:lnTo>
                    <a:pt x="410" y="12"/>
                  </a:lnTo>
                  <a:lnTo>
                    <a:pt x="502" y="12"/>
                  </a:lnTo>
                  <a:lnTo>
                    <a:pt x="409"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5"/>
            <p:cNvSpPr>
              <a:spLocks noEditPoints="1"/>
            </p:cNvSpPr>
            <p:nvPr userDrawn="1"/>
          </p:nvSpPr>
          <p:spPr bwMode="auto">
            <a:xfrm>
              <a:off x="5076825" y="17367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66"/>
            <p:cNvSpPr>
              <a:spLocks/>
            </p:cNvSpPr>
            <p:nvPr userDrawn="1"/>
          </p:nvSpPr>
          <p:spPr bwMode="auto">
            <a:xfrm>
              <a:off x="5146675" y="1736725"/>
              <a:ext cx="107950" cy="69850"/>
            </a:xfrm>
            <a:custGeom>
              <a:avLst/>
              <a:gdLst/>
              <a:ahLst/>
              <a:cxnLst>
                <a:cxn ang="0">
                  <a:pos x="90" y="12"/>
                </a:cxn>
                <a:cxn ang="0">
                  <a:pos x="182" y="12"/>
                </a:cxn>
                <a:cxn ang="0">
                  <a:pos x="169" y="73"/>
                </a:cxn>
                <a:cxn ang="0">
                  <a:pos x="171" y="75"/>
                </a:cxn>
                <a:cxn ang="0">
                  <a:pos x="237" y="20"/>
                </a:cxn>
                <a:cxn ang="0">
                  <a:pos x="321" y="0"/>
                </a:cxn>
                <a:cxn ang="0">
                  <a:pos x="359" y="4"/>
                </a:cxn>
                <a:cxn ang="0">
                  <a:pos x="392" y="17"/>
                </a:cxn>
                <a:cxn ang="0">
                  <a:pos x="417" y="42"/>
                </a:cxn>
                <a:cxn ang="0">
                  <a:pos x="432" y="78"/>
                </a:cxn>
                <a:cxn ang="0">
                  <a:pos x="498" y="22"/>
                </a:cxn>
                <a:cxn ang="0">
                  <a:pos x="580" y="0"/>
                </a:cxn>
                <a:cxn ang="0">
                  <a:pos x="674" y="31"/>
                </a:cxn>
                <a:cxn ang="0">
                  <a:pos x="705" y="116"/>
                </a:cxn>
                <a:cxn ang="0">
                  <a:pos x="703" y="143"/>
                </a:cxn>
                <a:cxn ang="0">
                  <a:pos x="698" y="170"/>
                </a:cxn>
                <a:cxn ang="0">
                  <a:pos x="642" y="450"/>
                </a:cxn>
                <a:cxn ang="0">
                  <a:pos x="545" y="450"/>
                </a:cxn>
                <a:cxn ang="0">
                  <a:pos x="600" y="190"/>
                </a:cxn>
                <a:cxn ang="0">
                  <a:pos x="604" y="169"/>
                </a:cxn>
                <a:cxn ang="0">
                  <a:pos x="608" y="139"/>
                </a:cxn>
                <a:cxn ang="0">
                  <a:pos x="606" y="116"/>
                </a:cxn>
                <a:cxn ang="0">
                  <a:pos x="597" y="96"/>
                </a:cxn>
                <a:cxn ang="0">
                  <a:pos x="578" y="82"/>
                </a:cxn>
                <a:cxn ang="0">
                  <a:pos x="548" y="76"/>
                </a:cxn>
                <a:cxn ang="0">
                  <a:pos x="498" y="87"/>
                </a:cxn>
                <a:cxn ang="0">
                  <a:pos x="461" y="116"/>
                </a:cxn>
                <a:cxn ang="0">
                  <a:pos x="436" y="154"/>
                </a:cxn>
                <a:cxn ang="0">
                  <a:pos x="423" y="194"/>
                </a:cxn>
                <a:cxn ang="0">
                  <a:pos x="369" y="450"/>
                </a:cxn>
                <a:cxn ang="0">
                  <a:pos x="273" y="450"/>
                </a:cxn>
                <a:cxn ang="0">
                  <a:pos x="323" y="209"/>
                </a:cxn>
                <a:cxn ang="0">
                  <a:pos x="331" y="171"/>
                </a:cxn>
                <a:cxn ang="0">
                  <a:pos x="335" y="130"/>
                </a:cxn>
                <a:cxn ang="0">
                  <a:pos x="324" y="92"/>
                </a:cxn>
                <a:cxn ang="0">
                  <a:pos x="282" y="76"/>
                </a:cxn>
                <a:cxn ang="0">
                  <a:pos x="234" y="86"/>
                </a:cxn>
                <a:cxn ang="0">
                  <a:pos x="200" y="111"/>
                </a:cxn>
                <a:cxn ang="0">
                  <a:pos x="170" y="148"/>
                </a:cxn>
                <a:cxn ang="0">
                  <a:pos x="149" y="196"/>
                </a:cxn>
                <a:cxn ang="0">
                  <a:pos x="96" y="450"/>
                </a:cxn>
                <a:cxn ang="0">
                  <a:pos x="0" y="450"/>
                </a:cxn>
                <a:cxn ang="0">
                  <a:pos x="90" y="12"/>
                </a:cxn>
              </a:cxnLst>
              <a:rect l="0" t="0" r="r" b="b"/>
              <a:pathLst>
                <a:path w="705" h="450">
                  <a:moveTo>
                    <a:pt x="90" y="12"/>
                  </a:moveTo>
                  <a:lnTo>
                    <a:pt x="182" y="12"/>
                  </a:lnTo>
                  <a:lnTo>
                    <a:pt x="169" y="73"/>
                  </a:lnTo>
                  <a:lnTo>
                    <a:pt x="171" y="75"/>
                  </a:lnTo>
                  <a:cubicBezTo>
                    <a:pt x="189" y="52"/>
                    <a:pt x="211" y="34"/>
                    <a:pt x="237" y="20"/>
                  </a:cubicBezTo>
                  <a:cubicBezTo>
                    <a:pt x="262" y="7"/>
                    <a:pt x="290" y="0"/>
                    <a:pt x="321" y="0"/>
                  </a:cubicBezTo>
                  <a:cubicBezTo>
                    <a:pt x="334" y="0"/>
                    <a:pt x="347" y="1"/>
                    <a:pt x="359" y="4"/>
                  </a:cubicBezTo>
                  <a:cubicBezTo>
                    <a:pt x="372" y="7"/>
                    <a:pt x="383" y="11"/>
                    <a:pt x="392" y="17"/>
                  </a:cubicBezTo>
                  <a:cubicBezTo>
                    <a:pt x="402" y="23"/>
                    <a:pt x="411" y="31"/>
                    <a:pt x="417" y="42"/>
                  </a:cubicBezTo>
                  <a:cubicBezTo>
                    <a:pt x="424" y="52"/>
                    <a:pt x="429" y="64"/>
                    <a:pt x="432" y="78"/>
                  </a:cubicBezTo>
                  <a:cubicBezTo>
                    <a:pt x="452" y="55"/>
                    <a:pt x="474" y="37"/>
                    <a:pt x="498" y="22"/>
                  </a:cubicBezTo>
                  <a:cubicBezTo>
                    <a:pt x="523" y="7"/>
                    <a:pt x="550" y="0"/>
                    <a:pt x="580" y="0"/>
                  </a:cubicBezTo>
                  <a:cubicBezTo>
                    <a:pt x="623" y="0"/>
                    <a:pt x="654" y="10"/>
                    <a:pt x="674" y="31"/>
                  </a:cubicBezTo>
                  <a:cubicBezTo>
                    <a:pt x="695" y="52"/>
                    <a:pt x="705" y="81"/>
                    <a:pt x="705" y="116"/>
                  </a:cubicBezTo>
                  <a:cubicBezTo>
                    <a:pt x="705" y="124"/>
                    <a:pt x="704" y="133"/>
                    <a:pt x="703" y="143"/>
                  </a:cubicBezTo>
                  <a:cubicBezTo>
                    <a:pt x="701" y="153"/>
                    <a:pt x="700" y="162"/>
                    <a:pt x="698" y="170"/>
                  </a:cubicBezTo>
                  <a:lnTo>
                    <a:pt x="642" y="450"/>
                  </a:lnTo>
                  <a:lnTo>
                    <a:pt x="545" y="450"/>
                  </a:lnTo>
                  <a:lnTo>
                    <a:pt x="600" y="190"/>
                  </a:lnTo>
                  <a:cubicBezTo>
                    <a:pt x="601" y="185"/>
                    <a:pt x="602" y="178"/>
                    <a:pt x="604" y="169"/>
                  </a:cubicBezTo>
                  <a:cubicBezTo>
                    <a:pt x="606" y="160"/>
                    <a:pt x="607" y="149"/>
                    <a:pt x="608" y="139"/>
                  </a:cubicBezTo>
                  <a:cubicBezTo>
                    <a:pt x="608" y="131"/>
                    <a:pt x="607" y="123"/>
                    <a:pt x="606" y="116"/>
                  </a:cubicBezTo>
                  <a:cubicBezTo>
                    <a:pt x="604" y="109"/>
                    <a:pt x="602" y="102"/>
                    <a:pt x="597" y="96"/>
                  </a:cubicBezTo>
                  <a:cubicBezTo>
                    <a:pt x="592" y="90"/>
                    <a:pt x="586" y="85"/>
                    <a:pt x="578" y="82"/>
                  </a:cubicBezTo>
                  <a:cubicBezTo>
                    <a:pt x="570" y="78"/>
                    <a:pt x="560" y="76"/>
                    <a:pt x="548" y="76"/>
                  </a:cubicBezTo>
                  <a:cubicBezTo>
                    <a:pt x="529" y="76"/>
                    <a:pt x="513" y="80"/>
                    <a:pt x="498" y="87"/>
                  </a:cubicBezTo>
                  <a:cubicBezTo>
                    <a:pt x="484" y="95"/>
                    <a:pt x="471" y="105"/>
                    <a:pt x="461" y="116"/>
                  </a:cubicBezTo>
                  <a:cubicBezTo>
                    <a:pt x="451" y="128"/>
                    <a:pt x="442" y="141"/>
                    <a:pt x="436" y="154"/>
                  </a:cubicBezTo>
                  <a:cubicBezTo>
                    <a:pt x="429" y="168"/>
                    <a:pt x="425" y="181"/>
                    <a:pt x="423" y="194"/>
                  </a:cubicBezTo>
                  <a:lnTo>
                    <a:pt x="369" y="450"/>
                  </a:lnTo>
                  <a:lnTo>
                    <a:pt x="273" y="450"/>
                  </a:lnTo>
                  <a:lnTo>
                    <a:pt x="323" y="209"/>
                  </a:lnTo>
                  <a:cubicBezTo>
                    <a:pt x="325" y="198"/>
                    <a:pt x="328" y="185"/>
                    <a:pt x="331" y="171"/>
                  </a:cubicBezTo>
                  <a:cubicBezTo>
                    <a:pt x="334" y="157"/>
                    <a:pt x="335" y="143"/>
                    <a:pt x="335" y="130"/>
                  </a:cubicBezTo>
                  <a:cubicBezTo>
                    <a:pt x="335" y="116"/>
                    <a:pt x="331" y="103"/>
                    <a:pt x="324" y="92"/>
                  </a:cubicBezTo>
                  <a:cubicBezTo>
                    <a:pt x="316" y="81"/>
                    <a:pt x="302" y="76"/>
                    <a:pt x="282" y="76"/>
                  </a:cubicBezTo>
                  <a:cubicBezTo>
                    <a:pt x="263" y="76"/>
                    <a:pt x="247" y="79"/>
                    <a:pt x="234" y="86"/>
                  </a:cubicBezTo>
                  <a:cubicBezTo>
                    <a:pt x="221" y="93"/>
                    <a:pt x="209" y="101"/>
                    <a:pt x="200" y="111"/>
                  </a:cubicBezTo>
                  <a:cubicBezTo>
                    <a:pt x="190" y="120"/>
                    <a:pt x="180" y="133"/>
                    <a:pt x="170" y="148"/>
                  </a:cubicBezTo>
                  <a:cubicBezTo>
                    <a:pt x="160" y="163"/>
                    <a:pt x="153" y="179"/>
                    <a:pt x="149" y="19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67"/>
            <p:cNvSpPr>
              <a:spLocks noEditPoints="1"/>
            </p:cNvSpPr>
            <p:nvPr userDrawn="1"/>
          </p:nvSpPr>
          <p:spPr bwMode="auto">
            <a:xfrm>
              <a:off x="5264150" y="17367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68"/>
            <p:cNvSpPr>
              <a:spLocks/>
            </p:cNvSpPr>
            <p:nvPr userDrawn="1"/>
          </p:nvSpPr>
          <p:spPr bwMode="auto">
            <a:xfrm>
              <a:off x="5332413" y="1736725"/>
              <a:ext cx="69850"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69"/>
            <p:cNvSpPr>
              <a:spLocks/>
            </p:cNvSpPr>
            <p:nvPr userDrawn="1"/>
          </p:nvSpPr>
          <p:spPr bwMode="auto">
            <a:xfrm>
              <a:off x="5411788" y="17192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70"/>
            <p:cNvSpPr>
              <a:spLocks/>
            </p:cNvSpPr>
            <p:nvPr userDrawn="1"/>
          </p:nvSpPr>
          <p:spPr bwMode="auto">
            <a:xfrm>
              <a:off x="5484813" y="17113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71"/>
            <p:cNvSpPr>
              <a:spLocks/>
            </p:cNvSpPr>
            <p:nvPr userDrawn="1"/>
          </p:nvSpPr>
          <p:spPr bwMode="auto">
            <a:xfrm>
              <a:off x="5568950" y="1712913"/>
              <a:ext cx="36513" cy="93663"/>
            </a:xfrm>
            <a:custGeom>
              <a:avLst/>
              <a:gdLst/>
              <a:ahLst/>
              <a:cxnLst>
                <a:cxn ang="0">
                  <a:pos x="127" y="0"/>
                </a:cxn>
                <a:cxn ang="0">
                  <a:pos x="232" y="0"/>
                </a:cxn>
                <a:cxn ang="0">
                  <a:pos x="106" y="605"/>
                </a:cxn>
                <a:cxn ang="0">
                  <a:pos x="0" y="605"/>
                </a:cxn>
                <a:cxn ang="0">
                  <a:pos x="127" y="0"/>
                </a:cxn>
              </a:cxnLst>
              <a:rect l="0" t="0" r="r" b="b"/>
              <a:pathLst>
                <a:path w="232" h="605">
                  <a:moveTo>
                    <a:pt x="127" y="0"/>
                  </a:moveTo>
                  <a:lnTo>
                    <a:pt x="232" y="0"/>
                  </a:lnTo>
                  <a:lnTo>
                    <a:pt x="106" y="605"/>
                  </a:lnTo>
                  <a:lnTo>
                    <a:pt x="0" y="605"/>
                  </a:lnTo>
                  <a:lnTo>
                    <a:pt x="12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72"/>
            <p:cNvSpPr>
              <a:spLocks/>
            </p:cNvSpPr>
            <p:nvPr userDrawn="1"/>
          </p:nvSpPr>
          <p:spPr bwMode="auto">
            <a:xfrm>
              <a:off x="5603875"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73"/>
            <p:cNvSpPr>
              <a:spLocks/>
            </p:cNvSpPr>
            <p:nvPr userDrawn="1"/>
          </p:nvSpPr>
          <p:spPr bwMode="auto">
            <a:xfrm>
              <a:off x="5681663" y="17192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74"/>
            <p:cNvSpPr>
              <a:spLocks noEditPoints="1"/>
            </p:cNvSpPr>
            <p:nvPr userDrawn="1"/>
          </p:nvSpPr>
          <p:spPr bwMode="auto">
            <a:xfrm>
              <a:off x="5722938" y="17367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75"/>
            <p:cNvSpPr>
              <a:spLocks/>
            </p:cNvSpPr>
            <p:nvPr userDrawn="1"/>
          </p:nvSpPr>
          <p:spPr bwMode="auto">
            <a:xfrm>
              <a:off x="5792788" y="1736725"/>
              <a:ext cx="52388"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76"/>
            <p:cNvSpPr>
              <a:spLocks/>
            </p:cNvSpPr>
            <p:nvPr userDrawn="1"/>
          </p:nvSpPr>
          <p:spPr bwMode="auto">
            <a:xfrm>
              <a:off x="5840413"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77"/>
            <p:cNvSpPr>
              <a:spLocks noEditPoints="1"/>
            </p:cNvSpPr>
            <p:nvPr userDrawn="1"/>
          </p:nvSpPr>
          <p:spPr bwMode="auto">
            <a:xfrm>
              <a:off x="5915025" y="17367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78"/>
            <p:cNvSpPr>
              <a:spLocks/>
            </p:cNvSpPr>
            <p:nvPr userDrawn="1"/>
          </p:nvSpPr>
          <p:spPr bwMode="auto">
            <a:xfrm>
              <a:off x="5989638" y="17192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79"/>
            <p:cNvSpPr>
              <a:spLocks noEditPoints="1"/>
            </p:cNvSpPr>
            <p:nvPr userDrawn="1"/>
          </p:nvSpPr>
          <p:spPr bwMode="auto">
            <a:xfrm>
              <a:off x="6029325" y="17129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80"/>
            <p:cNvSpPr>
              <a:spLocks noEditPoints="1"/>
            </p:cNvSpPr>
            <p:nvPr userDrawn="1"/>
          </p:nvSpPr>
          <p:spPr bwMode="auto">
            <a:xfrm>
              <a:off x="6062663" y="1736725"/>
              <a:ext cx="68263"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81"/>
            <p:cNvSpPr>
              <a:spLocks/>
            </p:cNvSpPr>
            <p:nvPr userDrawn="1"/>
          </p:nvSpPr>
          <p:spPr bwMode="auto">
            <a:xfrm>
              <a:off x="6137275"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82"/>
            <p:cNvSpPr>
              <a:spLocks noEditPoints="1"/>
            </p:cNvSpPr>
            <p:nvPr userDrawn="1"/>
          </p:nvSpPr>
          <p:spPr bwMode="auto">
            <a:xfrm>
              <a:off x="6210300" y="17367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83"/>
            <p:cNvSpPr>
              <a:spLocks/>
            </p:cNvSpPr>
            <p:nvPr userDrawn="1"/>
          </p:nvSpPr>
          <p:spPr bwMode="auto">
            <a:xfrm>
              <a:off x="6283325" y="1712913"/>
              <a:ext cx="33338" cy="93663"/>
            </a:xfrm>
            <a:custGeom>
              <a:avLst/>
              <a:gdLst/>
              <a:ahLst/>
              <a:cxnLst>
                <a:cxn ang="0">
                  <a:pos x="125" y="0"/>
                </a:cxn>
                <a:cxn ang="0">
                  <a:pos x="222" y="0"/>
                </a:cxn>
                <a:cxn ang="0">
                  <a:pos x="96" y="605"/>
                </a:cxn>
                <a:cxn ang="0">
                  <a:pos x="0" y="605"/>
                </a:cxn>
                <a:cxn ang="0">
                  <a:pos x="125" y="0"/>
                </a:cxn>
              </a:cxnLst>
              <a:rect l="0" t="0" r="r" b="b"/>
              <a:pathLst>
                <a:path w="222" h="605">
                  <a:moveTo>
                    <a:pt x="125" y="0"/>
                  </a:moveTo>
                  <a:lnTo>
                    <a:pt x="222" y="0"/>
                  </a:ln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84"/>
            <p:cNvSpPr>
              <a:spLocks noEditPoints="1"/>
            </p:cNvSpPr>
            <p:nvPr userDrawn="1"/>
          </p:nvSpPr>
          <p:spPr bwMode="auto">
            <a:xfrm>
              <a:off x="6351588" y="1712913"/>
              <a:ext cx="85725" cy="93663"/>
            </a:xfrm>
            <a:custGeom>
              <a:avLst/>
              <a:gdLst/>
              <a:ahLst/>
              <a:cxnLst>
                <a:cxn ang="0">
                  <a:pos x="124" y="519"/>
                </a:cxn>
                <a:cxn ang="0">
                  <a:pos x="275" y="519"/>
                </a:cxn>
                <a:cxn ang="0">
                  <a:pos x="313" y="518"/>
                </a:cxn>
                <a:cxn ang="0">
                  <a:pos x="363" y="509"/>
                </a:cxn>
                <a:cxn ang="0">
                  <a:pos x="409" y="482"/>
                </a:cxn>
                <a:cxn ang="0">
                  <a:pos x="432" y="425"/>
                </a:cxn>
                <a:cxn ang="0">
                  <a:pos x="432" y="398"/>
                </a:cxn>
                <a:cxn ang="0">
                  <a:pos x="420" y="366"/>
                </a:cxn>
                <a:cxn ang="0">
                  <a:pos x="387" y="341"/>
                </a:cxn>
                <a:cxn ang="0">
                  <a:pos x="324" y="330"/>
                </a:cxn>
                <a:cxn ang="0">
                  <a:pos x="164" y="330"/>
                </a:cxn>
                <a:cxn ang="0">
                  <a:pos x="124" y="519"/>
                </a:cxn>
                <a:cxn ang="0">
                  <a:pos x="178" y="254"/>
                </a:cxn>
                <a:cxn ang="0">
                  <a:pos x="337" y="254"/>
                </a:cxn>
                <a:cxn ang="0">
                  <a:pos x="399" y="244"/>
                </a:cxn>
                <a:cxn ang="0">
                  <a:pos x="436" y="219"/>
                </a:cxn>
                <a:cxn ang="0">
                  <a:pos x="453" y="187"/>
                </a:cxn>
                <a:cxn ang="0">
                  <a:pos x="457" y="158"/>
                </a:cxn>
                <a:cxn ang="0">
                  <a:pos x="454" y="137"/>
                </a:cxn>
                <a:cxn ang="0">
                  <a:pos x="443" y="113"/>
                </a:cxn>
                <a:cxn ang="0">
                  <a:pos x="415" y="94"/>
                </a:cxn>
                <a:cxn ang="0">
                  <a:pos x="364" y="86"/>
                </a:cxn>
                <a:cxn ang="0">
                  <a:pos x="213" y="86"/>
                </a:cxn>
                <a:cxn ang="0">
                  <a:pos x="178" y="254"/>
                </a:cxn>
                <a:cxn ang="0">
                  <a:pos x="126" y="0"/>
                </a:cxn>
                <a:cxn ang="0">
                  <a:pos x="386" y="0"/>
                </a:cxn>
                <a:cxn ang="0">
                  <a:pos x="482" y="16"/>
                </a:cxn>
                <a:cxn ang="0">
                  <a:pos x="535" y="54"/>
                </a:cxn>
                <a:cxn ang="0">
                  <a:pos x="558" y="101"/>
                </a:cxn>
                <a:cxn ang="0">
                  <a:pos x="563" y="142"/>
                </a:cxn>
                <a:cxn ang="0">
                  <a:pos x="555" y="193"/>
                </a:cxn>
                <a:cxn ang="0">
                  <a:pos x="532" y="236"/>
                </a:cxn>
                <a:cxn ang="0">
                  <a:pos x="495" y="269"/>
                </a:cxn>
                <a:cxn ang="0">
                  <a:pos x="447" y="286"/>
                </a:cxn>
                <a:cxn ang="0">
                  <a:pos x="447" y="288"/>
                </a:cxn>
                <a:cxn ang="0">
                  <a:pos x="516" y="334"/>
                </a:cxn>
                <a:cxn ang="0">
                  <a:pos x="538" y="415"/>
                </a:cxn>
                <a:cxn ang="0">
                  <a:pos x="529" y="471"/>
                </a:cxn>
                <a:cxn ang="0">
                  <a:pos x="494" y="534"/>
                </a:cxn>
                <a:cxn ang="0">
                  <a:pos x="425" y="584"/>
                </a:cxn>
                <a:cxn ang="0">
                  <a:pos x="311" y="605"/>
                </a:cxn>
                <a:cxn ang="0">
                  <a:pos x="0" y="605"/>
                </a:cxn>
                <a:cxn ang="0">
                  <a:pos x="126" y="0"/>
                </a:cxn>
              </a:cxnLst>
              <a:rect l="0" t="0" r="r" b="b"/>
              <a:pathLst>
                <a:path w="563" h="605">
                  <a:moveTo>
                    <a:pt x="124" y="519"/>
                  </a:moveTo>
                  <a:lnTo>
                    <a:pt x="275" y="519"/>
                  </a:lnTo>
                  <a:cubicBezTo>
                    <a:pt x="284" y="519"/>
                    <a:pt x="297" y="519"/>
                    <a:pt x="313" y="518"/>
                  </a:cubicBezTo>
                  <a:cubicBezTo>
                    <a:pt x="330" y="518"/>
                    <a:pt x="346" y="515"/>
                    <a:pt x="363" y="509"/>
                  </a:cubicBezTo>
                  <a:cubicBezTo>
                    <a:pt x="380" y="504"/>
                    <a:pt x="395" y="495"/>
                    <a:pt x="409" y="482"/>
                  </a:cubicBezTo>
                  <a:cubicBezTo>
                    <a:pt x="422" y="469"/>
                    <a:pt x="430" y="450"/>
                    <a:pt x="432" y="425"/>
                  </a:cubicBezTo>
                  <a:cubicBezTo>
                    <a:pt x="433" y="418"/>
                    <a:pt x="432" y="409"/>
                    <a:pt x="432" y="398"/>
                  </a:cubicBezTo>
                  <a:cubicBezTo>
                    <a:pt x="431" y="387"/>
                    <a:pt x="427" y="377"/>
                    <a:pt x="420" y="366"/>
                  </a:cubicBezTo>
                  <a:cubicBezTo>
                    <a:pt x="413" y="356"/>
                    <a:pt x="402" y="348"/>
                    <a:pt x="387" y="341"/>
                  </a:cubicBezTo>
                  <a:cubicBezTo>
                    <a:pt x="372" y="334"/>
                    <a:pt x="351" y="330"/>
                    <a:pt x="324" y="330"/>
                  </a:cubicBezTo>
                  <a:lnTo>
                    <a:pt x="164" y="330"/>
                  </a:lnTo>
                  <a:lnTo>
                    <a:pt x="124" y="519"/>
                  </a:lnTo>
                  <a:close/>
                  <a:moveTo>
                    <a:pt x="178" y="254"/>
                  </a:moveTo>
                  <a:lnTo>
                    <a:pt x="337" y="254"/>
                  </a:lnTo>
                  <a:cubicBezTo>
                    <a:pt x="363" y="254"/>
                    <a:pt x="384" y="251"/>
                    <a:pt x="399" y="244"/>
                  </a:cubicBezTo>
                  <a:cubicBezTo>
                    <a:pt x="415" y="237"/>
                    <a:pt x="427" y="229"/>
                    <a:pt x="436" y="219"/>
                  </a:cubicBezTo>
                  <a:cubicBezTo>
                    <a:pt x="444" y="209"/>
                    <a:pt x="450" y="198"/>
                    <a:pt x="453" y="187"/>
                  </a:cubicBezTo>
                  <a:cubicBezTo>
                    <a:pt x="456" y="176"/>
                    <a:pt x="457" y="166"/>
                    <a:pt x="457" y="158"/>
                  </a:cubicBezTo>
                  <a:cubicBezTo>
                    <a:pt x="457" y="152"/>
                    <a:pt x="456" y="145"/>
                    <a:pt x="454" y="137"/>
                  </a:cubicBezTo>
                  <a:cubicBezTo>
                    <a:pt x="453" y="128"/>
                    <a:pt x="449" y="121"/>
                    <a:pt x="443" y="113"/>
                  </a:cubicBezTo>
                  <a:cubicBezTo>
                    <a:pt x="436" y="105"/>
                    <a:pt x="427" y="99"/>
                    <a:pt x="415" y="94"/>
                  </a:cubicBezTo>
                  <a:cubicBezTo>
                    <a:pt x="402" y="89"/>
                    <a:pt x="385" y="86"/>
                    <a:pt x="364" y="86"/>
                  </a:cubicBezTo>
                  <a:lnTo>
                    <a:pt x="213" y="86"/>
                  </a:lnTo>
                  <a:lnTo>
                    <a:pt x="178" y="254"/>
                  </a:lnTo>
                  <a:close/>
                  <a:moveTo>
                    <a:pt x="126" y="0"/>
                  </a:moveTo>
                  <a:lnTo>
                    <a:pt x="386" y="0"/>
                  </a:lnTo>
                  <a:cubicBezTo>
                    <a:pt x="426" y="0"/>
                    <a:pt x="458" y="5"/>
                    <a:pt x="482" y="16"/>
                  </a:cubicBezTo>
                  <a:cubicBezTo>
                    <a:pt x="505" y="27"/>
                    <a:pt x="523" y="40"/>
                    <a:pt x="535" y="54"/>
                  </a:cubicBezTo>
                  <a:cubicBezTo>
                    <a:pt x="547" y="69"/>
                    <a:pt x="555" y="85"/>
                    <a:pt x="558" y="101"/>
                  </a:cubicBezTo>
                  <a:cubicBezTo>
                    <a:pt x="561" y="117"/>
                    <a:pt x="563" y="131"/>
                    <a:pt x="563" y="142"/>
                  </a:cubicBezTo>
                  <a:cubicBezTo>
                    <a:pt x="563" y="160"/>
                    <a:pt x="560" y="177"/>
                    <a:pt x="555" y="193"/>
                  </a:cubicBezTo>
                  <a:cubicBezTo>
                    <a:pt x="550" y="209"/>
                    <a:pt x="542" y="224"/>
                    <a:pt x="532" y="236"/>
                  </a:cubicBezTo>
                  <a:cubicBezTo>
                    <a:pt x="522" y="249"/>
                    <a:pt x="509" y="260"/>
                    <a:pt x="495" y="269"/>
                  </a:cubicBezTo>
                  <a:cubicBezTo>
                    <a:pt x="481" y="277"/>
                    <a:pt x="465" y="283"/>
                    <a:pt x="447" y="286"/>
                  </a:cubicBezTo>
                  <a:lnTo>
                    <a:pt x="447" y="288"/>
                  </a:lnTo>
                  <a:cubicBezTo>
                    <a:pt x="478" y="297"/>
                    <a:pt x="501" y="313"/>
                    <a:pt x="516" y="334"/>
                  </a:cubicBezTo>
                  <a:cubicBezTo>
                    <a:pt x="531" y="356"/>
                    <a:pt x="538" y="383"/>
                    <a:pt x="538" y="415"/>
                  </a:cubicBezTo>
                  <a:cubicBezTo>
                    <a:pt x="538" y="430"/>
                    <a:pt x="535" y="449"/>
                    <a:pt x="529" y="471"/>
                  </a:cubicBezTo>
                  <a:cubicBezTo>
                    <a:pt x="522" y="493"/>
                    <a:pt x="511" y="513"/>
                    <a:pt x="494" y="534"/>
                  </a:cubicBezTo>
                  <a:cubicBezTo>
                    <a:pt x="478" y="554"/>
                    <a:pt x="455" y="570"/>
                    <a:pt x="425" y="584"/>
                  </a:cubicBezTo>
                  <a:cubicBezTo>
                    <a:pt x="396" y="598"/>
                    <a:pt x="358" y="605"/>
                    <a:pt x="311" y="605"/>
                  </a:cubicBez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85"/>
            <p:cNvSpPr>
              <a:spLocks/>
            </p:cNvSpPr>
            <p:nvPr userDrawn="1"/>
          </p:nvSpPr>
          <p:spPr bwMode="auto">
            <a:xfrm>
              <a:off x="6443663" y="1739900"/>
              <a:ext cx="68263"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86"/>
            <p:cNvSpPr>
              <a:spLocks/>
            </p:cNvSpPr>
            <p:nvPr userDrawn="1"/>
          </p:nvSpPr>
          <p:spPr bwMode="auto">
            <a:xfrm>
              <a:off x="6515100" y="1736725"/>
              <a:ext cx="60325"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87"/>
            <p:cNvSpPr>
              <a:spLocks noEditPoints="1"/>
            </p:cNvSpPr>
            <p:nvPr userDrawn="1"/>
          </p:nvSpPr>
          <p:spPr bwMode="auto">
            <a:xfrm>
              <a:off x="6578600" y="1712913"/>
              <a:ext cx="34925"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88"/>
            <p:cNvSpPr>
              <a:spLocks/>
            </p:cNvSpPr>
            <p:nvPr userDrawn="1"/>
          </p:nvSpPr>
          <p:spPr bwMode="auto">
            <a:xfrm>
              <a:off x="6610350"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89"/>
            <p:cNvSpPr>
              <a:spLocks noEditPoints="1"/>
            </p:cNvSpPr>
            <p:nvPr userDrawn="1"/>
          </p:nvSpPr>
          <p:spPr bwMode="auto">
            <a:xfrm>
              <a:off x="6686550" y="17367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90"/>
            <p:cNvSpPr>
              <a:spLocks/>
            </p:cNvSpPr>
            <p:nvPr userDrawn="1"/>
          </p:nvSpPr>
          <p:spPr bwMode="auto">
            <a:xfrm>
              <a:off x="6756400" y="1736725"/>
              <a:ext cx="61913"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91"/>
            <p:cNvSpPr>
              <a:spLocks/>
            </p:cNvSpPr>
            <p:nvPr userDrawn="1"/>
          </p:nvSpPr>
          <p:spPr bwMode="auto">
            <a:xfrm>
              <a:off x="6821488" y="1736725"/>
              <a:ext cx="60325"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92"/>
            <p:cNvSpPr>
              <a:spLocks/>
            </p:cNvSpPr>
            <p:nvPr userDrawn="1"/>
          </p:nvSpPr>
          <p:spPr bwMode="auto">
            <a:xfrm>
              <a:off x="541338" y="1865313"/>
              <a:ext cx="114300" cy="93663"/>
            </a:xfrm>
            <a:custGeom>
              <a:avLst/>
              <a:gdLst/>
              <a:ahLst/>
              <a:cxnLst>
                <a:cxn ang="0">
                  <a:pos x="126" y="0"/>
                </a:cxn>
                <a:cxn ang="0">
                  <a:pos x="271" y="0"/>
                </a:cxn>
                <a:cxn ang="0">
                  <a:pos x="338" y="461"/>
                </a:cxn>
                <a:cxn ang="0">
                  <a:pos x="339" y="461"/>
                </a:cxn>
                <a:cxn ang="0">
                  <a:pos x="602" y="0"/>
                </a:cxn>
                <a:cxn ang="0">
                  <a:pos x="752" y="0"/>
                </a:cxn>
                <a:cxn ang="0">
                  <a:pos x="627" y="605"/>
                </a:cxn>
                <a:cxn ang="0">
                  <a:pos x="526" y="605"/>
                </a:cxn>
                <a:cxn ang="0">
                  <a:pos x="631" y="120"/>
                </a:cxn>
                <a:cxn ang="0">
                  <a:pos x="629" y="120"/>
                </a:cxn>
                <a:cxn ang="0">
                  <a:pos x="355" y="605"/>
                </a:cxn>
                <a:cxn ang="0">
                  <a:pos x="272" y="605"/>
                </a:cxn>
                <a:cxn ang="0">
                  <a:pos x="196" y="120"/>
                </a:cxn>
                <a:cxn ang="0">
                  <a:pos x="194" y="120"/>
                </a:cxn>
                <a:cxn ang="0">
                  <a:pos x="102" y="605"/>
                </a:cxn>
                <a:cxn ang="0">
                  <a:pos x="0" y="605"/>
                </a:cxn>
                <a:cxn ang="0">
                  <a:pos x="126" y="0"/>
                </a:cxn>
              </a:cxnLst>
              <a:rect l="0" t="0" r="r" b="b"/>
              <a:pathLst>
                <a:path w="752" h="605">
                  <a:moveTo>
                    <a:pt x="126" y="0"/>
                  </a:moveTo>
                  <a:lnTo>
                    <a:pt x="271" y="0"/>
                  </a:lnTo>
                  <a:lnTo>
                    <a:pt x="338" y="461"/>
                  </a:lnTo>
                  <a:lnTo>
                    <a:pt x="339" y="461"/>
                  </a:lnTo>
                  <a:lnTo>
                    <a:pt x="602" y="0"/>
                  </a:lnTo>
                  <a:lnTo>
                    <a:pt x="752" y="0"/>
                  </a:lnTo>
                  <a:lnTo>
                    <a:pt x="627" y="605"/>
                  </a:lnTo>
                  <a:lnTo>
                    <a:pt x="526" y="605"/>
                  </a:lnTo>
                  <a:lnTo>
                    <a:pt x="631" y="120"/>
                  </a:lnTo>
                  <a:lnTo>
                    <a:pt x="629" y="120"/>
                  </a:lnTo>
                  <a:lnTo>
                    <a:pt x="355" y="605"/>
                  </a:lnTo>
                  <a:lnTo>
                    <a:pt x="272" y="605"/>
                  </a:lnTo>
                  <a:lnTo>
                    <a:pt x="196" y="120"/>
                  </a:lnTo>
                  <a:lnTo>
                    <a:pt x="194" y="120"/>
                  </a:lnTo>
                  <a:lnTo>
                    <a:pt x="102" y="605"/>
                  </a:ln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93"/>
            <p:cNvSpPr>
              <a:spLocks noEditPoints="1"/>
            </p:cNvSpPr>
            <p:nvPr userDrawn="1"/>
          </p:nvSpPr>
          <p:spPr bwMode="auto">
            <a:xfrm>
              <a:off x="655638" y="1865313"/>
              <a:ext cx="85725" cy="93663"/>
            </a:xfrm>
            <a:custGeom>
              <a:avLst/>
              <a:gdLst/>
              <a:ahLst/>
              <a:cxnLst>
                <a:cxn ang="0">
                  <a:pos x="124" y="519"/>
                </a:cxn>
                <a:cxn ang="0">
                  <a:pos x="275" y="519"/>
                </a:cxn>
                <a:cxn ang="0">
                  <a:pos x="313" y="518"/>
                </a:cxn>
                <a:cxn ang="0">
                  <a:pos x="363" y="509"/>
                </a:cxn>
                <a:cxn ang="0">
                  <a:pos x="409" y="482"/>
                </a:cxn>
                <a:cxn ang="0">
                  <a:pos x="432" y="425"/>
                </a:cxn>
                <a:cxn ang="0">
                  <a:pos x="432" y="398"/>
                </a:cxn>
                <a:cxn ang="0">
                  <a:pos x="420" y="366"/>
                </a:cxn>
                <a:cxn ang="0">
                  <a:pos x="387" y="341"/>
                </a:cxn>
                <a:cxn ang="0">
                  <a:pos x="324" y="330"/>
                </a:cxn>
                <a:cxn ang="0">
                  <a:pos x="164" y="330"/>
                </a:cxn>
                <a:cxn ang="0">
                  <a:pos x="124" y="519"/>
                </a:cxn>
                <a:cxn ang="0">
                  <a:pos x="178" y="254"/>
                </a:cxn>
                <a:cxn ang="0">
                  <a:pos x="337" y="254"/>
                </a:cxn>
                <a:cxn ang="0">
                  <a:pos x="399" y="244"/>
                </a:cxn>
                <a:cxn ang="0">
                  <a:pos x="436" y="219"/>
                </a:cxn>
                <a:cxn ang="0">
                  <a:pos x="453" y="187"/>
                </a:cxn>
                <a:cxn ang="0">
                  <a:pos x="457" y="158"/>
                </a:cxn>
                <a:cxn ang="0">
                  <a:pos x="454" y="137"/>
                </a:cxn>
                <a:cxn ang="0">
                  <a:pos x="443" y="113"/>
                </a:cxn>
                <a:cxn ang="0">
                  <a:pos x="415" y="94"/>
                </a:cxn>
                <a:cxn ang="0">
                  <a:pos x="364" y="86"/>
                </a:cxn>
                <a:cxn ang="0">
                  <a:pos x="213" y="86"/>
                </a:cxn>
                <a:cxn ang="0">
                  <a:pos x="178" y="254"/>
                </a:cxn>
                <a:cxn ang="0">
                  <a:pos x="126" y="0"/>
                </a:cxn>
                <a:cxn ang="0">
                  <a:pos x="386" y="0"/>
                </a:cxn>
                <a:cxn ang="0">
                  <a:pos x="482" y="16"/>
                </a:cxn>
                <a:cxn ang="0">
                  <a:pos x="535" y="54"/>
                </a:cxn>
                <a:cxn ang="0">
                  <a:pos x="558" y="101"/>
                </a:cxn>
                <a:cxn ang="0">
                  <a:pos x="563" y="142"/>
                </a:cxn>
                <a:cxn ang="0">
                  <a:pos x="555" y="193"/>
                </a:cxn>
                <a:cxn ang="0">
                  <a:pos x="532" y="236"/>
                </a:cxn>
                <a:cxn ang="0">
                  <a:pos x="495" y="269"/>
                </a:cxn>
                <a:cxn ang="0">
                  <a:pos x="447" y="286"/>
                </a:cxn>
                <a:cxn ang="0">
                  <a:pos x="447" y="288"/>
                </a:cxn>
                <a:cxn ang="0">
                  <a:pos x="516" y="334"/>
                </a:cxn>
                <a:cxn ang="0">
                  <a:pos x="538" y="415"/>
                </a:cxn>
                <a:cxn ang="0">
                  <a:pos x="529" y="471"/>
                </a:cxn>
                <a:cxn ang="0">
                  <a:pos x="494" y="534"/>
                </a:cxn>
                <a:cxn ang="0">
                  <a:pos x="425" y="584"/>
                </a:cxn>
                <a:cxn ang="0">
                  <a:pos x="311" y="605"/>
                </a:cxn>
                <a:cxn ang="0">
                  <a:pos x="0" y="605"/>
                </a:cxn>
                <a:cxn ang="0">
                  <a:pos x="126" y="0"/>
                </a:cxn>
              </a:cxnLst>
              <a:rect l="0" t="0" r="r" b="b"/>
              <a:pathLst>
                <a:path w="563" h="605">
                  <a:moveTo>
                    <a:pt x="124" y="519"/>
                  </a:moveTo>
                  <a:lnTo>
                    <a:pt x="275" y="519"/>
                  </a:lnTo>
                  <a:cubicBezTo>
                    <a:pt x="284" y="519"/>
                    <a:pt x="297" y="519"/>
                    <a:pt x="313" y="518"/>
                  </a:cubicBezTo>
                  <a:cubicBezTo>
                    <a:pt x="330" y="518"/>
                    <a:pt x="346" y="515"/>
                    <a:pt x="363" y="509"/>
                  </a:cubicBezTo>
                  <a:cubicBezTo>
                    <a:pt x="380" y="504"/>
                    <a:pt x="395" y="495"/>
                    <a:pt x="409" y="482"/>
                  </a:cubicBezTo>
                  <a:cubicBezTo>
                    <a:pt x="422" y="469"/>
                    <a:pt x="430" y="450"/>
                    <a:pt x="432" y="425"/>
                  </a:cubicBezTo>
                  <a:cubicBezTo>
                    <a:pt x="433" y="418"/>
                    <a:pt x="432" y="409"/>
                    <a:pt x="432" y="398"/>
                  </a:cubicBezTo>
                  <a:cubicBezTo>
                    <a:pt x="431" y="387"/>
                    <a:pt x="427" y="377"/>
                    <a:pt x="420" y="366"/>
                  </a:cubicBezTo>
                  <a:cubicBezTo>
                    <a:pt x="413" y="356"/>
                    <a:pt x="402" y="348"/>
                    <a:pt x="387" y="341"/>
                  </a:cubicBezTo>
                  <a:cubicBezTo>
                    <a:pt x="372" y="334"/>
                    <a:pt x="351" y="330"/>
                    <a:pt x="324" y="330"/>
                  </a:cubicBezTo>
                  <a:lnTo>
                    <a:pt x="164" y="330"/>
                  </a:lnTo>
                  <a:lnTo>
                    <a:pt x="124" y="519"/>
                  </a:lnTo>
                  <a:close/>
                  <a:moveTo>
                    <a:pt x="178" y="254"/>
                  </a:moveTo>
                  <a:lnTo>
                    <a:pt x="337" y="254"/>
                  </a:lnTo>
                  <a:cubicBezTo>
                    <a:pt x="363" y="254"/>
                    <a:pt x="384" y="251"/>
                    <a:pt x="399" y="244"/>
                  </a:cubicBezTo>
                  <a:cubicBezTo>
                    <a:pt x="415" y="237"/>
                    <a:pt x="427" y="229"/>
                    <a:pt x="436" y="219"/>
                  </a:cubicBezTo>
                  <a:cubicBezTo>
                    <a:pt x="444" y="209"/>
                    <a:pt x="450" y="198"/>
                    <a:pt x="453" y="187"/>
                  </a:cubicBezTo>
                  <a:cubicBezTo>
                    <a:pt x="456" y="176"/>
                    <a:pt x="457" y="166"/>
                    <a:pt x="457" y="158"/>
                  </a:cubicBezTo>
                  <a:cubicBezTo>
                    <a:pt x="457" y="152"/>
                    <a:pt x="456" y="145"/>
                    <a:pt x="454" y="137"/>
                  </a:cubicBezTo>
                  <a:cubicBezTo>
                    <a:pt x="453" y="128"/>
                    <a:pt x="449" y="121"/>
                    <a:pt x="443" y="113"/>
                  </a:cubicBezTo>
                  <a:cubicBezTo>
                    <a:pt x="436" y="105"/>
                    <a:pt x="427" y="99"/>
                    <a:pt x="415" y="94"/>
                  </a:cubicBezTo>
                  <a:cubicBezTo>
                    <a:pt x="402" y="89"/>
                    <a:pt x="385" y="86"/>
                    <a:pt x="364" y="86"/>
                  </a:cubicBezTo>
                  <a:lnTo>
                    <a:pt x="213" y="86"/>
                  </a:lnTo>
                  <a:lnTo>
                    <a:pt x="178" y="254"/>
                  </a:lnTo>
                  <a:close/>
                  <a:moveTo>
                    <a:pt x="126" y="0"/>
                  </a:moveTo>
                  <a:lnTo>
                    <a:pt x="386" y="0"/>
                  </a:lnTo>
                  <a:cubicBezTo>
                    <a:pt x="426" y="0"/>
                    <a:pt x="458" y="5"/>
                    <a:pt x="482" y="16"/>
                  </a:cubicBezTo>
                  <a:cubicBezTo>
                    <a:pt x="505" y="27"/>
                    <a:pt x="523" y="40"/>
                    <a:pt x="535" y="54"/>
                  </a:cubicBezTo>
                  <a:cubicBezTo>
                    <a:pt x="547" y="69"/>
                    <a:pt x="555" y="85"/>
                    <a:pt x="558" y="101"/>
                  </a:cubicBezTo>
                  <a:cubicBezTo>
                    <a:pt x="561" y="117"/>
                    <a:pt x="563" y="131"/>
                    <a:pt x="563" y="142"/>
                  </a:cubicBezTo>
                  <a:cubicBezTo>
                    <a:pt x="563" y="160"/>
                    <a:pt x="560" y="177"/>
                    <a:pt x="555" y="193"/>
                  </a:cubicBezTo>
                  <a:cubicBezTo>
                    <a:pt x="550" y="209"/>
                    <a:pt x="542" y="224"/>
                    <a:pt x="532" y="236"/>
                  </a:cubicBezTo>
                  <a:cubicBezTo>
                    <a:pt x="522" y="249"/>
                    <a:pt x="509" y="260"/>
                    <a:pt x="495" y="269"/>
                  </a:cubicBezTo>
                  <a:cubicBezTo>
                    <a:pt x="481" y="277"/>
                    <a:pt x="465" y="283"/>
                    <a:pt x="447" y="286"/>
                  </a:cubicBezTo>
                  <a:lnTo>
                    <a:pt x="447" y="288"/>
                  </a:lnTo>
                  <a:cubicBezTo>
                    <a:pt x="478" y="297"/>
                    <a:pt x="501" y="313"/>
                    <a:pt x="516" y="334"/>
                  </a:cubicBezTo>
                  <a:cubicBezTo>
                    <a:pt x="531" y="356"/>
                    <a:pt x="538" y="383"/>
                    <a:pt x="538" y="415"/>
                  </a:cubicBezTo>
                  <a:cubicBezTo>
                    <a:pt x="538" y="430"/>
                    <a:pt x="535" y="449"/>
                    <a:pt x="529" y="471"/>
                  </a:cubicBezTo>
                  <a:cubicBezTo>
                    <a:pt x="522" y="493"/>
                    <a:pt x="511" y="513"/>
                    <a:pt x="494" y="534"/>
                  </a:cubicBezTo>
                  <a:cubicBezTo>
                    <a:pt x="478" y="554"/>
                    <a:pt x="455" y="570"/>
                    <a:pt x="425" y="584"/>
                  </a:cubicBezTo>
                  <a:cubicBezTo>
                    <a:pt x="396" y="598"/>
                    <a:pt x="358" y="605"/>
                    <a:pt x="311" y="605"/>
                  </a:cubicBez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4" name="Freeform 94"/>
            <p:cNvSpPr>
              <a:spLocks noEditPoints="1"/>
            </p:cNvSpPr>
            <p:nvPr userDrawn="1"/>
          </p:nvSpPr>
          <p:spPr bwMode="auto">
            <a:xfrm>
              <a:off x="739775" y="1865313"/>
              <a:ext cx="87313" cy="93663"/>
            </a:xfrm>
            <a:custGeom>
              <a:avLst/>
              <a:gdLst/>
              <a:ahLst/>
              <a:cxnLst>
                <a:cxn ang="0">
                  <a:pos x="363" y="0"/>
                </a:cxn>
                <a:cxn ang="0">
                  <a:pos x="475" y="0"/>
                </a:cxn>
                <a:cxn ang="0">
                  <a:pos x="580" y="605"/>
                </a:cxn>
                <a:cxn ang="0">
                  <a:pos x="472" y="605"/>
                </a:cxn>
                <a:cxn ang="0">
                  <a:pos x="447" y="445"/>
                </a:cxn>
                <a:cxn ang="0">
                  <a:pos x="207" y="445"/>
                </a:cxn>
                <a:cxn ang="0">
                  <a:pos x="114" y="605"/>
                </a:cxn>
                <a:cxn ang="0">
                  <a:pos x="0" y="605"/>
                </a:cxn>
                <a:cxn ang="0">
                  <a:pos x="363" y="0"/>
                </a:cxn>
                <a:cxn ang="0">
                  <a:pos x="399" y="107"/>
                </a:cxn>
                <a:cxn ang="0">
                  <a:pos x="397" y="107"/>
                </a:cxn>
                <a:cxn ang="0">
                  <a:pos x="252" y="365"/>
                </a:cxn>
                <a:cxn ang="0">
                  <a:pos x="436" y="365"/>
                </a:cxn>
                <a:cxn ang="0">
                  <a:pos x="399" y="107"/>
                </a:cxn>
              </a:cxnLst>
              <a:rect l="0" t="0" r="r" b="b"/>
              <a:pathLst>
                <a:path w="580" h="605">
                  <a:moveTo>
                    <a:pt x="363" y="0"/>
                  </a:moveTo>
                  <a:lnTo>
                    <a:pt x="475" y="0"/>
                  </a:lnTo>
                  <a:lnTo>
                    <a:pt x="580" y="605"/>
                  </a:lnTo>
                  <a:lnTo>
                    <a:pt x="472" y="605"/>
                  </a:lnTo>
                  <a:lnTo>
                    <a:pt x="447" y="445"/>
                  </a:lnTo>
                  <a:lnTo>
                    <a:pt x="207" y="445"/>
                  </a:lnTo>
                  <a:lnTo>
                    <a:pt x="114" y="605"/>
                  </a:lnTo>
                  <a:lnTo>
                    <a:pt x="0" y="605"/>
                  </a:lnTo>
                  <a:lnTo>
                    <a:pt x="363" y="0"/>
                  </a:lnTo>
                  <a:close/>
                  <a:moveTo>
                    <a:pt x="399" y="107"/>
                  </a:moveTo>
                  <a:lnTo>
                    <a:pt x="397" y="107"/>
                  </a:lnTo>
                  <a:lnTo>
                    <a:pt x="252" y="365"/>
                  </a:lnTo>
                  <a:lnTo>
                    <a:pt x="436" y="365"/>
                  </a:lnTo>
                  <a:lnTo>
                    <a:pt x="399" y="10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5" name="Freeform 95"/>
            <p:cNvSpPr>
              <a:spLocks/>
            </p:cNvSpPr>
            <p:nvPr userDrawn="1"/>
          </p:nvSpPr>
          <p:spPr bwMode="auto">
            <a:xfrm>
              <a:off x="868363" y="18637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6" name="Freeform 96"/>
            <p:cNvSpPr>
              <a:spLocks/>
            </p:cNvSpPr>
            <p:nvPr userDrawn="1"/>
          </p:nvSpPr>
          <p:spPr bwMode="auto">
            <a:xfrm>
              <a:off x="952500" y="1865313"/>
              <a:ext cx="115888" cy="93663"/>
            </a:xfrm>
            <a:custGeom>
              <a:avLst/>
              <a:gdLst/>
              <a:ahLst/>
              <a:cxnLst>
                <a:cxn ang="0">
                  <a:pos x="126" y="0"/>
                </a:cxn>
                <a:cxn ang="0">
                  <a:pos x="271" y="0"/>
                </a:cxn>
                <a:cxn ang="0">
                  <a:pos x="338" y="461"/>
                </a:cxn>
                <a:cxn ang="0">
                  <a:pos x="339" y="461"/>
                </a:cxn>
                <a:cxn ang="0">
                  <a:pos x="602" y="0"/>
                </a:cxn>
                <a:cxn ang="0">
                  <a:pos x="752" y="0"/>
                </a:cxn>
                <a:cxn ang="0">
                  <a:pos x="627" y="605"/>
                </a:cxn>
                <a:cxn ang="0">
                  <a:pos x="526" y="605"/>
                </a:cxn>
                <a:cxn ang="0">
                  <a:pos x="631" y="120"/>
                </a:cxn>
                <a:cxn ang="0">
                  <a:pos x="629" y="120"/>
                </a:cxn>
                <a:cxn ang="0">
                  <a:pos x="355" y="605"/>
                </a:cxn>
                <a:cxn ang="0">
                  <a:pos x="272" y="605"/>
                </a:cxn>
                <a:cxn ang="0">
                  <a:pos x="196" y="120"/>
                </a:cxn>
                <a:cxn ang="0">
                  <a:pos x="194" y="120"/>
                </a:cxn>
                <a:cxn ang="0">
                  <a:pos x="102" y="605"/>
                </a:cxn>
                <a:cxn ang="0">
                  <a:pos x="0" y="605"/>
                </a:cxn>
                <a:cxn ang="0">
                  <a:pos x="126" y="0"/>
                </a:cxn>
              </a:cxnLst>
              <a:rect l="0" t="0" r="r" b="b"/>
              <a:pathLst>
                <a:path w="752" h="605">
                  <a:moveTo>
                    <a:pt x="126" y="0"/>
                  </a:moveTo>
                  <a:lnTo>
                    <a:pt x="271" y="0"/>
                  </a:lnTo>
                  <a:lnTo>
                    <a:pt x="338" y="461"/>
                  </a:lnTo>
                  <a:lnTo>
                    <a:pt x="339" y="461"/>
                  </a:lnTo>
                  <a:lnTo>
                    <a:pt x="602" y="0"/>
                  </a:lnTo>
                  <a:lnTo>
                    <a:pt x="752" y="0"/>
                  </a:lnTo>
                  <a:lnTo>
                    <a:pt x="627" y="605"/>
                  </a:lnTo>
                  <a:lnTo>
                    <a:pt x="526" y="605"/>
                  </a:lnTo>
                  <a:lnTo>
                    <a:pt x="631" y="120"/>
                  </a:lnTo>
                  <a:lnTo>
                    <a:pt x="629" y="120"/>
                  </a:lnTo>
                  <a:lnTo>
                    <a:pt x="355" y="605"/>
                  </a:lnTo>
                  <a:lnTo>
                    <a:pt x="272" y="605"/>
                  </a:lnTo>
                  <a:lnTo>
                    <a:pt x="196" y="120"/>
                  </a:lnTo>
                  <a:lnTo>
                    <a:pt x="194" y="120"/>
                  </a:lnTo>
                  <a:lnTo>
                    <a:pt x="102" y="605"/>
                  </a:ln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6" name="Freeform 97"/>
            <p:cNvSpPr>
              <a:spLocks noEditPoints="1"/>
            </p:cNvSpPr>
            <p:nvPr userDrawn="1"/>
          </p:nvSpPr>
          <p:spPr bwMode="auto">
            <a:xfrm>
              <a:off x="1066800" y="18891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7" name="Freeform 98"/>
            <p:cNvSpPr>
              <a:spLocks/>
            </p:cNvSpPr>
            <p:nvPr userDrawn="1"/>
          </p:nvSpPr>
          <p:spPr bwMode="auto">
            <a:xfrm>
              <a:off x="1138238"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8" name="Freeform 99"/>
            <p:cNvSpPr>
              <a:spLocks noEditPoints="1"/>
            </p:cNvSpPr>
            <p:nvPr userDrawn="1"/>
          </p:nvSpPr>
          <p:spPr bwMode="auto">
            <a:xfrm>
              <a:off x="1211263" y="18891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9" name="Freeform 100"/>
            <p:cNvSpPr>
              <a:spLocks noEditPoints="1"/>
            </p:cNvSpPr>
            <p:nvPr userDrawn="1"/>
          </p:nvSpPr>
          <p:spPr bwMode="auto">
            <a:xfrm>
              <a:off x="1282700" y="1889125"/>
              <a:ext cx="76200" cy="96838"/>
            </a:xfrm>
            <a:custGeom>
              <a:avLst/>
              <a:gdLst/>
              <a:ahLst/>
              <a:cxnLst>
                <a:cxn ang="0">
                  <a:pos x="131" y="265"/>
                </a:cxn>
                <a:cxn ang="0">
                  <a:pos x="136" y="307"/>
                </a:cxn>
                <a:cxn ang="0">
                  <a:pos x="152" y="342"/>
                </a:cxn>
                <a:cxn ang="0">
                  <a:pos x="181" y="366"/>
                </a:cxn>
                <a:cxn ang="0">
                  <a:pos x="222" y="374"/>
                </a:cxn>
                <a:cxn ang="0">
                  <a:pos x="289" y="356"/>
                </a:cxn>
                <a:cxn ang="0">
                  <a:pos x="334" y="310"/>
                </a:cxn>
                <a:cxn ang="0">
                  <a:pos x="360" y="247"/>
                </a:cxn>
                <a:cxn ang="0">
                  <a:pos x="368" y="180"/>
                </a:cxn>
                <a:cxn ang="0">
                  <a:pos x="344" y="104"/>
                </a:cxn>
                <a:cxn ang="0">
                  <a:pos x="271" y="76"/>
                </a:cxn>
                <a:cxn ang="0">
                  <a:pos x="209" y="94"/>
                </a:cxn>
                <a:cxn ang="0">
                  <a:pos x="165" y="141"/>
                </a:cxn>
                <a:cxn ang="0">
                  <a:pos x="139" y="202"/>
                </a:cxn>
                <a:cxn ang="0">
                  <a:pos x="131" y="265"/>
                </a:cxn>
                <a:cxn ang="0">
                  <a:pos x="409" y="438"/>
                </a:cxn>
                <a:cxn ang="0">
                  <a:pos x="382" y="524"/>
                </a:cxn>
                <a:cxn ang="0">
                  <a:pos x="339" y="582"/>
                </a:cxn>
                <a:cxn ang="0">
                  <a:pos x="277" y="614"/>
                </a:cxn>
                <a:cxn ang="0">
                  <a:pos x="188" y="624"/>
                </a:cxn>
                <a:cxn ang="0">
                  <a:pos x="118" y="616"/>
                </a:cxn>
                <a:cxn ang="0">
                  <a:pos x="58" y="592"/>
                </a:cxn>
                <a:cxn ang="0">
                  <a:pos x="17" y="549"/>
                </a:cxn>
                <a:cxn ang="0">
                  <a:pos x="0" y="484"/>
                </a:cxn>
                <a:cxn ang="0">
                  <a:pos x="97" y="484"/>
                </a:cxn>
                <a:cxn ang="0">
                  <a:pos x="127" y="537"/>
                </a:cxn>
                <a:cxn ang="0">
                  <a:pos x="197" y="552"/>
                </a:cxn>
                <a:cxn ang="0">
                  <a:pos x="250" y="543"/>
                </a:cxn>
                <a:cxn ang="0">
                  <a:pos x="285" y="517"/>
                </a:cxn>
                <a:cxn ang="0">
                  <a:pos x="307" y="479"/>
                </a:cxn>
                <a:cxn ang="0">
                  <a:pos x="321" y="429"/>
                </a:cxn>
                <a:cxn ang="0">
                  <a:pos x="330" y="386"/>
                </a:cxn>
                <a:cxn ang="0">
                  <a:pos x="328" y="384"/>
                </a:cxn>
                <a:cxn ang="0">
                  <a:pos x="275" y="433"/>
                </a:cxn>
                <a:cxn ang="0">
                  <a:pos x="205" y="450"/>
                </a:cxn>
                <a:cxn ang="0">
                  <a:pos x="78" y="402"/>
                </a:cxn>
                <a:cxn ang="0">
                  <a:pos x="34" y="270"/>
                </a:cxn>
                <a:cxn ang="0">
                  <a:pos x="49" y="172"/>
                </a:cxn>
                <a:cxn ang="0">
                  <a:pos x="92" y="86"/>
                </a:cxn>
                <a:cxn ang="0">
                  <a:pos x="163" y="24"/>
                </a:cxn>
                <a:cxn ang="0">
                  <a:pos x="260" y="0"/>
                </a:cxn>
                <a:cxn ang="0">
                  <a:pos x="343" y="19"/>
                </a:cxn>
                <a:cxn ang="0">
                  <a:pos x="396" y="85"/>
                </a:cxn>
                <a:cxn ang="0">
                  <a:pos x="397" y="85"/>
                </a:cxn>
                <a:cxn ang="0">
                  <a:pos x="410" y="12"/>
                </a:cxn>
                <a:cxn ang="0">
                  <a:pos x="502" y="12"/>
                </a:cxn>
                <a:cxn ang="0">
                  <a:pos x="409" y="438"/>
                </a:cxn>
              </a:cxnLst>
              <a:rect l="0" t="0" r="r" b="b"/>
              <a:pathLst>
                <a:path w="502" h="624">
                  <a:moveTo>
                    <a:pt x="131" y="265"/>
                  </a:moveTo>
                  <a:cubicBezTo>
                    <a:pt x="131" y="280"/>
                    <a:pt x="133" y="294"/>
                    <a:pt x="136" y="307"/>
                  </a:cubicBezTo>
                  <a:cubicBezTo>
                    <a:pt x="139" y="321"/>
                    <a:pt x="145" y="332"/>
                    <a:pt x="152" y="342"/>
                  </a:cubicBezTo>
                  <a:cubicBezTo>
                    <a:pt x="160" y="352"/>
                    <a:pt x="169" y="360"/>
                    <a:pt x="181" y="366"/>
                  </a:cubicBezTo>
                  <a:cubicBezTo>
                    <a:pt x="192" y="371"/>
                    <a:pt x="206" y="374"/>
                    <a:pt x="222" y="374"/>
                  </a:cubicBezTo>
                  <a:cubicBezTo>
                    <a:pt x="248" y="374"/>
                    <a:pt x="271" y="368"/>
                    <a:pt x="289" y="356"/>
                  </a:cubicBezTo>
                  <a:cubicBezTo>
                    <a:pt x="307" y="344"/>
                    <a:pt x="322" y="329"/>
                    <a:pt x="334" y="310"/>
                  </a:cubicBezTo>
                  <a:cubicBezTo>
                    <a:pt x="346" y="292"/>
                    <a:pt x="355" y="271"/>
                    <a:pt x="360" y="247"/>
                  </a:cubicBezTo>
                  <a:cubicBezTo>
                    <a:pt x="365" y="224"/>
                    <a:pt x="368" y="202"/>
                    <a:pt x="368" y="180"/>
                  </a:cubicBezTo>
                  <a:cubicBezTo>
                    <a:pt x="368" y="148"/>
                    <a:pt x="360" y="123"/>
                    <a:pt x="344" y="104"/>
                  </a:cubicBezTo>
                  <a:cubicBezTo>
                    <a:pt x="327" y="85"/>
                    <a:pt x="303" y="76"/>
                    <a:pt x="271" y="76"/>
                  </a:cubicBezTo>
                  <a:cubicBezTo>
                    <a:pt x="247" y="76"/>
                    <a:pt x="226" y="82"/>
                    <a:pt x="209" y="94"/>
                  </a:cubicBezTo>
                  <a:cubicBezTo>
                    <a:pt x="191" y="106"/>
                    <a:pt x="177" y="122"/>
                    <a:pt x="165" y="141"/>
                  </a:cubicBezTo>
                  <a:cubicBezTo>
                    <a:pt x="154" y="159"/>
                    <a:pt x="145" y="180"/>
                    <a:pt x="139" y="202"/>
                  </a:cubicBezTo>
                  <a:cubicBezTo>
                    <a:pt x="134" y="224"/>
                    <a:pt x="131" y="246"/>
                    <a:pt x="131" y="265"/>
                  </a:cubicBezTo>
                  <a:close/>
                  <a:moveTo>
                    <a:pt x="409" y="438"/>
                  </a:moveTo>
                  <a:cubicBezTo>
                    <a:pt x="402" y="472"/>
                    <a:pt x="393" y="500"/>
                    <a:pt x="382" y="524"/>
                  </a:cubicBezTo>
                  <a:cubicBezTo>
                    <a:pt x="371" y="548"/>
                    <a:pt x="357" y="567"/>
                    <a:pt x="339" y="582"/>
                  </a:cubicBezTo>
                  <a:cubicBezTo>
                    <a:pt x="322" y="596"/>
                    <a:pt x="301" y="607"/>
                    <a:pt x="277" y="614"/>
                  </a:cubicBezTo>
                  <a:cubicBezTo>
                    <a:pt x="252" y="621"/>
                    <a:pt x="223" y="624"/>
                    <a:pt x="188" y="624"/>
                  </a:cubicBezTo>
                  <a:cubicBezTo>
                    <a:pt x="164" y="624"/>
                    <a:pt x="140" y="621"/>
                    <a:pt x="118" y="616"/>
                  </a:cubicBezTo>
                  <a:cubicBezTo>
                    <a:pt x="95" y="611"/>
                    <a:pt x="75" y="603"/>
                    <a:pt x="58" y="592"/>
                  </a:cubicBezTo>
                  <a:cubicBezTo>
                    <a:pt x="41" y="581"/>
                    <a:pt x="27" y="567"/>
                    <a:pt x="17" y="549"/>
                  </a:cubicBezTo>
                  <a:cubicBezTo>
                    <a:pt x="6" y="531"/>
                    <a:pt x="1" y="510"/>
                    <a:pt x="0" y="484"/>
                  </a:cubicBezTo>
                  <a:lnTo>
                    <a:pt x="97" y="484"/>
                  </a:lnTo>
                  <a:cubicBezTo>
                    <a:pt x="98" y="509"/>
                    <a:pt x="108" y="527"/>
                    <a:pt x="127" y="537"/>
                  </a:cubicBezTo>
                  <a:cubicBezTo>
                    <a:pt x="146" y="547"/>
                    <a:pt x="169" y="552"/>
                    <a:pt x="197" y="552"/>
                  </a:cubicBezTo>
                  <a:cubicBezTo>
                    <a:pt x="218" y="552"/>
                    <a:pt x="236" y="549"/>
                    <a:pt x="250" y="543"/>
                  </a:cubicBezTo>
                  <a:cubicBezTo>
                    <a:pt x="264" y="536"/>
                    <a:pt x="276" y="528"/>
                    <a:pt x="285" y="517"/>
                  </a:cubicBezTo>
                  <a:cubicBezTo>
                    <a:pt x="295" y="507"/>
                    <a:pt x="302" y="494"/>
                    <a:pt x="307" y="479"/>
                  </a:cubicBezTo>
                  <a:cubicBezTo>
                    <a:pt x="312" y="464"/>
                    <a:pt x="317" y="447"/>
                    <a:pt x="321" y="429"/>
                  </a:cubicBezTo>
                  <a:lnTo>
                    <a:pt x="330" y="386"/>
                  </a:lnTo>
                  <a:lnTo>
                    <a:pt x="328" y="384"/>
                  </a:lnTo>
                  <a:cubicBezTo>
                    <a:pt x="314" y="406"/>
                    <a:pt x="296" y="422"/>
                    <a:pt x="275" y="433"/>
                  </a:cubicBezTo>
                  <a:cubicBezTo>
                    <a:pt x="254" y="444"/>
                    <a:pt x="231" y="450"/>
                    <a:pt x="205" y="450"/>
                  </a:cubicBezTo>
                  <a:cubicBezTo>
                    <a:pt x="150" y="450"/>
                    <a:pt x="108" y="434"/>
                    <a:pt x="78" y="402"/>
                  </a:cubicBezTo>
                  <a:cubicBezTo>
                    <a:pt x="49" y="369"/>
                    <a:pt x="34" y="326"/>
                    <a:pt x="34" y="270"/>
                  </a:cubicBezTo>
                  <a:cubicBezTo>
                    <a:pt x="34" y="238"/>
                    <a:pt x="39" y="205"/>
                    <a:pt x="49" y="172"/>
                  </a:cubicBezTo>
                  <a:cubicBezTo>
                    <a:pt x="59" y="140"/>
                    <a:pt x="73" y="111"/>
                    <a:pt x="92" y="86"/>
                  </a:cubicBezTo>
                  <a:cubicBezTo>
                    <a:pt x="111" y="60"/>
                    <a:pt x="135" y="40"/>
                    <a:pt x="163" y="24"/>
                  </a:cubicBezTo>
                  <a:cubicBezTo>
                    <a:pt x="191" y="8"/>
                    <a:pt x="223" y="0"/>
                    <a:pt x="260" y="0"/>
                  </a:cubicBezTo>
                  <a:cubicBezTo>
                    <a:pt x="292" y="0"/>
                    <a:pt x="319" y="6"/>
                    <a:pt x="343" y="19"/>
                  </a:cubicBezTo>
                  <a:cubicBezTo>
                    <a:pt x="366" y="32"/>
                    <a:pt x="384" y="54"/>
                    <a:pt x="396" y="85"/>
                  </a:cubicBezTo>
                  <a:lnTo>
                    <a:pt x="397" y="85"/>
                  </a:lnTo>
                  <a:lnTo>
                    <a:pt x="410" y="12"/>
                  </a:lnTo>
                  <a:lnTo>
                    <a:pt x="502" y="12"/>
                  </a:lnTo>
                  <a:lnTo>
                    <a:pt x="409"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0" name="Freeform 101"/>
            <p:cNvSpPr>
              <a:spLocks noEditPoints="1"/>
            </p:cNvSpPr>
            <p:nvPr userDrawn="1"/>
          </p:nvSpPr>
          <p:spPr bwMode="auto">
            <a:xfrm>
              <a:off x="1363663" y="18891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1" name="Freeform 102"/>
            <p:cNvSpPr>
              <a:spLocks/>
            </p:cNvSpPr>
            <p:nvPr userDrawn="1"/>
          </p:nvSpPr>
          <p:spPr bwMode="auto">
            <a:xfrm>
              <a:off x="1431925" y="1889125"/>
              <a:ext cx="107950" cy="69850"/>
            </a:xfrm>
            <a:custGeom>
              <a:avLst/>
              <a:gdLst/>
              <a:ahLst/>
              <a:cxnLst>
                <a:cxn ang="0">
                  <a:pos x="90" y="12"/>
                </a:cxn>
                <a:cxn ang="0">
                  <a:pos x="182" y="12"/>
                </a:cxn>
                <a:cxn ang="0">
                  <a:pos x="169" y="73"/>
                </a:cxn>
                <a:cxn ang="0">
                  <a:pos x="171" y="75"/>
                </a:cxn>
                <a:cxn ang="0">
                  <a:pos x="237" y="20"/>
                </a:cxn>
                <a:cxn ang="0">
                  <a:pos x="321" y="0"/>
                </a:cxn>
                <a:cxn ang="0">
                  <a:pos x="359" y="4"/>
                </a:cxn>
                <a:cxn ang="0">
                  <a:pos x="392" y="17"/>
                </a:cxn>
                <a:cxn ang="0">
                  <a:pos x="417" y="42"/>
                </a:cxn>
                <a:cxn ang="0">
                  <a:pos x="432" y="78"/>
                </a:cxn>
                <a:cxn ang="0">
                  <a:pos x="498" y="22"/>
                </a:cxn>
                <a:cxn ang="0">
                  <a:pos x="580" y="0"/>
                </a:cxn>
                <a:cxn ang="0">
                  <a:pos x="674" y="31"/>
                </a:cxn>
                <a:cxn ang="0">
                  <a:pos x="705" y="116"/>
                </a:cxn>
                <a:cxn ang="0">
                  <a:pos x="703" y="143"/>
                </a:cxn>
                <a:cxn ang="0">
                  <a:pos x="698" y="170"/>
                </a:cxn>
                <a:cxn ang="0">
                  <a:pos x="642" y="450"/>
                </a:cxn>
                <a:cxn ang="0">
                  <a:pos x="545" y="450"/>
                </a:cxn>
                <a:cxn ang="0">
                  <a:pos x="600" y="190"/>
                </a:cxn>
                <a:cxn ang="0">
                  <a:pos x="604" y="169"/>
                </a:cxn>
                <a:cxn ang="0">
                  <a:pos x="608" y="139"/>
                </a:cxn>
                <a:cxn ang="0">
                  <a:pos x="606" y="116"/>
                </a:cxn>
                <a:cxn ang="0">
                  <a:pos x="597" y="96"/>
                </a:cxn>
                <a:cxn ang="0">
                  <a:pos x="578" y="82"/>
                </a:cxn>
                <a:cxn ang="0">
                  <a:pos x="548" y="76"/>
                </a:cxn>
                <a:cxn ang="0">
                  <a:pos x="498" y="87"/>
                </a:cxn>
                <a:cxn ang="0">
                  <a:pos x="461" y="116"/>
                </a:cxn>
                <a:cxn ang="0">
                  <a:pos x="436" y="154"/>
                </a:cxn>
                <a:cxn ang="0">
                  <a:pos x="423" y="194"/>
                </a:cxn>
                <a:cxn ang="0">
                  <a:pos x="369" y="450"/>
                </a:cxn>
                <a:cxn ang="0">
                  <a:pos x="273" y="450"/>
                </a:cxn>
                <a:cxn ang="0">
                  <a:pos x="323" y="209"/>
                </a:cxn>
                <a:cxn ang="0">
                  <a:pos x="331" y="171"/>
                </a:cxn>
                <a:cxn ang="0">
                  <a:pos x="335" y="130"/>
                </a:cxn>
                <a:cxn ang="0">
                  <a:pos x="324" y="92"/>
                </a:cxn>
                <a:cxn ang="0">
                  <a:pos x="282" y="76"/>
                </a:cxn>
                <a:cxn ang="0">
                  <a:pos x="234" y="86"/>
                </a:cxn>
                <a:cxn ang="0">
                  <a:pos x="200" y="111"/>
                </a:cxn>
                <a:cxn ang="0">
                  <a:pos x="170" y="148"/>
                </a:cxn>
                <a:cxn ang="0">
                  <a:pos x="149" y="196"/>
                </a:cxn>
                <a:cxn ang="0">
                  <a:pos x="96" y="450"/>
                </a:cxn>
                <a:cxn ang="0">
                  <a:pos x="0" y="450"/>
                </a:cxn>
                <a:cxn ang="0">
                  <a:pos x="90" y="12"/>
                </a:cxn>
              </a:cxnLst>
              <a:rect l="0" t="0" r="r" b="b"/>
              <a:pathLst>
                <a:path w="705" h="450">
                  <a:moveTo>
                    <a:pt x="90" y="12"/>
                  </a:moveTo>
                  <a:lnTo>
                    <a:pt x="182" y="12"/>
                  </a:lnTo>
                  <a:lnTo>
                    <a:pt x="169" y="73"/>
                  </a:lnTo>
                  <a:lnTo>
                    <a:pt x="171" y="75"/>
                  </a:lnTo>
                  <a:cubicBezTo>
                    <a:pt x="189" y="52"/>
                    <a:pt x="211" y="34"/>
                    <a:pt x="237" y="20"/>
                  </a:cubicBezTo>
                  <a:cubicBezTo>
                    <a:pt x="262" y="7"/>
                    <a:pt x="290" y="0"/>
                    <a:pt x="321" y="0"/>
                  </a:cubicBezTo>
                  <a:cubicBezTo>
                    <a:pt x="334" y="0"/>
                    <a:pt x="347" y="1"/>
                    <a:pt x="359" y="4"/>
                  </a:cubicBezTo>
                  <a:cubicBezTo>
                    <a:pt x="372" y="7"/>
                    <a:pt x="383" y="11"/>
                    <a:pt x="392" y="17"/>
                  </a:cubicBezTo>
                  <a:cubicBezTo>
                    <a:pt x="402" y="23"/>
                    <a:pt x="411" y="31"/>
                    <a:pt x="417" y="42"/>
                  </a:cubicBezTo>
                  <a:cubicBezTo>
                    <a:pt x="424" y="52"/>
                    <a:pt x="429" y="64"/>
                    <a:pt x="432" y="78"/>
                  </a:cubicBezTo>
                  <a:cubicBezTo>
                    <a:pt x="452" y="55"/>
                    <a:pt x="474" y="37"/>
                    <a:pt x="498" y="22"/>
                  </a:cubicBezTo>
                  <a:cubicBezTo>
                    <a:pt x="523" y="7"/>
                    <a:pt x="550" y="0"/>
                    <a:pt x="580" y="0"/>
                  </a:cubicBezTo>
                  <a:cubicBezTo>
                    <a:pt x="623" y="0"/>
                    <a:pt x="654" y="10"/>
                    <a:pt x="674" y="31"/>
                  </a:cubicBezTo>
                  <a:cubicBezTo>
                    <a:pt x="695" y="52"/>
                    <a:pt x="705" y="81"/>
                    <a:pt x="705" y="116"/>
                  </a:cubicBezTo>
                  <a:cubicBezTo>
                    <a:pt x="705" y="124"/>
                    <a:pt x="704" y="133"/>
                    <a:pt x="703" y="143"/>
                  </a:cubicBezTo>
                  <a:cubicBezTo>
                    <a:pt x="701" y="153"/>
                    <a:pt x="700" y="162"/>
                    <a:pt x="698" y="170"/>
                  </a:cubicBezTo>
                  <a:lnTo>
                    <a:pt x="642" y="450"/>
                  </a:lnTo>
                  <a:lnTo>
                    <a:pt x="545" y="450"/>
                  </a:lnTo>
                  <a:lnTo>
                    <a:pt x="600" y="190"/>
                  </a:lnTo>
                  <a:cubicBezTo>
                    <a:pt x="601" y="185"/>
                    <a:pt x="602" y="178"/>
                    <a:pt x="604" y="169"/>
                  </a:cubicBezTo>
                  <a:cubicBezTo>
                    <a:pt x="606" y="160"/>
                    <a:pt x="607" y="149"/>
                    <a:pt x="608" y="139"/>
                  </a:cubicBezTo>
                  <a:cubicBezTo>
                    <a:pt x="608" y="131"/>
                    <a:pt x="607" y="123"/>
                    <a:pt x="606" y="116"/>
                  </a:cubicBezTo>
                  <a:cubicBezTo>
                    <a:pt x="604" y="109"/>
                    <a:pt x="602" y="102"/>
                    <a:pt x="597" y="96"/>
                  </a:cubicBezTo>
                  <a:cubicBezTo>
                    <a:pt x="592" y="90"/>
                    <a:pt x="586" y="85"/>
                    <a:pt x="578" y="82"/>
                  </a:cubicBezTo>
                  <a:cubicBezTo>
                    <a:pt x="570" y="78"/>
                    <a:pt x="560" y="76"/>
                    <a:pt x="548" y="76"/>
                  </a:cubicBezTo>
                  <a:cubicBezTo>
                    <a:pt x="529" y="76"/>
                    <a:pt x="513" y="80"/>
                    <a:pt x="498" y="87"/>
                  </a:cubicBezTo>
                  <a:cubicBezTo>
                    <a:pt x="484" y="95"/>
                    <a:pt x="471" y="105"/>
                    <a:pt x="461" y="116"/>
                  </a:cubicBezTo>
                  <a:cubicBezTo>
                    <a:pt x="451" y="128"/>
                    <a:pt x="442" y="141"/>
                    <a:pt x="436" y="154"/>
                  </a:cubicBezTo>
                  <a:cubicBezTo>
                    <a:pt x="429" y="168"/>
                    <a:pt x="425" y="181"/>
                    <a:pt x="423" y="194"/>
                  </a:cubicBezTo>
                  <a:lnTo>
                    <a:pt x="369" y="450"/>
                  </a:lnTo>
                  <a:lnTo>
                    <a:pt x="273" y="450"/>
                  </a:lnTo>
                  <a:lnTo>
                    <a:pt x="323" y="209"/>
                  </a:lnTo>
                  <a:cubicBezTo>
                    <a:pt x="325" y="198"/>
                    <a:pt x="328" y="185"/>
                    <a:pt x="331" y="171"/>
                  </a:cubicBezTo>
                  <a:cubicBezTo>
                    <a:pt x="334" y="157"/>
                    <a:pt x="335" y="143"/>
                    <a:pt x="335" y="130"/>
                  </a:cubicBezTo>
                  <a:cubicBezTo>
                    <a:pt x="335" y="116"/>
                    <a:pt x="331" y="103"/>
                    <a:pt x="324" y="92"/>
                  </a:cubicBezTo>
                  <a:cubicBezTo>
                    <a:pt x="316" y="81"/>
                    <a:pt x="302" y="76"/>
                    <a:pt x="282" y="76"/>
                  </a:cubicBezTo>
                  <a:cubicBezTo>
                    <a:pt x="263" y="76"/>
                    <a:pt x="247" y="79"/>
                    <a:pt x="234" y="86"/>
                  </a:cubicBezTo>
                  <a:cubicBezTo>
                    <a:pt x="221" y="93"/>
                    <a:pt x="209" y="101"/>
                    <a:pt x="200" y="111"/>
                  </a:cubicBezTo>
                  <a:cubicBezTo>
                    <a:pt x="190" y="120"/>
                    <a:pt x="180" y="133"/>
                    <a:pt x="170" y="148"/>
                  </a:cubicBezTo>
                  <a:cubicBezTo>
                    <a:pt x="160" y="163"/>
                    <a:pt x="153" y="179"/>
                    <a:pt x="149" y="19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2" name="Freeform 103"/>
            <p:cNvSpPr>
              <a:spLocks noEditPoints="1"/>
            </p:cNvSpPr>
            <p:nvPr userDrawn="1"/>
          </p:nvSpPr>
          <p:spPr bwMode="auto">
            <a:xfrm>
              <a:off x="1549400" y="18891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3" name="Freeform 104"/>
            <p:cNvSpPr>
              <a:spLocks/>
            </p:cNvSpPr>
            <p:nvPr userDrawn="1"/>
          </p:nvSpPr>
          <p:spPr bwMode="auto">
            <a:xfrm>
              <a:off x="1619250"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4" name="Freeform 105"/>
            <p:cNvSpPr>
              <a:spLocks/>
            </p:cNvSpPr>
            <p:nvPr userDrawn="1"/>
          </p:nvSpPr>
          <p:spPr bwMode="auto">
            <a:xfrm>
              <a:off x="1697038" y="18716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5" name="Freeform 106"/>
            <p:cNvSpPr>
              <a:spLocks/>
            </p:cNvSpPr>
            <p:nvPr userDrawn="1"/>
          </p:nvSpPr>
          <p:spPr bwMode="auto">
            <a:xfrm>
              <a:off x="1770063" y="18637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6" name="Freeform 107"/>
            <p:cNvSpPr>
              <a:spLocks/>
            </p:cNvSpPr>
            <p:nvPr userDrawn="1"/>
          </p:nvSpPr>
          <p:spPr bwMode="auto">
            <a:xfrm>
              <a:off x="1854200" y="1865313"/>
              <a:ext cx="115888" cy="93663"/>
            </a:xfrm>
            <a:custGeom>
              <a:avLst/>
              <a:gdLst/>
              <a:ahLst/>
              <a:cxnLst>
                <a:cxn ang="0">
                  <a:pos x="126" y="0"/>
                </a:cxn>
                <a:cxn ang="0">
                  <a:pos x="271" y="0"/>
                </a:cxn>
                <a:cxn ang="0">
                  <a:pos x="338" y="461"/>
                </a:cxn>
                <a:cxn ang="0">
                  <a:pos x="339" y="461"/>
                </a:cxn>
                <a:cxn ang="0">
                  <a:pos x="602" y="0"/>
                </a:cxn>
                <a:cxn ang="0">
                  <a:pos x="752" y="0"/>
                </a:cxn>
                <a:cxn ang="0">
                  <a:pos x="627" y="605"/>
                </a:cxn>
                <a:cxn ang="0">
                  <a:pos x="526" y="605"/>
                </a:cxn>
                <a:cxn ang="0">
                  <a:pos x="631" y="120"/>
                </a:cxn>
                <a:cxn ang="0">
                  <a:pos x="629" y="120"/>
                </a:cxn>
                <a:cxn ang="0">
                  <a:pos x="355" y="605"/>
                </a:cxn>
                <a:cxn ang="0">
                  <a:pos x="272" y="605"/>
                </a:cxn>
                <a:cxn ang="0">
                  <a:pos x="196" y="120"/>
                </a:cxn>
                <a:cxn ang="0">
                  <a:pos x="194" y="120"/>
                </a:cxn>
                <a:cxn ang="0">
                  <a:pos x="102" y="605"/>
                </a:cxn>
                <a:cxn ang="0">
                  <a:pos x="0" y="605"/>
                </a:cxn>
                <a:cxn ang="0">
                  <a:pos x="126" y="0"/>
                </a:cxn>
              </a:cxnLst>
              <a:rect l="0" t="0" r="r" b="b"/>
              <a:pathLst>
                <a:path w="752" h="605">
                  <a:moveTo>
                    <a:pt x="126" y="0"/>
                  </a:moveTo>
                  <a:lnTo>
                    <a:pt x="271" y="0"/>
                  </a:lnTo>
                  <a:lnTo>
                    <a:pt x="338" y="461"/>
                  </a:lnTo>
                  <a:lnTo>
                    <a:pt x="339" y="461"/>
                  </a:lnTo>
                  <a:lnTo>
                    <a:pt x="602" y="0"/>
                  </a:lnTo>
                  <a:lnTo>
                    <a:pt x="752" y="0"/>
                  </a:lnTo>
                  <a:lnTo>
                    <a:pt x="627" y="605"/>
                  </a:lnTo>
                  <a:lnTo>
                    <a:pt x="526" y="605"/>
                  </a:lnTo>
                  <a:lnTo>
                    <a:pt x="631" y="120"/>
                  </a:lnTo>
                  <a:lnTo>
                    <a:pt x="629" y="120"/>
                  </a:lnTo>
                  <a:lnTo>
                    <a:pt x="355" y="605"/>
                  </a:lnTo>
                  <a:lnTo>
                    <a:pt x="272" y="605"/>
                  </a:lnTo>
                  <a:lnTo>
                    <a:pt x="196" y="120"/>
                  </a:lnTo>
                  <a:lnTo>
                    <a:pt x="194" y="120"/>
                  </a:lnTo>
                  <a:lnTo>
                    <a:pt x="102" y="605"/>
                  </a:ln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7" name="Freeform 108"/>
            <p:cNvSpPr>
              <a:spLocks noEditPoints="1"/>
            </p:cNvSpPr>
            <p:nvPr userDrawn="1"/>
          </p:nvSpPr>
          <p:spPr bwMode="auto">
            <a:xfrm>
              <a:off x="1968500" y="18891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8" name="Freeform 109"/>
            <p:cNvSpPr>
              <a:spLocks/>
            </p:cNvSpPr>
            <p:nvPr userDrawn="1"/>
          </p:nvSpPr>
          <p:spPr bwMode="auto">
            <a:xfrm>
              <a:off x="2039938" y="1889125"/>
              <a:ext cx="52388"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9" name="Freeform 110"/>
            <p:cNvSpPr>
              <a:spLocks/>
            </p:cNvSpPr>
            <p:nvPr userDrawn="1"/>
          </p:nvSpPr>
          <p:spPr bwMode="auto">
            <a:xfrm>
              <a:off x="2087563" y="1865313"/>
              <a:ext cx="71438" cy="93663"/>
            </a:xfrm>
            <a:custGeom>
              <a:avLst/>
              <a:gdLst/>
              <a:ahLst/>
              <a:cxnLst>
                <a:cxn ang="0">
                  <a:pos x="125" y="0"/>
                </a:cxn>
                <a:cxn ang="0">
                  <a:pos x="222" y="0"/>
                </a:cxn>
                <a:cxn ang="0">
                  <a:pos x="151" y="342"/>
                </a:cxn>
                <a:cxn ang="0">
                  <a:pos x="152" y="344"/>
                </a:cxn>
                <a:cxn ang="0">
                  <a:pos x="351" y="167"/>
                </a:cxn>
                <a:cxn ang="0">
                  <a:pos x="472" y="167"/>
                </a:cxn>
                <a:cxn ang="0">
                  <a:pos x="279" y="328"/>
                </a:cxn>
                <a:cxn ang="0">
                  <a:pos x="386" y="605"/>
                </a:cxn>
                <a:cxn ang="0">
                  <a:pos x="279" y="605"/>
                </a:cxn>
                <a:cxn ang="0">
                  <a:pos x="202" y="392"/>
                </a:cxn>
                <a:cxn ang="0">
                  <a:pos x="128" y="456"/>
                </a:cxn>
                <a:cxn ang="0">
                  <a:pos x="96" y="605"/>
                </a:cxn>
                <a:cxn ang="0">
                  <a:pos x="0" y="605"/>
                </a:cxn>
                <a:cxn ang="0">
                  <a:pos x="125" y="0"/>
                </a:cxn>
              </a:cxnLst>
              <a:rect l="0" t="0" r="r" b="b"/>
              <a:pathLst>
                <a:path w="472" h="605">
                  <a:moveTo>
                    <a:pt x="125" y="0"/>
                  </a:moveTo>
                  <a:lnTo>
                    <a:pt x="222" y="0"/>
                  </a:lnTo>
                  <a:lnTo>
                    <a:pt x="151" y="342"/>
                  </a:lnTo>
                  <a:lnTo>
                    <a:pt x="152" y="344"/>
                  </a:lnTo>
                  <a:lnTo>
                    <a:pt x="351" y="167"/>
                  </a:lnTo>
                  <a:lnTo>
                    <a:pt x="472" y="167"/>
                  </a:lnTo>
                  <a:lnTo>
                    <a:pt x="279" y="328"/>
                  </a:lnTo>
                  <a:lnTo>
                    <a:pt x="386" y="605"/>
                  </a:lnTo>
                  <a:lnTo>
                    <a:pt x="279" y="605"/>
                  </a:lnTo>
                  <a:lnTo>
                    <a:pt x="202" y="392"/>
                  </a:lnTo>
                  <a:lnTo>
                    <a:pt x="128" y="456"/>
                  </a:ln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0" name="Freeform 111"/>
            <p:cNvSpPr>
              <a:spLocks noEditPoints="1"/>
            </p:cNvSpPr>
            <p:nvPr userDrawn="1"/>
          </p:nvSpPr>
          <p:spPr bwMode="auto">
            <a:xfrm>
              <a:off x="2157413" y="18891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1" name="Freeform 112"/>
            <p:cNvSpPr>
              <a:spLocks/>
            </p:cNvSpPr>
            <p:nvPr userDrawn="1"/>
          </p:nvSpPr>
          <p:spPr bwMode="auto">
            <a:xfrm>
              <a:off x="2230438" y="18716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2" name="Freeform 113"/>
            <p:cNvSpPr>
              <a:spLocks noEditPoints="1"/>
            </p:cNvSpPr>
            <p:nvPr userDrawn="1"/>
          </p:nvSpPr>
          <p:spPr bwMode="auto">
            <a:xfrm>
              <a:off x="2268538" y="18653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3" name="Freeform 114"/>
            <p:cNvSpPr>
              <a:spLocks/>
            </p:cNvSpPr>
            <p:nvPr userDrawn="1"/>
          </p:nvSpPr>
          <p:spPr bwMode="auto">
            <a:xfrm>
              <a:off x="2300288"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4" name="Freeform 115"/>
            <p:cNvSpPr>
              <a:spLocks noEditPoints="1"/>
            </p:cNvSpPr>
            <p:nvPr userDrawn="1"/>
          </p:nvSpPr>
          <p:spPr bwMode="auto">
            <a:xfrm>
              <a:off x="2373313" y="1889125"/>
              <a:ext cx="76200" cy="96838"/>
            </a:xfrm>
            <a:custGeom>
              <a:avLst/>
              <a:gdLst/>
              <a:ahLst/>
              <a:cxnLst>
                <a:cxn ang="0">
                  <a:pos x="131" y="265"/>
                </a:cxn>
                <a:cxn ang="0">
                  <a:pos x="136" y="307"/>
                </a:cxn>
                <a:cxn ang="0">
                  <a:pos x="152" y="342"/>
                </a:cxn>
                <a:cxn ang="0">
                  <a:pos x="181" y="366"/>
                </a:cxn>
                <a:cxn ang="0">
                  <a:pos x="222" y="374"/>
                </a:cxn>
                <a:cxn ang="0">
                  <a:pos x="289" y="356"/>
                </a:cxn>
                <a:cxn ang="0">
                  <a:pos x="334" y="310"/>
                </a:cxn>
                <a:cxn ang="0">
                  <a:pos x="360" y="247"/>
                </a:cxn>
                <a:cxn ang="0">
                  <a:pos x="368" y="180"/>
                </a:cxn>
                <a:cxn ang="0">
                  <a:pos x="344" y="104"/>
                </a:cxn>
                <a:cxn ang="0">
                  <a:pos x="271" y="76"/>
                </a:cxn>
                <a:cxn ang="0">
                  <a:pos x="209" y="94"/>
                </a:cxn>
                <a:cxn ang="0">
                  <a:pos x="165" y="141"/>
                </a:cxn>
                <a:cxn ang="0">
                  <a:pos x="139" y="202"/>
                </a:cxn>
                <a:cxn ang="0">
                  <a:pos x="131" y="265"/>
                </a:cxn>
                <a:cxn ang="0">
                  <a:pos x="409" y="438"/>
                </a:cxn>
                <a:cxn ang="0">
                  <a:pos x="382" y="524"/>
                </a:cxn>
                <a:cxn ang="0">
                  <a:pos x="339" y="582"/>
                </a:cxn>
                <a:cxn ang="0">
                  <a:pos x="277" y="614"/>
                </a:cxn>
                <a:cxn ang="0">
                  <a:pos x="188" y="624"/>
                </a:cxn>
                <a:cxn ang="0">
                  <a:pos x="118" y="616"/>
                </a:cxn>
                <a:cxn ang="0">
                  <a:pos x="58" y="592"/>
                </a:cxn>
                <a:cxn ang="0">
                  <a:pos x="17" y="549"/>
                </a:cxn>
                <a:cxn ang="0">
                  <a:pos x="0" y="484"/>
                </a:cxn>
                <a:cxn ang="0">
                  <a:pos x="97" y="484"/>
                </a:cxn>
                <a:cxn ang="0">
                  <a:pos x="127" y="537"/>
                </a:cxn>
                <a:cxn ang="0">
                  <a:pos x="197" y="552"/>
                </a:cxn>
                <a:cxn ang="0">
                  <a:pos x="250" y="543"/>
                </a:cxn>
                <a:cxn ang="0">
                  <a:pos x="285" y="517"/>
                </a:cxn>
                <a:cxn ang="0">
                  <a:pos x="307" y="479"/>
                </a:cxn>
                <a:cxn ang="0">
                  <a:pos x="321" y="429"/>
                </a:cxn>
                <a:cxn ang="0">
                  <a:pos x="330" y="386"/>
                </a:cxn>
                <a:cxn ang="0">
                  <a:pos x="328" y="384"/>
                </a:cxn>
                <a:cxn ang="0">
                  <a:pos x="275" y="433"/>
                </a:cxn>
                <a:cxn ang="0">
                  <a:pos x="205" y="450"/>
                </a:cxn>
                <a:cxn ang="0">
                  <a:pos x="78" y="402"/>
                </a:cxn>
                <a:cxn ang="0">
                  <a:pos x="34" y="270"/>
                </a:cxn>
                <a:cxn ang="0">
                  <a:pos x="49" y="172"/>
                </a:cxn>
                <a:cxn ang="0">
                  <a:pos x="92" y="86"/>
                </a:cxn>
                <a:cxn ang="0">
                  <a:pos x="163" y="24"/>
                </a:cxn>
                <a:cxn ang="0">
                  <a:pos x="260" y="0"/>
                </a:cxn>
                <a:cxn ang="0">
                  <a:pos x="343" y="19"/>
                </a:cxn>
                <a:cxn ang="0">
                  <a:pos x="396" y="85"/>
                </a:cxn>
                <a:cxn ang="0">
                  <a:pos x="397" y="85"/>
                </a:cxn>
                <a:cxn ang="0">
                  <a:pos x="410" y="12"/>
                </a:cxn>
                <a:cxn ang="0">
                  <a:pos x="502" y="12"/>
                </a:cxn>
                <a:cxn ang="0">
                  <a:pos x="409" y="438"/>
                </a:cxn>
              </a:cxnLst>
              <a:rect l="0" t="0" r="r" b="b"/>
              <a:pathLst>
                <a:path w="502" h="624">
                  <a:moveTo>
                    <a:pt x="131" y="265"/>
                  </a:moveTo>
                  <a:cubicBezTo>
                    <a:pt x="131" y="280"/>
                    <a:pt x="133" y="294"/>
                    <a:pt x="136" y="307"/>
                  </a:cubicBezTo>
                  <a:cubicBezTo>
                    <a:pt x="139" y="321"/>
                    <a:pt x="145" y="332"/>
                    <a:pt x="152" y="342"/>
                  </a:cubicBezTo>
                  <a:cubicBezTo>
                    <a:pt x="160" y="352"/>
                    <a:pt x="169" y="360"/>
                    <a:pt x="181" y="366"/>
                  </a:cubicBezTo>
                  <a:cubicBezTo>
                    <a:pt x="192" y="371"/>
                    <a:pt x="206" y="374"/>
                    <a:pt x="222" y="374"/>
                  </a:cubicBezTo>
                  <a:cubicBezTo>
                    <a:pt x="248" y="374"/>
                    <a:pt x="271" y="368"/>
                    <a:pt x="289" y="356"/>
                  </a:cubicBezTo>
                  <a:cubicBezTo>
                    <a:pt x="307" y="344"/>
                    <a:pt x="322" y="329"/>
                    <a:pt x="334" y="310"/>
                  </a:cubicBezTo>
                  <a:cubicBezTo>
                    <a:pt x="346" y="292"/>
                    <a:pt x="355" y="271"/>
                    <a:pt x="360" y="247"/>
                  </a:cubicBezTo>
                  <a:cubicBezTo>
                    <a:pt x="365" y="224"/>
                    <a:pt x="368" y="202"/>
                    <a:pt x="368" y="180"/>
                  </a:cubicBezTo>
                  <a:cubicBezTo>
                    <a:pt x="368" y="148"/>
                    <a:pt x="360" y="123"/>
                    <a:pt x="344" y="104"/>
                  </a:cubicBezTo>
                  <a:cubicBezTo>
                    <a:pt x="327" y="85"/>
                    <a:pt x="303" y="76"/>
                    <a:pt x="271" y="76"/>
                  </a:cubicBezTo>
                  <a:cubicBezTo>
                    <a:pt x="247" y="76"/>
                    <a:pt x="226" y="82"/>
                    <a:pt x="209" y="94"/>
                  </a:cubicBezTo>
                  <a:cubicBezTo>
                    <a:pt x="191" y="106"/>
                    <a:pt x="177" y="122"/>
                    <a:pt x="165" y="141"/>
                  </a:cubicBezTo>
                  <a:cubicBezTo>
                    <a:pt x="154" y="159"/>
                    <a:pt x="145" y="180"/>
                    <a:pt x="139" y="202"/>
                  </a:cubicBezTo>
                  <a:cubicBezTo>
                    <a:pt x="134" y="224"/>
                    <a:pt x="131" y="246"/>
                    <a:pt x="131" y="265"/>
                  </a:cubicBezTo>
                  <a:close/>
                  <a:moveTo>
                    <a:pt x="409" y="438"/>
                  </a:moveTo>
                  <a:cubicBezTo>
                    <a:pt x="402" y="472"/>
                    <a:pt x="393" y="500"/>
                    <a:pt x="382" y="524"/>
                  </a:cubicBezTo>
                  <a:cubicBezTo>
                    <a:pt x="371" y="548"/>
                    <a:pt x="357" y="567"/>
                    <a:pt x="339" y="582"/>
                  </a:cubicBezTo>
                  <a:cubicBezTo>
                    <a:pt x="322" y="596"/>
                    <a:pt x="301" y="607"/>
                    <a:pt x="277" y="614"/>
                  </a:cubicBezTo>
                  <a:cubicBezTo>
                    <a:pt x="252" y="621"/>
                    <a:pt x="223" y="624"/>
                    <a:pt x="188" y="624"/>
                  </a:cubicBezTo>
                  <a:cubicBezTo>
                    <a:pt x="164" y="624"/>
                    <a:pt x="140" y="621"/>
                    <a:pt x="118" y="616"/>
                  </a:cubicBezTo>
                  <a:cubicBezTo>
                    <a:pt x="95" y="611"/>
                    <a:pt x="75" y="603"/>
                    <a:pt x="58" y="592"/>
                  </a:cubicBezTo>
                  <a:cubicBezTo>
                    <a:pt x="41" y="581"/>
                    <a:pt x="27" y="567"/>
                    <a:pt x="17" y="549"/>
                  </a:cubicBezTo>
                  <a:cubicBezTo>
                    <a:pt x="6" y="531"/>
                    <a:pt x="1" y="510"/>
                    <a:pt x="0" y="484"/>
                  </a:cubicBezTo>
                  <a:lnTo>
                    <a:pt x="97" y="484"/>
                  </a:lnTo>
                  <a:cubicBezTo>
                    <a:pt x="98" y="509"/>
                    <a:pt x="108" y="527"/>
                    <a:pt x="127" y="537"/>
                  </a:cubicBezTo>
                  <a:cubicBezTo>
                    <a:pt x="146" y="547"/>
                    <a:pt x="169" y="552"/>
                    <a:pt x="197" y="552"/>
                  </a:cubicBezTo>
                  <a:cubicBezTo>
                    <a:pt x="218" y="552"/>
                    <a:pt x="236" y="549"/>
                    <a:pt x="250" y="543"/>
                  </a:cubicBezTo>
                  <a:cubicBezTo>
                    <a:pt x="264" y="536"/>
                    <a:pt x="276" y="528"/>
                    <a:pt x="285" y="517"/>
                  </a:cubicBezTo>
                  <a:cubicBezTo>
                    <a:pt x="295" y="507"/>
                    <a:pt x="302" y="494"/>
                    <a:pt x="307" y="479"/>
                  </a:cubicBezTo>
                  <a:cubicBezTo>
                    <a:pt x="312" y="464"/>
                    <a:pt x="317" y="447"/>
                    <a:pt x="321" y="429"/>
                  </a:cubicBezTo>
                  <a:lnTo>
                    <a:pt x="330" y="386"/>
                  </a:lnTo>
                  <a:lnTo>
                    <a:pt x="328" y="384"/>
                  </a:lnTo>
                  <a:cubicBezTo>
                    <a:pt x="314" y="406"/>
                    <a:pt x="296" y="422"/>
                    <a:pt x="275" y="433"/>
                  </a:cubicBezTo>
                  <a:cubicBezTo>
                    <a:pt x="254" y="444"/>
                    <a:pt x="231" y="450"/>
                    <a:pt x="205" y="450"/>
                  </a:cubicBezTo>
                  <a:cubicBezTo>
                    <a:pt x="150" y="450"/>
                    <a:pt x="108" y="434"/>
                    <a:pt x="78" y="402"/>
                  </a:cubicBezTo>
                  <a:cubicBezTo>
                    <a:pt x="49" y="369"/>
                    <a:pt x="34" y="326"/>
                    <a:pt x="34" y="270"/>
                  </a:cubicBezTo>
                  <a:cubicBezTo>
                    <a:pt x="34" y="238"/>
                    <a:pt x="39" y="205"/>
                    <a:pt x="49" y="172"/>
                  </a:cubicBezTo>
                  <a:cubicBezTo>
                    <a:pt x="59" y="140"/>
                    <a:pt x="73" y="111"/>
                    <a:pt x="92" y="86"/>
                  </a:cubicBezTo>
                  <a:cubicBezTo>
                    <a:pt x="111" y="60"/>
                    <a:pt x="135" y="40"/>
                    <a:pt x="163" y="24"/>
                  </a:cubicBezTo>
                  <a:cubicBezTo>
                    <a:pt x="191" y="8"/>
                    <a:pt x="223" y="0"/>
                    <a:pt x="260" y="0"/>
                  </a:cubicBezTo>
                  <a:cubicBezTo>
                    <a:pt x="292" y="0"/>
                    <a:pt x="319" y="6"/>
                    <a:pt x="343" y="19"/>
                  </a:cubicBezTo>
                  <a:cubicBezTo>
                    <a:pt x="366" y="32"/>
                    <a:pt x="384" y="54"/>
                    <a:pt x="396" y="85"/>
                  </a:cubicBezTo>
                  <a:lnTo>
                    <a:pt x="397" y="85"/>
                  </a:lnTo>
                  <a:lnTo>
                    <a:pt x="410" y="12"/>
                  </a:lnTo>
                  <a:lnTo>
                    <a:pt x="502" y="12"/>
                  </a:lnTo>
                  <a:lnTo>
                    <a:pt x="409"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5" name="Freeform 116"/>
            <p:cNvSpPr>
              <a:spLocks/>
            </p:cNvSpPr>
            <p:nvPr userDrawn="1"/>
          </p:nvSpPr>
          <p:spPr bwMode="auto">
            <a:xfrm>
              <a:off x="2484438" y="18637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6" name="Freeform 117"/>
            <p:cNvSpPr>
              <a:spLocks noEditPoints="1"/>
            </p:cNvSpPr>
            <p:nvPr userDrawn="1"/>
          </p:nvSpPr>
          <p:spPr bwMode="auto">
            <a:xfrm>
              <a:off x="2570163" y="1865313"/>
              <a:ext cx="84138" cy="93663"/>
            </a:xfrm>
            <a:custGeom>
              <a:avLst/>
              <a:gdLst/>
              <a:ahLst/>
              <a:cxnLst>
                <a:cxn ang="0">
                  <a:pos x="125" y="0"/>
                </a:cxn>
                <a:cxn ang="0">
                  <a:pos x="368" y="0"/>
                </a:cxn>
                <a:cxn ang="0">
                  <a:pos x="448" y="10"/>
                </a:cxn>
                <a:cxn ang="0">
                  <a:pos x="501" y="35"/>
                </a:cxn>
                <a:cxn ang="0">
                  <a:pos x="534" y="71"/>
                </a:cxn>
                <a:cxn ang="0">
                  <a:pos x="550" y="111"/>
                </a:cxn>
                <a:cxn ang="0">
                  <a:pos x="556" y="151"/>
                </a:cxn>
                <a:cxn ang="0">
                  <a:pos x="557" y="185"/>
                </a:cxn>
                <a:cxn ang="0">
                  <a:pos x="556" y="200"/>
                </a:cxn>
                <a:cxn ang="0">
                  <a:pos x="548" y="235"/>
                </a:cxn>
                <a:cxn ang="0">
                  <a:pos x="528" y="280"/>
                </a:cxn>
                <a:cxn ang="0">
                  <a:pos x="490" y="325"/>
                </a:cxn>
                <a:cxn ang="0">
                  <a:pos x="428" y="359"/>
                </a:cxn>
                <a:cxn ang="0">
                  <a:pos x="335" y="373"/>
                </a:cxn>
                <a:cxn ang="0">
                  <a:pos x="154" y="373"/>
                </a:cxn>
                <a:cxn ang="0">
                  <a:pos x="106" y="605"/>
                </a:cxn>
                <a:cxn ang="0">
                  <a:pos x="0" y="605"/>
                </a:cxn>
                <a:cxn ang="0">
                  <a:pos x="125" y="0"/>
                </a:cxn>
                <a:cxn ang="0">
                  <a:pos x="171" y="287"/>
                </a:cxn>
                <a:cxn ang="0">
                  <a:pos x="332" y="287"/>
                </a:cxn>
                <a:cxn ang="0">
                  <a:pos x="390" y="276"/>
                </a:cxn>
                <a:cxn ang="0">
                  <a:pos x="427" y="249"/>
                </a:cxn>
                <a:cxn ang="0">
                  <a:pos x="445" y="211"/>
                </a:cxn>
                <a:cxn ang="0">
                  <a:pos x="451" y="169"/>
                </a:cxn>
                <a:cxn ang="0">
                  <a:pos x="447" y="142"/>
                </a:cxn>
                <a:cxn ang="0">
                  <a:pos x="433" y="115"/>
                </a:cxn>
                <a:cxn ang="0">
                  <a:pos x="402" y="94"/>
                </a:cxn>
                <a:cxn ang="0">
                  <a:pos x="350" y="86"/>
                </a:cxn>
                <a:cxn ang="0">
                  <a:pos x="213" y="86"/>
                </a:cxn>
                <a:cxn ang="0">
                  <a:pos x="171" y="287"/>
                </a:cxn>
              </a:cxnLst>
              <a:rect l="0" t="0" r="r" b="b"/>
              <a:pathLst>
                <a:path w="557" h="605">
                  <a:moveTo>
                    <a:pt x="125" y="0"/>
                  </a:moveTo>
                  <a:lnTo>
                    <a:pt x="368" y="0"/>
                  </a:lnTo>
                  <a:cubicBezTo>
                    <a:pt x="400" y="0"/>
                    <a:pt x="426" y="3"/>
                    <a:pt x="448" y="10"/>
                  </a:cubicBezTo>
                  <a:cubicBezTo>
                    <a:pt x="469" y="16"/>
                    <a:pt x="487" y="25"/>
                    <a:pt x="501" y="35"/>
                  </a:cubicBezTo>
                  <a:cubicBezTo>
                    <a:pt x="515" y="46"/>
                    <a:pt x="526" y="57"/>
                    <a:pt x="534" y="71"/>
                  </a:cubicBezTo>
                  <a:cubicBezTo>
                    <a:pt x="541" y="84"/>
                    <a:pt x="547" y="98"/>
                    <a:pt x="550" y="111"/>
                  </a:cubicBezTo>
                  <a:cubicBezTo>
                    <a:pt x="554" y="125"/>
                    <a:pt x="556" y="139"/>
                    <a:pt x="556" y="151"/>
                  </a:cubicBezTo>
                  <a:cubicBezTo>
                    <a:pt x="557" y="164"/>
                    <a:pt x="557" y="175"/>
                    <a:pt x="557" y="185"/>
                  </a:cubicBezTo>
                  <a:cubicBezTo>
                    <a:pt x="557" y="185"/>
                    <a:pt x="557" y="190"/>
                    <a:pt x="556" y="200"/>
                  </a:cubicBezTo>
                  <a:cubicBezTo>
                    <a:pt x="555" y="210"/>
                    <a:pt x="552" y="221"/>
                    <a:pt x="548" y="235"/>
                  </a:cubicBezTo>
                  <a:cubicBezTo>
                    <a:pt x="544" y="249"/>
                    <a:pt x="537" y="264"/>
                    <a:pt x="528" y="280"/>
                  </a:cubicBezTo>
                  <a:cubicBezTo>
                    <a:pt x="519" y="296"/>
                    <a:pt x="506" y="311"/>
                    <a:pt x="490" y="325"/>
                  </a:cubicBezTo>
                  <a:cubicBezTo>
                    <a:pt x="474" y="339"/>
                    <a:pt x="453" y="350"/>
                    <a:pt x="428" y="359"/>
                  </a:cubicBezTo>
                  <a:cubicBezTo>
                    <a:pt x="403" y="368"/>
                    <a:pt x="372" y="373"/>
                    <a:pt x="335" y="373"/>
                  </a:cubicBezTo>
                  <a:lnTo>
                    <a:pt x="154" y="373"/>
                  </a:lnTo>
                  <a:lnTo>
                    <a:pt x="106" y="605"/>
                  </a:lnTo>
                  <a:lnTo>
                    <a:pt x="0" y="605"/>
                  </a:lnTo>
                  <a:lnTo>
                    <a:pt x="125" y="0"/>
                  </a:lnTo>
                  <a:close/>
                  <a:moveTo>
                    <a:pt x="171" y="287"/>
                  </a:moveTo>
                  <a:lnTo>
                    <a:pt x="332" y="287"/>
                  </a:lnTo>
                  <a:cubicBezTo>
                    <a:pt x="355" y="287"/>
                    <a:pt x="375" y="283"/>
                    <a:pt x="390" y="276"/>
                  </a:cubicBezTo>
                  <a:cubicBezTo>
                    <a:pt x="406" y="269"/>
                    <a:pt x="418" y="260"/>
                    <a:pt x="427" y="249"/>
                  </a:cubicBezTo>
                  <a:cubicBezTo>
                    <a:pt x="436" y="237"/>
                    <a:pt x="442" y="225"/>
                    <a:pt x="445" y="211"/>
                  </a:cubicBezTo>
                  <a:cubicBezTo>
                    <a:pt x="449" y="197"/>
                    <a:pt x="451" y="183"/>
                    <a:pt x="451" y="169"/>
                  </a:cubicBezTo>
                  <a:cubicBezTo>
                    <a:pt x="451" y="161"/>
                    <a:pt x="450" y="152"/>
                    <a:pt x="447" y="142"/>
                  </a:cubicBezTo>
                  <a:cubicBezTo>
                    <a:pt x="445" y="133"/>
                    <a:pt x="440" y="123"/>
                    <a:pt x="433" y="115"/>
                  </a:cubicBezTo>
                  <a:cubicBezTo>
                    <a:pt x="426" y="106"/>
                    <a:pt x="416" y="99"/>
                    <a:pt x="402" y="94"/>
                  </a:cubicBezTo>
                  <a:cubicBezTo>
                    <a:pt x="389" y="89"/>
                    <a:pt x="372" y="86"/>
                    <a:pt x="350" y="86"/>
                  </a:cubicBezTo>
                  <a:lnTo>
                    <a:pt x="213" y="86"/>
                  </a:lnTo>
                  <a:lnTo>
                    <a:pt x="171" y="2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7" name="Freeform 118"/>
            <p:cNvSpPr>
              <a:spLocks/>
            </p:cNvSpPr>
            <p:nvPr userDrawn="1"/>
          </p:nvSpPr>
          <p:spPr bwMode="auto">
            <a:xfrm>
              <a:off x="2657475" y="1892300"/>
              <a:ext cx="68263"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8" name="Freeform 119"/>
            <p:cNvSpPr>
              <a:spLocks noEditPoints="1"/>
            </p:cNvSpPr>
            <p:nvPr userDrawn="1"/>
          </p:nvSpPr>
          <p:spPr bwMode="auto">
            <a:xfrm>
              <a:off x="2728913" y="1865313"/>
              <a:ext cx="71438" cy="95250"/>
            </a:xfrm>
            <a:custGeom>
              <a:avLst/>
              <a:gdLst/>
              <a:ahLst/>
              <a:cxnLst>
                <a:cxn ang="0">
                  <a:pos x="125" y="0"/>
                </a:cxn>
                <a:cxn ang="0">
                  <a:pos x="222" y="0"/>
                </a:cxn>
                <a:cxn ang="0">
                  <a:pos x="177" y="217"/>
                </a:cxn>
                <a:cxn ang="0">
                  <a:pos x="179" y="218"/>
                </a:cxn>
                <a:cxn ang="0">
                  <a:pos x="312" y="155"/>
                </a:cxn>
                <a:cxn ang="0">
                  <a:pos x="382" y="169"/>
                </a:cxn>
                <a:cxn ang="0">
                  <a:pos x="434" y="206"/>
                </a:cxn>
                <a:cxn ang="0">
                  <a:pos x="466" y="264"/>
                </a:cxn>
                <a:cxn ang="0">
                  <a:pos x="477" y="336"/>
                </a:cxn>
                <a:cxn ang="0">
                  <a:pos x="463" y="438"/>
                </a:cxn>
                <a:cxn ang="0">
                  <a:pos x="419" y="528"/>
                </a:cxn>
                <a:cxn ang="0">
                  <a:pos x="347" y="592"/>
                </a:cxn>
                <a:cxn ang="0">
                  <a:pos x="247" y="617"/>
                </a:cxn>
                <a:cxn ang="0">
                  <a:pos x="161" y="598"/>
                </a:cxn>
                <a:cxn ang="0">
                  <a:pos x="103" y="531"/>
                </a:cxn>
                <a:cxn ang="0">
                  <a:pos x="101" y="531"/>
                </a:cxn>
                <a:cxn ang="0">
                  <a:pos x="88" y="605"/>
                </a:cxn>
                <a:cxn ang="0">
                  <a:pos x="0" y="605"/>
                </a:cxn>
                <a:cxn ang="0">
                  <a:pos x="125" y="0"/>
                </a:cxn>
                <a:cxn ang="0">
                  <a:pos x="278" y="231"/>
                </a:cxn>
                <a:cxn ang="0">
                  <a:pos x="214" y="250"/>
                </a:cxn>
                <a:cxn ang="0">
                  <a:pos x="169" y="298"/>
                </a:cxn>
                <a:cxn ang="0">
                  <a:pos x="142" y="362"/>
                </a:cxn>
                <a:cxn ang="0">
                  <a:pos x="133" y="431"/>
                </a:cxn>
                <a:cxn ang="0">
                  <a:pos x="157" y="511"/>
                </a:cxn>
                <a:cxn ang="0">
                  <a:pos x="235" y="541"/>
                </a:cxn>
                <a:cxn ang="0">
                  <a:pos x="299" y="522"/>
                </a:cxn>
                <a:cxn ang="0">
                  <a:pos x="344" y="475"/>
                </a:cxn>
                <a:cxn ang="0">
                  <a:pos x="371" y="411"/>
                </a:cxn>
                <a:cxn ang="0">
                  <a:pos x="380" y="342"/>
                </a:cxn>
                <a:cxn ang="0">
                  <a:pos x="355" y="261"/>
                </a:cxn>
                <a:cxn ang="0">
                  <a:pos x="278" y="231"/>
                </a:cxn>
              </a:cxnLst>
              <a:rect l="0" t="0" r="r" b="b"/>
              <a:pathLst>
                <a:path w="477" h="617">
                  <a:moveTo>
                    <a:pt x="125" y="0"/>
                  </a:moveTo>
                  <a:lnTo>
                    <a:pt x="222" y="0"/>
                  </a:lnTo>
                  <a:lnTo>
                    <a:pt x="177" y="217"/>
                  </a:lnTo>
                  <a:lnTo>
                    <a:pt x="179" y="218"/>
                  </a:lnTo>
                  <a:cubicBezTo>
                    <a:pt x="212" y="176"/>
                    <a:pt x="256" y="155"/>
                    <a:pt x="312" y="155"/>
                  </a:cubicBezTo>
                  <a:cubicBezTo>
                    <a:pt x="338" y="155"/>
                    <a:pt x="361" y="160"/>
                    <a:pt x="382" y="169"/>
                  </a:cubicBezTo>
                  <a:cubicBezTo>
                    <a:pt x="402" y="178"/>
                    <a:pt x="420" y="190"/>
                    <a:pt x="434" y="206"/>
                  </a:cubicBezTo>
                  <a:cubicBezTo>
                    <a:pt x="448" y="222"/>
                    <a:pt x="459" y="241"/>
                    <a:pt x="466" y="264"/>
                  </a:cubicBezTo>
                  <a:cubicBezTo>
                    <a:pt x="473" y="286"/>
                    <a:pt x="477" y="310"/>
                    <a:pt x="477" y="336"/>
                  </a:cubicBezTo>
                  <a:cubicBezTo>
                    <a:pt x="477" y="370"/>
                    <a:pt x="472" y="404"/>
                    <a:pt x="463" y="438"/>
                  </a:cubicBezTo>
                  <a:cubicBezTo>
                    <a:pt x="453" y="471"/>
                    <a:pt x="439" y="501"/>
                    <a:pt x="419" y="528"/>
                  </a:cubicBezTo>
                  <a:cubicBezTo>
                    <a:pt x="400" y="555"/>
                    <a:pt x="376" y="576"/>
                    <a:pt x="347" y="592"/>
                  </a:cubicBezTo>
                  <a:cubicBezTo>
                    <a:pt x="319" y="609"/>
                    <a:pt x="285" y="617"/>
                    <a:pt x="247" y="617"/>
                  </a:cubicBezTo>
                  <a:cubicBezTo>
                    <a:pt x="214" y="617"/>
                    <a:pt x="185" y="611"/>
                    <a:pt x="161" y="598"/>
                  </a:cubicBezTo>
                  <a:cubicBezTo>
                    <a:pt x="137" y="585"/>
                    <a:pt x="117" y="563"/>
                    <a:pt x="103" y="531"/>
                  </a:cubicBezTo>
                  <a:lnTo>
                    <a:pt x="101" y="531"/>
                  </a:lnTo>
                  <a:lnTo>
                    <a:pt x="88" y="605"/>
                  </a:lnTo>
                  <a:lnTo>
                    <a:pt x="0" y="605"/>
                  </a:lnTo>
                  <a:lnTo>
                    <a:pt x="125" y="0"/>
                  </a:lnTo>
                  <a:close/>
                  <a:moveTo>
                    <a:pt x="278" y="231"/>
                  </a:moveTo>
                  <a:cubicBezTo>
                    <a:pt x="253" y="231"/>
                    <a:pt x="232" y="237"/>
                    <a:pt x="214" y="250"/>
                  </a:cubicBezTo>
                  <a:cubicBezTo>
                    <a:pt x="196" y="262"/>
                    <a:pt x="181" y="278"/>
                    <a:pt x="169" y="298"/>
                  </a:cubicBezTo>
                  <a:cubicBezTo>
                    <a:pt x="157" y="317"/>
                    <a:pt x="148" y="339"/>
                    <a:pt x="142" y="362"/>
                  </a:cubicBezTo>
                  <a:cubicBezTo>
                    <a:pt x="136" y="386"/>
                    <a:pt x="133" y="409"/>
                    <a:pt x="133" y="431"/>
                  </a:cubicBezTo>
                  <a:cubicBezTo>
                    <a:pt x="133" y="465"/>
                    <a:pt x="141" y="491"/>
                    <a:pt x="157" y="511"/>
                  </a:cubicBezTo>
                  <a:cubicBezTo>
                    <a:pt x="174" y="531"/>
                    <a:pt x="200" y="541"/>
                    <a:pt x="235" y="541"/>
                  </a:cubicBezTo>
                  <a:cubicBezTo>
                    <a:pt x="259" y="541"/>
                    <a:pt x="281" y="535"/>
                    <a:pt x="299" y="522"/>
                  </a:cubicBezTo>
                  <a:cubicBezTo>
                    <a:pt x="317" y="510"/>
                    <a:pt x="332" y="494"/>
                    <a:pt x="344" y="475"/>
                  </a:cubicBezTo>
                  <a:cubicBezTo>
                    <a:pt x="356" y="455"/>
                    <a:pt x="365" y="434"/>
                    <a:pt x="371" y="411"/>
                  </a:cubicBezTo>
                  <a:cubicBezTo>
                    <a:pt x="377" y="387"/>
                    <a:pt x="380" y="364"/>
                    <a:pt x="380" y="342"/>
                  </a:cubicBezTo>
                  <a:cubicBezTo>
                    <a:pt x="380" y="308"/>
                    <a:pt x="372" y="281"/>
                    <a:pt x="355" y="261"/>
                  </a:cubicBezTo>
                  <a:cubicBezTo>
                    <a:pt x="339" y="241"/>
                    <a:pt x="313" y="231"/>
                    <a:pt x="278" y="23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9" name="Freeform 120"/>
            <p:cNvSpPr>
              <a:spLocks/>
            </p:cNvSpPr>
            <p:nvPr userDrawn="1"/>
          </p:nvSpPr>
          <p:spPr bwMode="auto">
            <a:xfrm>
              <a:off x="2806700" y="1865313"/>
              <a:ext cx="34925" cy="93663"/>
            </a:xfrm>
            <a:custGeom>
              <a:avLst/>
              <a:gdLst/>
              <a:ahLst/>
              <a:cxnLst>
                <a:cxn ang="0">
                  <a:pos x="125" y="0"/>
                </a:cxn>
                <a:cxn ang="0">
                  <a:pos x="222" y="0"/>
                </a:cxn>
                <a:cxn ang="0">
                  <a:pos x="96" y="605"/>
                </a:cxn>
                <a:cxn ang="0">
                  <a:pos x="0" y="605"/>
                </a:cxn>
                <a:cxn ang="0">
                  <a:pos x="125" y="0"/>
                </a:cxn>
              </a:cxnLst>
              <a:rect l="0" t="0" r="r" b="b"/>
              <a:pathLst>
                <a:path w="222" h="605">
                  <a:moveTo>
                    <a:pt x="125" y="0"/>
                  </a:moveTo>
                  <a:lnTo>
                    <a:pt x="222" y="0"/>
                  </a:ln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0" name="Freeform 121"/>
            <p:cNvSpPr>
              <a:spLocks noEditPoints="1"/>
            </p:cNvSpPr>
            <p:nvPr userDrawn="1"/>
          </p:nvSpPr>
          <p:spPr bwMode="auto">
            <a:xfrm>
              <a:off x="2838450" y="18653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1" name="Freeform 122"/>
            <p:cNvSpPr>
              <a:spLocks/>
            </p:cNvSpPr>
            <p:nvPr userDrawn="1"/>
          </p:nvSpPr>
          <p:spPr bwMode="auto">
            <a:xfrm>
              <a:off x="2871788" y="18891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2" name="Freeform 123"/>
            <p:cNvSpPr>
              <a:spLocks noEditPoints="1"/>
            </p:cNvSpPr>
            <p:nvPr userDrawn="1"/>
          </p:nvSpPr>
          <p:spPr bwMode="auto">
            <a:xfrm>
              <a:off x="2978150" y="1865313"/>
              <a:ext cx="88900" cy="93663"/>
            </a:xfrm>
            <a:custGeom>
              <a:avLst/>
              <a:gdLst/>
              <a:ahLst/>
              <a:cxnLst>
                <a:cxn ang="0">
                  <a:pos x="176" y="276"/>
                </a:cxn>
                <a:cxn ang="0">
                  <a:pos x="331" y="276"/>
                </a:cxn>
                <a:cxn ang="0">
                  <a:pos x="436" y="247"/>
                </a:cxn>
                <a:cxn ang="0">
                  <a:pos x="472" y="165"/>
                </a:cxn>
                <a:cxn ang="0">
                  <a:pos x="463" y="125"/>
                </a:cxn>
                <a:cxn ang="0">
                  <a:pos x="439" y="100"/>
                </a:cxn>
                <a:cxn ang="0">
                  <a:pos x="404" y="89"/>
                </a:cxn>
                <a:cxn ang="0">
                  <a:pos x="364" y="86"/>
                </a:cxn>
                <a:cxn ang="0">
                  <a:pos x="215" y="86"/>
                </a:cxn>
                <a:cxn ang="0">
                  <a:pos x="176" y="276"/>
                </a:cxn>
                <a:cxn ang="0">
                  <a:pos x="125" y="0"/>
                </a:cxn>
                <a:cxn ang="0">
                  <a:pos x="387" y="0"/>
                </a:cxn>
                <a:cxn ang="0">
                  <a:pos x="439" y="3"/>
                </a:cxn>
                <a:cxn ang="0">
                  <a:pos x="502" y="22"/>
                </a:cxn>
                <a:cxn ang="0">
                  <a:pos x="556" y="68"/>
                </a:cxn>
                <a:cxn ang="0">
                  <a:pos x="578" y="154"/>
                </a:cxn>
                <a:cxn ang="0">
                  <a:pos x="542" y="267"/>
                </a:cxn>
                <a:cxn ang="0">
                  <a:pos x="441" y="319"/>
                </a:cxn>
                <a:cxn ang="0">
                  <a:pos x="441" y="321"/>
                </a:cxn>
                <a:cxn ang="0">
                  <a:pos x="492" y="363"/>
                </a:cxn>
                <a:cxn ang="0">
                  <a:pos x="505" y="430"/>
                </a:cxn>
                <a:cxn ang="0">
                  <a:pos x="500" y="492"/>
                </a:cxn>
                <a:cxn ang="0">
                  <a:pos x="496" y="555"/>
                </a:cxn>
                <a:cxn ang="0">
                  <a:pos x="498" y="580"/>
                </a:cxn>
                <a:cxn ang="0">
                  <a:pos x="507" y="605"/>
                </a:cxn>
                <a:cxn ang="0">
                  <a:pos x="396" y="605"/>
                </a:cxn>
                <a:cxn ang="0">
                  <a:pos x="390" y="582"/>
                </a:cxn>
                <a:cxn ang="0">
                  <a:pos x="389" y="558"/>
                </a:cxn>
                <a:cxn ang="0">
                  <a:pos x="394" y="492"/>
                </a:cxn>
                <a:cxn ang="0">
                  <a:pos x="399" y="426"/>
                </a:cxn>
                <a:cxn ang="0">
                  <a:pos x="389" y="386"/>
                </a:cxn>
                <a:cxn ang="0">
                  <a:pos x="363" y="365"/>
                </a:cxn>
                <a:cxn ang="0">
                  <a:pos x="327" y="357"/>
                </a:cxn>
                <a:cxn ang="0">
                  <a:pos x="286" y="356"/>
                </a:cxn>
                <a:cxn ang="0">
                  <a:pos x="159" y="356"/>
                </a:cxn>
                <a:cxn ang="0">
                  <a:pos x="108" y="605"/>
                </a:cxn>
                <a:cxn ang="0">
                  <a:pos x="0" y="605"/>
                </a:cxn>
                <a:cxn ang="0">
                  <a:pos x="125" y="0"/>
                </a:cxn>
              </a:cxnLst>
              <a:rect l="0" t="0" r="r" b="b"/>
              <a:pathLst>
                <a:path w="578" h="605">
                  <a:moveTo>
                    <a:pt x="176" y="276"/>
                  </a:moveTo>
                  <a:lnTo>
                    <a:pt x="331" y="276"/>
                  </a:lnTo>
                  <a:cubicBezTo>
                    <a:pt x="377" y="276"/>
                    <a:pt x="411" y="266"/>
                    <a:pt x="436" y="247"/>
                  </a:cubicBezTo>
                  <a:cubicBezTo>
                    <a:pt x="460" y="228"/>
                    <a:pt x="472" y="201"/>
                    <a:pt x="472" y="165"/>
                  </a:cubicBezTo>
                  <a:cubicBezTo>
                    <a:pt x="472" y="149"/>
                    <a:pt x="469" y="135"/>
                    <a:pt x="463" y="125"/>
                  </a:cubicBezTo>
                  <a:cubicBezTo>
                    <a:pt x="457" y="114"/>
                    <a:pt x="449" y="106"/>
                    <a:pt x="439" y="100"/>
                  </a:cubicBezTo>
                  <a:cubicBezTo>
                    <a:pt x="429" y="95"/>
                    <a:pt x="417" y="91"/>
                    <a:pt x="404" y="89"/>
                  </a:cubicBezTo>
                  <a:cubicBezTo>
                    <a:pt x="391" y="87"/>
                    <a:pt x="378" y="86"/>
                    <a:pt x="364" y="86"/>
                  </a:cubicBezTo>
                  <a:lnTo>
                    <a:pt x="215" y="86"/>
                  </a:lnTo>
                  <a:lnTo>
                    <a:pt x="176" y="276"/>
                  </a:lnTo>
                  <a:close/>
                  <a:moveTo>
                    <a:pt x="125" y="0"/>
                  </a:moveTo>
                  <a:lnTo>
                    <a:pt x="387" y="0"/>
                  </a:lnTo>
                  <a:cubicBezTo>
                    <a:pt x="400" y="0"/>
                    <a:pt x="417" y="1"/>
                    <a:pt x="439" y="3"/>
                  </a:cubicBezTo>
                  <a:cubicBezTo>
                    <a:pt x="460" y="6"/>
                    <a:pt x="481" y="12"/>
                    <a:pt x="502" y="22"/>
                  </a:cubicBezTo>
                  <a:cubicBezTo>
                    <a:pt x="523" y="32"/>
                    <a:pt x="541" y="48"/>
                    <a:pt x="556" y="68"/>
                  </a:cubicBezTo>
                  <a:cubicBezTo>
                    <a:pt x="571" y="89"/>
                    <a:pt x="578" y="118"/>
                    <a:pt x="578" y="154"/>
                  </a:cubicBezTo>
                  <a:cubicBezTo>
                    <a:pt x="578" y="202"/>
                    <a:pt x="566" y="240"/>
                    <a:pt x="542" y="267"/>
                  </a:cubicBezTo>
                  <a:cubicBezTo>
                    <a:pt x="517" y="294"/>
                    <a:pt x="484" y="311"/>
                    <a:pt x="441" y="319"/>
                  </a:cubicBezTo>
                  <a:lnTo>
                    <a:pt x="441" y="321"/>
                  </a:lnTo>
                  <a:cubicBezTo>
                    <a:pt x="466" y="330"/>
                    <a:pt x="483" y="344"/>
                    <a:pt x="492" y="363"/>
                  </a:cubicBezTo>
                  <a:cubicBezTo>
                    <a:pt x="501" y="382"/>
                    <a:pt x="505" y="404"/>
                    <a:pt x="505" y="430"/>
                  </a:cubicBezTo>
                  <a:cubicBezTo>
                    <a:pt x="505" y="451"/>
                    <a:pt x="503" y="472"/>
                    <a:pt x="500" y="492"/>
                  </a:cubicBezTo>
                  <a:cubicBezTo>
                    <a:pt x="497" y="513"/>
                    <a:pt x="495" y="534"/>
                    <a:pt x="496" y="555"/>
                  </a:cubicBezTo>
                  <a:cubicBezTo>
                    <a:pt x="496" y="564"/>
                    <a:pt x="497" y="572"/>
                    <a:pt x="498" y="580"/>
                  </a:cubicBezTo>
                  <a:cubicBezTo>
                    <a:pt x="499" y="589"/>
                    <a:pt x="502" y="597"/>
                    <a:pt x="507" y="605"/>
                  </a:cubicBezTo>
                  <a:lnTo>
                    <a:pt x="396" y="605"/>
                  </a:lnTo>
                  <a:cubicBezTo>
                    <a:pt x="393" y="597"/>
                    <a:pt x="391" y="589"/>
                    <a:pt x="390" y="582"/>
                  </a:cubicBezTo>
                  <a:cubicBezTo>
                    <a:pt x="389" y="575"/>
                    <a:pt x="389" y="567"/>
                    <a:pt x="389" y="558"/>
                  </a:cubicBezTo>
                  <a:cubicBezTo>
                    <a:pt x="389" y="536"/>
                    <a:pt x="391" y="514"/>
                    <a:pt x="394" y="492"/>
                  </a:cubicBezTo>
                  <a:cubicBezTo>
                    <a:pt x="397" y="470"/>
                    <a:pt x="399" y="448"/>
                    <a:pt x="399" y="426"/>
                  </a:cubicBezTo>
                  <a:cubicBezTo>
                    <a:pt x="399" y="409"/>
                    <a:pt x="396" y="395"/>
                    <a:pt x="389" y="386"/>
                  </a:cubicBezTo>
                  <a:cubicBezTo>
                    <a:pt x="383" y="376"/>
                    <a:pt x="374" y="369"/>
                    <a:pt x="363" y="365"/>
                  </a:cubicBezTo>
                  <a:cubicBezTo>
                    <a:pt x="353" y="361"/>
                    <a:pt x="341" y="358"/>
                    <a:pt x="327" y="357"/>
                  </a:cubicBezTo>
                  <a:cubicBezTo>
                    <a:pt x="313" y="356"/>
                    <a:pt x="300" y="356"/>
                    <a:pt x="286" y="356"/>
                  </a:cubicBezTo>
                  <a:lnTo>
                    <a:pt x="159" y="356"/>
                  </a:lnTo>
                  <a:lnTo>
                    <a:pt x="108"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3" name="Freeform 124"/>
            <p:cNvSpPr>
              <a:spLocks noEditPoints="1"/>
            </p:cNvSpPr>
            <p:nvPr userDrawn="1"/>
          </p:nvSpPr>
          <p:spPr bwMode="auto">
            <a:xfrm>
              <a:off x="3070225" y="18891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4" name="Freeform 125"/>
            <p:cNvSpPr>
              <a:spLocks/>
            </p:cNvSpPr>
            <p:nvPr userDrawn="1"/>
          </p:nvSpPr>
          <p:spPr bwMode="auto">
            <a:xfrm>
              <a:off x="3140075" y="1865313"/>
              <a:ext cx="33338" cy="93663"/>
            </a:xfrm>
            <a:custGeom>
              <a:avLst/>
              <a:gdLst/>
              <a:ahLst/>
              <a:cxnLst>
                <a:cxn ang="0">
                  <a:pos x="125" y="0"/>
                </a:cxn>
                <a:cxn ang="0">
                  <a:pos x="222" y="0"/>
                </a:cxn>
                <a:cxn ang="0">
                  <a:pos x="96" y="605"/>
                </a:cxn>
                <a:cxn ang="0">
                  <a:pos x="0" y="605"/>
                </a:cxn>
                <a:cxn ang="0">
                  <a:pos x="125" y="0"/>
                </a:cxn>
              </a:cxnLst>
              <a:rect l="0" t="0" r="r" b="b"/>
              <a:pathLst>
                <a:path w="222" h="605">
                  <a:moveTo>
                    <a:pt x="125" y="0"/>
                  </a:moveTo>
                  <a:lnTo>
                    <a:pt x="222" y="0"/>
                  </a:ln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5" name="Freeform 126"/>
            <p:cNvSpPr>
              <a:spLocks noEditPoints="1"/>
            </p:cNvSpPr>
            <p:nvPr userDrawn="1"/>
          </p:nvSpPr>
          <p:spPr bwMode="auto">
            <a:xfrm>
              <a:off x="3171825" y="18891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6" name="Freeform 127"/>
            <p:cNvSpPr>
              <a:spLocks/>
            </p:cNvSpPr>
            <p:nvPr userDrawn="1"/>
          </p:nvSpPr>
          <p:spPr bwMode="auto">
            <a:xfrm>
              <a:off x="3246438" y="18716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7" name="Freeform 128"/>
            <p:cNvSpPr>
              <a:spLocks noEditPoints="1"/>
            </p:cNvSpPr>
            <p:nvPr userDrawn="1"/>
          </p:nvSpPr>
          <p:spPr bwMode="auto">
            <a:xfrm>
              <a:off x="3286125" y="18653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8" name="Freeform 129"/>
            <p:cNvSpPr>
              <a:spLocks noEditPoints="1"/>
            </p:cNvSpPr>
            <p:nvPr userDrawn="1"/>
          </p:nvSpPr>
          <p:spPr bwMode="auto">
            <a:xfrm>
              <a:off x="3319463" y="1889125"/>
              <a:ext cx="68263"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9" name="Freeform 130"/>
            <p:cNvSpPr>
              <a:spLocks/>
            </p:cNvSpPr>
            <p:nvPr userDrawn="1"/>
          </p:nvSpPr>
          <p:spPr bwMode="auto">
            <a:xfrm>
              <a:off x="3394075"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0" name="Freeform 131"/>
            <p:cNvSpPr>
              <a:spLocks/>
            </p:cNvSpPr>
            <p:nvPr userDrawn="1"/>
          </p:nvSpPr>
          <p:spPr bwMode="auto">
            <a:xfrm>
              <a:off x="3467100" y="1889125"/>
              <a:ext cx="61913"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1" name="Freeform 132"/>
            <p:cNvSpPr>
              <a:spLocks/>
            </p:cNvSpPr>
            <p:nvPr userDrawn="1"/>
          </p:nvSpPr>
          <p:spPr bwMode="auto">
            <a:xfrm>
              <a:off x="3565525" y="1863725"/>
              <a:ext cx="52388"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2" name="Freeform 133"/>
            <p:cNvSpPr>
              <a:spLocks noEditPoints="1"/>
            </p:cNvSpPr>
            <p:nvPr userDrawn="1"/>
          </p:nvSpPr>
          <p:spPr bwMode="auto">
            <a:xfrm>
              <a:off x="3651250" y="1865313"/>
              <a:ext cx="85725" cy="93663"/>
            </a:xfrm>
            <a:custGeom>
              <a:avLst/>
              <a:gdLst/>
              <a:ahLst/>
              <a:cxnLst>
                <a:cxn ang="0">
                  <a:pos x="125" y="0"/>
                </a:cxn>
                <a:cxn ang="0">
                  <a:pos x="368" y="0"/>
                </a:cxn>
                <a:cxn ang="0">
                  <a:pos x="448" y="10"/>
                </a:cxn>
                <a:cxn ang="0">
                  <a:pos x="501" y="35"/>
                </a:cxn>
                <a:cxn ang="0">
                  <a:pos x="534" y="71"/>
                </a:cxn>
                <a:cxn ang="0">
                  <a:pos x="550" y="111"/>
                </a:cxn>
                <a:cxn ang="0">
                  <a:pos x="556" y="151"/>
                </a:cxn>
                <a:cxn ang="0">
                  <a:pos x="557" y="185"/>
                </a:cxn>
                <a:cxn ang="0">
                  <a:pos x="556" y="200"/>
                </a:cxn>
                <a:cxn ang="0">
                  <a:pos x="548" y="235"/>
                </a:cxn>
                <a:cxn ang="0">
                  <a:pos x="528" y="280"/>
                </a:cxn>
                <a:cxn ang="0">
                  <a:pos x="490" y="325"/>
                </a:cxn>
                <a:cxn ang="0">
                  <a:pos x="428" y="359"/>
                </a:cxn>
                <a:cxn ang="0">
                  <a:pos x="335" y="373"/>
                </a:cxn>
                <a:cxn ang="0">
                  <a:pos x="154" y="373"/>
                </a:cxn>
                <a:cxn ang="0">
                  <a:pos x="106" y="605"/>
                </a:cxn>
                <a:cxn ang="0">
                  <a:pos x="0" y="605"/>
                </a:cxn>
                <a:cxn ang="0">
                  <a:pos x="125" y="0"/>
                </a:cxn>
                <a:cxn ang="0">
                  <a:pos x="171" y="287"/>
                </a:cxn>
                <a:cxn ang="0">
                  <a:pos x="332" y="287"/>
                </a:cxn>
                <a:cxn ang="0">
                  <a:pos x="390" y="276"/>
                </a:cxn>
                <a:cxn ang="0">
                  <a:pos x="427" y="249"/>
                </a:cxn>
                <a:cxn ang="0">
                  <a:pos x="445" y="211"/>
                </a:cxn>
                <a:cxn ang="0">
                  <a:pos x="451" y="169"/>
                </a:cxn>
                <a:cxn ang="0">
                  <a:pos x="447" y="142"/>
                </a:cxn>
                <a:cxn ang="0">
                  <a:pos x="433" y="115"/>
                </a:cxn>
                <a:cxn ang="0">
                  <a:pos x="402" y="94"/>
                </a:cxn>
                <a:cxn ang="0">
                  <a:pos x="350" y="86"/>
                </a:cxn>
                <a:cxn ang="0">
                  <a:pos x="213" y="86"/>
                </a:cxn>
                <a:cxn ang="0">
                  <a:pos x="171" y="287"/>
                </a:cxn>
              </a:cxnLst>
              <a:rect l="0" t="0" r="r" b="b"/>
              <a:pathLst>
                <a:path w="557" h="605">
                  <a:moveTo>
                    <a:pt x="125" y="0"/>
                  </a:moveTo>
                  <a:lnTo>
                    <a:pt x="368" y="0"/>
                  </a:lnTo>
                  <a:cubicBezTo>
                    <a:pt x="400" y="0"/>
                    <a:pt x="426" y="3"/>
                    <a:pt x="448" y="10"/>
                  </a:cubicBezTo>
                  <a:cubicBezTo>
                    <a:pt x="469" y="16"/>
                    <a:pt x="487" y="25"/>
                    <a:pt x="501" y="35"/>
                  </a:cubicBezTo>
                  <a:cubicBezTo>
                    <a:pt x="515" y="46"/>
                    <a:pt x="526" y="57"/>
                    <a:pt x="534" y="71"/>
                  </a:cubicBezTo>
                  <a:cubicBezTo>
                    <a:pt x="541" y="84"/>
                    <a:pt x="547" y="98"/>
                    <a:pt x="550" y="111"/>
                  </a:cubicBezTo>
                  <a:cubicBezTo>
                    <a:pt x="554" y="125"/>
                    <a:pt x="556" y="139"/>
                    <a:pt x="556" y="151"/>
                  </a:cubicBezTo>
                  <a:cubicBezTo>
                    <a:pt x="557" y="164"/>
                    <a:pt x="557" y="175"/>
                    <a:pt x="557" y="185"/>
                  </a:cubicBezTo>
                  <a:cubicBezTo>
                    <a:pt x="557" y="185"/>
                    <a:pt x="557" y="190"/>
                    <a:pt x="556" y="200"/>
                  </a:cubicBezTo>
                  <a:cubicBezTo>
                    <a:pt x="555" y="210"/>
                    <a:pt x="552" y="221"/>
                    <a:pt x="548" y="235"/>
                  </a:cubicBezTo>
                  <a:cubicBezTo>
                    <a:pt x="544" y="249"/>
                    <a:pt x="537" y="264"/>
                    <a:pt x="528" y="280"/>
                  </a:cubicBezTo>
                  <a:cubicBezTo>
                    <a:pt x="519" y="296"/>
                    <a:pt x="506" y="311"/>
                    <a:pt x="490" y="325"/>
                  </a:cubicBezTo>
                  <a:cubicBezTo>
                    <a:pt x="474" y="339"/>
                    <a:pt x="453" y="350"/>
                    <a:pt x="428" y="359"/>
                  </a:cubicBezTo>
                  <a:cubicBezTo>
                    <a:pt x="403" y="368"/>
                    <a:pt x="372" y="373"/>
                    <a:pt x="335" y="373"/>
                  </a:cubicBezTo>
                  <a:lnTo>
                    <a:pt x="154" y="373"/>
                  </a:lnTo>
                  <a:lnTo>
                    <a:pt x="106" y="605"/>
                  </a:lnTo>
                  <a:lnTo>
                    <a:pt x="0" y="605"/>
                  </a:lnTo>
                  <a:lnTo>
                    <a:pt x="125" y="0"/>
                  </a:lnTo>
                  <a:close/>
                  <a:moveTo>
                    <a:pt x="171" y="287"/>
                  </a:moveTo>
                  <a:lnTo>
                    <a:pt x="332" y="287"/>
                  </a:lnTo>
                  <a:cubicBezTo>
                    <a:pt x="355" y="287"/>
                    <a:pt x="375" y="283"/>
                    <a:pt x="390" y="276"/>
                  </a:cubicBezTo>
                  <a:cubicBezTo>
                    <a:pt x="406" y="269"/>
                    <a:pt x="418" y="260"/>
                    <a:pt x="427" y="249"/>
                  </a:cubicBezTo>
                  <a:cubicBezTo>
                    <a:pt x="436" y="237"/>
                    <a:pt x="442" y="225"/>
                    <a:pt x="445" y="211"/>
                  </a:cubicBezTo>
                  <a:cubicBezTo>
                    <a:pt x="449" y="197"/>
                    <a:pt x="451" y="183"/>
                    <a:pt x="451" y="169"/>
                  </a:cubicBezTo>
                  <a:cubicBezTo>
                    <a:pt x="451" y="161"/>
                    <a:pt x="450" y="152"/>
                    <a:pt x="447" y="142"/>
                  </a:cubicBezTo>
                  <a:cubicBezTo>
                    <a:pt x="445" y="133"/>
                    <a:pt x="440" y="123"/>
                    <a:pt x="433" y="115"/>
                  </a:cubicBezTo>
                  <a:cubicBezTo>
                    <a:pt x="426" y="106"/>
                    <a:pt x="416" y="99"/>
                    <a:pt x="402" y="94"/>
                  </a:cubicBezTo>
                  <a:cubicBezTo>
                    <a:pt x="389" y="89"/>
                    <a:pt x="372" y="86"/>
                    <a:pt x="350" y="86"/>
                  </a:cubicBezTo>
                  <a:lnTo>
                    <a:pt x="213" y="86"/>
                  </a:lnTo>
                  <a:lnTo>
                    <a:pt x="171" y="2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3" name="Freeform 134"/>
            <p:cNvSpPr>
              <a:spLocks/>
            </p:cNvSpPr>
            <p:nvPr userDrawn="1"/>
          </p:nvSpPr>
          <p:spPr bwMode="auto">
            <a:xfrm>
              <a:off x="3735388" y="1865313"/>
              <a:ext cx="68263" cy="93663"/>
            </a:xfrm>
            <a:custGeom>
              <a:avLst/>
              <a:gdLst/>
              <a:ahLst/>
              <a:cxnLst>
                <a:cxn ang="0">
                  <a:pos x="125" y="0"/>
                </a:cxn>
                <a:cxn ang="0">
                  <a:pos x="222" y="0"/>
                </a:cxn>
                <a:cxn ang="0">
                  <a:pos x="174" y="228"/>
                </a:cxn>
                <a:cxn ang="0">
                  <a:pos x="176" y="228"/>
                </a:cxn>
                <a:cxn ang="0">
                  <a:pos x="240" y="175"/>
                </a:cxn>
                <a:cxn ang="0">
                  <a:pos x="320" y="155"/>
                </a:cxn>
                <a:cxn ang="0">
                  <a:pos x="417" y="186"/>
                </a:cxn>
                <a:cxn ang="0">
                  <a:pos x="448" y="271"/>
                </a:cxn>
                <a:cxn ang="0">
                  <a:pos x="447" y="298"/>
                </a:cxn>
                <a:cxn ang="0">
                  <a:pos x="444" y="325"/>
                </a:cxn>
                <a:cxn ang="0">
                  <a:pos x="385" y="605"/>
                </a:cxn>
                <a:cxn ang="0">
                  <a:pos x="289" y="605"/>
                </a:cxn>
                <a:cxn ang="0">
                  <a:pos x="345" y="334"/>
                </a:cxn>
                <a:cxn ang="0">
                  <a:pos x="349" y="313"/>
                </a:cxn>
                <a:cxn ang="0">
                  <a:pos x="351" y="294"/>
                </a:cxn>
                <a:cxn ang="0">
                  <a:pos x="351" y="278"/>
                </a:cxn>
                <a:cxn ang="0">
                  <a:pos x="345" y="257"/>
                </a:cxn>
                <a:cxn ang="0">
                  <a:pos x="325" y="239"/>
                </a:cxn>
                <a:cxn ang="0">
                  <a:pos x="284" y="231"/>
                </a:cxn>
                <a:cxn ang="0">
                  <a:pos x="233" y="243"/>
                </a:cxn>
                <a:cxn ang="0">
                  <a:pos x="193" y="273"/>
                </a:cxn>
                <a:cxn ang="0">
                  <a:pos x="164" y="315"/>
                </a:cxn>
                <a:cxn ang="0">
                  <a:pos x="146" y="368"/>
                </a:cxn>
                <a:cxn ang="0">
                  <a:pos x="96" y="605"/>
                </a:cxn>
                <a:cxn ang="0">
                  <a:pos x="0" y="605"/>
                </a:cxn>
                <a:cxn ang="0">
                  <a:pos x="125" y="0"/>
                </a:cxn>
              </a:cxnLst>
              <a:rect l="0" t="0" r="r" b="b"/>
              <a:pathLst>
                <a:path w="448" h="605">
                  <a:moveTo>
                    <a:pt x="125" y="0"/>
                  </a:moveTo>
                  <a:lnTo>
                    <a:pt x="222" y="0"/>
                  </a:lnTo>
                  <a:lnTo>
                    <a:pt x="174" y="228"/>
                  </a:lnTo>
                  <a:lnTo>
                    <a:pt x="176" y="228"/>
                  </a:lnTo>
                  <a:cubicBezTo>
                    <a:pt x="192" y="207"/>
                    <a:pt x="214" y="189"/>
                    <a:pt x="240" y="175"/>
                  </a:cubicBezTo>
                  <a:cubicBezTo>
                    <a:pt x="266" y="162"/>
                    <a:pt x="292" y="155"/>
                    <a:pt x="320" y="155"/>
                  </a:cubicBezTo>
                  <a:cubicBezTo>
                    <a:pt x="364" y="155"/>
                    <a:pt x="396" y="165"/>
                    <a:pt x="417" y="186"/>
                  </a:cubicBezTo>
                  <a:cubicBezTo>
                    <a:pt x="438" y="207"/>
                    <a:pt x="448" y="236"/>
                    <a:pt x="448" y="271"/>
                  </a:cubicBezTo>
                  <a:cubicBezTo>
                    <a:pt x="448" y="279"/>
                    <a:pt x="448" y="288"/>
                    <a:pt x="447" y="298"/>
                  </a:cubicBezTo>
                  <a:cubicBezTo>
                    <a:pt x="446" y="308"/>
                    <a:pt x="445" y="317"/>
                    <a:pt x="444" y="325"/>
                  </a:cubicBezTo>
                  <a:lnTo>
                    <a:pt x="385" y="605"/>
                  </a:lnTo>
                  <a:lnTo>
                    <a:pt x="289" y="605"/>
                  </a:lnTo>
                  <a:lnTo>
                    <a:pt x="345" y="334"/>
                  </a:lnTo>
                  <a:cubicBezTo>
                    <a:pt x="346" y="327"/>
                    <a:pt x="348" y="320"/>
                    <a:pt x="349" y="313"/>
                  </a:cubicBezTo>
                  <a:cubicBezTo>
                    <a:pt x="351" y="306"/>
                    <a:pt x="351" y="300"/>
                    <a:pt x="351" y="294"/>
                  </a:cubicBezTo>
                  <a:cubicBezTo>
                    <a:pt x="351" y="290"/>
                    <a:pt x="351" y="285"/>
                    <a:pt x="351" y="278"/>
                  </a:cubicBezTo>
                  <a:cubicBezTo>
                    <a:pt x="351" y="271"/>
                    <a:pt x="349" y="264"/>
                    <a:pt x="345" y="257"/>
                  </a:cubicBezTo>
                  <a:cubicBezTo>
                    <a:pt x="341" y="250"/>
                    <a:pt x="334" y="244"/>
                    <a:pt x="325" y="239"/>
                  </a:cubicBezTo>
                  <a:cubicBezTo>
                    <a:pt x="315" y="234"/>
                    <a:pt x="302" y="231"/>
                    <a:pt x="284" y="231"/>
                  </a:cubicBezTo>
                  <a:cubicBezTo>
                    <a:pt x="265" y="231"/>
                    <a:pt x="248" y="235"/>
                    <a:pt x="233" y="243"/>
                  </a:cubicBezTo>
                  <a:cubicBezTo>
                    <a:pt x="218" y="251"/>
                    <a:pt x="205" y="262"/>
                    <a:pt x="193" y="273"/>
                  </a:cubicBezTo>
                  <a:cubicBezTo>
                    <a:pt x="182" y="285"/>
                    <a:pt x="172" y="299"/>
                    <a:pt x="164" y="315"/>
                  </a:cubicBezTo>
                  <a:cubicBezTo>
                    <a:pt x="156" y="332"/>
                    <a:pt x="149" y="349"/>
                    <a:pt x="146" y="368"/>
                  </a:cubicBez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4" name="Freeform 135"/>
            <p:cNvSpPr>
              <a:spLocks noEditPoints="1"/>
            </p:cNvSpPr>
            <p:nvPr userDrawn="1"/>
          </p:nvSpPr>
          <p:spPr bwMode="auto">
            <a:xfrm>
              <a:off x="3810000" y="18653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5" name="Freeform 136"/>
            <p:cNvSpPr>
              <a:spLocks/>
            </p:cNvSpPr>
            <p:nvPr userDrawn="1"/>
          </p:nvSpPr>
          <p:spPr bwMode="auto">
            <a:xfrm>
              <a:off x="3840163" y="1865313"/>
              <a:ext cx="34925" cy="93663"/>
            </a:xfrm>
            <a:custGeom>
              <a:avLst/>
              <a:gdLst/>
              <a:ahLst/>
              <a:cxnLst>
                <a:cxn ang="0">
                  <a:pos x="125" y="0"/>
                </a:cxn>
                <a:cxn ang="0">
                  <a:pos x="222" y="0"/>
                </a:cxn>
                <a:cxn ang="0">
                  <a:pos x="96" y="605"/>
                </a:cxn>
                <a:cxn ang="0">
                  <a:pos x="0" y="605"/>
                </a:cxn>
                <a:cxn ang="0">
                  <a:pos x="125" y="0"/>
                </a:cxn>
              </a:cxnLst>
              <a:rect l="0" t="0" r="r" b="b"/>
              <a:pathLst>
                <a:path w="222" h="605">
                  <a:moveTo>
                    <a:pt x="125" y="0"/>
                  </a:moveTo>
                  <a:lnTo>
                    <a:pt x="222" y="0"/>
                  </a:ln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6" name="Freeform 137"/>
            <p:cNvSpPr>
              <a:spLocks noEditPoints="1"/>
            </p:cNvSpPr>
            <p:nvPr userDrawn="1"/>
          </p:nvSpPr>
          <p:spPr bwMode="auto">
            <a:xfrm>
              <a:off x="3871913" y="18891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7" name="Freeform 138"/>
            <p:cNvSpPr>
              <a:spLocks/>
            </p:cNvSpPr>
            <p:nvPr userDrawn="1"/>
          </p:nvSpPr>
          <p:spPr bwMode="auto">
            <a:xfrm>
              <a:off x="3943350"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8" name="Freeform 139"/>
            <p:cNvSpPr>
              <a:spLocks/>
            </p:cNvSpPr>
            <p:nvPr userDrawn="1"/>
          </p:nvSpPr>
          <p:spPr bwMode="auto">
            <a:xfrm>
              <a:off x="4021138" y="1871663"/>
              <a:ext cx="42863"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9" name="Freeform 140"/>
            <p:cNvSpPr>
              <a:spLocks/>
            </p:cNvSpPr>
            <p:nvPr userDrawn="1"/>
          </p:nvSpPr>
          <p:spPr bwMode="auto">
            <a:xfrm>
              <a:off x="4060825" y="1865313"/>
              <a:ext cx="68263" cy="93663"/>
            </a:xfrm>
            <a:custGeom>
              <a:avLst/>
              <a:gdLst/>
              <a:ahLst/>
              <a:cxnLst>
                <a:cxn ang="0">
                  <a:pos x="125" y="0"/>
                </a:cxn>
                <a:cxn ang="0">
                  <a:pos x="222" y="0"/>
                </a:cxn>
                <a:cxn ang="0">
                  <a:pos x="174" y="228"/>
                </a:cxn>
                <a:cxn ang="0">
                  <a:pos x="176" y="228"/>
                </a:cxn>
                <a:cxn ang="0">
                  <a:pos x="240" y="175"/>
                </a:cxn>
                <a:cxn ang="0">
                  <a:pos x="320" y="155"/>
                </a:cxn>
                <a:cxn ang="0">
                  <a:pos x="417" y="186"/>
                </a:cxn>
                <a:cxn ang="0">
                  <a:pos x="448" y="271"/>
                </a:cxn>
                <a:cxn ang="0">
                  <a:pos x="447" y="298"/>
                </a:cxn>
                <a:cxn ang="0">
                  <a:pos x="444" y="325"/>
                </a:cxn>
                <a:cxn ang="0">
                  <a:pos x="385" y="605"/>
                </a:cxn>
                <a:cxn ang="0">
                  <a:pos x="289" y="605"/>
                </a:cxn>
                <a:cxn ang="0">
                  <a:pos x="345" y="334"/>
                </a:cxn>
                <a:cxn ang="0">
                  <a:pos x="349" y="313"/>
                </a:cxn>
                <a:cxn ang="0">
                  <a:pos x="351" y="294"/>
                </a:cxn>
                <a:cxn ang="0">
                  <a:pos x="351" y="278"/>
                </a:cxn>
                <a:cxn ang="0">
                  <a:pos x="345" y="257"/>
                </a:cxn>
                <a:cxn ang="0">
                  <a:pos x="325" y="239"/>
                </a:cxn>
                <a:cxn ang="0">
                  <a:pos x="284" y="231"/>
                </a:cxn>
                <a:cxn ang="0">
                  <a:pos x="233" y="243"/>
                </a:cxn>
                <a:cxn ang="0">
                  <a:pos x="193" y="273"/>
                </a:cxn>
                <a:cxn ang="0">
                  <a:pos x="164" y="315"/>
                </a:cxn>
                <a:cxn ang="0">
                  <a:pos x="146" y="368"/>
                </a:cxn>
                <a:cxn ang="0">
                  <a:pos x="96" y="605"/>
                </a:cxn>
                <a:cxn ang="0">
                  <a:pos x="0" y="605"/>
                </a:cxn>
                <a:cxn ang="0">
                  <a:pos x="125" y="0"/>
                </a:cxn>
              </a:cxnLst>
              <a:rect l="0" t="0" r="r" b="b"/>
              <a:pathLst>
                <a:path w="448" h="605">
                  <a:moveTo>
                    <a:pt x="125" y="0"/>
                  </a:moveTo>
                  <a:lnTo>
                    <a:pt x="222" y="0"/>
                  </a:lnTo>
                  <a:lnTo>
                    <a:pt x="174" y="228"/>
                  </a:lnTo>
                  <a:lnTo>
                    <a:pt x="176" y="228"/>
                  </a:lnTo>
                  <a:cubicBezTo>
                    <a:pt x="192" y="207"/>
                    <a:pt x="214" y="189"/>
                    <a:pt x="240" y="175"/>
                  </a:cubicBezTo>
                  <a:cubicBezTo>
                    <a:pt x="266" y="162"/>
                    <a:pt x="292" y="155"/>
                    <a:pt x="320" y="155"/>
                  </a:cubicBezTo>
                  <a:cubicBezTo>
                    <a:pt x="364" y="155"/>
                    <a:pt x="396" y="165"/>
                    <a:pt x="417" y="186"/>
                  </a:cubicBezTo>
                  <a:cubicBezTo>
                    <a:pt x="438" y="207"/>
                    <a:pt x="448" y="236"/>
                    <a:pt x="448" y="271"/>
                  </a:cubicBezTo>
                  <a:cubicBezTo>
                    <a:pt x="448" y="279"/>
                    <a:pt x="448" y="288"/>
                    <a:pt x="447" y="298"/>
                  </a:cubicBezTo>
                  <a:cubicBezTo>
                    <a:pt x="446" y="308"/>
                    <a:pt x="445" y="317"/>
                    <a:pt x="444" y="325"/>
                  </a:cubicBezTo>
                  <a:lnTo>
                    <a:pt x="385" y="605"/>
                  </a:lnTo>
                  <a:lnTo>
                    <a:pt x="289" y="605"/>
                  </a:lnTo>
                  <a:lnTo>
                    <a:pt x="345" y="334"/>
                  </a:lnTo>
                  <a:cubicBezTo>
                    <a:pt x="346" y="327"/>
                    <a:pt x="348" y="320"/>
                    <a:pt x="349" y="313"/>
                  </a:cubicBezTo>
                  <a:cubicBezTo>
                    <a:pt x="351" y="306"/>
                    <a:pt x="351" y="300"/>
                    <a:pt x="351" y="294"/>
                  </a:cubicBezTo>
                  <a:cubicBezTo>
                    <a:pt x="351" y="290"/>
                    <a:pt x="351" y="285"/>
                    <a:pt x="351" y="278"/>
                  </a:cubicBezTo>
                  <a:cubicBezTo>
                    <a:pt x="351" y="271"/>
                    <a:pt x="349" y="264"/>
                    <a:pt x="345" y="257"/>
                  </a:cubicBezTo>
                  <a:cubicBezTo>
                    <a:pt x="341" y="250"/>
                    <a:pt x="334" y="244"/>
                    <a:pt x="325" y="239"/>
                  </a:cubicBezTo>
                  <a:cubicBezTo>
                    <a:pt x="315" y="234"/>
                    <a:pt x="302" y="231"/>
                    <a:pt x="284" y="231"/>
                  </a:cubicBezTo>
                  <a:cubicBezTo>
                    <a:pt x="265" y="231"/>
                    <a:pt x="248" y="235"/>
                    <a:pt x="233" y="243"/>
                  </a:cubicBezTo>
                  <a:cubicBezTo>
                    <a:pt x="218" y="251"/>
                    <a:pt x="205" y="262"/>
                    <a:pt x="193" y="273"/>
                  </a:cubicBezTo>
                  <a:cubicBezTo>
                    <a:pt x="182" y="285"/>
                    <a:pt x="172" y="299"/>
                    <a:pt x="164" y="315"/>
                  </a:cubicBezTo>
                  <a:cubicBezTo>
                    <a:pt x="156" y="332"/>
                    <a:pt x="149" y="349"/>
                    <a:pt x="146" y="368"/>
                  </a:cubicBez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0" name="Freeform 141"/>
            <p:cNvSpPr>
              <a:spLocks/>
            </p:cNvSpPr>
            <p:nvPr userDrawn="1"/>
          </p:nvSpPr>
          <p:spPr bwMode="auto">
            <a:xfrm>
              <a:off x="4135438" y="1889125"/>
              <a:ext cx="52388"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1" name="Freeform 142"/>
            <p:cNvSpPr>
              <a:spLocks noEditPoints="1"/>
            </p:cNvSpPr>
            <p:nvPr userDrawn="1"/>
          </p:nvSpPr>
          <p:spPr bwMode="auto">
            <a:xfrm>
              <a:off x="4186238" y="18891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2" name="Freeform 143"/>
            <p:cNvSpPr>
              <a:spLocks noEditPoints="1"/>
            </p:cNvSpPr>
            <p:nvPr userDrawn="1"/>
          </p:nvSpPr>
          <p:spPr bwMode="auto">
            <a:xfrm>
              <a:off x="4254500" y="1889125"/>
              <a:ext cx="77788" cy="95250"/>
            </a:xfrm>
            <a:custGeom>
              <a:avLst/>
              <a:gdLst/>
              <a:ahLst/>
              <a:cxnLst>
                <a:cxn ang="0">
                  <a:pos x="170" y="273"/>
                </a:cxn>
                <a:cxn ang="0">
                  <a:pos x="175" y="317"/>
                </a:cxn>
                <a:cxn ang="0">
                  <a:pos x="192" y="353"/>
                </a:cxn>
                <a:cxn ang="0">
                  <a:pos x="222" y="377"/>
                </a:cxn>
                <a:cxn ang="0">
                  <a:pos x="266" y="386"/>
                </a:cxn>
                <a:cxn ang="0">
                  <a:pos x="333" y="369"/>
                </a:cxn>
                <a:cxn ang="0">
                  <a:pos x="380" y="323"/>
                </a:cxn>
                <a:cxn ang="0">
                  <a:pos x="407" y="260"/>
                </a:cxn>
                <a:cxn ang="0">
                  <a:pos x="416" y="191"/>
                </a:cxn>
                <a:cxn ang="0">
                  <a:pos x="410" y="146"/>
                </a:cxn>
                <a:cxn ang="0">
                  <a:pos x="393" y="110"/>
                </a:cxn>
                <a:cxn ang="0">
                  <a:pos x="363" y="85"/>
                </a:cxn>
                <a:cxn ang="0">
                  <a:pos x="319" y="76"/>
                </a:cxn>
                <a:cxn ang="0">
                  <a:pos x="252" y="94"/>
                </a:cxn>
                <a:cxn ang="0">
                  <a:pos x="206" y="140"/>
                </a:cxn>
                <a:cxn ang="0">
                  <a:pos x="178" y="204"/>
                </a:cxn>
                <a:cxn ang="0">
                  <a:pos x="170" y="273"/>
                </a:cxn>
                <a:cxn ang="0">
                  <a:pos x="124" y="12"/>
                </a:cxn>
                <a:cxn ang="0">
                  <a:pos x="220" y="12"/>
                </a:cxn>
                <a:cxn ang="0">
                  <a:pos x="207" y="68"/>
                </a:cxn>
                <a:cxn ang="0">
                  <a:pos x="209" y="69"/>
                </a:cxn>
                <a:cxn ang="0">
                  <a:pos x="269" y="18"/>
                </a:cxn>
                <a:cxn ang="0">
                  <a:pos x="347" y="0"/>
                </a:cxn>
                <a:cxn ang="0">
                  <a:pos x="419" y="14"/>
                </a:cxn>
                <a:cxn ang="0">
                  <a:pos x="471" y="51"/>
                </a:cxn>
                <a:cxn ang="0">
                  <a:pos x="502" y="109"/>
                </a:cxn>
                <a:cxn ang="0">
                  <a:pos x="513" y="181"/>
                </a:cxn>
                <a:cxn ang="0">
                  <a:pos x="499" y="282"/>
                </a:cxn>
                <a:cxn ang="0">
                  <a:pos x="458" y="372"/>
                </a:cxn>
                <a:cxn ang="0">
                  <a:pos x="388" y="437"/>
                </a:cxn>
                <a:cxn ang="0">
                  <a:pos x="289" y="462"/>
                </a:cxn>
                <a:cxn ang="0">
                  <a:pos x="203" y="445"/>
                </a:cxn>
                <a:cxn ang="0">
                  <a:pos x="145" y="382"/>
                </a:cxn>
                <a:cxn ang="0">
                  <a:pos x="144" y="382"/>
                </a:cxn>
                <a:cxn ang="0">
                  <a:pos x="96" y="612"/>
                </a:cxn>
                <a:cxn ang="0">
                  <a:pos x="0" y="612"/>
                </a:cxn>
                <a:cxn ang="0">
                  <a:pos x="124" y="12"/>
                </a:cxn>
              </a:cxnLst>
              <a:rect l="0" t="0" r="r" b="b"/>
              <a:pathLst>
                <a:path w="513" h="612">
                  <a:moveTo>
                    <a:pt x="170" y="273"/>
                  </a:moveTo>
                  <a:cubicBezTo>
                    <a:pt x="170" y="289"/>
                    <a:pt x="171" y="304"/>
                    <a:pt x="175" y="317"/>
                  </a:cubicBezTo>
                  <a:cubicBezTo>
                    <a:pt x="179" y="331"/>
                    <a:pt x="184" y="343"/>
                    <a:pt x="192" y="353"/>
                  </a:cubicBezTo>
                  <a:cubicBezTo>
                    <a:pt x="200" y="363"/>
                    <a:pt x="210" y="371"/>
                    <a:pt x="222" y="377"/>
                  </a:cubicBezTo>
                  <a:cubicBezTo>
                    <a:pt x="234" y="383"/>
                    <a:pt x="249" y="386"/>
                    <a:pt x="266" y="386"/>
                  </a:cubicBezTo>
                  <a:cubicBezTo>
                    <a:pt x="292" y="386"/>
                    <a:pt x="315" y="380"/>
                    <a:pt x="333" y="369"/>
                  </a:cubicBezTo>
                  <a:cubicBezTo>
                    <a:pt x="352" y="357"/>
                    <a:pt x="368" y="342"/>
                    <a:pt x="380" y="323"/>
                  </a:cubicBezTo>
                  <a:cubicBezTo>
                    <a:pt x="392" y="304"/>
                    <a:pt x="401" y="284"/>
                    <a:pt x="407" y="260"/>
                  </a:cubicBezTo>
                  <a:cubicBezTo>
                    <a:pt x="413" y="237"/>
                    <a:pt x="416" y="214"/>
                    <a:pt x="416" y="191"/>
                  </a:cubicBezTo>
                  <a:cubicBezTo>
                    <a:pt x="416" y="175"/>
                    <a:pt x="414" y="160"/>
                    <a:pt x="410" y="146"/>
                  </a:cubicBezTo>
                  <a:cubicBezTo>
                    <a:pt x="407" y="132"/>
                    <a:pt x="401" y="120"/>
                    <a:pt x="393" y="110"/>
                  </a:cubicBezTo>
                  <a:cubicBezTo>
                    <a:pt x="385" y="99"/>
                    <a:pt x="375" y="91"/>
                    <a:pt x="363" y="85"/>
                  </a:cubicBezTo>
                  <a:cubicBezTo>
                    <a:pt x="351" y="79"/>
                    <a:pt x="336" y="76"/>
                    <a:pt x="319" y="76"/>
                  </a:cubicBezTo>
                  <a:cubicBezTo>
                    <a:pt x="293" y="76"/>
                    <a:pt x="271" y="82"/>
                    <a:pt x="252" y="94"/>
                  </a:cubicBezTo>
                  <a:cubicBezTo>
                    <a:pt x="233" y="106"/>
                    <a:pt x="218" y="121"/>
                    <a:pt x="206" y="140"/>
                  </a:cubicBezTo>
                  <a:cubicBezTo>
                    <a:pt x="193" y="159"/>
                    <a:pt x="184" y="180"/>
                    <a:pt x="178" y="204"/>
                  </a:cubicBezTo>
                  <a:cubicBezTo>
                    <a:pt x="172" y="227"/>
                    <a:pt x="170" y="250"/>
                    <a:pt x="170" y="273"/>
                  </a:cubicBezTo>
                  <a:close/>
                  <a:moveTo>
                    <a:pt x="124" y="12"/>
                  </a:moveTo>
                  <a:lnTo>
                    <a:pt x="220" y="12"/>
                  </a:lnTo>
                  <a:lnTo>
                    <a:pt x="207" y="68"/>
                  </a:lnTo>
                  <a:lnTo>
                    <a:pt x="209" y="69"/>
                  </a:lnTo>
                  <a:cubicBezTo>
                    <a:pt x="224" y="47"/>
                    <a:pt x="244" y="30"/>
                    <a:pt x="269" y="18"/>
                  </a:cubicBezTo>
                  <a:cubicBezTo>
                    <a:pt x="294" y="6"/>
                    <a:pt x="320" y="0"/>
                    <a:pt x="347" y="0"/>
                  </a:cubicBezTo>
                  <a:cubicBezTo>
                    <a:pt x="374" y="0"/>
                    <a:pt x="398" y="5"/>
                    <a:pt x="419" y="14"/>
                  </a:cubicBezTo>
                  <a:cubicBezTo>
                    <a:pt x="440" y="23"/>
                    <a:pt x="457" y="35"/>
                    <a:pt x="471" y="51"/>
                  </a:cubicBezTo>
                  <a:cubicBezTo>
                    <a:pt x="485" y="67"/>
                    <a:pt x="495" y="87"/>
                    <a:pt x="502" y="109"/>
                  </a:cubicBezTo>
                  <a:cubicBezTo>
                    <a:pt x="509" y="131"/>
                    <a:pt x="513" y="155"/>
                    <a:pt x="513" y="181"/>
                  </a:cubicBezTo>
                  <a:cubicBezTo>
                    <a:pt x="513" y="215"/>
                    <a:pt x="508" y="248"/>
                    <a:pt x="499" y="282"/>
                  </a:cubicBezTo>
                  <a:cubicBezTo>
                    <a:pt x="490" y="315"/>
                    <a:pt x="477" y="346"/>
                    <a:pt x="458" y="372"/>
                  </a:cubicBezTo>
                  <a:cubicBezTo>
                    <a:pt x="439" y="399"/>
                    <a:pt x="416" y="420"/>
                    <a:pt x="388" y="437"/>
                  </a:cubicBezTo>
                  <a:cubicBezTo>
                    <a:pt x="359" y="454"/>
                    <a:pt x="326" y="462"/>
                    <a:pt x="289" y="462"/>
                  </a:cubicBezTo>
                  <a:cubicBezTo>
                    <a:pt x="256" y="462"/>
                    <a:pt x="228" y="456"/>
                    <a:pt x="203" y="445"/>
                  </a:cubicBezTo>
                  <a:cubicBezTo>
                    <a:pt x="178" y="434"/>
                    <a:pt x="159" y="413"/>
                    <a:pt x="145" y="382"/>
                  </a:cubicBezTo>
                  <a:lnTo>
                    <a:pt x="144" y="382"/>
                  </a:lnTo>
                  <a:lnTo>
                    <a:pt x="96" y="612"/>
                  </a:lnTo>
                  <a:lnTo>
                    <a:pt x="0" y="612"/>
                  </a:lnTo>
                  <a:lnTo>
                    <a:pt x="12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3" name="Freeform 144"/>
            <p:cNvSpPr>
              <a:spLocks/>
            </p:cNvSpPr>
            <p:nvPr userDrawn="1"/>
          </p:nvSpPr>
          <p:spPr bwMode="auto">
            <a:xfrm>
              <a:off x="4330700" y="1892300"/>
              <a:ext cx="76200" cy="93663"/>
            </a:xfrm>
            <a:custGeom>
              <a:avLst/>
              <a:gdLst/>
              <a:ahLst/>
              <a:cxnLst>
                <a:cxn ang="0">
                  <a:pos x="79" y="0"/>
                </a:cxn>
                <a:cxn ang="0">
                  <a:pos x="180" y="0"/>
                </a:cxn>
                <a:cxn ang="0">
                  <a:pos x="226" y="320"/>
                </a:cxn>
                <a:cxn ang="0">
                  <a:pos x="228" y="320"/>
                </a:cxn>
                <a:cxn ang="0">
                  <a:pos x="393" y="0"/>
                </a:cxn>
                <a:cxn ang="0">
                  <a:pos x="496" y="0"/>
                </a:cxn>
                <a:cxn ang="0">
                  <a:pos x="245" y="452"/>
                </a:cxn>
                <a:cxn ang="0">
                  <a:pos x="212" y="512"/>
                </a:cxn>
                <a:cxn ang="0">
                  <a:pos x="176" y="563"/>
                </a:cxn>
                <a:cxn ang="0">
                  <a:pos x="127" y="599"/>
                </a:cxn>
                <a:cxn ang="0">
                  <a:pos x="58" y="612"/>
                </a:cxn>
                <a:cxn ang="0">
                  <a:pos x="0" y="605"/>
                </a:cxn>
                <a:cxn ang="0">
                  <a:pos x="18" y="525"/>
                </a:cxn>
                <a:cxn ang="0">
                  <a:pos x="36" y="529"/>
                </a:cxn>
                <a:cxn ang="0">
                  <a:pos x="55" y="531"/>
                </a:cxn>
                <a:cxn ang="0">
                  <a:pos x="93" y="523"/>
                </a:cxn>
                <a:cxn ang="0">
                  <a:pos x="118" y="494"/>
                </a:cxn>
                <a:cxn ang="0">
                  <a:pos x="156" y="424"/>
                </a:cxn>
                <a:cxn ang="0">
                  <a:pos x="79" y="0"/>
                </a:cxn>
              </a:cxnLst>
              <a:rect l="0" t="0" r="r" b="b"/>
              <a:pathLst>
                <a:path w="496" h="612">
                  <a:moveTo>
                    <a:pt x="79" y="0"/>
                  </a:moveTo>
                  <a:lnTo>
                    <a:pt x="180" y="0"/>
                  </a:lnTo>
                  <a:lnTo>
                    <a:pt x="226" y="320"/>
                  </a:lnTo>
                  <a:lnTo>
                    <a:pt x="228" y="320"/>
                  </a:lnTo>
                  <a:lnTo>
                    <a:pt x="393" y="0"/>
                  </a:lnTo>
                  <a:lnTo>
                    <a:pt x="496" y="0"/>
                  </a:lnTo>
                  <a:lnTo>
                    <a:pt x="245" y="452"/>
                  </a:lnTo>
                  <a:cubicBezTo>
                    <a:pt x="234" y="473"/>
                    <a:pt x="223" y="493"/>
                    <a:pt x="212" y="512"/>
                  </a:cubicBezTo>
                  <a:cubicBezTo>
                    <a:pt x="202" y="531"/>
                    <a:pt x="189" y="548"/>
                    <a:pt x="176" y="563"/>
                  </a:cubicBezTo>
                  <a:cubicBezTo>
                    <a:pt x="162" y="578"/>
                    <a:pt x="145" y="590"/>
                    <a:pt x="127" y="599"/>
                  </a:cubicBezTo>
                  <a:cubicBezTo>
                    <a:pt x="108" y="608"/>
                    <a:pt x="85" y="612"/>
                    <a:pt x="58" y="612"/>
                  </a:cubicBezTo>
                  <a:cubicBezTo>
                    <a:pt x="40" y="612"/>
                    <a:pt x="21" y="610"/>
                    <a:pt x="0" y="605"/>
                  </a:cubicBezTo>
                  <a:lnTo>
                    <a:pt x="18" y="525"/>
                  </a:lnTo>
                  <a:cubicBezTo>
                    <a:pt x="24" y="526"/>
                    <a:pt x="30" y="528"/>
                    <a:pt x="36" y="529"/>
                  </a:cubicBezTo>
                  <a:cubicBezTo>
                    <a:pt x="42" y="531"/>
                    <a:pt x="49" y="531"/>
                    <a:pt x="55" y="531"/>
                  </a:cubicBezTo>
                  <a:cubicBezTo>
                    <a:pt x="70" y="531"/>
                    <a:pt x="82" y="529"/>
                    <a:pt x="93" y="523"/>
                  </a:cubicBezTo>
                  <a:cubicBezTo>
                    <a:pt x="103" y="518"/>
                    <a:pt x="111" y="508"/>
                    <a:pt x="118" y="494"/>
                  </a:cubicBezTo>
                  <a:lnTo>
                    <a:pt x="156" y="424"/>
                  </a:lnTo>
                  <a:lnTo>
                    <a:pt x="7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4" name="Freeform 145"/>
            <p:cNvSpPr>
              <a:spLocks noEditPoints="1"/>
            </p:cNvSpPr>
            <p:nvPr userDrawn="1"/>
          </p:nvSpPr>
          <p:spPr bwMode="auto">
            <a:xfrm>
              <a:off x="4438650" y="18891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5" name="Freeform 146"/>
            <p:cNvSpPr>
              <a:spLocks/>
            </p:cNvSpPr>
            <p:nvPr userDrawn="1"/>
          </p:nvSpPr>
          <p:spPr bwMode="auto">
            <a:xfrm>
              <a:off x="4510088"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6" name="Freeform 147"/>
            <p:cNvSpPr>
              <a:spLocks noEditPoints="1"/>
            </p:cNvSpPr>
            <p:nvPr userDrawn="1"/>
          </p:nvSpPr>
          <p:spPr bwMode="auto">
            <a:xfrm>
              <a:off x="4587875" y="1865313"/>
              <a:ext cx="77788" cy="95250"/>
            </a:xfrm>
            <a:custGeom>
              <a:avLst/>
              <a:gdLst/>
              <a:ahLst/>
              <a:cxnLst>
                <a:cxn ang="0">
                  <a:pos x="388" y="605"/>
                </a:cxn>
                <a:cxn ang="0">
                  <a:pos x="296" y="605"/>
                </a:cxn>
                <a:cxn ang="0">
                  <a:pos x="309" y="546"/>
                </a:cxn>
                <a:cxn ang="0">
                  <a:pos x="307" y="544"/>
                </a:cxn>
                <a:cxn ang="0">
                  <a:pos x="244" y="602"/>
                </a:cxn>
                <a:cxn ang="0">
                  <a:pos x="170" y="617"/>
                </a:cxn>
                <a:cxn ang="0">
                  <a:pos x="123" y="612"/>
                </a:cxn>
                <a:cxn ang="0">
                  <a:pos x="66" y="589"/>
                </a:cxn>
                <a:cxn ang="0">
                  <a:pos x="19" y="535"/>
                </a:cxn>
                <a:cxn ang="0">
                  <a:pos x="0" y="437"/>
                </a:cxn>
                <a:cxn ang="0">
                  <a:pos x="16" y="333"/>
                </a:cxn>
                <a:cxn ang="0">
                  <a:pos x="63" y="243"/>
                </a:cxn>
                <a:cxn ang="0">
                  <a:pos x="137" y="179"/>
                </a:cxn>
                <a:cxn ang="0">
                  <a:pos x="238" y="155"/>
                </a:cxn>
                <a:cxn ang="0">
                  <a:pos x="318" y="171"/>
                </a:cxn>
                <a:cxn ang="0">
                  <a:pos x="370" y="227"/>
                </a:cxn>
                <a:cxn ang="0">
                  <a:pos x="372" y="227"/>
                </a:cxn>
                <a:cxn ang="0">
                  <a:pos x="420" y="0"/>
                </a:cxn>
                <a:cxn ang="0">
                  <a:pos x="517" y="0"/>
                </a:cxn>
                <a:cxn ang="0">
                  <a:pos x="388" y="605"/>
                </a:cxn>
                <a:cxn ang="0">
                  <a:pos x="347" y="336"/>
                </a:cxn>
                <a:cxn ang="0">
                  <a:pos x="341" y="296"/>
                </a:cxn>
                <a:cxn ang="0">
                  <a:pos x="324" y="262"/>
                </a:cxn>
                <a:cxn ang="0">
                  <a:pos x="294" y="239"/>
                </a:cxn>
                <a:cxn ang="0">
                  <a:pos x="250" y="231"/>
                </a:cxn>
                <a:cxn ang="0">
                  <a:pos x="181" y="249"/>
                </a:cxn>
                <a:cxn ang="0">
                  <a:pos x="133" y="297"/>
                </a:cxn>
                <a:cxn ang="0">
                  <a:pos x="106" y="364"/>
                </a:cxn>
                <a:cxn ang="0">
                  <a:pos x="97" y="437"/>
                </a:cxn>
                <a:cxn ang="0">
                  <a:pos x="122" y="514"/>
                </a:cxn>
                <a:cxn ang="0">
                  <a:pos x="197" y="541"/>
                </a:cxn>
                <a:cxn ang="0">
                  <a:pos x="262" y="521"/>
                </a:cxn>
                <a:cxn ang="0">
                  <a:pos x="309" y="472"/>
                </a:cxn>
                <a:cxn ang="0">
                  <a:pos x="338" y="406"/>
                </a:cxn>
                <a:cxn ang="0">
                  <a:pos x="347" y="336"/>
                </a:cxn>
              </a:cxnLst>
              <a:rect l="0" t="0" r="r" b="b"/>
              <a:pathLst>
                <a:path w="517" h="617">
                  <a:moveTo>
                    <a:pt x="388" y="605"/>
                  </a:moveTo>
                  <a:lnTo>
                    <a:pt x="296" y="605"/>
                  </a:lnTo>
                  <a:lnTo>
                    <a:pt x="309" y="546"/>
                  </a:lnTo>
                  <a:lnTo>
                    <a:pt x="307" y="544"/>
                  </a:lnTo>
                  <a:cubicBezTo>
                    <a:pt x="288" y="573"/>
                    <a:pt x="267" y="592"/>
                    <a:pt x="244" y="602"/>
                  </a:cubicBezTo>
                  <a:cubicBezTo>
                    <a:pt x="221" y="612"/>
                    <a:pt x="196" y="617"/>
                    <a:pt x="170" y="617"/>
                  </a:cubicBezTo>
                  <a:cubicBezTo>
                    <a:pt x="158" y="617"/>
                    <a:pt x="142" y="615"/>
                    <a:pt x="123" y="612"/>
                  </a:cubicBezTo>
                  <a:cubicBezTo>
                    <a:pt x="104" y="609"/>
                    <a:pt x="85" y="601"/>
                    <a:pt x="66" y="589"/>
                  </a:cubicBezTo>
                  <a:cubicBezTo>
                    <a:pt x="48" y="576"/>
                    <a:pt x="32" y="559"/>
                    <a:pt x="19" y="535"/>
                  </a:cubicBezTo>
                  <a:cubicBezTo>
                    <a:pt x="6" y="511"/>
                    <a:pt x="0" y="479"/>
                    <a:pt x="0" y="437"/>
                  </a:cubicBezTo>
                  <a:cubicBezTo>
                    <a:pt x="0" y="402"/>
                    <a:pt x="5" y="367"/>
                    <a:pt x="16" y="333"/>
                  </a:cubicBezTo>
                  <a:cubicBezTo>
                    <a:pt x="27" y="300"/>
                    <a:pt x="42" y="270"/>
                    <a:pt x="63" y="243"/>
                  </a:cubicBezTo>
                  <a:cubicBezTo>
                    <a:pt x="83" y="217"/>
                    <a:pt x="108" y="195"/>
                    <a:pt x="137" y="179"/>
                  </a:cubicBezTo>
                  <a:cubicBezTo>
                    <a:pt x="167" y="163"/>
                    <a:pt x="200" y="155"/>
                    <a:pt x="238" y="155"/>
                  </a:cubicBezTo>
                  <a:cubicBezTo>
                    <a:pt x="267" y="155"/>
                    <a:pt x="294" y="160"/>
                    <a:pt x="318" y="171"/>
                  </a:cubicBezTo>
                  <a:cubicBezTo>
                    <a:pt x="341" y="182"/>
                    <a:pt x="359" y="200"/>
                    <a:pt x="370" y="227"/>
                  </a:cubicBezTo>
                  <a:lnTo>
                    <a:pt x="372" y="227"/>
                  </a:lnTo>
                  <a:lnTo>
                    <a:pt x="420" y="0"/>
                  </a:lnTo>
                  <a:lnTo>
                    <a:pt x="517" y="0"/>
                  </a:lnTo>
                  <a:lnTo>
                    <a:pt x="388" y="605"/>
                  </a:lnTo>
                  <a:close/>
                  <a:moveTo>
                    <a:pt x="347" y="336"/>
                  </a:moveTo>
                  <a:cubicBezTo>
                    <a:pt x="347" y="322"/>
                    <a:pt x="345" y="309"/>
                    <a:pt x="341" y="296"/>
                  </a:cubicBezTo>
                  <a:cubicBezTo>
                    <a:pt x="338" y="283"/>
                    <a:pt x="332" y="271"/>
                    <a:pt x="324" y="262"/>
                  </a:cubicBezTo>
                  <a:cubicBezTo>
                    <a:pt x="317" y="253"/>
                    <a:pt x="307" y="245"/>
                    <a:pt x="294" y="239"/>
                  </a:cubicBezTo>
                  <a:cubicBezTo>
                    <a:pt x="282" y="234"/>
                    <a:pt x="267" y="231"/>
                    <a:pt x="250" y="231"/>
                  </a:cubicBezTo>
                  <a:cubicBezTo>
                    <a:pt x="223" y="231"/>
                    <a:pt x="200" y="237"/>
                    <a:pt x="181" y="249"/>
                  </a:cubicBezTo>
                  <a:cubicBezTo>
                    <a:pt x="162" y="261"/>
                    <a:pt x="146" y="277"/>
                    <a:pt x="133" y="297"/>
                  </a:cubicBezTo>
                  <a:cubicBezTo>
                    <a:pt x="121" y="317"/>
                    <a:pt x="112" y="339"/>
                    <a:pt x="106" y="364"/>
                  </a:cubicBezTo>
                  <a:cubicBezTo>
                    <a:pt x="100" y="389"/>
                    <a:pt x="97" y="413"/>
                    <a:pt x="97" y="437"/>
                  </a:cubicBezTo>
                  <a:cubicBezTo>
                    <a:pt x="97" y="470"/>
                    <a:pt x="105" y="496"/>
                    <a:pt x="122" y="514"/>
                  </a:cubicBezTo>
                  <a:cubicBezTo>
                    <a:pt x="139" y="532"/>
                    <a:pt x="164" y="541"/>
                    <a:pt x="197" y="541"/>
                  </a:cubicBezTo>
                  <a:cubicBezTo>
                    <a:pt x="222" y="541"/>
                    <a:pt x="244" y="534"/>
                    <a:pt x="262" y="521"/>
                  </a:cubicBezTo>
                  <a:cubicBezTo>
                    <a:pt x="281" y="508"/>
                    <a:pt x="296" y="492"/>
                    <a:pt x="309" y="472"/>
                  </a:cubicBezTo>
                  <a:cubicBezTo>
                    <a:pt x="322" y="452"/>
                    <a:pt x="331" y="430"/>
                    <a:pt x="338" y="406"/>
                  </a:cubicBezTo>
                  <a:cubicBezTo>
                    <a:pt x="344" y="381"/>
                    <a:pt x="347" y="358"/>
                    <a:pt x="347" y="3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7" name="Freeform 148"/>
            <p:cNvSpPr>
              <a:spLocks/>
            </p:cNvSpPr>
            <p:nvPr userDrawn="1"/>
          </p:nvSpPr>
          <p:spPr bwMode="auto">
            <a:xfrm>
              <a:off x="4700588" y="1865313"/>
              <a:ext cx="95250" cy="93663"/>
            </a:xfrm>
            <a:custGeom>
              <a:avLst/>
              <a:gdLst/>
              <a:ahLst/>
              <a:cxnLst>
                <a:cxn ang="0">
                  <a:pos x="125" y="0"/>
                </a:cxn>
                <a:cxn ang="0">
                  <a:pos x="241" y="0"/>
                </a:cxn>
                <a:cxn ang="0">
                  <a:pos x="427" y="452"/>
                </a:cxn>
                <a:cxn ang="0">
                  <a:pos x="428" y="452"/>
                </a:cxn>
                <a:cxn ang="0">
                  <a:pos x="521" y="0"/>
                </a:cxn>
                <a:cxn ang="0">
                  <a:pos x="627" y="0"/>
                </a:cxn>
                <a:cxn ang="0">
                  <a:pos x="501" y="605"/>
                </a:cxn>
                <a:cxn ang="0">
                  <a:pos x="385" y="605"/>
                </a:cxn>
                <a:cxn ang="0">
                  <a:pos x="199" y="156"/>
                </a:cxn>
                <a:cxn ang="0">
                  <a:pos x="197" y="156"/>
                </a:cxn>
                <a:cxn ang="0">
                  <a:pos x="106" y="605"/>
                </a:cxn>
                <a:cxn ang="0">
                  <a:pos x="0" y="605"/>
                </a:cxn>
                <a:cxn ang="0">
                  <a:pos x="125" y="0"/>
                </a:cxn>
              </a:cxnLst>
              <a:rect l="0" t="0" r="r" b="b"/>
              <a:pathLst>
                <a:path w="627" h="605">
                  <a:moveTo>
                    <a:pt x="125" y="0"/>
                  </a:moveTo>
                  <a:lnTo>
                    <a:pt x="241" y="0"/>
                  </a:lnTo>
                  <a:lnTo>
                    <a:pt x="427" y="452"/>
                  </a:lnTo>
                  <a:lnTo>
                    <a:pt x="428" y="452"/>
                  </a:lnTo>
                  <a:lnTo>
                    <a:pt x="521" y="0"/>
                  </a:lnTo>
                  <a:lnTo>
                    <a:pt x="627" y="0"/>
                  </a:lnTo>
                  <a:lnTo>
                    <a:pt x="501" y="605"/>
                  </a:lnTo>
                  <a:lnTo>
                    <a:pt x="385" y="605"/>
                  </a:lnTo>
                  <a:lnTo>
                    <a:pt x="199" y="156"/>
                  </a:lnTo>
                  <a:lnTo>
                    <a:pt x="197" y="156"/>
                  </a:lnTo>
                  <a:lnTo>
                    <a:pt x="10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8" name="Freeform 149"/>
            <p:cNvSpPr>
              <a:spLocks noEditPoints="1"/>
            </p:cNvSpPr>
            <p:nvPr userDrawn="1"/>
          </p:nvSpPr>
          <p:spPr bwMode="auto">
            <a:xfrm>
              <a:off x="4795838" y="18891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9" name="Freeform 150"/>
            <p:cNvSpPr>
              <a:spLocks/>
            </p:cNvSpPr>
            <p:nvPr userDrawn="1"/>
          </p:nvSpPr>
          <p:spPr bwMode="auto">
            <a:xfrm>
              <a:off x="4868863"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0" name="Freeform 151"/>
            <p:cNvSpPr>
              <a:spLocks noEditPoints="1"/>
            </p:cNvSpPr>
            <p:nvPr userDrawn="1"/>
          </p:nvSpPr>
          <p:spPr bwMode="auto">
            <a:xfrm>
              <a:off x="4938713" y="1889125"/>
              <a:ext cx="77788" cy="95250"/>
            </a:xfrm>
            <a:custGeom>
              <a:avLst/>
              <a:gdLst/>
              <a:ahLst/>
              <a:cxnLst>
                <a:cxn ang="0">
                  <a:pos x="170" y="273"/>
                </a:cxn>
                <a:cxn ang="0">
                  <a:pos x="175" y="317"/>
                </a:cxn>
                <a:cxn ang="0">
                  <a:pos x="192" y="353"/>
                </a:cxn>
                <a:cxn ang="0">
                  <a:pos x="222" y="377"/>
                </a:cxn>
                <a:cxn ang="0">
                  <a:pos x="266" y="386"/>
                </a:cxn>
                <a:cxn ang="0">
                  <a:pos x="333" y="369"/>
                </a:cxn>
                <a:cxn ang="0">
                  <a:pos x="380" y="323"/>
                </a:cxn>
                <a:cxn ang="0">
                  <a:pos x="407" y="260"/>
                </a:cxn>
                <a:cxn ang="0">
                  <a:pos x="416" y="191"/>
                </a:cxn>
                <a:cxn ang="0">
                  <a:pos x="410" y="146"/>
                </a:cxn>
                <a:cxn ang="0">
                  <a:pos x="393" y="110"/>
                </a:cxn>
                <a:cxn ang="0">
                  <a:pos x="363" y="85"/>
                </a:cxn>
                <a:cxn ang="0">
                  <a:pos x="319" y="76"/>
                </a:cxn>
                <a:cxn ang="0">
                  <a:pos x="252" y="94"/>
                </a:cxn>
                <a:cxn ang="0">
                  <a:pos x="206" y="140"/>
                </a:cxn>
                <a:cxn ang="0">
                  <a:pos x="178" y="204"/>
                </a:cxn>
                <a:cxn ang="0">
                  <a:pos x="170" y="273"/>
                </a:cxn>
                <a:cxn ang="0">
                  <a:pos x="124" y="12"/>
                </a:cxn>
                <a:cxn ang="0">
                  <a:pos x="220" y="12"/>
                </a:cxn>
                <a:cxn ang="0">
                  <a:pos x="207" y="68"/>
                </a:cxn>
                <a:cxn ang="0">
                  <a:pos x="209" y="69"/>
                </a:cxn>
                <a:cxn ang="0">
                  <a:pos x="269" y="18"/>
                </a:cxn>
                <a:cxn ang="0">
                  <a:pos x="347" y="0"/>
                </a:cxn>
                <a:cxn ang="0">
                  <a:pos x="419" y="14"/>
                </a:cxn>
                <a:cxn ang="0">
                  <a:pos x="471" y="51"/>
                </a:cxn>
                <a:cxn ang="0">
                  <a:pos x="502" y="109"/>
                </a:cxn>
                <a:cxn ang="0">
                  <a:pos x="513" y="181"/>
                </a:cxn>
                <a:cxn ang="0">
                  <a:pos x="499" y="282"/>
                </a:cxn>
                <a:cxn ang="0">
                  <a:pos x="458" y="372"/>
                </a:cxn>
                <a:cxn ang="0">
                  <a:pos x="388" y="437"/>
                </a:cxn>
                <a:cxn ang="0">
                  <a:pos x="289" y="462"/>
                </a:cxn>
                <a:cxn ang="0">
                  <a:pos x="203" y="445"/>
                </a:cxn>
                <a:cxn ang="0">
                  <a:pos x="145" y="382"/>
                </a:cxn>
                <a:cxn ang="0">
                  <a:pos x="144" y="382"/>
                </a:cxn>
                <a:cxn ang="0">
                  <a:pos x="96" y="612"/>
                </a:cxn>
                <a:cxn ang="0">
                  <a:pos x="0" y="612"/>
                </a:cxn>
                <a:cxn ang="0">
                  <a:pos x="124" y="12"/>
                </a:cxn>
              </a:cxnLst>
              <a:rect l="0" t="0" r="r" b="b"/>
              <a:pathLst>
                <a:path w="513" h="612">
                  <a:moveTo>
                    <a:pt x="170" y="273"/>
                  </a:moveTo>
                  <a:cubicBezTo>
                    <a:pt x="170" y="289"/>
                    <a:pt x="171" y="304"/>
                    <a:pt x="175" y="317"/>
                  </a:cubicBezTo>
                  <a:cubicBezTo>
                    <a:pt x="179" y="331"/>
                    <a:pt x="184" y="343"/>
                    <a:pt x="192" y="353"/>
                  </a:cubicBezTo>
                  <a:cubicBezTo>
                    <a:pt x="200" y="363"/>
                    <a:pt x="210" y="371"/>
                    <a:pt x="222" y="377"/>
                  </a:cubicBezTo>
                  <a:cubicBezTo>
                    <a:pt x="234" y="383"/>
                    <a:pt x="249" y="386"/>
                    <a:pt x="266" y="386"/>
                  </a:cubicBezTo>
                  <a:cubicBezTo>
                    <a:pt x="292" y="386"/>
                    <a:pt x="315" y="380"/>
                    <a:pt x="333" y="369"/>
                  </a:cubicBezTo>
                  <a:cubicBezTo>
                    <a:pt x="352" y="357"/>
                    <a:pt x="368" y="342"/>
                    <a:pt x="380" y="323"/>
                  </a:cubicBezTo>
                  <a:cubicBezTo>
                    <a:pt x="392" y="304"/>
                    <a:pt x="401" y="284"/>
                    <a:pt x="407" y="260"/>
                  </a:cubicBezTo>
                  <a:cubicBezTo>
                    <a:pt x="413" y="237"/>
                    <a:pt x="416" y="214"/>
                    <a:pt x="416" y="191"/>
                  </a:cubicBezTo>
                  <a:cubicBezTo>
                    <a:pt x="416" y="175"/>
                    <a:pt x="414" y="160"/>
                    <a:pt x="410" y="146"/>
                  </a:cubicBezTo>
                  <a:cubicBezTo>
                    <a:pt x="407" y="132"/>
                    <a:pt x="401" y="120"/>
                    <a:pt x="393" y="110"/>
                  </a:cubicBezTo>
                  <a:cubicBezTo>
                    <a:pt x="385" y="99"/>
                    <a:pt x="375" y="91"/>
                    <a:pt x="363" y="85"/>
                  </a:cubicBezTo>
                  <a:cubicBezTo>
                    <a:pt x="351" y="79"/>
                    <a:pt x="336" y="76"/>
                    <a:pt x="319" y="76"/>
                  </a:cubicBezTo>
                  <a:cubicBezTo>
                    <a:pt x="293" y="76"/>
                    <a:pt x="271" y="82"/>
                    <a:pt x="252" y="94"/>
                  </a:cubicBezTo>
                  <a:cubicBezTo>
                    <a:pt x="233" y="106"/>
                    <a:pt x="218" y="121"/>
                    <a:pt x="206" y="140"/>
                  </a:cubicBezTo>
                  <a:cubicBezTo>
                    <a:pt x="193" y="159"/>
                    <a:pt x="184" y="180"/>
                    <a:pt x="178" y="204"/>
                  </a:cubicBezTo>
                  <a:cubicBezTo>
                    <a:pt x="172" y="227"/>
                    <a:pt x="170" y="250"/>
                    <a:pt x="170" y="273"/>
                  </a:cubicBezTo>
                  <a:close/>
                  <a:moveTo>
                    <a:pt x="124" y="12"/>
                  </a:moveTo>
                  <a:lnTo>
                    <a:pt x="220" y="12"/>
                  </a:lnTo>
                  <a:lnTo>
                    <a:pt x="207" y="68"/>
                  </a:lnTo>
                  <a:lnTo>
                    <a:pt x="209" y="69"/>
                  </a:lnTo>
                  <a:cubicBezTo>
                    <a:pt x="224" y="47"/>
                    <a:pt x="244" y="30"/>
                    <a:pt x="269" y="18"/>
                  </a:cubicBezTo>
                  <a:cubicBezTo>
                    <a:pt x="294" y="6"/>
                    <a:pt x="320" y="0"/>
                    <a:pt x="347" y="0"/>
                  </a:cubicBezTo>
                  <a:cubicBezTo>
                    <a:pt x="374" y="0"/>
                    <a:pt x="398" y="5"/>
                    <a:pt x="419" y="14"/>
                  </a:cubicBezTo>
                  <a:cubicBezTo>
                    <a:pt x="440" y="23"/>
                    <a:pt x="457" y="35"/>
                    <a:pt x="471" y="51"/>
                  </a:cubicBezTo>
                  <a:cubicBezTo>
                    <a:pt x="485" y="67"/>
                    <a:pt x="495" y="87"/>
                    <a:pt x="502" y="109"/>
                  </a:cubicBezTo>
                  <a:cubicBezTo>
                    <a:pt x="509" y="131"/>
                    <a:pt x="513" y="155"/>
                    <a:pt x="513" y="181"/>
                  </a:cubicBezTo>
                  <a:cubicBezTo>
                    <a:pt x="513" y="215"/>
                    <a:pt x="508" y="248"/>
                    <a:pt x="499" y="282"/>
                  </a:cubicBezTo>
                  <a:cubicBezTo>
                    <a:pt x="490" y="315"/>
                    <a:pt x="477" y="346"/>
                    <a:pt x="458" y="372"/>
                  </a:cubicBezTo>
                  <a:cubicBezTo>
                    <a:pt x="439" y="399"/>
                    <a:pt x="416" y="420"/>
                    <a:pt x="388" y="437"/>
                  </a:cubicBezTo>
                  <a:cubicBezTo>
                    <a:pt x="359" y="454"/>
                    <a:pt x="326" y="462"/>
                    <a:pt x="289" y="462"/>
                  </a:cubicBezTo>
                  <a:cubicBezTo>
                    <a:pt x="256" y="462"/>
                    <a:pt x="228" y="456"/>
                    <a:pt x="203" y="445"/>
                  </a:cubicBezTo>
                  <a:cubicBezTo>
                    <a:pt x="178" y="434"/>
                    <a:pt x="159" y="413"/>
                    <a:pt x="145" y="382"/>
                  </a:cubicBezTo>
                  <a:lnTo>
                    <a:pt x="144" y="382"/>
                  </a:lnTo>
                  <a:lnTo>
                    <a:pt x="96" y="612"/>
                  </a:lnTo>
                  <a:lnTo>
                    <a:pt x="0" y="612"/>
                  </a:lnTo>
                  <a:lnTo>
                    <a:pt x="12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1" name="Freeform 152"/>
            <p:cNvSpPr>
              <a:spLocks/>
            </p:cNvSpPr>
            <p:nvPr userDrawn="1"/>
          </p:nvSpPr>
          <p:spPr bwMode="auto">
            <a:xfrm>
              <a:off x="5021263" y="1889125"/>
              <a:ext cx="53975"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2" name="Freeform 153"/>
            <p:cNvSpPr>
              <a:spLocks noEditPoints="1"/>
            </p:cNvSpPr>
            <p:nvPr userDrawn="1"/>
          </p:nvSpPr>
          <p:spPr bwMode="auto">
            <a:xfrm>
              <a:off x="5072063" y="1889125"/>
              <a:ext cx="68263"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3" name="Freeform 154"/>
            <p:cNvSpPr>
              <a:spLocks/>
            </p:cNvSpPr>
            <p:nvPr userDrawn="1"/>
          </p:nvSpPr>
          <p:spPr bwMode="auto">
            <a:xfrm>
              <a:off x="5149850" y="1865313"/>
              <a:ext cx="49213" cy="93663"/>
            </a:xfrm>
            <a:custGeom>
              <a:avLst/>
              <a:gdLst/>
              <a:ahLst/>
              <a:cxnLst>
                <a:cxn ang="0">
                  <a:pos x="76" y="239"/>
                </a:cxn>
                <a:cxn ang="0">
                  <a:pos x="4" y="239"/>
                </a:cxn>
                <a:cxn ang="0">
                  <a:pos x="19" y="167"/>
                </a:cxn>
                <a:cxn ang="0">
                  <a:pos x="91" y="167"/>
                </a:cxn>
                <a:cxn ang="0">
                  <a:pos x="107" y="98"/>
                </a:cxn>
                <a:cxn ang="0">
                  <a:pos x="132" y="46"/>
                </a:cxn>
                <a:cxn ang="0">
                  <a:pos x="174" y="12"/>
                </a:cxn>
                <a:cxn ang="0">
                  <a:pos x="246" y="0"/>
                </a:cxn>
                <a:cxn ang="0">
                  <a:pos x="283" y="2"/>
                </a:cxn>
                <a:cxn ang="0">
                  <a:pos x="318" y="6"/>
                </a:cxn>
                <a:cxn ang="0">
                  <a:pos x="301" y="79"/>
                </a:cxn>
                <a:cxn ang="0">
                  <a:pos x="264" y="76"/>
                </a:cxn>
                <a:cxn ang="0">
                  <a:pos x="227" y="83"/>
                </a:cxn>
                <a:cxn ang="0">
                  <a:pos x="206" y="102"/>
                </a:cxn>
                <a:cxn ang="0">
                  <a:pos x="196" y="131"/>
                </a:cxn>
                <a:cxn ang="0">
                  <a:pos x="187" y="167"/>
                </a:cxn>
                <a:cxn ang="0">
                  <a:pos x="272" y="167"/>
                </a:cxn>
                <a:cxn ang="0">
                  <a:pos x="257" y="239"/>
                </a:cxn>
                <a:cxn ang="0">
                  <a:pos x="173" y="239"/>
                </a:cxn>
                <a:cxn ang="0">
                  <a:pos x="97" y="605"/>
                </a:cxn>
                <a:cxn ang="0">
                  <a:pos x="0" y="605"/>
                </a:cxn>
                <a:cxn ang="0">
                  <a:pos x="76" y="239"/>
                </a:cxn>
              </a:cxnLst>
              <a:rect l="0" t="0" r="r" b="b"/>
              <a:pathLst>
                <a:path w="318" h="605">
                  <a:moveTo>
                    <a:pt x="76" y="239"/>
                  </a:moveTo>
                  <a:lnTo>
                    <a:pt x="4" y="239"/>
                  </a:lnTo>
                  <a:lnTo>
                    <a:pt x="19" y="167"/>
                  </a:lnTo>
                  <a:lnTo>
                    <a:pt x="91" y="167"/>
                  </a:lnTo>
                  <a:cubicBezTo>
                    <a:pt x="96" y="142"/>
                    <a:pt x="101" y="119"/>
                    <a:pt x="107" y="98"/>
                  </a:cubicBezTo>
                  <a:cubicBezTo>
                    <a:pt x="113" y="78"/>
                    <a:pt x="121" y="60"/>
                    <a:pt x="132" y="46"/>
                  </a:cubicBezTo>
                  <a:cubicBezTo>
                    <a:pt x="142" y="31"/>
                    <a:pt x="156" y="20"/>
                    <a:pt x="174" y="12"/>
                  </a:cubicBezTo>
                  <a:cubicBezTo>
                    <a:pt x="192" y="4"/>
                    <a:pt x="216" y="0"/>
                    <a:pt x="246" y="0"/>
                  </a:cubicBezTo>
                  <a:cubicBezTo>
                    <a:pt x="259" y="0"/>
                    <a:pt x="271" y="1"/>
                    <a:pt x="283" y="2"/>
                  </a:cubicBezTo>
                  <a:cubicBezTo>
                    <a:pt x="295" y="4"/>
                    <a:pt x="306" y="5"/>
                    <a:pt x="318" y="6"/>
                  </a:cubicBezTo>
                  <a:lnTo>
                    <a:pt x="301" y="79"/>
                  </a:lnTo>
                  <a:cubicBezTo>
                    <a:pt x="291" y="77"/>
                    <a:pt x="278" y="76"/>
                    <a:pt x="264" y="76"/>
                  </a:cubicBezTo>
                  <a:cubicBezTo>
                    <a:pt x="248" y="76"/>
                    <a:pt x="235" y="78"/>
                    <a:pt x="227" y="83"/>
                  </a:cubicBezTo>
                  <a:cubicBezTo>
                    <a:pt x="218" y="87"/>
                    <a:pt x="211" y="94"/>
                    <a:pt x="206" y="102"/>
                  </a:cubicBezTo>
                  <a:cubicBezTo>
                    <a:pt x="201" y="110"/>
                    <a:pt x="198" y="120"/>
                    <a:pt x="196" y="131"/>
                  </a:cubicBezTo>
                  <a:cubicBezTo>
                    <a:pt x="193" y="142"/>
                    <a:pt x="191" y="154"/>
                    <a:pt x="187" y="167"/>
                  </a:cubicBezTo>
                  <a:lnTo>
                    <a:pt x="272" y="167"/>
                  </a:lnTo>
                  <a:lnTo>
                    <a:pt x="257" y="239"/>
                  </a:lnTo>
                  <a:lnTo>
                    <a:pt x="173" y="239"/>
                  </a:lnTo>
                  <a:lnTo>
                    <a:pt x="97" y="605"/>
                  </a:lnTo>
                  <a:lnTo>
                    <a:pt x="0" y="605"/>
                  </a:lnTo>
                  <a:lnTo>
                    <a:pt x="76" y="2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4" name="Freeform 155"/>
            <p:cNvSpPr>
              <a:spLocks noEditPoints="1"/>
            </p:cNvSpPr>
            <p:nvPr userDrawn="1"/>
          </p:nvSpPr>
          <p:spPr bwMode="auto">
            <a:xfrm>
              <a:off x="5186363" y="1865313"/>
              <a:ext cx="34925"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5" name="Freeform 156"/>
            <p:cNvSpPr>
              <a:spLocks/>
            </p:cNvSpPr>
            <p:nvPr userDrawn="1"/>
          </p:nvSpPr>
          <p:spPr bwMode="auto">
            <a:xfrm>
              <a:off x="5221288" y="1871663"/>
              <a:ext cx="42863"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6" name="Freeform 157"/>
            <p:cNvSpPr>
              <a:spLocks/>
            </p:cNvSpPr>
            <p:nvPr userDrawn="1"/>
          </p:nvSpPr>
          <p:spPr bwMode="auto">
            <a:xfrm>
              <a:off x="5300663" y="1863725"/>
              <a:ext cx="77788" cy="98425"/>
            </a:xfrm>
            <a:custGeom>
              <a:avLst/>
              <a:gdLst/>
              <a:ahLst/>
              <a:cxnLst>
                <a:cxn ang="0">
                  <a:pos x="103" y="419"/>
                </a:cxn>
                <a:cxn ang="0">
                  <a:pos x="138" y="518"/>
                </a:cxn>
                <a:cxn ang="0">
                  <a:pos x="242" y="547"/>
                </a:cxn>
                <a:cxn ang="0">
                  <a:pos x="287" y="542"/>
                </a:cxn>
                <a:cxn ang="0">
                  <a:pos x="330" y="525"/>
                </a:cxn>
                <a:cxn ang="0">
                  <a:pos x="363" y="495"/>
                </a:cxn>
                <a:cxn ang="0">
                  <a:pos x="376" y="450"/>
                </a:cxn>
                <a:cxn ang="0">
                  <a:pos x="364" y="408"/>
                </a:cxn>
                <a:cxn ang="0">
                  <a:pos x="332" y="380"/>
                </a:cxn>
                <a:cxn ang="0">
                  <a:pos x="285" y="360"/>
                </a:cxn>
                <a:cxn ang="0">
                  <a:pos x="231" y="345"/>
                </a:cxn>
                <a:cxn ang="0">
                  <a:pos x="183" y="330"/>
                </a:cxn>
                <a:cxn ang="0">
                  <a:pos x="129" y="304"/>
                </a:cxn>
                <a:cxn ang="0">
                  <a:pos x="84" y="259"/>
                </a:cxn>
                <a:cxn ang="0">
                  <a:pos x="66" y="188"/>
                </a:cxn>
                <a:cxn ang="0">
                  <a:pos x="81" y="113"/>
                </a:cxn>
                <a:cxn ang="0">
                  <a:pos x="125" y="53"/>
                </a:cxn>
                <a:cxn ang="0">
                  <a:pos x="196" y="14"/>
                </a:cxn>
                <a:cxn ang="0">
                  <a:pos x="291" y="0"/>
                </a:cxn>
                <a:cxn ang="0">
                  <a:pos x="380" y="10"/>
                </a:cxn>
                <a:cxn ang="0">
                  <a:pos x="452" y="43"/>
                </a:cxn>
                <a:cxn ang="0">
                  <a:pos x="500" y="103"/>
                </a:cxn>
                <a:cxn ang="0">
                  <a:pos x="515" y="193"/>
                </a:cxn>
                <a:cxn ang="0">
                  <a:pos x="413" y="193"/>
                </a:cxn>
                <a:cxn ang="0">
                  <a:pos x="382" y="111"/>
                </a:cxn>
                <a:cxn ang="0">
                  <a:pos x="290" y="86"/>
                </a:cxn>
                <a:cxn ang="0">
                  <a:pos x="259" y="89"/>
                </a:cxn>
                <a:cxn ang="0">
                  <a:pos x="220" y="100"/>
                </a:cxn>
                <a:cxn ang="0">
                  <a:pos x="186" y="127"/>
                </a:cxn>
                <a:cxn ang="0">
                  <a:pos x="172" y="175"/>
                </a:cxn>
                <a:cxn ang="0">
                  <a:pos x="182" y="212"/>
                </a:cxn>
                <a:cxn ang="0">
                  <a:pos x="210" y="236"/>
                </a:cxn>
                <a:cxn ang="0">
                  <a:pos x="250" y="253"/>
                </a:cxn>
                <a:cxn ang="0">
                  <a:pos x="298" y="266"/>
                </a:cxn>
                <a:cxn ang="0">
                  <a:pos x="363" y="284"/>
                </a:cxn>
                <a:cxn ang="0">
                  <a:pos x="422" y="312"/>
                </a:cxn>
                <a:cxn ang="0">
                  <a:pos x="465" y="360"/>
                </a:cxn>
                <a:cxn ang="0">
                  <a:pos x="482" y="437"/>
                </a:cxn>
                <a:cxn ang="0">
                  <a:pos x="468" y="508"/>
                </a:cxn>
                <a:cxn ang="0">
                  <a:pos x="425" y="570"/>
                </a:cxn>
                <a:cxn ang="0">
                  <a:pos x="347" y="616"/>
                </a:cxn>
                <a:cxn ang="0">
                  <a:pos x="230" y="633"/>
                </a:cxn>
                <a:cxn ang="0">
                  <a:pos x="134" y="621"/>
                </a:cxn>
                <a:cxn ang="0">
                  <a:pos x="61" y="583"/>
                </a:cxn>
                <a:cxn ang="0">
                  <a:pos x="15" y="516"/>
                </a:cxn>
                <a:cxn ang="0">
                  <a:pos x="1" y="419"/>
                </a:cxn>
                <a:cxn ang="0">
                  <a:pos x="103" y="419"/>
                </a:cxn>
              </a:cxnLst>
              <a:rect l="0" t="0" r="r" b="b"/>
              <a:pathLst>
                <a:path w="516" h="633">
                  <a:moveTo>
                    <a:pt x="103" y="419"/>
                  </a:moveTo>
                  <a:cubicBezTo>
                    <a:pt x="101" y="466"/>
                    <a:pt x="112" y="499"/>
                    <a:pt x="138" y="518"/>
                  </a:cubicBezTo>
                  <a:cubicBezTo>
                    <a:pt x="163" y="537"/>
                    <a:pt x="198" y="547"/>
                    <a:pt x="242" y="547"/>
                  </a:cubicBezTo>
                  <a:cubicBezTo>
                    <a:pt x="256" y="547"/>
                    <a:pt x="271" y="545"/>
                    <a:pt x="287" y="542"/>
                  </a:cubicBezTo>
                  <a:cubicBezTo>
                    <a:pt x="303" y="539"/>
                    <a:pt x="317" y="533"/>
                    <a:pt x="330" y="525"/>
                  </a:cubicBezTo>
                  <a:cubicBezTo>
                    <a:pt x="343" y="518"/>
                    <a:pt x="354" y="508"/>
                    <a:pt x="363" y="495"/>
                  </a:cubicBezTo>
                  <a:cubicBezTo>
                    <a:pt x="372" y="483"/>
                    <a:pt x="376" y="468"/>
                    <a:pt x="376" y="450"/>
                  </a:cubicBezTo>
                  <a:cubicBezTo>
                    <a:pt x="376" y="434"/>
                    <a:pt x="372" y="419"/>
                    <a:pt x="364" y="408"/>
                  </a:cubicBezTo>
                  <a:cubicBezTo>
                    <a:pt x="356" y="397"/>
                    <a:pt x="345" y="387"/>
                    <a:pt x="332" y="380"/>
                  </a:cubicBezTo>
                  <a:cubicBezTo>
                    <a:pt x="318" y="372"/>
                    <a:pt x="303" y="366"/>
                    <a:pt x="285" y="360"/>
                  </a:cubicBezTo>
                  <a:cubicBezTo>
                    <a:pt x="268" y="355"/>
                    <a:pt x="250" y="350"/>
                    <a:pt x="231" y="345"/>
                  </a:cubicBezTo>
                  <a:cubicBezTo>
                    <a:pt x="218" y="341"/>
                    <a:pt x="202" y="336"/>
                    <a:pt x="183" y="330"/>
                  </a:cubicBezTo>
                  <a:cubicBezTo>
                    <a:pt x="164" y="324"/>
                    <a:pt x="146" y="315"/>
                    <a:pt x="129" y="304"/>
                  </a:cubicBezTo>
                  <a:cubicBezTo>
                    <a:pt x="111" y="293"/>
                    <a:pt x="96" y="278"/>
                    <a:pt x="84" y="259"/>
                  </a:cubicBezTo>
                  <a:cubicBezTo>
                    <a:pt x="72" y="240"/>
                    <a:pt x="66" y="217"/>
                    <a:pt x="66" y="188"/>
                  </a:cubicBezTo>
                  <a:cubicBezTo>
                    <a:pt x="66" y="161"/>
                    <a:pt x="71" y="136"/>
                    <a:pt x="81" y="113"/>
                  </a:cubicBezTo>
                  <a:cubicBezTo>
                    <a:pt x="91" y="89"/>
                    <a:pt x="106" y="70"/>
                    <a:pt x="125" y="53"/>
                  </a:cubicBezTo>
                  <a:cubicBezTo>
                    <a:pt x="145" y="36"/>
                    <a:pt x="168" y="23"/>
                    <a:pt x="196" y="14"/>
                  </a:cubicBezTo>
                  <a:cubicBezTo>
                    <a:pt x="224" y="5"/>
                    <a:pt x="256" y="0"/>
                    <a:pt x="291" y="0"/>
                  </a:cubicBezTo>
                  <a:cubicBezTo>
                    <a:pt x="323" y="0"/>
                    <a:pt x="353" y="3"/>
                    <a:pt x="380" y="10"/>
                  </a:cubicBezTo>
                  <a:cubicBezTo>
                    <a:pt x="408" y="17"/>
                    <a:pt x="432" y="28"/>
                    <a:pt x="452" y="43"/>
                  </a:cubicBezTo>
                  <a:cubicBezTo>
                    <a:pt x="473" y="58"/>
                    <a:pt x="488" y="78"/>
                    <a:pt x="500" y="103"/>
                  </a:cubicBezTo>
                  <a:cubicBezTo>
                    <a:pt x="511" y="127"/>
                    <a:pt x="516" y="157"/>
                    <a:pt x="515" y="193"/>
                  </a:cubicBezTo>
                  <a:lnTo>
                    <a:pt x="413" y="193"/>
                  </a:lnTo>
                  <a:cubicBezTo>
                    <a:pt x="412" y="155"/>
                    <a:pt x="402" y="128"/>
                    <a:pt x="382" y="111"/>
                  </a:cubicBezTo>
                  <a:cubicBezTo>
                    <a:pt x="361" y="94"/>
                    <a:pt x="331" y="86"/>
                    <a:pt x="290" y="86"/>
                  </a:cubicBezTo>
                  <a:cubicBezTo>
                    <a:pt x="282" y="86"/>
                    <a:pt x="272" y="87"/>
                    <a:pt x="259" y="89"/>
                  </a:cubicBezTo>
                  <a:cubicBezTo>
                    <a:pt x="246" y="90"/>
                    <a:pt x="233" y="94"/>
                    <a:pt x="220" y="100"/>
                  </a:cubicBezTo>
                  <a:cubicBezTo>
                    <a:pt x="207" y="107"/>
                    <a:pt x="196" y="115"/>
                    <a:pt x="186" y="127"/>
                  </a:cubicBezTo>
                  <a:cubicBezTo>
                    <a:pt x="177" y="139"/>
                    <a:pt x="172" y="155"/>
                    <a:pt x="172" y="175"/>
                  </a:cubicBezTo>
                  <a:cubicBezTo>
                    <a:pt x="172" y="190"/>
                    <a:pt x="175" y="202"/>
                    <a:pt x="182" y="212"/>
                  </a:cubicBezTo>
                  <a:cubicBezTo>
                    <a:pt x="189" y="222"/>
                    <a:pt x="198" y="230"/>
                    <a:pt x="210" y="236"/>
                  </a:cubicBezTo>
                  <a:cubicBezTo>
                    <a:pt x="221" y="243"/>
                    <a:pt x="235" y="248"/>
                    <a:pt x="250" y="253"/>
                  </a:cubicBezTo>
                  <a:cubicBezTo>
                    <a:pt x="265" y="257"/>
                    <a:pt x="281" y="262"/>
                    <a:pt x="298" y="266"/>
                  </a:cubicBezTo>
                  <a:cubicBezTo>
                    <a:pt x="320" y="271"/>
                    <a:pt x="341" y="277"/>
                    <a:pt x="363" y="284"/>
                  </a:cubicBezTo>
                  <a:cubicBezTo>
                    <a:pt x="385" y="290"/>
                    <a:pt x="405" y="300"/>
                    <a:pt x="422" y="312"/>
                  </a:cubicBezTo>
                  <a:cubicBezTo>
                    <a:pt x="440" y="324"/>
                    <a:pt x="454" y="341"/>
                    <a:pt x="465" y="360"/>
                  </a:cubicBezTo>
                  <a:cubicBezTo>
                    <a:pt x="476" y="380"/>
                    <a:pt x="482" y="406"/>
                    <a:pt x="482" y="437"/>
                  </a:cubicBezTo>
                  <a:cubicBezTo>
                    <a:pt x="482" y="461"/>
                    <a:pt x="477" y="485"/>
                    <a:pt x="468" y="508"/>
                  </a:cubicBezTo>
                  <a:cubicBezTo>
                    <a:pt x="459" y="531"/>
                    <a:pt x="445" y="552"/>
                    <a:pt x="425" y="570"/>
                  </a:cubicBezTo>
                  <a:cubicBezTo>
                    <a:pt x="405" y="589"/>
                    <a:pt x="379" y="604"/>
                    <a:pt x="347" y="616"/>
                  </a:cubicBezTo>
                  <a:cubicBezTo>
                    <a:pt x="315" y="627"/>
                    <a:pt x="276" y="633"/>
                    <a:pt x="230" y="633"/>
                  </a:cubicBezTo>
                  <a:cubicBezTo>
                    <a:pt x="195" y="633"/>
                    <a:pt x="163" y="629"/>
                    <a:pt x="134" y="621"/>
                  </a:cubicBezTo>
                  <a:cubicBezTo>
                    <a:pt x="105" y="613"/>
                    <a:pt x="81" y="600"/>
                    <a:pt x="61" y="583"/>
                  </a:cubicBezTo>
                  <a:cubicBezTo>
                    <a:pt x="41" y="565"/>
                    <a:pt x="25" y="543"/>
                    <a:pt x="15" y="516"/>
                  </a:cubicBezTo>
                  <a:cubicBezTo>
                    <a:pt x="5" y="489"/>
                    <a:pt x="0" y="457"/>
                    <a:pt x="1" y="419"/>
                  </a:cubicBezTo>
                  <a:lnTo>
                    <a:pt x="103" y="4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7" name="Freeform 158"/>
            <p:cNvSpPr>
              <a:spLocks/>
            </p:cNvSpPr>
            <p:nvPr userDrawn="1"/>
          </p:nvSpPr>
          <p:spPr bwMode="auto">
            <a:xfrm>
              <a:off x="5384800" y="18716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8" name="Freeform 159"/>
            <p:cNvSpPr>
              <a:spLocks/>
            </p:cNvSpPr>
            <p:nvPr userDrawn="1"/>
          </p:nvSpPr>
          <p:spPr bwMode="auto">
            <a:xfrm>
              <a:off x="5427663" y="1892300"/>
              <a:ext cx="68263"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9" name="Freeform 160"/>
            <p:cNvSpPr>
              <a:spLocks noEditPoints="1"/>
            </p:cNvSpPr>
            <p:nvPr userDrawn="1"/>
          </p:nvSpPr>
          <p:spPr bwMode="auto">
            <a:xfrm>
              <a:off x="5500688" y="1865313"/>
              <a:ext cx="79375" cy="95250"/>
            </a:xfrm>
            <a:custGeom>
              <a:avLst/>
              <a:gdLst/>
              <a:ahLst/>
              <a:cxnLst>
                <a:cxn ang="0">
                  <a:pos x="388" y="605"/>
                </a:cxn>
                <a:cxn ang="0">
                  <a:pos x="296" y="605"/>
                </a:cxn>
                <a:cxn ang="0">
                  <a:pos x="309" y="546"/>
                </a:cxn>
                <a:cxn ang="0">
                  <a:pos x="307" y="544"/>
                </a:cxn>
                <a:cxn ang="0">
                  <a:pos x="244" y="602"/>
                </a:cxn>
                <a:cxn ang="0">
                  <a:pos x="170" y="617"/>
                </a:cxn>
                <a:cxn ang="0">
                  <a:pos x="123" y="612"/>
                </a:cxn>
                <a:cxn ang="0">
                  <a:pos x="66" y="589"/>
                </a:cxn>
                <a:cxn ang="0">
                  <a:pos x="19" y="535"/>
                </a:cxn>
                <a:cxn ang="0">
                  <a:pos x="0" y="437"/>
                </a:cxn>
                <a:cxn ang="0">
                  <a:pos x="16" y="333"/>
                </a:cxn>
                <a:cxn ang="0">
                  <a:pos x="63" y="243"/>
                </a:cxn>
                <a:cxn ang="0">
                  <a:pos x="137" y="179"/>
                </a:cxn>
                <a:cxn ang="0">
                  <a:pos x="238" y="155"/>
                </a:cxn>
                <a:cxn ang="0">
                  <a:pos x="318" y="171"/>
                </a:cxn>
                <a:cxn ang="0">
                  <a:pos x="370" y="227"/>
                </a:cxn>
                <a:cxn ang="0">
                  <a:pos x="372" y="227"/>
                </a:cxn>
                <a:cxn ang="0">
                  <a:pos x="420" y="0"/>
                </a:cxn>
                <a:cxn ang="0">
                  <a:pos x="517" y="0"/>
                </a:cxn>
                <a:cxn ang="0">
                  <a:pos x="388" y="605"/>
                </a:cxn>
                <a:cxn ang="0">
                  <a:pos x="347" y="336"/>
                </a:cxn>
                <a:cxn ang="0">
                  <a:pos x="341" y="296"/>
                </a:cxn>
                <a:cxn ang="0">
                  <a:pos x="324" y="262"/>
                </a:cxn>
                <a:cxn ang="0">
                  <a:pos x="294" y="239"/>
                </a:cxn>
                <a:cxn ang="0">
                  <a:pos x="250" y="231"/>
                </a:cxn>
                <a:cxn ang="0">
                  <a:pos x="181" y="249"/>
                </a:cxn>
                <a:cxn ang="0">
                  <a:pos x="133" y="297"/>
                </a:cxn>
                <a:cxn ang="0">
                  <a:pos x="106" y="364"/>
                </a:cxn>
                <a:cxn ang="0">
                  <a:pos x="97" y="437"/>
                </a:cxn>
                <a:cxn ang="0">
                  <a:pos x="122" y="514"/>
                </a:cxn>
                <a:cxn ang="0">
                  <a:pos x="197" y="541"/>
                </a:cxn>
                <a:cxn ang="0">
                  <a:pos x="262" y="521"/>
                </a:cxn>
                <a:cxn ang="0">
                  <a:pos x="309" y="472"/>
                </a:cxn>
                <a:cxn ang="0">
                  <a:pos x="338" y="406"/>
                </a:cxn>
                <a:cxn ang="0">
                  <a:pos x="347" y="336"/>
                </a:cxn>
              </a:cxnLst>
              <a:rect l="0" t="0" r="r" b="b"/>
              <a:pathLst>
                <a:path w="517" h="617">
                  <a:moveTo>
                    <a:pt x="388" y="605"/>
                  </a:moveTo>
                  <a:lnTo>
                    <a:pt x="296" y="605"/>
                  </a:lnTo>
                  <a:lnTo>
                    <a:pt x="309" y="546"/>
                  </a:lnTo>
                  <a:lnTo>
                    <a:pt x="307" y="544"/>
                  </a:lnTo>
                  <a:cubicBezTo>
                    <a:pt x="288" y="573"/>
                    <a:pt x="267" y="592"/>
                    <a:pt x="244" y="602"/>
                  </a:cubicBezTo>
                  <a:cubicBezTo>
                    <a:pt x="221" y="612"/>
                    <a:pt x="196" y="617"/>
                    <a:pt x="170" y="617"/>
                  </a:cubicBezTo>
                  <a:cubicBezTo>
                    <a:pt x="158" y="617"/>
                    <a:pt x="142" y="615"/>
                    <a:pt x="123" y="612"/>
                  </a:cubicBezTo>
                  <a:cubicBezTo>
                    <a:pt x="104" y="609"/>
                    <a:pt x="85" y="601"/>
                    <a:pt x="66" y="589"/>
                  </a:cubicBezTo>
                  <a:cubicBezTo>
                    <a:pt x="48" y="576"/>
                    <a:pt x="32" y="559"/>
                    <a:pt x="19" y="535"/>
                  </a:cubicBezTo>
                  <a:cubicBezTo>
                    <a:pt x="6" y="511"/>
                    <a:pt x="0" y="479"/>
                    <a:pt x="0" y="437"/>
                  </a:cubicBezTo>
                  <a:cubicBezTo>
                    <a:pt x="0" y="402"/>
                    <a:pt x="5" y="367"/>
                    <a:pt x="16" y="333"/>
                  </a:cubicBezTo>
                  <a:cubicBezTo>
                    <a:pt x="27" y="300"/>
                    <a:pt x="42" y="270"/>
                    <a:pt x="63" y="243"/>
                  </a:cubicBezTo>
                  <a:cubicBezTo>
                    <a:pt x="83" y="217"/>
                    <a:pt x="108" y="195"/>
                    <a:pt x="137" y="179"/>
                  </a:cubicBezTo>
                  <a:cubicBezTo>
                    <a:pt x="167" y="163"/>
                    <a:pt x="200" y="155"/>
                    <a:pt x="238" y="155"/>
                  </a:cubicBezTo>
                  <a:cubicBezTo>
                    <a:pt x="267" y="155"/>
                    <a:pt x="294" y="160"/>
                    <a:pt x="318" y="171"/>
                  </a:cubicBezTo>
                  <a:cubicBezTo>
                    <a:pt x="341" y="182"/>
                    <a:pt x="359" y="200"/>
                    <a:pt x="370" y="227"/>
                  </a:cubicBezTo>
                  <a:lnTo>
                    <a:pt x="372" y="227"/>
                  </a:lnTo>
                  <a:lnTo>
                    <a:pt x="420" y="0"/>
                  </a:lnTo>
                  <a:lnTo>
                    <a:pt x="517" y="0"/>
                  </a:lnTo>
                  <a:lnTo>
                    <a:pt x="388" y="605"/>
                  </a:lnTo>
                  <a:close/>
                  <a:moveTo>
                    <a:pt x="347" y="336"/>
                  </a:moveTo>
                  <a:cubicBezTo>
                    <a:pt x="347" y="322"/>
                    <a:pt x="345" y="309"/>
                    <a:pt x="341" y="296"/>
                  </a:cubicBezTo>
                  <a:cubicBezTo>
                    <a:pt x="338" y="283"/>
                    <a:pt x="332" y="271"/>
                    <a:pt x="324" y="262"/>
                  </a:cubicBezTo>
                  <a:cubicBezTo>
                    <a:pt x="317" y="253"/>
                    <a:pt x="307" y="245"/>
                    <a:pt x="294" y="239"/>
                  </a:cubicBezTo>
                  <a:cubicBezTo>
                    <a:pt x="282" y="234"/>
                    <a:pt x="267" y="231"/>
                    <a:pt x="250" y="231"/>
                  </a:cubicBezTo>
                  <a:cubicBezTo>
                    <a:pt x="223" y="231"/>
                    <a:pt x="200" y="237"/>
                    <a:pt x="181" y="249"/>
                  </a:cubicBezTo>
                  <a:cubicBezTo>
                    <a:pt x="162" y="261"/>
                    <a:pt x="146" y="277"/>
                    <a:pt x="133" y="297"/>
                  </a:cubicBezTo>
                  <a:cubicBezTo>
                    <a:pt x="121" y="317"/>
                    <a:pt x="112" y="339"/>
                    <a:pt x="106" y="364"/>
                  </a:cubicBezTo>
                  <a:cubicBezTo>
                    <a:pt x="100" y="389"/>
                    <a:pt x="97" y="413"/>
                    <a:pt x="97" y="437"/>
                  </a:cubicBezTo>
                  <a:cubicBezTo>
                    <a:pt x="97" y="470"/>
                    <a:pt x="105" y="496"/>
                    <a:pt x="122" y="514"/>
                  </a:cubicBezTo>
                  <a:cubicBezTo>
                    <a:pt x="139" y="532"/>
                    <a:pt x="164" y="541"/>
                    <a:pt x="197" y="541"/>
                  </a:cubicBezTo>
                  <a:cubicBezTo>
                    <a:pt x="222" y="541"/>
                    <a:pt x="244" y="534"/>
                    <a:pt x="262" y="521"/>
                  </a:cubicBezTo>
                  <a:cubicBezTo>
                    <a:pt x="281" y="508"/>
                    <a:pt x="296" y="492"/>
                    <a:pt x="309" y="472"/>
                  </a:cubicBezTo>
                  <a:cubicBezTo>
                    <a:pt x="322" y="452"/>
                    <a:pt x="331" y="430"/>
                    <a:pt x="338" y="406"/>
                  </a:cubicBezTo>
                  <a:cubicBezTo>
                    <a:pt x="344" y="381"/>
                    <a:pt x="347" y="358"/>
                    <a:pt x="347" y="3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0" name="Freeform 161"/>
            <p:cNvSpPr>
              <a:spLocks noEditPoints="1"/>
            </p:cNvSpPr>
            <p:nvPr userDrawn="1"/>
          </p:nvSpPr>
          <p:spPr bwMode="auto">
            <a:xfrm>
              <a:off x="5576888" y="18653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1" name="Freeform 162"/>
            <p:cNvSpPr>
              <a:spLocks noEditPoints="1"/>
            </p:cNvSpPr>
            <p:nvPr userDrawn="1"/>
          </p:nvSpPr>
          <p:spPr bwMode="auto">
            <a:xfrm>
              <a:off x="5610225" y="18891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2" name="Freeform 163"/>
            <p:cNvSpPr>
              <a:spLocks/>
            </p:cNvSpPr>
            <p:nvPr userDrawn="1"/>
          </p:nvSpPr>
          <p:spPr bwMode="auto">
            <a:xfrm>
              <a:off x="5680075" y="1889125"/>
              <a:ext cx="60325"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84" name="Group 362"/>
          <p:cNvGrpSpPr/>
          <p:nvPr/>
        </p:nvGrpSpPr>
        <p:grpSpPr>
          <a:xfrm>
            <a:off x="528638" y="404813"/>
            <a:ext cx="2455862" cy="485775"/>
            <a:chOff x="528638" y="404813"/>
            <a:chExt cx="2455862" cy="485775"/>
          </a:xfrm>
        </p:grpSpPr>
        <p:sp>
          <p:nvSpPr>
            <p:cNvPr id="1254" name="AutoShape 165"/>
            <p:cNvSpPr>
              <a:spLocks noChangeAspect="1" noChangeArrowheads="1" noTextEdit="1"/>
            </p:cNvSpPr>
            <p:nvPr userDrawn="1"/>
          </p:nvSpPr>
          <p:spPr bwMode="auto">
            <a:xfrm>
              <a:off x="528638" y="404813"/>
              <a:ext cx="2455862"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5" name="Rectangle 167"/>
            <p:cNvSpPr>
              <a:spLocks noChangeArrowheads="1"/>
            </p:cNvSpPr>
            <p:nvPr userDrawn="1"/>
          </p:nvSpPr>
          <p:spPr bwMode="auto">
            <a:xfrm>
              <a:off x="528638" y="404813"/>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6" name="Freeform 168"/>
            <p:cNvSpPr>
              <a:spLocks/>
            </p:cNvSpPr>
            <p:nvPr userDrawn="1"/>
          </p:nvSpPr>
          <p:spPr bwMode="auto">
            <a:xfrm>
              <a:off x="741363" y="452438"/>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7" name="Freeform 169"/>
            <p:cNvSpPr>
              <a:spLocks/>
            </p:cNvSpPr>
            <p:nvPr userDrawn="1"/>
          </p:nvSpPr>
          <p:spPr bwMode="auto">
            <a:xfrm>
              <a:off x="838200" y="452438"/>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8" name="Freeform 170"/>
            <p:cNvSpPr>
              <a:spLocks/>
            </p:cNvSpPr>
            <p:nvPr userDrawn="1"/>
          </p:nvSpPr>
          <p:spPr bwMode="auto">
            <a:xfrm>
              <a:off x="549275" y="452438"/>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9" name="Freeform 171"/>
            <p:cNvSpPr>
              <a:spLocks noEditPoints="1"/>
            </p:cNvSpPr>
            <p:nvPr userDrawn="1"/>
          </p:nvSpPr>
          <p:spPr bwMode="auto">
            <a:xfrm>
              <a:off x="1095375" y="452438"/>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0" name="Freeform 172"/>
            <p:cNvSpPr>
              <a:spLocks/>
            </p:cNvSpPr>
            <p:nvPr userDrawn="1"/>
          </p:nvSpPr>
          <p:spPr bwMode="auto">
            <a:xfrm>
              <a:off x="1262063" y="496888"/>
              <a:ext cx="122237"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1" name="Freeform 173"/>
            <p:cNvSpPr>
              <a:spLocks/>
            </p:cNvSpPr>
            <p:nvPr userDrawn="1"/>
          </p:nvSpPr>
          <p:spPr bwMode="auto">
            <a:xfrm>
              <a:off x="1400175" y="493713"/>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2" name="Freeform 174"/>
            <p:cNvSpPr>
              <a:spLocks noEditPoints="1"/>
            </p:cNvSpPr>
            <p:nvPr userDrawn="1"/>
          </p:nvSpPr>
          <p:spPr bwMode="auto">
            <a:xfrm>
              <a:off x="1536700" y="452438"/>
              <a:ext cx="46037"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3" name="Freeform 175"/>
            <p:cNvSpPr>
              <a:spLocks/>
            </p:cNvSpPr>
            <p:nvPr userDrawn="1"/>
          </p:nvSpPr>
          <p:spPr bwMode="auto">
            <a:xfrm>
              <a:off x="1606550" y="493713"/>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4" name="Freeform 176"/>
            <p:cNvSpPr>
              <a:spLocks noEditPoints="1"/>
            </p:cNvSpPr>
            <p:nvPr userDrawn="1"/>
          </p:nvSpPr>
          <p:spPr bwMode="auto">
            <a:xfrm>
              <a:off x="1747838" y="493713"/>
              <a:ext cx="128587"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5" name="Freeform 177"/>
            <p:cNvSpPr>
              <a:spLocks/>
            </p:cNvSpPr>
            <p:nvPr userDrawn="1"/>
          </p:nvSpPr>
          <p:spPr bwMode="auto">
            <a:xfrm>
              <a:off x="1887538" y="493713"/>
              <a:ext cx="119062"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6" name="Freeform 178"/>
            <p:cNvSpPr>
              <a:spLocks/>
            </p:cNvSpPr>
            <p:nvPr userDrawn="1"/>
          </p:nvSpPr>
          <p:spPr bwMode="auto">
            <a:xfrm>
              <a:off x="2016125" y="493713"/>
              <a:ext cx="119062"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7" name="Freeform 179"/>
            <p:cNvSpPr>
              <a:spLocks/>
            </p:cNvSpPr>
            <p:nvPr userDrawn="1"/>
          </p:nvSpPr>
          <p:spPr bwMode="auto">
            <a:xfrm>
              <a:off x="2216150" y="447676"/>
              <a:ext cx="147637"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8" name="Freeform 180"/>
            <p:cNvSpPr>
              <a:spLocks/>
            </p:cNvSpPr>
            <p:nvPr userDrawn="1"/>
          </p:nvSpPr>
          <p:spPr bwMode="auto">
            <a:xfrm>
              <a:off x="2371725" y="493713"/>
              <a:ext cx="125412"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9" name="Freeform 181"/>
            <p:cNvSpPr>
              <a:spLocks/>
            </p:cNvSpPr>
            <p:nvPr userDrawn="1"/>
          </p:nvSpPr>
          <p:spPr bwMode="auto">
            <a:xfrm>
              <a:off x="2513013" y="452438"/>
              <a:ext cx="122237"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0" name="Freeform 182"/>
            <p:cNvSpPr>
              <a:spLocks noEditPoints="1"/>
            </p:cNvSpPr>
            <p:nvPr userDrawn="1"/>
          </p:nvSpPr>
          <p:spPr bwMode="auto">
            <a:xfrm>
              <a:off x="2651125" y="493713"/>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1" name="Freeform 183"/>
            <p:cNvSpPr>
              <a:spLocks noEditPoints="1"/>
            </p:cNvSpPr>
            <p:nvPr userDrawn="1"/>
          </p:nvSpPr>
          <p:spPr bwMode="auto">
            <a:xfrm>
              <a:off x="2792413" y="493713"/>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2" name="Rectangle 184"/>
            <p:cNvSpPr>
              <a:spLocks noChangeArrowheads="1"/>
            </p:cNvSpPr>
            <p:nvPr userDrawn="1"/>
          </p:nvSpPr>
          <p:spPr bwMode="auto">
            <a:xfrm>
              <a:off x="2938463" y="452438"/>
              <a:ext cx="46037"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4728930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39469"/>
            <a:ext cx="8229600" cy="1143000"/>
          </a:xfrm>
        </p:spPr>
        <p:txBody>
          <a:bodyPr>
            <a:normAutofit/>
          </a:bodyPr>
          <a:lstStyle>
            <a:lvl1pPr algn="l">
              <a:defRPr sz="3200">
                <a:solidFill>
                  <a:srgbClr val="00467F"/>
                </a:solidFill>
              </a:defRPr>
            </a:lvl1pPr>
          </a:lstStyle>
          <a:p>
            <a:r>
              <a:rPr lang="en-US"/>
              <a:t>Click to edit Master title style</a:t>
            </a:r>
          </a:p>
        </p:txBody>
      </p:sp>
      <p:sp>
        <p:nvSpPr>
          <p:cNvPr id="3" name="Content Placeholder 2"/>
          <p:cNvSpPr>
            <a:spLocks noGrp="1"/>
          </p:cNvSpPr>
          <p:nvPr>
            <p:ph idx="1"/>
          </p:nvPr>
        </p:nvSpPr>
        <p:spPr>
          <a:xfrm>
            <a:off x="533400" y="1600201"/>
            <a:ext cx="8229600" cy="4191000"/>
          </a:xfrm>
        </p:spPr>
        <p:txBody>
          <a:bodyPr>
            <a:normAutofit/>
          </a:bodyPr>
          <a:lstStyle>
            <a:lvl1pPr>
              <a:defRPr sz="2400">
                <a:solidFill>
                  <a:srgbClr val="00467F"/>
                </a:solidFill>
              </a:defRPr>
            </a:lvl1pPr>
            <a:lvl2pPr>
              <a:defRPr sz="2400">
                <a:solidFill>
                  <a:srgbClr val="00467F"/>
                </a:solidFill>
              </a:defRPr>
            </a:lvl2pPr>
            <a:lvl3pPr>
              <a:defRPr sz="2400">
                <a:solidFill>
                  <a:srgbClr val="00467F"/>
                </a:solidFill>
              </a:defRPr>
            </a:lvl3pPr>
            <a:lvl4pPr>
              <a:defRPr sz="2400">
                <a:solidFill>
                  <a:srgbClr val="00467F"/>
                </a:solidFill>
              </a:defRPr>
            </a:lvl4pPr>
            <a:lvl5pPr>
              <a:defRPr sz="2400">
                <a:solidFill>
                  <a:srgbClr val="0046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descr="World Arrows texture3.jpg"/>
          <p:cNvPicPr>
            <a:picLocks noChangeAspect="1"/>
          </p:cNvPicPr>
          <p:nvPr/>
        </p:nvPicPr>
        <p:blipFill>
          <a:blip r:embed="rId2" cstate="print"/>
          <a:srcRect t="56734" b="26006"/>
          <a:stretch>
            <a:fillRect/>
          </a:stretch>
        </p:blipFill>
        <p:spPr>
          <a:xfrm>
            <a:off x="0" y="5990492"/>
            <a:ext cx="9144000" cy="867508"/>
          </a:xfrm>
          <a:prstGeom prst="rect">
            <a:avLst/>
          </a:prstGeom>
        </p:spPr>
      </p:pic>
      <p:sp>
        <p:nvSpPr>
          <p:cNvPr id="14" name="Rectangle 13"/>
          <p:cNvSpPr/>
          <p:nvPr/>
        </p:nvSpPr>
        <p:spPr>
          <a:xfrm>
            <a:off x="0" y="5896708"/>
            <a:ext cx="9144000" cy="961292"/>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7"/>
          <p:cNvGrpSpPr/>
          <p:nvPr/>
        </p:nvGrpSpPr>
        <p:grpSpPr>
          <a:xfrm>
            <a:off x="6242538" y="6469415"/>
            <a:ext cx="2404823" cy="207610"/>
            <a:chOff x="6846888" y="6524625"/>
            <a:chExt cx="1765301" cy="152400"/>
          </a:xfrm>
        </p:grpSpPr>
        <p:sp>
          <p:nvSpPr>
            <p:cNvPr id="19"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6" name="Rectangle 45"/>
          <p:cNvSpPr/>
          <p:nvPr/>
        </p:nvSpPr>
        <p:spPr>
          <a:xfrm>
            <a:off x="0" y="5943597"/>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2"/>
          <p:cNvGrpSpPr/>
          <p:nvPr/>
        </p:nvGrpSpPr>
        <p:grpSpPr>
          <a:xfrm>
            <a:off x="533400" y="6184900"/>
            <a:ext cx="2455863" cy="485775"/>
            <a:chOff x="533400" y="6184900"/>
            <a:chExt cx="2455863" cy="485775"/>
          </a:xfrm>
        </p:grpSpPr>
        <p:sp>
          <p:nvSpPr>
            <p:cNvPr id="2051" name="AutoShape 3"/>
            <p:cNvSpPr>
              <a:spLocks noChangeAspect="1" noChangeArrowheads="1" noTextEdit="1"/>
            </p:cNvSpPr>
            <p:nvPr userDrawn="1"/>
          </p:nvSpPr>
          <p:spPr bwMode="auto">
            <a:xfrm>
              <a:off x="533400" y="6184900"/>
              <a:ext cx="24558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3" name="Rectangle 5"/>
            <p:cNvSpPr>
              <a:spLocks noChangeArrowheads="1"/>
            </p:cNvSpPr>
            <p:nvPr userDrawn="1"/>
          </p:nvSpPr>
          <p:spPr bwMode="auto">
            <a:xfrm>
              <a:off x="533400" y="6184900"/>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4" name="Freeform 6"/>
            <p:cNvSpPr>
              <a:spLocks/>
            </p:cNvSpPr>
            <p:nvPr userDrawn="1"/>
          </p:nvSpPr>
          <p:spPr bwMode="auto">
            <a:xfrm>
              <a:off x="746125" y="6232525"/>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5" name="Freeform 7"/>
            <p:cNvSpPr>
              <a:spLocks/>
            </p:cNvSpPr>
            <p:nvPr userDrawn="1"/>
          </p:nvSpPr>
          <p:spPr bwMode="auto">
            <a:xfrm>
              <a:off x="842963" y="6232525"/>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6" name="Freeform 8"/>
            <p:cNvSpPr>
              <a:spLocks/>
            </p:cNvSpPr>
            <p:nvPr userDrawn="1"/>
          </p:nvSpPr>
          <p:spPr bwMode="auto">
            <a:xfrm>
              <a:off x="554038" y="6232525"/>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7" name="Freeform 9"/>
            <p:cNvSpPr>
              <a:spLocks noEditPoints="1"/>
            </p:cNvSpPr>
            <p:nvPr userDrawn="1"/>
          </p:nvSpPr>
          <p:spPr bwMode="auto">
            <a:xfrm>
              <a:off x="1100138" y="6232525"/>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8" name="Freeform 10"/>
            <p:cNvSpPr>
              <a:spLocks/>
            </p:cNvSpPr>
            <p:nvPr userDrawn="1"/>
          </p:nvSpPr>
          <p:spPr bwMode="auto">
            <a:xfrm>
              <a:off x="1266825" y="6276975"/>
              <a:ext cx="122238"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9" name="Freeform 11"/>
            <p:cNvSpPr>
              <a:spLocks/>
            </p:cNvSpPr>
            <p:nvPr userDrawn="1"/>
          </p:nvSpPr>
          <p:spPr bwMode="auto">
            <a:xfrm>
              <a:off x="1404938" y="6273800"/>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0" name="Freeform 12"/>
            <p:cNvSpPr>
              <a:spLocks noEditPoints="1"/>
            </p:cNvSpPr>
            <p:nvPr userDrawn="1"/>
          </p:nvSpPr>
          <p:spPr bwMode="auto">
            <a:xfrm>
              <a:off x="1541463" y="6232525"/>
              <a:ext cx="46038"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1" name="Freeform 13"/>
            <p:cNvSpPr>
              <a:spLocks/>
            </p:cNvSpPr>
            <p:nvPr userDrawn="1"/>
          </p:nvSpPr>
          <p:spPr bwMode="auto">
            <a:xfrm>
              <a:off x="1611313" y="6273800"/>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2" name="Freeform 14"/>
            <p:cNvSpPr>
              <a:spLocks noEditPoints="1"/>
            </p:cNvSpPr>
            <p:nvPr userDrawn="1"/>
          </p:nvSpPr>
          <p:spPr bwMode="auto">
            <a:xfrm>
              <a:off x="1752600" y="6273800"/>
              <a:ext cx="128588"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3" name="Freeform 15"/>
            <p:cNvSpPr>
              <a:spLocks/>
            </p:cNvSpPr>
            <p:nvPr userDrawn="1"/>
          </p:nvSpPr>
          <p:spPr bwMode="auto">
            <a:xfrm>
              <a:off x="1892300" y="6273800"/>
              <a:ext cx="119063"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4" name="Freeform 16"/>
            <p:cNvSpPr>
              <a:spLocks/>
            </p:cNvSpPr>
            <p:nvPr userDrawn="1"/>
          </p:nvSpPr>
          <p:spPr bwMode="auto">
            <a:xfrm>
              <a:off x="2020888" y="6273800"/>
              <a:ext cx="119063"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5" name="Freeform 17"/>
            <p:cNvSpPr>
              <a:spLocks/>
            </p:cNvSpPr>
            <p:nvPr userDrawn="1"/>
          </p:nvSpPr>
          <p:spPr bwMode="auto">
            <a:xfrm>
              <a:off x="2220913" y="6227763"/>
              <a:ext cx="147638"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6" name="Freeform 18"/>
            <p:cNvSpPr>
              <a:spLocks/>
            </p:cNvSpPr>
            <p:nvPr userDrawn="1"/>
          </p:nvSpPr>
          <p:spPr bwMode="auto">
            <a:xfrm>
              <a:off x="2376488" y="6273800"/>
              <a:ext cx="125413"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7" name="Freeform 19"/>
            <p:cNvSpPr>
              <a:spLocks/>
            </p:cNvSpPr>
            <p:nvPr userDrawn="1"/>
          </p:nvSpPr>
          <p:spPr bwMode="auto">
            <a:xfrm>
              <a:off x="2517775" y="6232525"/>
              <a:ext cx="122238"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8" name="Freeform 20"/>
            <p:cNvSpPr>
              <a:spLocks noEditPoints="1"/>
            </p:cNvSpPr>
            <p:nvPr userDrawn="1"/>
          </p:nvSpPr>
          <p:spPr bwMode="auto">
            <a:xfrm>
              <a:off x="2655888" y="6273800"/>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9" name="Freeform 21"/>
            <p:cNvSpPr>
              <a:spLocks noEditPoints="1"/>
            </p:cNvSpPr>
            <p:nvPr userDrawn="1"/>
          </p:nvSpPr>
          <p:spPr bwMode="auto">
            <a:xfrm>
              <a:off x="2797175" y="6273800"/>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0" name="Rectangle 22"/>
            <p:cNvSpPr>
              <a:spLocks noChangeArrowheads="1"/>
            </p:cNvSpPr>
            <p:nvPr userDrawn="1"/>
          </p:nvSpPr>
          <p:spPr bwMode="auto">
            <a:xfrm>
              <a:off x="2943225" y="6232525"/>
              <a:ext cx="46038"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2777068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solidFill>
                  <a:srgbClr val="00467F"/>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255477"/>
          </a:xfrm>
        </p:spPr>
        <p:txBody>
          <a:bodyPr>
            <a:normAutofit/>
          </a:bodyPr>
          <a:lstStyle>
            <a:lvl1pPr>
              <a:defRPr sz="2000">
                <a:solidFill>
                  <a:srgbClr val="00467F"/>
                </a:solidFill>
              </a:defRPr>
            </a:lvl1pPr>
            <a:lvl2pPr>
              <a:defRPr sz="2000">
                <a:solidFill>
                  <a:srgbClr val="00467F"/>
                </a:solidFill>
              </a:defRPr>
            </a:lvl2pPr>
            <a:lvl3pPr>
              <a:defRPr sz="2000">
                <a:solidFill>
                  <a:srgbClr val="00467F"/>
                </a:solidFill>
              </a:defRPr>
            </a:lvl3pPr>
            <a:lvl4pPr>
              <a:defRPr sz="2000">
                <a:solidFill>
                  <a:srgbClr val="00467F"/>
                </a:solidFill>
              </a:defRPr>
            </a:lvl4pPr>
            <a:lvl5pPr>
              <a:defRPr sz="2000">
                <a:solidFill>
                  <a:srgbClr val="00467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255477"/>
          </a:xfrm>
        </p:spPr>
        <p:txBody>
          <a:bodyPr>
            <a:normAutofit/>
          </a:bodyPr>
          <a:lstStyle>
            <a:lvl1pPr>
              <a:defRPr sz="2000">
                <a:solidFill>
                  <a:srgbClr val="00467F"/>
                </a:solidFill>
              </a:defRPr>
            </a:lvl1pPr>
            <a:lvl2pPr>
              <a:defRPr sz="2000">
                <a:solidFill>
                  <a:srgbClr val="00467F"/>
                </a:solidFill>
              </a:defRPr>
            </a:lvl2pPr>
            <a:lvl3pPr>
              <a:defRPr sz="2000">
                <a:solidFill>
                  <a:srgbClr val="00467F"/>
                </a:solidFill>
              </a:defRPr>
            </a:lvl3pPr>
            <a:lvl4pPr>
              <a:defRPr sz="2000">
                <a:solidFill>
                  <a:srgbClr val="00467F"/>
                </a:solidFill>
              </a:defRPr>
            </a:lvl4pPr>
            <a:lvl5pPr>
              <a:defRPr sz="2000">
                <a:solidFill>
                  <a:srgbClr val="00467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World Arrows texture3.jpg"/>
          <p:cNvPicPr>
            <a:picLocks noChangeAspect="1"/>
          </p:cNvPicPr>
          <p:nvPr/>
        </p:nvPicPr>
        <p:blipFill>
          <a:blip r:embed="rId2" cstate="print"/>
          <a:srcRect t="56734" b="26006"/>
          <a:stretch>
            <a:fillRect/>
          </a:stretch>
        </p:blipFill>
        <p:spPr>
          <a:xfrm>
            <a:off x="0" y="5990492"/>
            <a:ext cx="9144000" cy="867508"/>
          </a:xfrm>
          <a:prstGeom prst="rect">
            <a:avLst/>
          </a:prstGeom>
        </p:spPr>
      </p:pic>
      <p:sp>
        <p:nvSpPr>
          <p:cNvPr id="39" name="Rectangle 38"/>
          <p:cNvSpPr/>
          <p:nvPr/>
        </p:nvSpPr>
        <p:spPr>
          <a:xfrm>
            <a:off x="0" y="5943597"/>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0" y="5896708"/>
            <a:ext cx="9144000" cy="961292"/>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0"/>
          <p:cNvGrpSpPr/>
          <p:nvPr/>
        </p:nvGrpSpPr>
        <p:grpSpPr>
          <a:xfrm>
            <a:off x="6242538" y="6469415"/>
            <a:ext cx="2404823" cy="207610"/>
            <a:chOff x="6846888" y="6524625"/>
            <a:chExt cx="1765301" cy="152400"/>
          </a:xfrm>
        </p:grpSpPr>
        <p:sp>
          <p:nvSpPr>
            <p:cNvPr id="12"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40"/>
          <p:cNvGrpSpPr/>
          <p:nvPr/>
        </p:nvGrpSpPr>
        <p:grpSpPr>
          <a:xfrm>
            <a:off x="533400" y="6184900"/>
            <a:ext cx="2455863" cy="485775"/>
            <a:chOff x="533400" y="6184900"/>
            <a:chExt cx="2455863" cy="485775"/>
          </a:xfrm>
        </p:grpSpPr>
        <p:sp>
          <p:nvSpPr>
            <p:cNvPr id="42" name="AutoShape 3"/>
            <p:cNvSpPr>
              <a:spLocks noChangeAspect="1" noChangeArrowheads="1" noTextEdit="1"/>
            </p:cNvSpPr>
            <p:nvPr userDrawn="1"/>
          </p:nvSpPr>
          <p:spPr bwMode="auto">
            <a:xfrm>
              <a:off x="533400" y="6184900"/>
              <a:ext cx="24558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5"/>
            <p:cNvSpPr>
              <a:spLocks noChangeArrowheads="1"/>
            </p:cNvSpPr>
            <p:nvPr userDrawn="1"/>
          </p:nvSpPr>
          <p:spPr bwMode="auto">
            <a:xfrm>
              <a:off x="533400" y="6184900"/>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6"/>
            <p:cNvSpPr>
              <a:spLocks/>
            </p:cNvSpPr>
            <p:nvPr userDrawn="1"/>
          </p:nvSpPr>
          <p:spPr bwMode="auto">
            <a:xfrm>
              <a:off x="746125" y="6232525"/>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7"/>
            <p:cNvSpPr>
              <a:spLocks/>
            </p:cNvSpPr>
            <p:nvPr userDrawn="1"/>
          </p:nvSpPr>
          <p:spPr bwMode="auto">
            <a:xfrm>
              <a:off x="842963" y="6232525"/>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8"/>
            <p:cNvSpPr>
              <a:spLocks/>
            </p:cNvSpPr>
            <p:nvPr userDrawn="1"/>
          </p:nvSpPr>
          <p:spPr bwMode="auto">
            <a:xfrm>
              <a:off x="554038" y="6232525"/>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9"/>
            <p:cNvSpPr>
              <a:spLocks noEditPoints="1"/>
            </p:cNvSpPr>
            <p:nvPr userDrawn="1"/>
          </p:nvSpPr>
          <p:spPr bwMode="auto">
            <a:xfrm>
              <a:off x="1100138" y="6232525"/>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0"/>
            <p:cNvSpPr>
              <a:spLocks/>
            </p:cNvSpPr>
            <p:nvPr userDrawn="1"/>
          </p:nvSpPr>
          <p:spPr bwMode="auto">
            <a:xfrm>
              <a:off x="1266825" y="6276975"/>
              <a:ext cx="122238"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1"/>
            <p:cNvSpPr>
              <a:spLocks/>
            </p:cNvSpPr>
            <p:nvPr userDrawn="1"/>
          </p:nvSpPr>
          <p:spPr bwMode="auto">
            <a:xfrm>
              <a:off x="1404938" y="6273800"/>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2"/>
            <p:cNvSpPr>
              <a:spLocks noEditPoints="1"/>
            </p:cNvSpPr>
            <p:nvPr userDrawn="1"/>
          </p:nvSpPr>
          <p:spPr bwMode="auto">
            <a:xfrm>
              <a:off x="1541463" y="6232525"/>
              <a:ext cx="46038"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
            <p:cNvSpPr>
              <a:spLocks/>
            </p:cNvSpPr>
            <p:nvPr userDrawn="1"/>
          </p:nvSpPr>
          <p:spPr bwMode="auto">
            <a:xfrm>
              <a:off x="1611313" y="6273800"/>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4"/>
            <p:cNvSpPr>
              <a:spLocks noEditPoints="1"/>
            </p:cNvSpPr>
            <p:nvPr userDrawn="1"/>
          </p:nvSpPr>
          <p:spPr bwMode="auto">
            <a:xfrm>
              <a:off x="1752600" y="6273800"/>
              <a:ext cx="128588"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5"/>
            <p:cNvSpPr>
              <a:spLocks/>
            </p:cNvSpPr>
            <p:nvPr userDrawn="1"/>
          </p:nvSpPr>
          <p:spPr bwMode="auto">
            <a:xfrm>
              <a:off x="1892300" y="6273800"/>
              <a:ext cx="119063"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6"/>
            <p:cNvSpPr>
              <a:spLocks/>
            </p:cNvSpPr>
            <p:nvPr userDrawn="1"/>
          </p:nvSpPr>
          <p:spPr bwMode="auto">
            <a:xfrm>
              <a:off x="2020888" y="6273800"/>
              <a:ext cx="119063"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7"/>
            <p:cNvSpPr>
              <a:spLocks/>
            </p:cNvSpPr>
            <p:nvPr userDrawn="1"/>
          </p:nvSpPr>
          <p:spPr bwMode="auto">
            <a:xfrm>
              <a:off x="2220913" y="6227763"/>
              <a:ext cx="147638"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8"/>
            <p:cNvSpPr>
              <a:spLocks/>
            </p:cNvSpPr>
            <p:nvPr userDrawn="1"/>
          </p:nvSpPr>
          <p:spPr bwMode="auto">
            <a:xfrm>
              <a:off x="2376488" y="6273800"/>
              <a:ext cx="125413"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9"/>
            <p:cNvSpPr>
              <a:spLocks/>
            </p:cNvSpPr>
            <p:nvPr userDrawn="1"/>
          </p:nvSpPr>
          <p:spPr bwMode="auto">
            <a:xfrm>
              <a:off x="2517775" y="6232525"/>
              <a:ext cx="122238"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0"/>
            <p:cNvSpPr>
              <a:spLocks noEditPoints="1"/>
            </p:cNvSpPr>
            <p:nvPr userDrawn="1"/>
          </p:nvSpPr>
          <p:spPr bwMode="auto">
            <a:xfrm>
              <a:off x="2655888" y="6273800"/>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1"/>
            <p:cNvSpPr>
              <a:spLocks noEditPoints="1"/>
            </p:cNvSpPr>
            <p:nvPr userDrawn="1"/>
          </p:nvSpPr>
          <p:spPr bwMode="auto">
            <a:xfrm>
              <a:off x="2797175" y="6273800"/>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22"/>
            <p:cNvSpPr>
              <a:spLocks noChangeArrowheads="1"/>
            </p:cNvSpPr>
            <p:nvPr userDrawn="1"/>
          </p:nvSpPr>
          <p:spPr bwMode="auto">
            <a:xfrm>
              <a:off x="2943225" y="6232525"/>
              <a:ext cx="46038"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076397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solidFill>
                  <a:srgbClr val="00467F"/>
                </a:solidFill>
              </a:defRPr>
            </a:lvl1pPr>
          </a:lstStyle>
          <a:p>
            <a:r>
              <a:rPr lang="en-US"/>
              <a:t>Click to edit Master title style</a:t>
            </a:r>
          </a:p>
        </p:txBody>
      </p:sp>
      <p:pic>
        <p:nvPicPr>
          <p:cNvPr id="6" name="Picture 5" descr="World Arrows texture3.jpg"/>
          <p:cNvPicPr>
            <a:picLocks noChangeAspect="1"/>
          </p:cNvPicPr>
          <p:nvPr/>
        </p:nvPicPr>
        <p:blipFill>
          <a:blip r:embed="rId2" cstate="print"/>
          <a:srcRect t="56734" b="26006"/>
          <a:stretch>
            <a:fillRect/>
          </a:stretch>
        </p:blipFill>
        <p:spPr>
          <a:xfrm>
            <a:off x="0" y="5990492"/>
            <a:ext cx="9144000" cy="867508"/>
          </a:xfrm>
          <a:prstGeom prst="rect">
            <a:avLst/>
          </a:prstGeom>
        </p:spPr>
      </p:pic>
      <p:sp>
        <p:nvSpPr>
          <p:cNvPr id="7" name="Rectangle 6"/>
          <p:cNvSpPr/>
          <p:nvPr/>
        </p:nvSpPr>
        <p:spPr>
          <a:xfrm>
            <a:off x="0" y="5978770"/>
            <a:ext cx="9144000" cy="879230"/>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0" y="5943597"/>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0" y="5896708"/>
            <a:ext cx="9144000" cy="961292"/>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8"/>
          <p:cNvGrpSpPr/>
          <p:nvPr/>
        </p:nvGrpSpPr>
        <p:grpSpPr>
          <a:xfrm>
            <a:off x="6242538" y="6469415"/>
            <a:ext cx="2404823" cy="207610"/>
            <a:chOff x="6846888" y="6524625"/>
            <a:chExt cx="1765301" cy="152400"/>
          </a:xfrm>
        </p:grpSpPr>
        <p:sp>
          <p:nvSpPr>
            <p:cNvPr id="10"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 name="Group 38"/>
          <p:cNvGrpSpPr/>
          <p:nvPr/>
        </p:nvGrpSpPr>
        <p:grpSpPr>
          <a:xfrm>
            <a:off x="533400" y="6184900"/>
            <a:ext cx="2455863" cy="485775"/>
            <a:chOff x="533400" y="6184900"/>
            <a:chExt cx="2455863" cy="485775"/>
          </a:xfrm>
        </p:grpSpPr>
        <p:sp>
          <p:nvSpPr>
            <p:cNvPr id="40" name="AutoShape 3"/>
            <p:cNvSpPr>
              <a:spLocks noChangeAspect="1" noChangeArrowheads="1" noTextEdit="1"/>
            </p:cNvSpPr>
            <p:nvPr userDrawn="1"/>
          </p:nvSpPr>
          <p:spPr bwMode="auto">
            <a:xfrm>
              <a:off x="533400" y="6184900"/>
              <a:ext cx="24558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5"/>
            <p:cNvSpPr>
              <a:spLocks noChangeArrowheads="1"/>
            </p:cNvSpPr>
            <p:nvPr userDrawn="1"/>
          </p:nvSpPr>
          <p:spPr bwMode="auto">
            <a:xfrm>
              <a:off x="533400" y="6184900"/>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6"/>
            <p:cNvSpPr>
              <a:spLocks/>
            </p:cNvSpPr>
            <p:nvPr userDrawn="1"/>
          </p:nvSpPr>
          <p:spPr bwMode="auto">
            <a:xfrm>
              <a:off x="746125" y="6232525"/>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7"/>
            <p:cNvSpPr>
              <a:spLocks/>
            </p:cNvSpPr>
            <p:nvPr userDrawn="1"/>
          </p:nvSpPr>
          <p:spPr bwMode="auto">
            <a:xfrm>
              <a:off x="842963" y="6232525"/>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8"/>
            <p:cNvSpPr>
              <a:spLocks/>
            </p:cNvSpPr>
            <p:nvPr userDrawn="1"/>
          </p:nvSpPr>
          <p:spPr bwMode="auto">
            <a:xfrm>
              <a:off x="554038" y="6232525"/>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9"/>
            <p:cNvSpPr>
              <a:spLocks noEditPoints="1"/>
            </p:cNvSpPr>
            <p:nvPr userDrawn="1"/>
          </p:nvSpPr>
          <p:spPr bwMode="auto">
            <a:xfrm>
              <a:off x="1100138" y="6232525"/>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0"/>
            <p:cNvSpPr>
              <a:spLocks/>
            </p:cNvSpPr>
            <p:nvPr userDrawn="1"/>
          </p:nvSpPr>
          <p:spPr bwMode="auto">
            <a:xfrm>
              <a:off x="1266825" y="6276975"/>
              <a:ext cx="122238"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1"/>
            <p:cNvSpPr>
              <a:spLocks/>
            </p:cNvSpPr>
            <p:nvPr userDrawn="1"/>
          </p:nvSpPr>
          <p:spPr bwMode="auto">
            <a:xfrm>
              <a:off x="1404938" y="6273800"/>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2"/>
            <p:cNvSpPr>
              <a:spLocks noEditPoints="1"/>
            </p:cNvSpPr>
            <p:nvPr userDrawn="1"/>
          </p:nvSpPr>
          <p:spPr bwMode="auto">
            <a:xfrm>
              <a:off x="1541463" y="6232525"/>
              <a:ext cx="46038"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3"/>
            <p:cNvSpPr>
              <a:spLocks/>
            </p:cNvSpPr>
            <p:nvPr userDrawn="1"/>
          </p:nvSpPr>
          <p:spPr bwMode="auto">
            <a:xfrm>
              <a:off x="1611313" y="6273800"/>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4"/>
            <p:cNvSpPr>
              <a:spLocks noEditPoints="1"/>
            </p:cNvSpPr>
            <p:nvPr userDrawn="1"/>
          </p:nvSpPr>
          <p:spPr bwMode="auto">
            <a:xfrm>
              <a:off x="1752600" y="6273800"/>
              <a:ext cx="128588"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5"/>
            <p:cNvSpPr>
              <a:spLocks/>
            </p:cNvSpPr>
            <p:nvPr userDrawn="1"/>
          </p:nvSpPr>
          <p:spPr bwMode="auto">
            <a:xfrm>
              <a:off x="1892300" y="6273800"/>
              <a:ext cx="119063"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6"/>
            <p:cNvSpPr>
              <a:spLocks/>
            </p:cNvSpPr>
            <p:nvPr userDrawn="1"/>
          </p:nvSpPr>
          <p:spPr bwMode="auto">
            <a:xfrm>
              <a:off x="2020888" y="6273800"/>
              <a:ext cx="119063"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7"/>
            <p:cNvSpPr>
              <a:spLocks/>
            </p:cNvSpPr>
            <p:nvPr userDrawn="1"/>
          </p:nvSpPr>
          <p:spPr bwMode="auto">
            <a:xfrm>
              <a:off x="2220913" y="6227763"/>
              <a:ext cx="147638"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8"/>
            <p:cNvSpPr>
              <a:spLocks/>
            </p:cNvSpPr>
            <p:nvPr userDrawn="1"/>
          </p:nvSpPr>
          <p:spPr bwMode="auto">
            <a:xfrm>
              <a:off x="2376488" y="6273800"/>
              <a:ext cx="125413"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9"/>
            <p:cNvSpPr>
              <a:spLocks/>
            </p:cNvSpPr>
            <p:nvPr userDrawn="1"/>
          </p:nvSpPr>
          <p:spPr bwMode="auto">
            <a:xfrm>
              <a:off x="2517775" y="6232525"/>
              <a:ext cx="122238"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0"/>
            <p:cNvSpPr>
              <a:spLocks noEditPoints="1"/>
            </p:cNvSpPr>
            <p:nvPr userDrawn="1"/>
          </p:nvSpPr>
          <p:spPr bwMode="auto">
            <a:xfrm>
              <a:off x="2655888" y="6273800"/>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1"/>
            <p:cNvSpPr>
              <a:spLocks noEditPoints="1"/>
            </p:cNvSpPr>
            <p:nvPr userDrawn="1"/>
          </p:nvSpPr>
          <p:spPr bwMode="auto">
            <a:xfrm>
              <a:off x="2797175" y="6273800"/>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22"/>
            <p:cNvSpPr>
              <a:spLocks noChangeArrowheads="1"/>
            </p:cNvSpPr>
            <p:nvPr userDrawn="1"/>
          </p:nvSpPr>
          <p:spPr bwMode="auto">
            <a:xfrm>
              <a:off x="2943225" y="6232525"/>
              <a:ext cx="46038"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571796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World Arrows texture3.jpg"/>
          <p:cNvPicPr>
            <a:picLocks noChangeAspect="1"/>
          </p:cNvPicPr>
          <p:nvPr/>
        </p:nvPicPr>
        <p:blipFill>
          <a:blip r:embed="rId2" cstate="print"/>
          <a:srcRect t="56734" b="26006"/>
          <a:stretch>
            <a:fillRect/>
          </a:stretch>
        </p:blipFill>
        <p:spPr>
          <a:xfrm>
            <a:off x="0" y="5990492"/>
            <a:ext cx="9144000" cy="867508"/>
          </a:xfrm>
          <a:prstGeom prst="rect">
            <a:avLst/>
          </a:prstGeom>
        </p:spPr>
      </p:pic>
      <p:sp>
        <p:nvSpPr>
          <p:cNvPr id="6" name="Rectangle 5"/>
          <p:cNvSpPr/>
          <p:nvPr/>
        </p:nvSpPr>
        <p:spPr>
          <a:xfrm>
            <a:off x="0" y="5978770"/>
            <a:ext cx="9144000" cy="879230"/>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0" y="5943597"/>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0" y="5896708"/>
            <a:ext cx="9144000" cy="961292"/>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7"/>
          <p:cNvGrpSpPr/>
          <p:nvPr/>
        </p:nvGrpSpPr>
        <p:grpSpPr>
          <a:xfrm>
            <a:off x="6242538" y="6469415"/>
            <a:ext cx="2404823" cy="207610"/>
            <a:chOff x="6846888" y="6524625"/>
            <a:chExt cx="1765301" cy="152400"/>
          </a:xfrm>
        </p:grpSpPr>
        <p:sp>
          <p:nvSpPr>
            <p:cNvPr id="9"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 name="Group 37"/>
          <p:cNvGrpSpPr/>
          <p:nvPr/>
        </p:nvGrpSpPr>
        <p:grpSpPr>
          <a:xfrm>
            <a:off x="533400" y="6184900"/>
            <a:ext cx="2455863" cy="485775"/>
            <a:chOff x="533400" y="6184900"/>
            <a:chExt cx="2455863" cy="485775"/>
          </a:xfrm>
        </p:grpSpPr>
        <p:sp>
          <p:nvSpPr>
            <p:cNvPr id="39" name="AutoShape 3"/>
            <p:cNvSpPr>
              <a:spLocks noChangeAspect="1" noChangeArrowheads="1" noTextEdit="1"/>
            </p:cNvSpPr>
            <p:nvPr userDrawn="1"/>
          </p:nvSpPr>
          <p:spPr bwMode="auto">
            <a:xfrm>
              <a:off x="533400" y="6184900"/>
              <a:ext cx="24558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5"/>
            <p:cNvSpPr>
              <a:spLocks noChangeArrowheads="1"/>
            </p:cNvSpPr>
            <p:nvPr userDrawn="1"/>
          </p:nvSpPr>
          <p:spPr bwMode="auto">
            <a:xfrm>
              <a:off x="533400" y="6184900"/>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p:cNvSpPr>
            <p:nvPr userDrawn="1"/>
          </p:nvSpPr>
          <p:spPr bwMode="auto">
            <a:xfrm>
              <a:off x="746125" y="6232525"/>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7"/>
            <p:cNvSpPr>
              <a:spLocks/>
            </p:cNvSpPr>
            <p:nvPr userDrawn="1"/>
          </p:nvSpPr>
          <p:spPr bwMode="auto">
            <a:xfrm>
              <a:off x="842963" y="6232525"/>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8"/>
            <p:cNvSpPr>
              <a:spLocks/>
            </p:cNvSpPr>
            <p:nvPr userDrawn="1"/>
          </p:nvSpPr>
          <p:spPr bwMode="auto">
            <a:xfrm>
              <a:off x="554038" y="6232525"/>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noEditPoints="1"/>
            </p:cNvSpPr>
            <p:nvPr userDrawn="1"/>
          </p:nvSpPr>
          <p:spPr bwMode="auto">
            <a:xfrm>
              <a:off x="1100138" y="6232525"/>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p:cNvSpPr>
            <p:nvPr userDrawn="1"/>
          </p:nvSpPr>
          <p:spPr bwMode="auto">
            <a:xfrm>
              <a:off x="1266825" y="6276975"/>
              <a:ext cx="122238"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1"/>
            <p:cNvSpPr>
              <a:spLocks/>
            </p:cNvSpPr>
            <p:nvPr userDrawn="1"/>
          </p:nvSpPr>
          <p:spPr bwMode="auto">
            <a:xfrm>
              <a:off x="1404938" y="6273800"/>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2"/>
            <p:cNvSpPr>
              <a:spLocks noEditPoints="1"/>
            </p:cNvSpPr>
            <p:nvPr userDrawn="1"/>
          </p:nvSpPr>
          <p:spPr bwMode="auto">
            <a:xfrm>
              <a:off x="1541463" y="6232525"/>
              <a:ext cx="46038"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3"/>
            <p:cNvSpPr>
              <a:spLocks/>
            </p:cNvSpPr>
            <p:nvPr userDrawn="1"/>
          </p:nvSpPr>
          <p:spPr bwMode="auto">
            <a:xfrm>
              <a:off x="1611313" y="6273800"/>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4"/>
            <p:cNvSpPr>
              <a:spLocks noEditPoints="1"/>
            </p:cNvSpPr>
            <p:nvPr userDrawn="1"/>
          </p:nvSpPr>
          <p:spPr bwMode="auto">
            <a:xfrm>
              <a:off x="1752600" y="6273800"/>
              <a:ext cx="128588"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5"/>
            <p:cNvSpPr>
              <a:spLocks/>
            </p:cNvSpPr>
            <p:nvPr userDrawn="1"/>
          </p:nvSpPr>
          <p:spPr bwMode="auto">
            <a:xfrm>
              <a:off x="1892300" y="6273800"/>
              <a:ext cx="119063"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6"/>
            <p:cNvSpPr>
              <a:spLocks/>
            </p:cNvSpPr>
            <p:nvPr userDrawn="1"/>
          </p:nvSpPr>
          <p:spPr bwMode="auto">
            <a:xfrm>
              <a:off x="2020888" y="6273800"/>
              <a:ext cx="119063"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7"/>
            <p:cNvSpPr>
              <a:spLocks/>
            </p:cNvSpPr>
            <p:nvPr userDrawn="1"/>
          </p:nvSpPr>
          <p:spPr bwMode="auto">
            <a:xfrm>
              <a:off x="2220913" y="6227763"/>
              <a:ext cx="147638"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8"/>
            <p:cNvSpPr>
              <a:spLocks/>
            </p:cNvSpPr>
            <p:nvPr userDrawn="1"/>
          </p:nvSpPr>
          <p:spPr bwMode="auto">
            <a:xfrm>
              <a:off x="2376488" y="6273800"/>
              <a:ext cx="125413"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9"/>
            <p:cNvSpPr>
              <a:spLocks/>
            </p:cNvSpPr>
            <p:nvPr userDrawn="1"/>
          </p:nvSpPr>
          <p:spPr bwMode="auto">
            <a:xfrm>
              <a:off x="2517775" y="6232525"/>
              <a:ext cx="122238"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0"/>
            <p:cNvSpPr>
              <a:spLocks noEditPoints="1"/>
            </p:cNvSpPr>
            <p:nvPr userDrawn="1"/>
          </p:nvSpPr>
          <p:spPr bwMode="auto">
            <a:xfrm>
              <a:off x="2655888" y="6273800"/>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1"/>
            <p:cNvSpPr>
              <a:spLocks noEditPoints="1"/>
            </p:cNvSpPr>
            <p:nvPr userDrawn="1"/>
          </p:nvSpPr>
          <p:spPr bwMode="auto">
            <a:xfrm>
              <a:off x="2797175" y="6273800"/>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22"/>
            <p:cNvSpPr>
              <a:spLocks noChangeArrowheads="1"/>
            </p:cNvSpPr>
            <p:nvPr userDrawn="1"/>
          </p:nvSpPr>
          <p:spPr bwMode="auto">
            <a:xfrm>
              <a:off x="2943225" y="6232525"/>
              <a:ext cx="46038"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99720706"/>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0">
                <a:solidFill>
                  <a:srgbClr val="00467F"/>
                </a:solidFil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pic>
        <p:nvPicPr>
          <p:cNvPr id="8" name="Picture 7" descr="World Arrows texture3.jpg"/>
          <p:cNvPicPr>
            <a:picLocks noChangeAspect="1"/>
          </p:cNvPicPr>
          <p:nvPr/>
        </p:nvPicPr>
        <p:blipFill>
          <a:blip r:embed="rId2" cstate="print"/>
          <a:srcRect t="56734" b="26006"/>
          <a:stretch>
            <a:fillRect/>
          </a:stretch>
        </p:blipFill>
        <p:spPr>
          <a:xfrm>
            <a:off x="0" y="5990492"/>
            <a:ext cx="9144000" cy="867508"/>
          </a:xfrm>
          <a:prstGeom prst="rect">
            <a:avLst/>
          </a:prstGeom>
        </p:spPr>
      </p:pic>
      <p:sp>
        <p:nvSpPr>
          <p:cNvPr id="9" name="Rectangle 8"/>
          <p:cNvSpPr/>
          <p:nvPr/>
        </p:nvSpPr>
        <p:spPr>
          <a:xfrm>
            <a:off x="0" y="5978770"/>
            <a:ext cx="9144000" cy="879230"/>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0" y="5943597"/>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0" y="5896708"/>
            <a:ext cx="9144000" cy="961292"/>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0"/>
          <p:cNvGrpSpPr/>
          <p:nvPr/>
        </p:nvGrpSpPr>
        <p:grpSpPr>
          <a:xfrm>
            <a:off x="6242538" y="6469415"/>
            <a:ext cx="2404823" cy="207610"/>
            <a:chOff x="6846888" y="6524625"/>
            <a:chExt cx="1765301" cy="152400"/>
          </a:xfrm>
        </p:grpSpPr>
        <p:sp>
          <p:nvSpPr>
            <p:cNvPr id="12"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40"/>
          <p:cNvGrpSpPr/>
          <p:nvPr/>
        </p:nvGrpSpPr>
        <p:grpSpPr>
          <a:xfrm>
            <a:off x="533400" y="6184900"/>
            <a:ext cx="2455863" cy="485775"/>
            <a:chOff x="533400" y="6184900"/>
            <a:chExt cx="2455863" cy="485775"/>
          </a:xfrm>
        </p:grpSpPr>
        <p:sp>
          <p:nvSpPr>
            <p:cNvPr id="42" name="AutoShape 3"/>
            <p:cNvSpPr>
              <a:spLocks noChangeAspect="1" noChangeArrowheads="1" noTextEdit="1"/>
            </p:cNvSpPr>
            <p:nvPr userDrawn="1"/>
          </p:nvSpPr>
          <p:spPr bwMode="auto">
            <a:xfrm>
              <a:off x="533400" y="6184900"/>
              <a:ext cx="24558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5"/>
            <p:cNvSpPr>
              <a:spLocks noChangeArrowheads="1"/>
            </p:cNvSpPr>
            <p:nvPr userDrawn="1"/>
          </p:nvSpPr>
          <p:spPr bwMode="auto">
            <a:xfrm>
              <a:off x="533400" y="6184900"/>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6"/>
            <p:cNvSpPr>
              <a:spLocks/>
            </p:cNvSpPr>
            <p:nvPr userDrawn="1"/>
          </p:nvSpPr>
          <p:spPr bwMode="auto">
            <a:xfrm>
              <a:off x="746125" y="6232525"/>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7"/>
            <p:cNvSpPr>
              <a:spLocks/>
            </p:cNvSpPr>
            <p:nvPr userDrawn="1"/>
          </p:nvSpPr>
          <p:spPr bwMode="auto">
            <a:xfrm>
              <a:off x="842963" y="6232525"/>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8"/>
            <p:cNvSpPr>
              <a:spLocks/>
            </p:cNvSpPr>
            <p:nvPr userDrawn="1"/>
          </p:nvSpPr>
          <p:spPr bwMode="auto">
            <a:xfrm>
              <a:off x="554038" y="6232525"/>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9"/>
            <p:cNvSpPr>
              <a:spLocks noEditPoints="1"/>
            </p:cNvSpPr>
            <p:nvPr userDrawn="1"/>
          </p:nvSpPr>
          <p:spPr bwMode="auto">
            <a:xfrm>
              <a:off x="1100138" y="6232525"/>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0"/>
            <p:cNvSpPr>
              <a:spLocks/>
            </p:cNvSpPr>
            <p:nvPr userDrawn="1"/>
          </p:nvSpPr>
          <p:spPr bwMode="auto">
            <a:xfrm>
              <a:off x="1266825" y="6276975"/>
              <a:ext cx="122238"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1"/>
            <p:cNvSpPr>
              <a:spLocks/>
            </p:cNvSpPr>
            <p:nvPr userDrawn="1"/>
          </p:nvSpPr>
          <p:spPr bwMode="auto">
            <a:xfrm>
              <a:off x="1404938" y="6273800"/>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2"/>
            <p:cNvSpPr>
              <a:spLocks noEditPoints="1"/>
            </p:cNvSpPr>
            <p:nvPr userDrawn="1"/>
          </p:nvSpPr>
          <p:spPr bwMode="auto">
            <a:xfrm>
              <a:off x="1541463" y="6232525"/>
              <a:ext cx="46038"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
            <p:cNvSpPr>
              <a:spLocks/>
            </p:cNvSpPr>
            <p:nvPr userDrawn="1"/>
          </p:nvSpPr>
          <p:spPr bwMode="auto">
            <a:xfrm>
              <a:off x="1611313" y="6273800"/>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4"/>
            <p:cNvSpPr>
              <a:spLocks noEditPoints="1"/>
            </p:cNvSpPr>
            <p:nvPr userDrawn="1"/>
          </p:nvSpPr>
          <p:spPr bwMode="auto">
            <a:xfrm>
              <a:off x="1752600" y="6273800"/>
              <a:ext cx="128588"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5"/>
            <p:cNvSpPr>
              <a:spLocks/>
            </p:cNvSpPr>
            <p:nvPr userDrawn="1"/>
          </p:nvSpPr>
          <p:spPr bwMode="auto">
            <a:xfrm>
              <a:off x="1892300" y="6273800"/>
              <a:ext cx="119063"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6"/>
            <p:cNvSpPr>
              <a:spLocks/>
            </p:cNvSpPr>
            <p:nvPr userDrawn="1"/>
          </p:nvSpPr>
          <p:spPr bwMode="auto">
            <a:xfrm>
              <a:off x="2020888" y="6273800"/>
              <a:ext cx="119063"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7"/>
            <p:cNvSpPr>
              <a:spLocks/>
            </p:cNvSpPr>
            <p:nvPr userDrawn="1"/>
          </p:nvSpPr>
          <p:spPr bwMode="auto">
            <a:xfrm>
              <a:off x="2220913" y="6227763"/>
              <a:ext cx="147638"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8"/>
            <p:cNvSpPr>
              <a:spLocks/>
            </p:cNvSpPr>
            <p:nvPr userDrawn="1"/>
          </p:nvSpPr>
          <p:spPr bwMode="auto">
            <a:xfrm>
              <a:off x="2376488" y="6273800"/>
              <a:ext cx="125413"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9"/>
            <p:cNvSpPr>
              <a:spLocks/>
            </p:cNvSpPr>
            <p:nvPr userDrawn="1"/>
          </p:nvSpPr>
          <p:spPr bwMode="auto">
            <a:xfrm>
              <a:off x="2517775" y="6232525"/>
              <a:ext cx="122238"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0"/>
            <p:cNvSpPr>
              <a:spLocks noEditPoints="1"/>
            </p:cNvSpPr>
            <p:nvPr userDrawn="1"/>
          </p:nvSpPr>
          <p:spPr bwMode="auto">
            <a:xfrm>
              <a:off x="2655888" y="6273800"/>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1"/>
            <p:cNvSpPr>
              <a:spLocks noEditPoints="1"/>
            </p:cNvSpPr>
            <p:nvPr userDrawn="1"/>
          </p:nvSpPr>
          <p:spPr bwMode="auto">
            <a:xfrm>
              <a:off x="2797175" y="6273800"/>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22"/>
            <p:cNvSpPr>
              <a:spLocks noChangeArrowheads="1"/>
            </p:cNvSpPr>
            <p:nvPr userDrawn="1"/>
          </p:nvSpPr>
          <p:spPr bwMode="auto">
            <a:xfrm>
              <a:off x="2943225" y="6232525"/>
              <a:ext cx="46038"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27172"/>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4A4194-BE9E-4BDB-97E4-5EB44F030C2A}" type="datetime1">
              <a:rPr lang="en-US" smtClean="0"/>
              <a:t>3/16/2023</a:t>
            </a:fld>
            <a:endParaRPr lang="en-US" dirty="0"/>
          </a:p>
        </p:txBody>
      </p:sp>
      <p:sp>
        <p:nvSpPr>
          <p:cNvPr id="7" name="Footer Placeholder 15">
            <a:extLst>
              <a:ext uri="{FF2B5EF4-FFF2-40B4-BE49-F238E27FC236}">
                <a16:creationId xmlns:a16="http://schemas.microsoft.com/office/drawing/2014/main" id="{52B28E3A-0CA8-4D5B-806A-8DFBF2DAF4F6}"/>
              </a:ext>
            </a:extLst>
          </p:cNvPr>
          <p:cNvSpPr txBox="1">
            <a:spLocks/>
          </p:cNvSpPr>
          <p:nvPr userDrawn="1"/>
        </p:nvSpPr>
        <p:spPr>
          <a:xfrm>
            <a:off x="914400" y="5943600"/>
            <a:ext cx="8133348" cy="336267"/>
          </a:xfrm>
          <a:prstGeom prst="rect">
            <a:avLst/>
          </a:prstGeom>
        </p:spPr>
        <p:txBody>
          <a:bodyPr vert="horz" anchor="ctr" anchorCtr="0"/>
          <a:lstStyle>
            <a:defPPr>
              <a:defRPr lang="en-US"/>
            </a:defPPr>
            <a:lvl1pPr algn="ctr" rtl="0" eaLnBrk="1" fontAlgn="base" latinLnBrk="0" hangingPunct="1">
              <a:spcBef>
                <a:spcPct val="0"/>
              </a:spcBef>
              <a:spcAft>
                <a:spcPct val="0"/>
              </a:spcAft>
              <a:defRPr kumimoji="0"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Copyright ©2021 McGraw-Hill..  All rights reserved. No reproduction or distribution without the prior written consent of McGraw-Hill </a:t>
            </a:r>
          </a:p>
        </p:txBody>
      </p:sp>
    </p:spTree>
    <p:extLst>
      <p:ext uri="{BB962C8B-B14F-4D97-AF65-F5344CB8AC3E}">
        <p14:creationId xmlns:p14="http://schemas.microsoft.com/office/powerpoint/2010/main" val="346197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2A062-45A9-47BC-8FD4-5E41446F95A8}" type="datetimeFigureOut">
              <a:rPr lang="en-US" smtClean="0"/>
              <a:pPr/>
              <a:t>3/16/2023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42689-5469-4149-BFDB-3F47C943BB14}" type="slidenum">
              <a:rPr lang="en-US" smtClean="0"/>
              <a:pPr/>
              <a:t>‹#›</a:t>
            </a:fld>
            <a:endParaRPr lang="en-US" dirty="0"/>
          </a:p>
        </p:txBody>
      </p:sp>
    </p:spTree>
    <p:extLst>
      <p:ext uri="{BB962C8B-B14F-4D97-AF65-F5344CB8AC3E}">
        <p14:creationId xmlns:p14="http://schemas.microsoft.com/office/powerpoint/2010/main" val="4054513748"/>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Lst>
  <p:transition spd="med">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oleObject" Target="../embeddings/oleObject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6.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10.bin"/><Relationship Id="rId4" Type="http://schemas.openxmlformats.org/officeDocument/2006/relationships/image" Target="../media/image2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image" Target="../media/image24.jpeg"/><Relationship Id="rId4" Type="http://schemas.openxmlformats.org/officeDocument/2006/relationships/image" Target="../media/image25.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24.jpeg"/><Relationship Id="rId4" Type="http://schemas.openxmlformats.org/officeDocument/2006/relationships/image" Target="../media/image25.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xml"/><Relationship Id="rId5" Type="http://schemas.openxmlformats.org/officeDocument/2006/relationships/image" Target="../media/image24.jpeg"/><Relationship Id="rId4" Type="http://schemas.openxmlformats.org/officeDocument/2006/relationships/image" Target="../media/image25.jpe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24.jpeg"/><Relationship Id="rId4" Type="http://schemas.openxmlformats.org/officeDocument/2006/relationships/image" Target="../media/image25.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4.jpeg"/><Relationship Id="rId4" Type="http://schemas.openxmlformats.org/officeDocument/2006/relationships/image" Target="../media/image25.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24.jpeg"/><Relationship Id="rId4" Type="http://schemas.openxmlformats.org/officeDocument/2006/relationships/image" Target="../media/image25.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24.jpeg"/><Relationship Id="rId4" Type="http://schemas.openxmlformats.org/officeDocument/2006/relationships/image" Target="../media/image25.jpeg"/></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7.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youtube.com/watch?v=VNK2X4Y1fs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95536" y="1700809"/>
            <a:ext cx="7704856" cy="1368152"/>
          </a:xfrm>
        </p:spPr>
        <p:txBody>
          <a:bodyPr>
            <a:normAutofit/>
          </a:bodyPr>
          <a:lstStyle/>
          <a:p>
            <a:pPr eaLnBrk="1" hangingPunct="1"/>
            <a:r>
              <a:rPr lang="en-AU" dirty="0"/>
              <a:t>MGB235 Monitoring and Managing Operational Performance</a:t>
            </a:r>
          </a:p>
        </p:txBody>
      </p:sp>
      <p:sp>
        <p:nvSpPr>
          <p:cNvPr id="4099" name="Rectangle 3"/>
          <p:cNvSpPr>
            <a:spLocks noGrp="1" noChangeArrowheads="1"/>
          </p:cNvSpPr>
          <p:nvPr>
            <p:ph type="subTitle" idx="1"/>
          </p:nvPr>
        </p:nvSpPr>
        <p:spPr>
          <a:xfrm>
            <a:off x="619949" y="3320653"/>
            <a:ext cx="7056784" cy="2520950"/>
          </a:xfrm>
        </p:spPr>
        <p:txBody>
          <a:bodyPr/>
          <a:lstStyle/>
          <a:p>
            <a:pPr eaLnBrk="1" hangingPunct="1"/>
            <a:r>
              <a:rPr lang="en-AU" sz="2400" dirty="0"/>
              <a:t>Week 3</a:t>
            </a:r>
          </a:p>
          <a:p>
            <a:pPr eaLnBrk="1" hangingPunct="1"/>
            <a:r>
              <a:rPr lang="en-AU" sz="2400" dirty="0"/>
              <a:t>Operations Strategy and Measuring Performance</a:t>
            </a:r>
          </a:p>
          <a:p>
            <a:pPr eaLnBrk="1" hangingPunct="1"/>
            <a:endParaRPr lang="en-AU" sz="2000" dirty="0"/>
          </a:p>
        </p:txBody>
      </p:sp>
      <p:sp>
        <p:nvSpPr>
          <p:cNvPr id="5" name="TextBox 4"/>
          <p:cNvSpPr txBox="1"/>
          <p:nvPr/>
        </p:nvSpPr>
        <p:spPr>
          <a:xfrm>
            <a:off x="3851920" y="4581128"/>
            <a:ext cx="4658648" cy="400110"/>
          </a:xfrm>
          <a:prstGeom prst="rect">
            <a:avLst/>
          </a:prstGeom>
          <a:noFill/>
        </p:spPr>
        <p:txBody>
          <a:bodyPr wrap="none" rtlCol="0">
            <a:spAutoFit/>
          </a:bodyPr>
          <a:lstStyle/>
          <a:p>
            <a:r>
              <a:rPr lang="en-AU" sz="2000" dirty="0">
                <a:solidFill>
                  <a:schemeClr val="bg1"/>
                </a:solidFill>
              </a:rPr>
              <a:t>Unit Coordinator: Dr Kavoos Mohannak</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b="1" dirty="0"/>
              <a:t>Tactics</a:t>
            </a:r>
          </a:p>
          <a:p>
            <a:pPr lvl="1" eaLnBrk="1" hangingPunct="1"/>
            <a:r>
              <a:rPr lang="en-US" dirty="0"/>
              <a:t>The methods and actions taken to accomplish strategies</a:t>
            </a:r>
          </a:p>
          <a:p>
            <a:pPr lvl="1" eaLnBrk="1" hangingPunct="1"/>
            <a:r>
              <a:rPr lang="en-US" dirty="0"/>
              <a:t>The “how to” part of the process</a:t>
            </a:r>
          </a:p>
          <a:p>
            <a:pPr eaLnBrk="1" hangingPunct="1"/>
            <a:r>
              <a:rPr lang="en-US" b="1" dirty="0"/>
              <a:t>Operations</a:t>
            </a:r>
            <a:r>
              <a:rPr lang="en-US" dirty="0"/>
              <a:t> </a:t>
            </a:r>
          </a:p>
          <a:p>
            <a:pPr lvl="1" eaLnBrk="1" hangingPunct="1"/>
            <a:r>
              <a:rPr lang="en-US" dirty="0"/>
              <a:t>The actual “doing” part of the process</a:t>
            </a:r>
          </a:p>
        </p:txBody>
      </p:sp>
      <p:sp>
        <p:nvSpPr>
          <p:cNvPr id="22530" name="Rectangle 2"/>
          <p:cNvSpPr>
            <a:spLocks noGrp="1" noChangeArrowheads="1"/>
          </p:cNvSpPr>
          <p:nvPr>
            <p:ph type="title"/>
          </p:nvPr>
        </p:nvSpPr>
        <p:spPr/>
        <p:txBody>
          <a:bodyPr/>
          <a:lstStyle/>
          <a:p>
            <a:pPr eaLnBrk="1" hangingPunct="1"/>
            <a:r>
              <a:rPr lang="en-US" dirty="0"/>
              <a:t>Tactics and Operations</a:t>
            </a:r>
          </a:p>
        </p:txBody>
      </p:sp>
      <p:sp>
        <p:nvSpPr>
          <p:cNvPr id="7" name="Footer Placeholder 15">
            <a:extLst>
              <a:ext uri="{FF2B5EF4-FFF2-40B4-BE49-F238E27FC236}">
                <a16:creationId xmlns:a16="http://schemas.microsoft.com/office/drawing/2014/main" id="{E82B9C37-642D-4750-A0D2-194666186A08}"/>
              </a:ext>
            </a:extLst>
          </p:cNvPr>
          <p:cNvSpPr txBox="1">
            <a:spLocks/>
          </p:cNvSpPr>
          <p:nvPr/>
        </p:nvSpPr>
        <p:spPr>
          <a:xfrm>
            <a:off x="1181100" y="64262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10</a:t>
            </a:fld>
            <a:endParaRPr lang="en-US" sz="1100" dirty="0">
              <a:solidFill>
                <a:schemeClr val="tx2"/>
              </a:solidFil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94" name="Group 42"/>
          <p:cNvGraphicFramePr>
            <a:graphicFrameLocks noGrp="1"/>
          </p:cNvGraphicFramePr>
          <p:nvPr>
            <p:ph idx="1"/>
            <p:extLst>
              <p:ext uri="{D42A27DB-BD31-4B8C-83A1-F6EECF244321}">
                <p14:modId xmlns:p14="http://schemas.microsoft.com/office/powerpoint/2010/main" val="1168024722"/>
              </p:ext>
            </p:extLst>
          </p:nvPr>
        </p:nvGraphicFramePr>
        <p:xfrm>
          <a:off x="611560" y="1052735"/>
          <a:ext cx="7776864" cy="4650540"/>
        </p:xfrm>
        <a:graphic>
          <a:graphicData uri="http://schemas.openxmlformats.org/drawingml/2006/table">
            <a:tbl>
              <a:tblPr/>
              <a:tblGrid>
                <a:gridCol w="1872208">
                  <a:extLst>
                    <a:ext uri="{9D8B030D-6E8A-4147-A177-3AD203B41FA5}">
                      <a16:colId xmlns:a16="http://schemas.microsoft.com/office/drawing/2014/main" val="20000"/>
                    </a:ext>
                  </a:extLst>
                </a:gridCol>
                <a:gridCol w="2476145">
                  <a:extLst>
                    <a:ext uri="{9D8B030D-6E8A-4147-A177-3AD203B41FA5}">
                      <a16:colId xmlns:a16="http://schemas.microsoft.com/office/drawing/2014/main" val="20001"/>
                    </a:ext>
                  </a:extLst>
                </a:gridCol>
                <a:gridCol w="3428511">
                  <a:extLst>
                    <a:ext uri="{9D8B030D-6E8A-4147-A177-3AD203B41FA5}">
                      <a16:colId xmlns:a16="http://schemas.microsoft.com/office/drawing/2014/main" val="20002"/>
                    </a:ext>
                  </a:extLst>
                </a:gridCol>
              </a:tblGrid>
              <a:tr h="518907">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tx1"/>
                          </a:solidFill>
                          <a:effectLst/>
                          <a:latin typeface="Arial" charset="0"/>
                        </a:rPr>
                        <a:t>Organizational Strategy</a:t>
                      </a:r>
                    </a:p>
                  </a:txBody>
                  <a:tcPr marL="118982" marR="118982" anchor="b"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tx1"/>
                          </a:solidFill>
                          <a:effectLst/>
                          <a:latin typeface="Arial" charset="0"/>
                        </a:rPr>
                        <a:t>Operations Strategy</a:t>
                      </a:r>
                    </a:p>
                  </a:txBody>
                  <a:tcPr marL="118982" marR="118982"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chemeClr val="tx1"/>
                          </a:solidFill>
                          <a:effectLst/>
                          <a:latin typeface="Arial" charset="0"/>
                        </a:rPr>
                        <a:t>Examples of Companies or Services</a:t>
                      </a:r>
                    </a:p>
                  </a:txBody>
                  <a:tcPr marL="118982" marR="118982" anchor="b"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0"/>
                  </a:ext>
                </a:extLst>
              </a:tr>
              <a:tr h="55882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Low Price</a:t>
                      </a:r>
                    </a:p>
                  </a:txBody>
                  <a:tcPr marL="118982" marR="118982"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Low cost</a:t>
                      </a:r>
                    </a:p>
                  </a:txBody>
                  <a:tcPr marL="118982" marR="11898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U.S. first-class postage</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Wal-Mart</a:t>
                      </a:r>
                    </a:p>
                  </a:txBody>
                  <a:tcPr marL="118982" marR="11898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1"/>
                  </a:ext>
                </a:extLst>
              </a:tr>
              <a:tr h="55882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Responsiveness</a:t>
                      </a:r>
                    </a:p>
                  </a:txBody>
                  <a:tcPr marL="118982" marR="118982"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Short processing times</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On-time delivery</a:t>
                      </a:r>
                    </a:p>
                  </a:txBody>
                  <a:tcPr marL="118982" marR="11898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McDonald’s restaurants</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FedEx</a:t>
                      </a:r>
                    </a:p>
                  </a:txBody>
                  <a:tcPr marL="118982" marR="11898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2"/>
                  </a:ext>
                </a:extLst>
              </a:tr>
              <a:tr h="83025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Differentiation:</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High Quality</a:t>
                      </a:r>
                    </a:p>
                  </a:txBody>
                  <a:tcPr marL="118982" marR="118982"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High performance design and/or high quality processing</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Consistent quality</a:t>
                      </a:r>
                    </a:p>
                  </a:txBody>
                  <a:tcPr marL="118982" marR="11898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Sony TV</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endParaRPr kumimoji="0" lang="en-US" sz="1200" b="0" i="0" u="none" strike="noStrike" cap="none" normalizeH="0" baseline="0" dirty="0">
                        <a:ln>
                          <a:noFill/>
                        </a:ln>
                        <a:solidFill>
                          <a:srgbClr val="333333"/>
                        </a:solidFill>
                        <a:effectLst/>
                        <a:latin typeface="Arial" charset="0"/>
                      </a:endParaRP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Coca-Cola</a:t>
                      </a:r>
                    </a:p>
                  </a:txBody>
                  <a:tcPr marL="118982" marR="11898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3"/>
                  </a:ext>
                </a:extLst>
              </a:tr>
              <a:tr h="518907">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Differentiation:</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Newness</a:t>
                      </a:r>
                    </a:p>
                  </a:txBody>
                  <a:tcPr marL="118982" marR="118982"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Innovation</a:t>
                      </a:r>
                    </a:p>
                  </a:txBody>
                  <a:tcPr marL="118982" marR="11898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3M, Apple</a:t>
                      </a:r>
                    </a:p>
                  </a:txBody>
                  <a:tcPr marL="118982" marR="11898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4"/>
                  </a:ext>
                </a:extLst>
              </a:tr>
              <a:tr h="55882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Differentiation:</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Variety</a:t>
                      </a:r>
                    </a:p>
                  </a:txBody>
                  <a:tcPr marL="118982" marR="118982"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Flexibility</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Volume</a:t>
                      </a:r>
                    </a:p>
                  </a:txBody>
                  <a:tcPr marL="118982" marR="11898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Burger King (Have it your way”)</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McDonald’s (“Buses Welcome”)</a:t>
                      </a:r>
                    </a:p>
                  </a:txBody>
                  <a:tcPr marL="118982" marR="11898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5"/>
                  </a:ext>
                </a:extLst>
              </a:tr>
              <a:tr h="55882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Differentiation:</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Service</a:t>
                      </a:r>
                    </a:p>
                  </a:txBody>
                  <a:tcPr marL="118982" marR="118982"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Superior customer service</a:t>
                      </a:r>
                    </a:p>
                  </a:txBody>
                  <a:tcPr marL="118982" marR="11898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Disneyland</a:t>
                      </a:r>
                    </a:p>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IBM</a:t>
                      </a:r>
                    </a:p>
                  </a:txBody>
                  <a:tcPr marL="118982" marR="11898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6"/>
                  </a:ext>
                </a:extLst>
              </a:tr>
              <a:tr h="54718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Differentiation:</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200" b="1" i="0" u="none" strike="noStrike" cap="none" normalizeH="0" baseline="0" dirty="0">
                          <a:ln>
                            <a:noFill/>
                          </a:ln>
                          <a:solidFill>
                            <a:srgbClr val="333333"/>
                          </a:solidFill>
                          <a:effectLst/>
                          <a:latin typeface="Arial" charset="0"/>
                        </a:rPr>
                        <a:t>Location</a:t>
                      </a:r>
                    </a:p>
                  </a:txBody>
                  <a:tcPr marL="118982" marR="118982"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Convenience</a:t>
                      </a:r>
                    </a:p>
                  </a:txBody>
                  <a:tcPr marL="118982" marR="118982"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ts val="600"/>
                        </a:spcBef>
                        <a:spcAft>
                          <a:spcPct val="0"/>
                        </a:spcAft>
                        <a:buClr>
                          <a:schemeClr val="tx1"/>
                        </a:buClr>
                        <a:buSzTx/>
                        <a:buFontTx/>
                        <a:buNone/>
                        <a:tabLst/>
                      </a:pPr>
                      <a:r>
                        <a:rPr kumimoji="0" lang="en-US" sz="1200" b="0" i="0" u="none" strike="noStrike" cap="none" normalizeH="0" baseline="0" dirty="0">
                          <a:ln>
                            <a:noFill/>
                          </a:ln>
                          <a:solidFill>
                            <a:srgbClr val="333333"/>
                          </a:solidFill>
                          <a:effectLst/>
                          <a:latin typeface="Arial" charset="0"/>
                        </a:rPr>
                        <a:t>Supermarkets; mall stores</a:t>
                      </a:r>
                    </a:p>
                  </a:txBody>
                  <a:tcPr marL="118982" marR="11898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7"/>
                  </a:ext>
                </a:extLst>
              </a:tr>
            </a:tbl>
          </a:graphicData>
        </a:graphic>
      </p:graphicFrame>
      <p:sp>
        <p:nvSpPr>
          <p:cNvPr id="24578" name="Rectangle 2"/>
          <p:cNvSpPr>
            <a:spLocks noGrp="1" noChangeArrowheads="1"/>
          </p:cNvSpPr>
          <p:nvPr>
            <p:ph type="title"/>
          </p:nvPr>
        </p:nvSpPr>
        <p:spPr/>
        <p:txBody>
          <a:bodyPr/>
          <a:lstStyle/>
          <a:p>
            <a:pPr eaLnBrk="1" hangingPunct="1"/>
            <a:r>
              <a:rPr lang="en-US" dirty="0">
                <a:solidFill>
                  <a:srgbClr val="FF0000"/>
                </a:solidFill>
              </a:rPr>
              <a:t>Sample Operations Strategies</a:t>
            </a:r>
          </a:p>
        </p:txBody>
      </p:sp>
      <p:sp>
        <p:nvSpPr>
          <p:cNvPr id="5" name="Footer Placeholder 4">
            <a:extLst>
              <a:ext uri="{FF2B5EF4-FFF2-40B4-BE49-F238E27FC236}">
                <a16:creationId xmlns:a16="http://schemas.microsoft.com/office/drawing/2014/main" id="{D09F0CAD-C5CF-42D1-92C1-01A5177FA996}"/>
              </a:ext>
            </a:extLst>
          </p:cNvPr>
          <p:cNvSpPr>
            <a:spLocks noGrp="1"/>
          </p:cNvSpPr>
          <p:nvPr>
            <p:ph type="ftr" sz="quarter" idx="16"/>
          </p:nvPr>
        </p:nvSpPr>
        <p:spPr>
          <a:xfrm>
            <a:off x="914400" y="5981700"/>
            <a:ext cx="8133348" cy="336267"/>
          </a:xfrm>
          <a:prstGeom prst="rect">
            <a:avLst/>
          </a:prstGeom>
        </p:spPr>
        <p:txBody>
          <a:bodyPr vert="horz" anchor="ctr" anchorCtr="0"/>
          <a:lstStyle>
            <a:defPPr>
              <a:defRPr lang="en-US"/>
            </a:defPPr>
            <a:lvl1pPr algn="ctr" rtl="0" eaLnBrk="1" fontAlgn="base" latinLnBrk="0" hangingPunct="1">
              <a:spcBef>
                <a:spcPct val="0"/>
              </a:spcBef>
              <a:spcAft>
                <a:spcPct val="0"/>
              </a:spcAft>
              <a:defRPr kumimoji="0"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a:t>Copyright ©2021 McGraw-Hill..  All rights reserved. No reproduction or distribution without the prior written consent of McGraw-Hill </a:t>
            </a:r>
            <a:endParaRPr lang="en-US" dirty="0"/>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11</a:t>
            </a:fld>
            <a:endParaRPr lang="en-US" sz="1100" dirty="0">
              <a:solidFill>
                <a:schemeClr val="tx2"/>
              </a:solidFill>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988840"/>
            <a:ext cx="8280920" cy="757130"/>
          </a:xfrm>
          <a:prstGeom prst="rect">
            <a:avLst/>
          </a:prstGeom>
          <a:noFill/>
        </p:spPr>
        <p:txBody>
          <a:bodyPr wrap="square" rtlCol="0">
            <a:spAutoFit/>
          </a:bodyPr>
          <a:lstStyle/>
          <a:p>
            <a:pPr algn="ctr">
              <a:lnSpc>
                <a:spcPct val="90000"/>
              </a:lnSpc>
            </a:pPr>
            <a:r>
              <a:rPr lang="en-AU" b="1" dirty="0">
                <a:solidFill>
                  <a:srgbClr val="000066"/>
                </a:solidFill>
              </a:rPr>
              <a:t>What is the linkage between organisational, operational strategy(s) &amp; performance measurement systems</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14289"/>
            <a:ext cx="9144000" cy="1262063"/>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33795" name="Text Box 3"/>
          <p:cNvSpPr txBox="1">
            <a:spLocks noChangeArrowheads="1"/>
          </p:cNvSpPr>
          <p:nvPr/>
        </p:nvSpPr>
        <p:spPr bwMode="auto">
          <a:xfrm>
            <a:off x="0" y="0"/>
            <a:ext cx="5334000" cy="457200"/>
          </a:xfrm>
          <a:prstGeom prst="rect">
            <a:avLst/>
          </a:prstGeom>
          <a:noFill/>
          <a:ln w="9525">
            <a:noFill/>
            <a:miter lim="800000"/>
            <a:headEnd/>
            <a:tailEnd/>
          </a:ln>
        </p:spPr>
        <p:txBody>
          <a:bodyPr>
            <a:spAutoFit/>
          </a:bodyPr>
          <a:lstStyle/>
          <a:p>
            <a:endParaRPr lang="en-US" dirty="0">
              <a:latin typeface="Times New Roman" pitchFamily="18" charset="0"/>
            </a:endParaRPr>
          </a:p>
        </p:txBody>
      </p:sp>
      <p:sp>
        <p:nvSpPr>
          <p:cNvPr id="33797" name="Text Box 5"/>
          <p:cNvSpPr txBox="1">
            <a:spLocks noChangeArrowheads="1"/>
          </p:cNvSpPr>
          <p:nvPr/>
        </p:nvSpPr>
        <p:spPr bwMode="auto">
          <a:xfrm>
            <a:off x="179512" y="88900"/>
            <a:ext cx="8278688" cy="1015663"/>
          </a:xfrm>
          <a:prstGeom prst="rect">
            <a:avLst/>
          </a:prstGeom>
          <a:noFill/>
          <a:ln w="9525">
            <a:noFill/>
            <a:miter lim="800000"/>
            <a:headEnd/>
            <a:tailEnd/>
          </a:ln>
        </p:spPr>
        <p:txBody>
          <a:bodyPr wrap="square">
            <a:spAutoFit/>
          </a:bodyPr>
          <a:lstStyle/>
          <a:p>
            <a:r>
              <a:rPr lang="en-US" dirty="0">
                <a:solidFill>
                  <a:schemeClr val="accent1"/>
                </a:solidFill>
              </a:rPr>
              <a:t>Hill’s Strategy Development Framework</a:t>
            </a:r>
          </a:p>
          <a:p>
            <a:r>
              <a:rPr lang="en-US" dirty="0">
                <a:solidFill>
                  <a:schemeClr val="accent1"/>
                </a:solidFill>
              </a:rPr>
              <a:t>(links between organisationl and operational strategies)</a:t>
            </a:r>
          </a:p>
        </p:txBody>
      </p:sp>
      <p:sp>
        <p:nvSpPr>
          <p:cNvPr id="62470" name="Rectangle 6"/>
          <p:cNvSpPr>
            <a:spLocks noChangeArrowheads="1"/>
          </p:cNvSpPr>
          <p:nvPr/>
        </p:nvSpPr>
        <p:spPr bwMode="auto">
          <a:xfrm>
            <a:off x="304800" y="1371600"/>
            <a:ext cx="8534400" cy="4495800"/>
          </a:xfrm>
          <a:prstGeom prst="rect">
            <a:avLst/>
          </a:prstGeom>
          <a:solidFill>
            <a:schemeClr val="accent1"/>
          </a:solidFill>
          <a:ln w="12700">
            <a:solidFill>
              <a:schemeClr val="tx1"/>
            </a:solidFill>
            <a:miter lim="800000"/>
            <a:headEnd/>
            <a:tailEnd/>
          </a:ln>
          <a:effectLst>
            <a:outerShdw dist="107763" dir="2700000" algn="ctr" rotWithShape="0">
              <a:schemeClr val="tx1"/>
            </a:outerShdw>
          </a:effectLst>
        </p:spPr>
        <p:txBody>
          <a:bodyPr wrap="none" anchor="ctr"/>
          <a:lstStyle/>
          <a:p>
            <a:pPr>
              <a:defRPr/>
            </a:pPr>
            <a:endParaRPr lang="en-US" dirty="0"/>
          </a:p>
        </p:txBody>
      </p:sp>
      <p:pic>
        <p:nvPicPr>
          <p:cNvPr id="33799" name="Picture 7" descr="Exh 4"/>
          <p:cNvPicPr>
            <a:picLocks noChangeAspect="1" noChangeArrowheads="1"/>
          </p:cNvPicPr>
          <p:nvPr/>
        </p:nvPicPr>
        <p:blipFill>
          <a:blip r:embed="rId3" cstate="print"/>
          <a:srcRect/>
          <a:stretch>
            <a:fillRect/>
          </a:stretch>
        </p:blipFill>
        <p:spPr bwMode="auto">
          <a:xfrm>
            <a:off x="381000" y="1439863"/>
            <a:ext cx="8382000" cy="4075112"/>
          </a:xfrm>
          <a:prstGeom prst="rect">
            <a:avLst/>
          </a:prstGeom>
          <a:noFill/>
          <a:ln w="9525">
            <a:noFill/>
            <a:miter lim="800000"/>
            <a:headEnd/>
            <a:tailEnd/>
          </a:ln>
        </p:spPr>
      </p:pic>
      <p:sp>
        <p:nvSpPr>
          <p:cNvPr id="33800" name="Text Box 8"/>
          <p:cNvSpPr txBox="1">
            <a:spLocks noChangeArrowheads="1"/>
          </p:cNvSpPr>
          <p:nvPr/>
        </p:nvSpPr>
        <p:spPr bwMode="auto">
          <a:xfrm>
            <a:off x="381000" y="5638800"/>
            <a:ext cx="8458200" cy="136525"/>
          </a:xfrm>
          <a:prstGeom prst="rect">
            <a:avLst/>
          </a:prstGeom>
          <a:noFill/>
          <a:ln w="9525">
            <a:noFill/>
            <a:miter lim="800000"/>
            <a:headEnd/>
            <a:tailEnd/>
          </a:ln>
        </p:spPr>
        <p:txBody>
          <a:bodyPr lIns="0" tIns="0" rIns="0" bIns="0">
            <a:spAutoFit/>
          </a:bodyPr>
          <a:lstStyle/>
          <a:p>
            <a:pPr eaLnBrk="0" hangingPunct="0">
              <a:spcBef>
                <a:spcPct val="0"/>
              </a:spcBef>
            </a:pPr>
            <a:r>
              <a:rPr lang="en-US" sz="900" i="1" dirty="0">
                <a:latin typeface="Times New Roman" pitchFamily="18" charset="0"/>
              </a:rPr>
              <a:t>Source:</a:t>
            </a:r>
            <a:r>
              <a:rPr lang="en-US" sz="900" dirty="0">
                <a:latin typeface="Times New Roman" pitchFamily="18" charset="0"/>
              </a:rPr>
              <a:t> T. Hill, </a:t>
            </a:r>
            <a:r>
              <a:rPr lang="en-US" sz="900" i="1" dirty="0">
                <a:latin typeface="Times New Roman" pitchFamily="18" charset="0"/>
              </a:rPr>
              <a:t>Manufacturing Strategy: Text and Cases</a:t>
            </a:r>
            <a:r>
              <a:rPr lang="en-US" sz="900" dirty="0">
                <a:latin typeface="Times New Roman" pitchFamily="18" charset="0"/>
              </a:rPr>
              <a:t>, 2nd ed., Burr Ridge, IL: Irwin Publishers, 1994, p. 28</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14288"/>
            <a:ext cx="9144000" cy="928688"/>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34819" name="Text Box 3"/>
          <p:cNvSpPr txBox="1">
            <a:spLocks noChangeArrowheads="1"/>
          </p:cNvSpPr>
          <p:nvPr/>
        </p:nvSpPr>
        <p:spPr bwMode="auto">
          <a:xfrm>
            <a:off x="0" y="0"/>
            <a:ext cx="5334000" cy="457200"/>
          </a:xfrm>
          <a:prstGeom prst="rect">
            <a:avLst/>
          </a:prstGeom>
          <a:noFill/>
          <a:ln w="9525">
            <a:noFill/>
            <a:miter lim="800000"/>
            <a:headEnd/>
            <a:tailEnd/>
          </a:ln>
        </p:spPr>
        <p:txBody>
          <a:bodyPr>
            <a:spAutoFit/>
          </a:bodyPr>
          <a:lstStyle/>
          <a:p>
            <a:endParaRPr lang="en-US" dirty="0">
              <a:latin typeface="Times New Roman" pitchFamily="18" charset="0"/>
            </a:endParaRPr>
          </a:p>
        </p:txBody>
      </p:sp>
      <p:sp>
        <p:nvSpPr>
          <p:cNvPr id="34821" name="Text Box 5"/>
          <p:cNvSpPr txBox="1">
            <a:spLocks noChangeArrowheads="1"/>
          </p:cNvSpPr>
          <p:nvPr/>
        </p:nvSpPr>
        <p:spPr bwMode="auto">
          <a:xfrm>
            <a:off x="1752600" y="88900"/>
            <a:ext cx="6705600" cy="822325"/>
          </a:xfrm>
          <a:prstGeom prst="rect">
            <a:avLst/>
          </a:prstGeom>
          <a:noFill/>
          <a:ln w="9525">
            <a:noFill/>
            <a:miter lim="800000"/>
            <a:headEnd/>
            <a:tailEnd/>
          </a:ln>
        </p:spPr>
        <p:txBody>
          <a:bodyPr>
            <a:spAutoFit/>
          </a:bodyPr>
          <a:lstStyle/>
          <a:p>
            <a:r>
              <a:rPr lang="en-US" dirty="0">
                <a:solidFill>
                  <a:schemeClr val="accent1"/>
                </a:solidFill>
              </a:rPr>
              <a:t>Applying the Hill’s Strategy Development Framework to McDonald’s (slide 1)</a:t>
            </a:r>
          </a:p>
        </p:txBody>
      </p:sp>
      <p:sp>
        <p:nvSpPr>
          <p:cNvPr id="65542" name="Rectangle 6"/>
          <p:cNvSpPr>
            <a:spLocks noChangeArrowheads="1"/>
          </p:cNvSpPr>
          <p:nvPr/>
        </p:nvSpPr>
        <p:spPr bwMode="auto">
          <a:xfrm>
            <a:off x="533400" y="1066800"/>
            <a:ext cx="8077200" cy="5291138"/>
          </a:xfrm>
          <a:prstGeom prst="rect">
            <a:avLst/>
          </a:prstGeom>
          <a:solidFill>
            <a:schemeClr val="accent1"/>
          </a:solidFill>
          <a:ln w="12700">
            <a:solidFill>
              <a:schemeClr val="tx1"/>
            </a:solidFill>
            <a:miter lim="800000"/>
            <a:headEnd/>
            <a:tailEnd/>
          </a:ln>
          <a:effectLst>
            <a:outerShdw dist="107763" dir="2700000" algn="ctr" rotWithShape="0">
              <a:schemeClr val="tx1"/>
            </a:outerShdw>
          </a:effectLst>
        </p:spPr>
        <p:txBody>
          <a:bodyPr wrap="none" anchor="ctr"/>
          <a:lstStyle/>
          <a:p>
            <a:pPr>
              <a:defRPr/>
            </a:pPr>
            <a:endParaRPr lang="en-US" dirty="0"/>
          </a:p>
        </p:txBody>
      </p:sp>
      <p:pic>
        <p:nvPicPr>
          <p:cNvPr id="34823" name="Picture 7" descr="Exh 4"/>
          <p:cNvPicPr>
            <a:picLocks noChangeAspect="1" noChangeArrowheads="1"/>
          </p:cNvPicPr>
          <p:nvPr/>
        </p:nvPicPr>
        <p:blipFill>
          <a:blip r:embed="rId3" cstate="print"/>
          <a:srcRect/>
          <a:stretch>
            <a:fillRect/>
          </a:stretch>
        </p:blipFill>
        <p:spPr bwMode="auto">
          <a:xfrm>
            <a:off x="681038" y="1146175"/>
            <a:ext cx="7848600" cy="5205413"/>
          </a:xfrm>
          <a:prstGeom prst="rect">
            <a:avLst/>
          </a:prstGeom>
          <a:noFill/>
          <a:ln w="9525">
            <a:noFill/>
            <a:miter lim="800000"/>
            <a:headEnd/>
            <a:tailEnd/>
          </a:ln>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14288"/>
            <a:ext cx="9144000" cy="928688"/>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35845" name="Text Box 5"/>
          <p:cNvSpPr txBox="1">
            <a:spLocks noChangeArrowheads="1"/>
          </p:cNvSpPr>
          <p:nvPr/>
        </p:nvSpPr>
        <p:spPr bwMode="auto">
          <a:xfrm>
            <a:off x="1752600" y="88900"/>
            <a:ext cx="6705600" cy="822325"/>
          </a:xfrm>
          <a:prstGeom prst="rect">
            <a:avLst/>
          </a:prstGeom>
          <a:noFill/>
          <a:ln w="9525">
            <a:noFill/>
            <a:miter lim="800000"/>
            <a:headEnd/>
            <a:tailEnd/>
          </a:ln>
        </p:spPr>
        <p:txBody>
          <a:bodyPr>
            <a:spAutoFit/>
          </a:bodyPr>
          <a:lstStyle/>
          <a:p>
            <a:r>
              <a:rPr lang="en-US" dirty="0">
                <a:solidFill>
                  <a:schemeClr val="accent1"/>
                </a:solidFill>
              </a:rPr>
              <a:t>Applying the Hill’s Strategy Development Framework to McDonald’s (slide 2)</a:t>
            </a:r>
          </a:p>
        </p:txBody>
      </p:sp>
      <p:sp>
        <p:nvSpPr>
          <p:cNvPr id="67590" name="Rectangle 6"/>
          <p:cNvSpPr>
            <a:spLocks noChangeArrowheads="1"/>
          </p:cNvSpPr>
          <p:nvPr/>
        </p:nvSpPr>
        <p:spPr bwMode="auto">
          <a:xfrm>
            <a:off x="228600" y="1524000"/>
            <a:ext cx="8610600" cy="4724400"/>
          </a:xfrm>
          <a:prstGeom prst="rect">
            <a:avLst/>
          </a:prstGeom>
          <a:solidFill>
            <a:schemeClr val="accent1"/>
          </a:solidFill>
          <a:ln w="12700">
            <a:solidFill>
              <a:schemeClr val="tx1"/>
            </a:solidFill>
            <a:miter lim="800000"/>
            <a:headEnd/>
            <a:tailEnd/>
          </a:ln>
          <a:effectLst>
            <a:outerShdw dist="107763" dir="2700000" algn="ctr" rotWithShape="0">
              <a:schemeClr val="tx1"/>
            </a:outerShdw>
          </a:effectLst>
        </p:spPr>
        <p:txBody>
          <a:bodyPr wrap="none" anchor="ctr"/>
          <a:lstStyle/>
          <a:p>
            <a:pPr>
              <a:defRPr/>
            </a:pPr>
            <a:endParaRPr lang="en-US" dirty="0"/>
          </a:p>
        </p:txBody>
      </p:sp>
      <p:grpSp>
        <p:nvGrpSpPr>
          <p:cNvPr id="2" name="Group 7"/>
          <p:cNvGrpSpPr>
            <a:grpSpLocks/>
          </p:cNvGrpSpPr>
          <p:nvPr/>
        </p:nvGrpSpPr>
        <p:grpSpPr bwMode="auto">
          <a:xfrm>
            <a:off x="304800" y="1614488"/>
            <a:ext cx="8458200" cy="4570412"/>
            <a:chOff x="192" y="1035"/>
            <a:chExt cx="5328" cy="2879"/>
          </a:xfrm>
        </p:grpSpPr>
        <p:pic>
          <p:nvPicPr>
            <p:cNvPr id="35848" name="Picture 8" descr="Exh 4"/>
            <p:cNvPicPr>
              <a:picLocks noChangeAspect="1" noChangeArrowheads="1"/>
            </p:cNvPicPr>
            <p:nvPr/>
          </p:nvPicPr>
          <p:blipFill>
            <a:blip r:embed="rId3" cstate="print"/>
            <a:srcRect/>
            <a:stretch>
              <a:fillRect/>
            </a:stretch>
          </p:blipFill>
          <p:spPr bwMode="auto">
            <a:xfrm>
              <a:off x="192" y="1817"/>
              <a:ext cx="5328" cy="2097"/>
            </a:xfrm>
            <a:prstGeom prst="rect">
              <a:avLst/>
            </a:prstGeom>
            <a:noFill/>
            <a:ln w="9525">
              <a:noFill/>
              <a:miter lim="800000"/>
              <a:headEnd/>
              <a:tailEnd/>
            </a:ln>
          </p:spPr>
        </p:pic>
        <p:pic>
          <p:nvPicPr>
            <p:cNvPr id="35849" name="Picture 9" descr="Exh 4"/>
            <p:cNvPicPr>
              <a:picLocks noChangeAspect="1" noChangeArrowheads="1"/>
            </p:cNvPicPr>
            <p:nvPr/>
          </p:nvPicPr>
          <p:blipFill>
            <a:blip r:embed="rId4" cstate="print"/>
            <a:srcRect/>
            <a:stretch>
              <a:fillRect/>
            </a:stretch>
          </p:blipFill>
          <p:spPr bwMode="auto">
            <a:xfrm>
              <a:off x="192" y="1035"/>
              <a:ext cx="5328" cy="792"/>
            </a:xfrm>
            <a:prstGeom prst="rect">
              <a:avLst/>
            </a:prstGeom>
            <a:noFill/>
            <a:ln w="9525">
              <a:noFill/>
              <a:miter lim="800000"/>
              <a:headEnd/>
              <a:tailEnd/>
            </a:ln>
          </p:spPr>
        </p:pic>
      </p:gr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Strategic OM Decision Areas</a:t>
            </a:r>
          </a:p>
        </p:txBody>
      </p:sp>
      <p:graphicFrame>
        <p:nvGraphicFramePr>
          <p:cNvPr id="5" name="Group 46"/>
          <p:cNvGraphicFramePr>
            <a:graphicFrameLocks noGrp="1"/>
          </p:cNvGraphicFramePr>
          <p:nvPr>
            <p:extLst>
              <p:ext uri="{D42A27DB-BD31-4B8C-83A1-F6EECF244321}">
                <p14:modId xmlns:p14="http://schemas.microsoft.com/office/powerpoint/2010/main" val="4172412597"/>
              </p:ext>
            </p:extLst>
          </p:nvPr>
        </p:nvGraphicFramePr>
        <p:xfrm>
          <a:off x="683568" y="1196752"/>
          <a:ext cx="7704856" cy="4536504"/>
        </p:xfrm>
        <a:graphic>
          <a:graphicData uri="http://schemas.openxmlformats.org/drawingml/2006/table">
            <a:tbl>
              <a:tblPr/>
              <a:tblGrid>
                <a:gridCol w="2544876">
                  <a:extLst>
                    <a:ext uri="{9D8B030D-6E8A-4147-A177-3AD203B41FA5}">
                      <a16:colId xmlns:a16="http://schemas.microsoft.com/office/drawing/2014/main" val="20000"/>
                    </a:ext>
                  </a:extLst>
                </a:gridCol>
                <a:gridCol w="5159980">
                  <a:extLst>
                    <a:ext uri="{9D8B030D-6E8A-4147-A177-3AD203B41FA5}">
                      <a16:colId xmlns:a16="http://schemas.microsoft.com/office/drawing/2014/main" val="20001"/>
                    </a:ext>
                  </a:extLst>
                </a:gridCol>
              </a:tblGrid>
              <a:tr h="40797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Arial" charset="0"/>
                        </a:rPr>
                        <a:t>Decision Area</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Arial" charset="0"/>
                        </a:rPr>
                        <a:t>What the Decisions Affect</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0"/>
                  </a:ext>
                </a:extLst>
              </a:tr>
              <a:tr h="35286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Product and service design</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Costs, quality, liability, and environmental issues</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1"/>
                  </a:ext>
                </a:extLst>
              </a:tr>
              <a:tr h="35286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Capacity</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 structure, flexibility</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2"/>
                  </a:ext>
                </a:extLst>
              </a:tr>
              <a:tr h="59987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Process selection and layout</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Costs, flexibility, skill level needed, capacity</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3"/>
                  </a:ext>
                </a:extLst>
              </a:tr>
              <a:tr h="35286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Work design</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Quality of work life, employee safety, productivity</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4"/>
                  </a:ext>
                </a:extLst>
              </a:tr>
              <a:tr h="35286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Location</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Costs, visibility</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5"/>
                  </a:ext>
                </a:extLst>
              </a:tr>
              <a:tr h="35286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Quality</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Ability to meet or exceed customer expectations</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6"/>
                  </a:ext>
                </a:extLst>
              </a:tr>
              <a:tr h="35286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Inventory</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Costs, shortages</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7"/>
                  </a:ext>
                </a:extLst>
              </a:tr>
              <a:tr h="35286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Maintenance</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Costs, equipment reliability, productivity</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8"/>
                  </a:ext>
                </a:extLst>
              </a:tr>
              <a:tr h="35286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Scheduling</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Flexibility, efficiency</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9"/>
                  </a:ext>
                </a:extLst>
              </a:tr>
              <a:tr h="35286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Supply chains</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Costs, quality, agility, shortages, vendor relations</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10"/>
                  </a:ext>
                </a:extLst>
              </a:tr>
              <a:tr h="35286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Projects</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tx1"/>
                          </a:solidFill>
                          <a:effectLst/>
                          <a:latin typeface="Arial" charset="0"/>
                        </a:rPr>
                        <a:t>Costs, new products, services, or operating systems</a:t>
                      </a:r>
                    </a:p>
                  </a:txBody>
                  <a:tcP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11"/>
                  </a:ext>
                </a:extLst>
              </a:tr>
            </a:tbl>
          </a:graphicData>
        </a:graphic>
      </p:graphicFrame>
      <p:sp>
        <p:nvSpPr>
          <p:cNvPr id="7" name="Footer Placeholder 15">
            <a:extLst>
              <a:ext uri="{FF2B5EF4-FFF2-40B4-BE49-F238E27FC236}">
                <a16:creationId xmlns:a16="http://schemas.microsoft.com/office/drawing/2014/main" id="{6C4719EE-E5DD-43DC-A200-846CB52BB3EB}"/>
              </a:ext>
            </a:extLst>
          </p:cNvPr>
          <p:cNvSpPr txBox="1">
            <a:spLocks/>
          </p:cNvSpPr>
          <p:nvPr/>
        </p:nvSpPr>
        <p:spPr>
          <a:xfrm>
            <a:off x="1257300" y="65024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8" name="TextBox 7"/>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16</a:t>
            </a:fld>
            <a:endParaRPr lang="en-US" sz="1100" dirty="0">
              <a:solidFill>
                <a:schemeClr val="tx2"/>
              </a:solidFill>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Grp="1" noChangeArrowheads="1"/>
          </p:cNvSpPr>
          <p:nvPr>
            <p:ph idx="1"/>
          </p:nvPr>
        </p:nvSpPr>
        <p:spPr/>
        <p:txBody>
          <a:bodyPr/>
          <a:lstStyle/>
          <a:p>
            <a:pPr eaLnBrk="1" hangingPunct="1"/>
            <a:r>
              <a:rPr lang="en-US" b="1" dirty="0"/>
              <a:t>Quality-based strategy</a:t>
            </a:r>
          </a:p>
          <a:p>
            <a:pPr lvl="1" eaLnBrk="1" hangingPunct="1"/>
            <a:r>
              <a:rPr lang="en-US" dirty="0"/>
              <a:t>Strategy that focuses on quality in all phases of an organization</a:t>
            </a:r>
          </a:p>
          <a:p>
            <a:pPr lvl="2" eaLnBrk="1" hangingPunct="1"/>
            <a:r>
              <a:rPr lang="en-US" dirty="0"/>
              <a:t>Pursuit of such a strategy is rooted in a number of factors:</a:t>
            </a:r>
          </a:p>
          <a:p>
            <a:pPr lvl="3" eaLnBrk="1" hangingPunct="1"/>
            <a:r>
              <a:rPr lang="en-US" dirty="0"/>
              <a:t>Trying to overcome a poor quality reputation</a:t>
            </a:r>
          </a:p>
          <a:p>
            <a:pPr lvl="3" eaLnBrk="1" hangingPunct="1"/>
            <a:r>
              <a:rPr lang="en-US" dirty="0"/>
              <a:t>Desire to maintain a quality image</a:t>
            </a:r>
          </a:p>
          <a:p>
            <a:pPr lvl="3" eaLnBrk="1" hangingPunct="1"/>
            <a:r>
              <a:rPr lang="en-US" dirty="0"/>
              <a:t>A desire to catch up with the competition</a:t>
            </a:r>
          </a:p>
          <a:p>
            <a:pPr lvl="3" eaLnBrk="1" hangingPunct="1"/>
            <a:r>
              <a:rPr lang="en-US" dirty="0"/>
              <a:t>A part of a cost reduction strategy</a:t>
            </a:r>
          </a:p>
        </p:txBody>
      </p:sp>
      <p:sp>
        <p:nvSpPr>
          <p:cNvPr id="32770" name="Rectangle 2"/>
          <p:cNvSpPr>
            <a:spLocks noGrp="1" noChangeArrowheads="1"/>
          </p:cNvSpPr>
          <p:nvPr>
            <p:ph type="title"/>
          </p:nvPr>
        </p:nvSpPr>
        <p:spPr/>
        <p:txBody>
          <a:bodyPr/>
          <a:lstStyle/>
          <a:p>
            <a:pPr eaLnBrk="1" hangingPunct="1"/>
            <a:r>
              <a:rPr lang="en-US" dirty="0"/>
              <a:t>Quality-Based Strategies</a:t>
            </a:r>
          </a:p>
        </p:txBody>
      </p:sp>
      <p:sp>
        <p:nvSpPr>
          <p:cNvPr id="4" name="Footer Placeholder 3">
            <a:extLst>
              <a:ext uri="{FF2B5EF4-FFF2-40B4-BE49-F238E27FC236}">
                <a16:creationId xmlns:a16="http://schemas.microsoft.com/office/drawing/2014/main" id="{BDBA8A8D-8924-43DF-9ED6-F1654F673E43}"/>
              </a:ext>
            </a:extLst>
          </p:cNvPr>
          <p:cNvSpPr>
            <a:spLocks noGrp="1"/>
          </p:cNvSpPr>
          <p:nvPr>
            <p:ph type="ftr" sz="quarter" idx="16"/>
          </p:nvPr>
        </p:nvSpPr>
        <p:spPr>
          <a:xfrm>
            <a:off x="914400" y="5981700"/>
            <a:ext cx="8133348" cy="336267"/>
          </a:xfrm>
          <a:prstGeom prst="rect">
            <a:avLst/>
          </a:prstGeom>
        </p:spPr>
        <p:txBody>
          <a:bodyPr vert="horz" anchor="ctr" anchorCtr="0"/>
          <a:lstStyle>
            <a:defPPr>
              <a:defRPr lang="en-US"/>
            </a:defPPr>
            <a:lvl1pPr algn="ctr" rtl="0" eaLnBrk="1" fontAlgn="base" latinLnBrk="0" hangingPunct="1">
              <a:spcBef>
                <a:spcPct val="0"/>
              </a:spcBef>
              <a:spcAft>
                <a:spcPct val="0"/>
              </a:spcAft>
              <a:defRPr kumimoji="0"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a:t>Copyright ©2021 McGraw-Hill..  All rights reserved. No reproduction or distribution without the prior written consent of McGraw-Hill </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17</a:t>
            </a:fld>
            <a:endParaRPr lang="en-US" sz="1100" dirty="0">
              <a:solidFill>
                <a:schemeClr val="tx2"/>
              </a:solidFill>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eaLnBrk="1" hangingPunct="1"/>
            <a:r>
              <a:rPr lang="en-US" b="1" dirty="0"/>
              <a:t>Time-based strategies</a:t>
            </a:r>
          </a:p>
          <a:p>
            <a:pPr lvl="1" eaLnBrk="1" hangingPunct="1"/>
            <a:r>
              <a:rPr lang="en-US" dirty="0"/>
              <a:t>Strategies that focus on the reduction of time needed to accomplish tasks</a:t>
            </a:r>
          </a:p>
          <a:p>
            <a:pPr lvl="2" eaLnBrk="1" hangingPunct="1"/>
            <a:r>
              <a:rPr lang="en-US" dirty="0"/>
              <a:t>It is believed that by reducing time, costs are lower, quality is higher, productivity is higher, time-to-market is faster, and customer service is improved</a:t>
            </a:r>
          </a:p>
        </p:txBody>
      </p:sp>
      <p:sp>
        <p:nvSpPr>
          <p:cNvPr id="33794" name="Rectangle 2"/>
          <p:cNvSpPr>
            <a:spLocks noGrp="1" noChangeArrowheads="1"/>
          </p:cNvSpPr>
          <p:nvPr>
            <p:ph type="title"/>
          </p:nvPr>
        </p:nvSpPr>
        <p:spPr/>
        <p:txBody>
          <a:bodyPr/>
          <a:lstStyle/>
          <a:p>
            <a:pPr eaLnBrk="1" hangingPunct="1"/>
            <a:r>
              <a:rPr lang="en-US" dirty="0"/>
              <a:t>Time-Based Strategies</a:t>
            </a:r>
          </a:p>
        </p:txBody>
      </p:sp>
      <p:sp>
        <p:nvSpPr>
          <p:cNvPr id="4" name="Footer Placeholder 3">
            <a:extLst>
              <a:ext uri="{FF2B5EF4-FFF2-40B4-BE49-F238E27FC236}">
                <a16:creationId xmlns:a16="http://schemas.microsoft.com/office/drawing/2014/main" id="{340E7ADA-FBD4-4C1B-92F5-53417908ED7D}"/>
              </a:ext>
            </a:extLst>
          </p:cNvPr>
          <p:cNvSpPr>
            <a:spLocks noGrp="1"/>
          </p:cNvSpPr>
          <p:nvPr>
            <p:ph type="ftr" sz="quarter" idx="16"/>
          </p:nvPr>
        </p:nvSpPr>
        <p:spPr>
          <a:xfrm>
            <a:off x="914400" y="5981700"/>
            <a:ext cx="8133348" cy="336267"/>
          </a:xfrm>
          <a:prstGeom prst="rect">
            <a:avLst/>
          </a:prstGeom>
        </p:spPr>
        <p:txBody>
          <a:bodyPr vert="horz" anchor="ctr" anchorCtr="0"/>
          <a:lstStyle>
            <a:defPPr>
              <a:defRPr lang="en-US"/>
            </a:defPPr>
            <a:lvl1pPr algn="ctr" rtl="0" eaLnBrk="1" fontAlgn="base" latinLnBrk="0" hangingPunct="1">
              <a:spcBef>
                <a:spcPct val="0"/>
              </a:spcBef>
              <a:spcAft>
                <a:spcPct val="0"/>
              </a:spcAft>
              <a:defRPr kumimoji="0"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a:t>Copyright ©2021 McGraw-Hill..  All rights reserved. No reproduction or distribution without the prior written consent of McGraw-Hill </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18</a:t>
            </a:fld>
            <a:endParaRPr lang="en-US" sz="1100" dirty="0">
              <a:solidFill>
                <a:schemeClr val="tx2"/>
              </a:solidFill>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p:txBody>
          <a:bodyPr/>
          <a:lstStyle/>
          <a:p>
            <a:pPr eaLnBrk="1" hangingPunct="1"/>
            <a:r>
              <a:rPr lang="en-US" dirty="0"/>
              <a:t>Areas where organizations have achieved time reductions:</a:t>
            </a:r>
          </a:p>
          <a:p>
            <a:pPr lvl="1" eaLnBrk="1" hangingPunct="1"/>
            <a:r>
              <a:rPr lang="en-US" dirty="0"/>
              <a:t>Planning time</a:t>
            </a:r>
          </a:p>
          <a:p>
            <a:pPr lvl="1" eaLnBrk="1" hangingPunct="1"/>
            <a:r>
              <a:rPr lang="en-US" dirty="0"/>
              <a:t>Product/service design time</a:t>
            </a:r>
          </a:p>
          <a:p>
            <a:pPr lvl="1" eaLnBrk="1" hangingPunct="1"/>
            <a:r>
              <a:rPr lang="en-US" dirty="0"/>
              <a:t>Processing time</a:t>
            </a:r>
          </a:p>
          <a:p>
            <a:pPr lvl="1" eaLnBrk="1" hangingPunct="1"/>
            <a:r>
              <a:rPr lang="en-US" dirty="0"/>
              <a:t>Changeover time</a:t>
            </a:r>
          </a:p>
          <a:p>
            <a:pPr lvl="1" eaLnBrk="1" hangingPunct="1"/>
            <a:r>
              <a:rPr lang="en-US" dirty="0"/>
              <a:t>Delivery time</a:t>
            </a:r>
          </a:p>
          <a:p>
            <a:pPr lvl="1" eaLnBrk="1" hangingPunct="1"/>
            <a:r>
              <a:rPr lang="en-US" dirty="0"/>
              <a:t>Response time for complaints</a:t>
            </a:r>
          </a:p>
        </p:txBody>
      </p:sp>
      <p:sp>
        <p:nvSpPr>
          <p:cNvPr id="34818" name="Rectangle 2"/>
          <p:cNvSpPr>
            <a:spLocks noGrp="1" noChangeArrowheads="1"/>
          </p:cNvSpPr>
          <p:nvPr>
            <p:ph type="title"/>
          </p:nvPr>
        </p:nvSpPr>
        <p:spPr/>
        <p:txBody>
          <a:bodyPr/>
          <a:lstStyle/>
          <a:p>
            <a:pPr eaLnBrk="1" hangingPunct="1"/>
            <a:r>
              <a:rPr lang="en-US" dirty="0"/>
              <a:t>Time-Based Strategies (cont.)</a:t>
            </a:r>
          </a:p>
        </p:txBody>
      </p:sp>
      <p:sp>
        <p:nvSpPr>
          <p:cNvPr id="4" name="Footer Placeholder 3">
            <a:extLst>
              <a:ext uri="{FF2B5EF4-FFF2-40B4-BE49-F238E27FC236}">
                <a16:creationId xmlns:a16="http://schemas.microsoft.com/office/drawing/2014/main" id="{BF089915-BF06-4374-8B21-95A9D4097416}"/>
              </a:ext>
            </a:extLst>
          </p:cNvPr>
          <p:cNvSpPr>
            <a:spLocks noGrp="1"/>
          </p:cNvSpPr>
          <p:nvPr>
            <p:ph type="ftr" sz="quarter" idx="16"/>
          </p:nvPr>
        </p:nvSpPr>
        <p:spPr>
          <a:xfrm>
            <a:off x="914400" y="5981700"/>
            <a:ext cx="8133348" cy="336267"/>
          </a:xfrm>
          <a:prstGeom prst="rect">
            <a:avLst/>
          </a:prstGeom>
        </p:spPr>
        <p:txBody>
          <a:bodyPr vert="horz" anchor="ctr" anchorCtr="0"/>
          <a:lstStyle>
            <a:defPPr>
              <a:defRPr lang="en-US"/>
            </a:defPPr>
            <a:lvl1pPr algn="ctr" rtl="0" eaLnBrk="1" fontAlgn="base" latinLnBrk="0" hangingPunct="1">
              <a:spcBef>
                <a:spcPct val="0"/>
              </a:spcBef>
              <a:spcAft>
                <a:spcPct val="0"/>
              </a:spcAft>
              <a:defRPr kumimoji="0"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a:t>Copyright ©2021 McGraw-Hill..  All rights reserved. No reproduction or distribution without the prior written consent of McGraw-Hill </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19</a:t>
            </a:fld>
            <a:endParaRPr lang="en-US" sz="1100" dirty="0">
              <a:solidFill>
                <a:schemeClr val="tx2"/>
              </a:solidFil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28600" y="152400"/>
            <a:ext cx="8915400" cy="457200"/>
          </a:xfrm>
          <a:prstGeom prst="rect">
            <a:avLst/>
          </a:prstGeom>
          <a:noFill/>
          <a:ln w="9525">
            <a:noFill/>
            <a:miter lim="800000"/>
            <a:headEnd/>
            <a:tailEnd/>
          </a:ln>
        </p:spPr>
        <p:txBody>
          <a:bodyPr>
            <a:spAutoFit/>
          </a:bodyPr>
          <a:lstStyle/>
          <a:p>
            <a:pPr algn="ctr">
              <a:spcBef>
                <a:spcPct val="50000"/>
              </a:spcBef>
            </a:pPr>
            <a:r>
              <a:rPr lang="en-US" b="1" dirty="0">
                <a:latin typeface="Tahoma" pitchFamily="34" charset="0"/>
              </a:rPr>
              <a:t>Learning Objectives</a:t>
            </a:r>
          </a:p>
        </p:txBody>
      </p:sp>
      <p:sp>
        <p:nvSpPr>
          <p:cNvPr id="11267" name="Rectangle 3"/>
          <p:cNvSpPr>
            <a:spLocks noChangeArrowheads="1"/>
          </p:cNvSpPr>
          <p:nvPr/>
        </p:nvSpPr>
        <p:spPr bwMode="auto">
          <a:xfrm>
            <a:off x="304800" y="685800"/>
            <a:ext cx="8686800" cy="457200"/>
          </a:xfrm>
          <a:prstGeom prst="rect">
            <a:avLst/>
          </a:prstGeom>
          <a:noFill/>
          <a:ln w="9525">
            <a:noFill/>
            <a:miter lim="800000"/>
            <a:headEnd/>
            <a:tailEnd/>
          </a:ln>
        </p:spPr>
        <p:txBody>
          <a:bodyPr>
            <a:spAutoFit/>
          </a:bodyPr>
          <a:lstStyle/>
          <a:p>
            <a:pPr marL="457200" indent="-457200"/>
            <a:endParaRPr lang="en-AU" dirty="0">
              <a:latin typeface="Tahoma" pitchFamily="34" charset="0"/>
            </a:endParaRPr>
          </a:p>
        </p:txBody>
      </p:sp>
      <p:sp>
        <p:nvSpPr>
          <p:cNvPr id="11268" name="Rectangle 4"/>
          <p:cNvSpPr>
            <a:spLocks noChangeArrowheads="1"/>
          </p:cNvSpPr>
          <p:nvPr/>
        </p:nvSpPr>
        <p:spPr bwMode="auto">
          <a:xfrm>
            <a:off x="381000" y="705766"/>
            <a:ext cx="8458200" cy="4708981"/>
          </a:xfrm>
          <a:prstGeom prst="rect">
            <a:avLst/>
          </a:prstGeom>
          <a:noFill/>
          <a:ln w="9525">
            <a:noFill/>
            <a:miter lim="800000"/>
            <a:headEnd/>
            <a:tailEnd/>
          </a:ln>
        </p:spPr>
        <p:txBody>
          <a:bodyPr anchor="ctr">
            <a:spAutoFit/>
          </a:bodyPr>
          <a:lstStyle/>
          <a:p>
            <a:pPr marL="457200" indent="-457200">
              <a:buFontTx/>
              <a:buAutoNum type="arabicPeriod"/>
            </a:pPr>
            <a:endParaRPr lang="en-AU" sz="2000" b="1" dirty="0">
              <a:solidFill>
                <a:srgbClr val="000066"/>
              </a:solidFill>
            </a:endParaRPr>
          </a:p>
          <a:p>
            <a:pPr marL="457200" indent="-457200">
              <a:buFontTx/>
              <a:buAutoNum type="arabicPeriod"/>
            </a:pPr>
            <a:r>
              <a:rPr lang="en-AU" sz="2000" b="1" dirty="0">
                <a:solidFill>
                  <a:srgbClr val="000066"/>
                </a:solidFill>
              </a:rPr>
              <a:t>Organisational and operational strategy &amp; goals </a:t>
            </a:r>
          </a:p>
          <a:p>
            <a:pPr marL="457200" indent="-457200">
              <a:buFontTx/>
              <a:buAutoNum type="arabicPeriod"/>
            </a:pPr>
            <a:r>
              <a:rPr lang="en-AU" sz="2000" b="1" dirty="0">
                <a:solidFill>
                  <a:srgbClr val="000066"/>
                </a:solidFill>
              </a:rPr>
              <a:t>The linkage between organisational, operational strategy(s) &amp; performance measurement systems for products, both goods and services</a:t>
            </a:r>
          </a:p>
          <a:p>
            <a:pPr marL="457200" indent="-457200">
              <a:buFontTx/>
              <a:buAutoNum type="arabicPeriod"/>
            </a:pPr>
            <a:r>
              <a:rPr lang="en-AU" sz="2000" b="1" dirty="0">
                <a:solidFill>
                  <a:srgbClr val="000066"/>
                </a:solidFill>
              </a:rPr>
              <a:t>Measurement systems &amp; Decision Making</a:t>
            </a:r>
          </a:p>
          <a:p>
            <a:pPr marL="457200" indent="-457200">
              <a:buFontTx/>
              <a:buAutoNum type="arabicPeriod"/>
            </a:pPr>
            <a:r>
              <a:rPr lang="en-AU" sz="2000" b="1" dirty="0">
                <a:solidFill>
                  <a:srgbClr val="000066"/>
                </a:solidFill>
              </a:rPr>
              <a:t>Measuring the performance of Goods (key indicators)</a:t>
            </a:r>
          </a:p>
          <a:p>
            <a:pPr marL="457200" indent="-457200">
              <a:buFontTx/>
              <a:buAutoNum type="arabicPeriod"/>
            </a:pPr>
            <a:r>
              <a:rPr lang="en-AU" sz="2000" b="1" dirty="0">
                <a:solidFill>
                  <a:srgbClr val="000066"/>
                </a:solidFill>
              </a:rPr>
              <a:t>Designing measurement/performance systems for operations</a:t>
            </a:r>
          </a:p>
          <a:p>
            <a:pPr marL="457200" indent="-457200">
              <a:buFontTx/>
              <a:buAutoNum type="arabicPeriod"/>
            </a:pPr>
            <a:r>
              <a:rPr lang="en-AU" sz="2000" b="1" dirty="0">
                <a:solidFill>
                  <a:srgbClr val="000066"/>
                </a:solidFill>
              </a:rPr>
              <a:t>Measuring performance across the whole supply chain</a:t>
            </a:r>
          </a:p>
          <a:p>
            <a:pPr marL="457200" indent="-457200">
              <a:buFontTx/>
              <a:buAutoNum type="arabicPeriod"/>
            </a:pPr>
            <a:r>
              <a:rPr lang="en-AU" sz="2000" b="1" dirty="0">
                <a:solidFill>
                  <a:srgbClr val="000066"/>
                </a:solidFill>
              </a:rPr>
              <a:t>Corporate social responsibility and performance measurement</a:t>
            </a:r>
            <a:endParaRPr lang="en-US" sz="2000" b="1" dirty="0">
              <a:latin typeface="Tahoma" pitchFamily="34" charset="0"/>
            </a:endParaRPr>
          </a:p>
          <a:p>
            <a:pPr marL="457200" indent="-457200">
              <a:buFontTx/>
              <a:buAutoNum type="arabicPeriod"/>
            </a:pPr>
            <a:endParaRPr lang="en-AU" sz="2000" b="1" dirty="0">
              <a:solidFill>
                <a:srgbClr val="000066"/>
              </a:solidFill>
            </a:endParaRPr>
          </a:p>
        </p:txBody>
      </p:sp>
    </p:spTree>
    <p:custDataLst>
      <p:tags r:id="rId1"/>
    </p:custData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eaLnBrk="1" hangingPunct="1"/>
            <a:r>
              <a:rPr lang="en-US" dirty="0"/>
              <a:t>Agile operations</a:t>
            </a:r>
          </a:p>
          <a:p>
            <a:pPr lvl="1" eaLnBrk="1" hangingPunct="1"/>
            <a:r>
              <a:rPr lang="en-US" dirty="0"/>
              <a:t>A strategic approach for competitive advantage that emphasizes the use of flexibility to adapt and prosper in an environment of change</a:t>
            </a:r>
          </a:p>
          <a:p>
            <a:pPr lvl="2" eaLnBrk="1" hangingPunct="1"/>
            <a:r>
              <a:rPr lang="en-US" dirty="0"/>
              <a:t>Involves the blending of several core competencies:</a:t>
            </a:r>
          </a:p>
          <a:p>
            <a:pPr lvl="3" eaLnBrk="1" hangingPunct="1"/>
            <a:r>
              <a:rPr lang="en-US" dirty="0"/>
              <a:t>Cost</a:t>
            </a:r>
          </a:p>
          <a:p>
            <a:pPr lvl="3" eaLnBrk="1" hangingPunct="1"/>
            <a:r>
              <a:rPr lang="en-US" dirty="0"/>
              <a:t>Quality</a:t>
            </a:r>
          </a:p>
          <a:p>
            <a:pPr lvl="3" eaLnBrk="1" hangingPunct="1"/>
            <a:r>
              <a:rPr lang="en-US" dirty="0"/>
              <a:t>Reliability</a:t>
            </a:r>
          </a:p>
          <a:p>
            <a:pPr lvl="3" eaLnBrk="1" hangingPunct="1"/>
            <a:r>
              <a:rPr lang="en-US" dirty="0"/>
              <a:t>Flexibility</a:t>
            </a:r>
          </a:p>
        </p:txBody>
      </p:sp>
      <p:sp>
        <p:nvSpPr>
          <p:cNvPr id="35842" name="Rectangle 2"/>
          <p:cNvSpPr>
            <a:spLocks noGrp="1" noChangeArrowheads="1"/>
          </p:cNvSpPr>
          <p:nvPr>
            <p:ph type="title"/>
          </p:nvPr>
        </p:nvSpPr>
        <p:spPr/>
        <p:txBody>
          <a:bodyPr/>
          <a:lstStyle/>
          <a:p>
            <a:pPr eaLnBrk="1" hangingPunct="1"/>
            <a:r>
              <a:rPr lang="en-US" dirty="0"/>
              <a:t>Agile Operations</a:t>
            </a:r>
          </a:p>
        </p:txBody>
      </p:sp>
      <p:sp>
        <p:nvSpPr>
          <p:cNvPr id="6" name="Footer Placeholder 15">
            <a:extLst>
              <a:ext uri="{FF2B5EF4-FFF2-40B4-BE49-F238E27FC236}">
                <a16:creationId xmlns:a16="http://schemas.microsoft.com/office/drawing/2014/main" id="{F87C3597-C4C6-4A7F-B8D8-466D4A654D70}"/>
              </a:ext>
            </a:extLst>
          </p:cNvPr>
          <p:cNvSpPr txBox="1">
            <a:spLocks/>
          </p:cNvSpPr>
          <p:nvPr/>
        </p:nvSpPr>
        <p:spPr>
          <a:xfrm>
            <a:off x="1257300" y="65024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20</a:t>
            </a:fld>
            <a:endParaRPr lang="en-US" sz="1100" dirty="0">
              <a:solidFill>
                <a:schemeClr val="tx2"/>
              </a:solidFill>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normAutofit/>
          </a:bodyPr>
          <a:lstStyle/>
          <a:p>
            <a:pPr eaLnBrk="1" hangingPunct="1">
              <a:lnSpc>
                <a:spcPct val="110000"/>
              </a:lnSpc>
            </a:pPr>
            <a:r>
              <a:rPr lang="en-US" sz="2000" dirty="0"/>
              <a:t>A top-down </a:t>
            </a:r>
            <a:r>
              <a:rPr lang="en-US" sz="2000" i="1" dirty="0"/>
              <a:t>management system </a:t>
            </a:r>
            <a:r>
              <a:rPr lang="en-US" sz="2000" dirty="0"/>
              <a:t>that organizations can use to clarify their vision and strategy and transform them into action</a:t>
            </a:r>
          </a:p>
          <a:p>
            <a:pPr lvl="1" eaLnBrk="1" hangingPunct="1">
              <a:lnSpc>
                <a:spcPct val="110000"/>
              </a:lnSpc>
            </a:pPr>
            <a:r>
              <a:rPr lang="en-US" sz="1800" dirty="0"/>
              <a:t>Develop objectives</a:t>
            </a:r>
          </a:p>
          <a:p>
            <a:pPr lvl="1" eaLnBrk="1" hangingPunct="1">
              <a:lnSpc>
                <a:spcPct val="110000"/>
              </a:lnSpc>
            </a:pPr>
            <a:r>
              <a:rPr lang="en-US" sz="1800" dirty="0"/>
              <a:t>Develop metrics and targets for each objective</a:t>
            </a:r>
          </a:p>
          <a:p>
            <a:pPr lvl="1" eaLnBrk="1" hangingPunct="1">
              <a:lnSpc>
                <a:spcPct val="110000"/>
              </a:lnSpc>
            </a:pPr>
            <a:r>
              <a:rPr lang="en-US" sz="1800" dirty="0"/>
              <a:t>Develop initiatives to achieve objectives</a:t>
            </a:r>
          </a:p>
          <a:p>
            <a:pPr lvl="1" eaLnBrk="1" hangingPunct="1">
              <a:lnSpc>
                <a:spcPct val="110000"/>
              </a:lnSpc>
            </a:pPr>
            <a:r>
              <a:rPr lang="en-US" sz="1800" dirty="0"/>
              <a:t>Identify links among the various perspectives</a:t>
            </a:r>
          </a:p>
          <a:p>
            <a:pPr lvl="2" eaLnBrk="1" hangingPunct="1">
              <a:lnSpc>
                <a:spcPct val="110000"/>
              </a:lnSpc>
            </a:pPr>
            <a:r>
              <a:rPr lang="en-US" sz="1800" dirty="0"/>
              <a:t>Finance</a:t>
            </a:r>
          </a:p>
          <a:p>
            <a:pPr lvl="2" eaLnBrk="1" hangingPunct="1">
              <a:lnSpc>
                <a:spcPct val="110000"/>
              </a:lnSpc>
            </a:pPr>
            <a:r>
              <a:rPr lang="en-US" sz="1800" dirty="0"/>
              <a:t>Customer</a:t>
            </a:r>
          </a:p>
          <a:p>
            <a:pPr lvl="2" eaLnBrk="1" hangingPunct="1">
              <a:lnSpc>
                <a:spcPct val="110000"/>
              </a:lnSpc>
            </a:pPr>
            <a:r>
              <a:rPr lang="en-US" sz="1800" dirty="0"/>
              <a:t>Internal business processes</a:t>
            </a:r>
          </a:p>
          <a:p>
            <a:pPr lvl="2" eaLnBrk="1" hangingPunct="1">
              <a:lnSpc>
                <a:spcPct val="110000"/>
              </a:lnSpc>
            </a:pPr>
            <a:r>
              <a:rPr lang="en-US" sz="1800" dirty="0"/>
              <a:t>Learning and growth</a:t>
            </a:r>
          </a:p>
          <a:p>
            <a:pPr lvl="1" eaLnBrk="1" hangingPunct="1">
              <a:lnSpc>
                <a:spcPct val="110000"/>
              </a:lnSpc>
            </a:pPr>
            <a:r>
              <a:rPr lang="en-US" sz="1800" dirty="0"/>
              <a:t>Monitor results</a:t>
            </a:r>
            <a:endParaRPr lang="en-US" sz="2000" dirty="0"/>
          </a:p>
        </p:txBody>
      </p:sp>
      <p:sp>
        <p:nvSpPr>
          <p:cNvPr id="36866" name="Rectangle 2"/>
          <p:cNvSpPr>
            <a:spLocks noGrp="1" noChangeArrowheads="1"/>
          </p:cNvSpPr>
          <p:nvPr>
            <p:ph type="title"/>
          </p:nvPr>
        </p:nvSpPr>
        <p:spPr/>
        <p:txBody>
          <a:bodyPr/>
          <a:lstStyle/>
          <a:p>
            <a:pPr eaLnBrk="1" hangingPunct="1"/>
            <a:r>
              <a:rPr lang="en-US" sz="3200" dirty="0"/>
              <a:t>The Balanced Scorecard Approach</a:t>
            </a:r>
            <a:br>
              <a:rPr lang="en-US" sz="3200" dirty="0"/>
            </a:br>
            <a:r>
              <a:rPr lang="en-US" sz="3200" dirty="0"/>
              <a:t>(relates to Assessment 1)</a:t>
            </a:r>
          </a:p>
        </p:txBody>
      </p:sp>
      <p:sp>
        <p:nvSpPr>
          <p:cNvPr id="6" name="Footer Placeholder 15">
            <a:extLst>
              <a:ext uri="{FF2B5EF4-FFF2-40B4-BE49-F238E27FC236}">
                <a16:creationId xmlns:a16="http://schemas.microsoft.com/office/drawing/2014/main" id="{4733EC19-B062-4479-A2D9-4AF5413551D4}"/>
              </a:ext>
            </a:extLst>
          </p:cNvPr>
          <p:cNvSpPr txBox="1">
            <a:spLocks/>
          </p:cNvSpPr>
          <p:nvPr/>
        </p:nvSpPr>
        <p:spPr>
          <a:xfrm>
            <a:off x="1257300" y="6502400"/>
            <a:ext cx="7810500" cy="2032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21</a:t>
            </a:fld>
            <a:endParaRPr lang="en-US" sz="1100" dirty="0">
              <a:solidFill>
                <a:schemeClr val="tx2"/>
              </a:solidFill>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Screen Shot 2019-08-22 at 10.55.45 AM.png"/>
          <p:cNvPicPr>
            <a:picLocks noGrp="1" noChangeAspect="1"/>
          </p:cNvPicPr>
          <p:nvPr>
            <p:ph idx="1"/>
          </p:nvPr>
        </p:nvPicPr>
        <p:blipFill>
          <a:blip r:embed="rId3">
            <a:extLst>
              <a:ext uri="{28A0092B-C50C-407E-A947-70E740481C1C}">
                <a14:useLocalDpi xmlns:a14="http://schemas.microsoft.com/office/drawing/2010/main" val="0"/>
              </a:ext>
            </a:extLst>
          </a:blip>
          <a:srcRect l="-50742" r="-50742"/>
          <a:stretch>
            <a:fillRect/>
          </a:stretch>
        </p:blipFill>
        <p:spPr>
          <a:xfrm>
            <a:off x="-342900" y="1124744"/>
            <a:ext cx="8229600" cy="4365884"/>
          </a:xfrm>
        </p:spPr>
      </p:pic>
      <p:sp>
        <p:nvSpPr>
          <p:cNvPr id="8" name="Footer Placeholder 15">
            <a:extLst>
              <a:ext uri="{FF2B5EF4-FFF2-40B4-BE49-F238E27FC236}">
                <a16:creationId xmlns:a16="http://schemas.microsoft.com/office/drawing/2014/main" id="{7FBAD665-4D0E-4F68-905E-F4DB9235FA22}"/>
              </a:ext>
            </a:extLst>
          </p:cNvPr>
          <p:cNvSpPr>
            <a:spLocks noGrp="1"/>
          </p:cNvSpPr>
          <p:nvPr>
            <p:ph type="ftr" sz="quarter" idx="16"/>
          </p:nvPr>
        </p:nvSpPr>
        <p:spPr>
          <a:xfrm>
            <a:off x="914400" y="5981700"/>
            <a:ext cx="8133348" cy="336267"/>
          </a:xfrm>
          <a:prstGeom prst="rect">
            <a:avLst/>
          </a:prstGeom>
        </p:spPr>
        <p:txBody>
          <a:bodyPr vert="horz" anchor="ctr" anchorCtr="0"/>
          <a:lstStyle>
            <a:defPPr>
              <a:defRPr lang="en-US"/>
            </a:defPPr>
            <a:lvl1pPr algn="ctr" rtl="0" eaLnBrk="1" fontAlgn="base" latinLnBrk="0" hangingPunct="1">
              <a:spcBef>
                <a:spcPct val="0"/>
              </a:spcBef>
              <a:spcAft>
                <a:spcPct val="0"/>
              </a:spcAft>
              <a:defRPr kumimoji="0"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a:t>Copyright ©2021 McGraw-Hill..  All rights reserved. No reproduction or distribution without the prior written consent of McGraw-Hill </a:t>
            </a:r>
            <a:endParaRPr lang="en-US" dirty="0"/>
          </a:p>
        </p:txBody>
      </p:sp>
      <p:sp>
        <p:nvSpPr>
          <p:cNvPr id="37890" name="Rectangle 2"/>
          <p:cNvSpPr>
            <a:spLocks noGrp="1" noChangeArrowheads="1"/>
          </p:cNvSpPr>
          <p:nvPr>
            <p:ph type="title"/>
          </p:nvPr>
        </p:nvSpPr>
        <p:spPr/>
        <p:txBody>
          <a:bodyPr/>
          <a:lstStyle/>
          <a:p>
            <a:pPr eaLnBrk="1" hangingPunct="1"/>
            <a:r>
              <a:rPr lang="en-US" dirty="0"/>
              <a:t>The Balanced Scorecard</a:t>
            </a:r>
          </a:p>
        </p:txBody>
      </p:sp>
      <p:sp>
        <p:nvSpPr>
          <p:cNvPr id="3" name="Rectangle 2">
            <a:extLst>
              <a:ext uri="{FF2B5EF4-FFF2-40B4-BE49-F238E27FC236}">
                <a16:creationId xmlns:a16="http://schemas.microsoft.com/office/drawing/2014/main" id="{829A46BC-A634-4C06-9930-95FD8A0663F5}"/>
              </a:ext>
            </a:extLst>
          </p:cNvPr>
          <p:cNvSpPr/>
          <p:nvPr/>
        </p:nvSpPr>
        <p:spPr>
          <a:xfrm>
            <a:off x="5715000" y="3645024"/>
            <a:ext cx="3332748" cy="830997"/>
          </a:xfrm>
          <a:prstGeom prst="rect">
            <a:avLst/>
          </a:prstGeom>
        </p:spPr>
        <p:txBody>
          <a:bodyPr wrap="square">
            <a:spAutoFit/>
          </a:bodyPr>
          <a:lstStyle/>
          <a:p>
            <a:r>
              <a:rPr lang="en-US" dirty="0">
                <a:solidFill>
                  <a:srgbClr val="211D1E"/>
                </a:solidFill>
                <a:latin typeface="Proxima Nova Rg"/>
              </a:rPr>
              <a:t>The Balanced Scorecard</a:t>
            </a:r>
            <a:endParaRPr lang="en-US" dirty="0"/>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22</a:t>
            </a:fld>
            <a:endParaRPr lang="en-US" sz="1100" dirty="0">
              <a:solidFill>
                <a:schemeClr val="tx2"/>
              </a:solidFill>
            </a:endParaRPr>
          </a:p>
        </p:txBody>
      </p:sp>
      <p:sp>
        <p:nvSpPr>
          <p:cNvPr id="5" name="TextBox 4"/>
          <p:cNvSpPr txBox="1"/>
          <p:nvPr/>
        </p:nvSpPr>
        <p:spPr>
          <a:xfrm>
            <a:off x="1546684" y="5503222"/>
            <a:ext cx="6050632" cy="400110"/>
          </a:xfrm>
          <a:prstGeom prst="rect">
            <a:avLst/>
          </a:prstGeom>
          <a:noFill/>
        </p:spPr>
        <p:txBody>
          <a:bodyPr wrap="square" rtlCol="0">
            <a:spAutoFit/>
          </a:bodyPr>
          <a:lstStyle/>
          <a:p>
            <a:r>
              <a:rPr lang="en-US" sz="1000" dirty="0"/>
              <a:t>Source: Adapted from Robert S. Kaplan and David P. Norton, “Using the Balanced Scorecard as a Strategic Management System,” Harvard Business Review (January-</a:t>
            </a:r>
            <a:r>
              <a:rPr lang="en-US" sz="1000" dirty="0" err="1"/>
              <a:t>Febrary</a:t>
            </a:r>
            <a:r>
              <a:rPr lang="en-US" sz="1000" dirty="0"/>
              <a:t> 1996): 76.</a:t>
            </a:r>
          </a:p>
        </p:txBody>
      </p:sp>
    </p:spTree>
    <p:extLst>
      <p:ext uri="{BB962C8B-B14F-4D97-AF65-F5344CB8AC3E}">
        <p14:creationId xmlns:p14="http://schemas.microsoft.com/office/powerpoint/2010/main" val="1224837824"/>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457200" y="1340768"/>
            <a:ext cx="8229600" cy="4752528"/>
          </a:xfrm>
        </p:spPr>
        <p:txBody>
          <a:bodyPr>
            <a:normAutofit fontScale="92500" lnSpcReduction="20000"/>
          </a:bodyPr>
          <a:lstStyle/>
          <a:p>
            <a:pPr algn="ctr"/>
            <a:r>
              <a:rPr lang="en-AU" sz="2000" b="1" dirty="0"/>
              <a:t>A key point with performance management is the saying: </a:t>
            </a:r>
            <a:r>
              <a:rPr lang="en-AU" b="1" dirty="0">
                <a:solidFill>
                  <a:srgbClr val="0070C0"/>
                </a:solidFill>
              </a:rPr>
              <a:t>‘</a:t>
            </a:r>
            <a:r>
              <a:rPr lang="en-AU" b="1" i="1" dirty="0">
                <a:solidFill>
                  <a:srgbClr val="0070C0"/>
                </a:solidFill>
              </a:rPr>
              <a:t>what gets measured gets done</a:t>
            </a:r>
            <a:r>
              <a:rPr lang="en-AU" b="1" dirty="0">
                <a:solidFill>
                  <a:srgbClr val="0070C0"/>
                </a:solidFill>
              </a:rPr>
              <a:t>’</a:t>
            </a:r>
          </a:p>
          <a:p>
            <a:pPr algn="ctr"/>
            <a:endParaRPr lang="en-AU" b="1" dirty="0"/>
          </a:p>
          <a:p>
            <a:pPr algn="ctr"/>
            <a:r>
              <a:rPr lang="en-AU" b="1" dirty="0"/>
              <a:t>That is, what the organisation chooses to use as performance measure(s) is what staff will concentrate on. </a:t>
            </a:r>
          </a:p>
          <a:p>
            <a:pPr algn="ctr"/>
            <a:endParaRPr lang="en-AU" b="1" dirty="0"/>
          </a:p>
          <a:p>
            <a:pPr algn="ctr"/>
            <a:r>
              <a:rPr lang="en-AU" b="1" dirty="0"/>
              <a:t>The measurement-improve-reward cycle one way we can invoke change in an organisation</a:t>
            </a:r>
          </a:p>
          <a:p>
            <a:r>
              <a:rPr lang="en-AU" b="1" dirty="0"/>
              <a:t>Levels of performance measurement</a:t>
            </a:r>
          </a:p>
          <a:p>
            <a:pPr lvl="1"/>
            <a:r>
              <a:rPr lang="en-AU" b="1" dirty="0"/>
              <a:t>Individual</a:t>
            </a:r>
          </a:p>
          <a:p>
            <a:pPr lvl="1"/>
            <a:r>
              <a:rPr lang="en-AU" b="1" dirty="0"/>
              <a:t>Group</a:t>
            </a:r>
          </a:p>
          <a:p>
            <a:pPr lvl="1"/>
            <a:r>
              <a:rPr lang="en-AU" b="1" dirty="0"/>
              <a:t>Section/department</a:t>
            </a:r>
          </a:p>
          <a:p>
            <a:pPr lvl="1"/>
            <a:r>
              <a:rPr lang="en-AU" b="1" dirty="0"/>
              <a:t>Organisation</a:t>
            </a:r>
          </a:p>
          <a:p>
            <a:pPr lvl="1"/>
            <a:r>
              <a:rPr lang="en-AU" b="1" dirty="0"/>
              <a:t>Etc.</a:t>
            </a:r>
          </a:p>
        </p:txBody>
      </p:sp>
      <p:sp>
        <p:nvSpPr>
          <p:cNvPr id="2" name="TextBox 1">
            <a:extLst>
              <a:ext uri="{FF2B5EF4-FFF2-40B4-BE49-F238E27FC236}">
                <a16:creationId xmlns:a16="http://schemas.microsoft.com/office/drawing/2014/main" id="{B63EF9C7-8667-474D-8563-4E203A431866}"/>
              </a:ext>
            </a:extLst>
          </p:cNvPr>
          <p:cNvSpPr txBox="1"/>
          <p:nvPr/>
        </p:nvSpPr>
        <p:spPr>
          <a:xfrm>
            <a:off x="1115616" y="303039"/>
            <a:ext cx="6408712" cy="646331"/>
          </a:xfrm>
          <a:prstGeom prst="rect">
            <a:avLst/>
          </a:prstGeom>
          <a:noFill/>
        </p:spPr>
        <p:txBody>
          <a:bodyPr wrap="square" rtlCol="0">
            <a:spAutoFit/>
          </a:bodyPr>
          <a:lstStyle/>
          <a:p>
            <a:pPr algn="ctr"/>
            <a:r>
              <a:rPr lang="en-AU" sz="3600" dirty="0">
                <a:solidFill>
                  <a:srgbClr val="FF0000"/>
                </a:solidFill>
              </a:rPr>
              <a:t>Performance Measures</a:t>
            </a:r>
            <a:endParaRPr lang="en-AU" dirty="0">
              <a:solidFill>
                <a:srgbClr val="FF0000"/>
              </a:solidFill>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a:spLocks noChangeArrowheads="1"/>
          </p:cNvSpPr>
          <p:nvPr/>
        </p:nvSpPr>
        <p:spPr bwMode="auto">
          <a:xfrm>
            <a:off x="395536" y="1340768"/>
            <a:ext cx="8353425" cy="3970318"/>
          </a:xfrm>
          <a:prstGeom prst="rect">
            <a:avLst/>
          </a:prstGeom>
          <a:noFill/>
          <a:ln w="9525" algn="ctr">
            <a:noFill/>
            <a:miter lim="800000"/>
            <a:headEnd/>
            <a:tailEnd/>
          </a:ln>
        </p:spPr>
        <p:txBody>
          <a:bodyPr wrap="square">
            <a:spAutoFit/>
          </a:bodyPr>
          <a:lstStyle/>
          <a:p>
            <a:pPr marL="342900" indent="-342900"/>
            <a:r>
              <a:rPr lang="en-AU" b="1" dirty="0">
                <a:solidFill>
                  <a:srgbClr val="000066"/>
                </a:solidFill>
              </a:rPr>
              <a:t>QUESTION:  Do you need measures to evaluate a company’s (or section’s) performance in relation to goods and services?</a:t>
            </a:r>
          </a:p>
          <a:p>
            <a:pPr marL="342900" indent="-342900"/>
            <a:r>
              <a:rPr lang="en-AU" b="1" dirty="0">
                <a:solidFill>
                  <a:srgbClr val="000066"/>
                </a:solidFill>
              </a:rPr>
              <a:t>If so:</a:t>
            </a:r>
          </a:p>
          <a:p>
            <a:pPr marL="342900" indent="-342900">
              <a:buFontTx/>
              <a:buAutoNum type="arabicPeriod"/>
            </a:pPr>
            <a:r>
              <a:rPr lang="en-AU" b="1" dirty="0">
                <a:solidFill>
                  <a:srgbClr val="000066"/>
                </a:solidFill>
              </a:rPr>
              <a:t>What do you measure?</a:t>
            </a:r>
          </a:p>
          <a:p>
            <a:pPr marL="342900" indent="-342900">
              <a:buFontTx/>
              <a:buAutoNum type="arabicPeriod"/>
            </a:pPr>
            <a:r>
              <a:rPr lang="en-AU" b="1" dirty="0">
                <a:solidFill>
                  <a:srgbClr val="000066"/>
                </a:solidFill>
              </a:rPr>
              <a:t>How do you measure it?</a:t>
            </a:r>
          </a:p>
          <a:p>
            <a:pPr marL="342900" indent="-342900">
              <a:buFontTx/>
              <a:buAutoNum type="arabicPeriod"/>
            </a:pPr>
            <a:r>
              <a:rPr lang="en-AU" b="1" dirty="0">
                <a:solidFill>
                  <a:srgbClr val="000066"/>
                </a:solidFill>
              </a:rPr>
              <a:t>How frequently should you measure it?</a:t>
            </a:r>
          </a:p>
          <a:p>
            <a:pPr marL="342900" indent="-342900">
              <a:buFontTx/>
              <a:buAutoNum type="arabicPeriod"/>
            </a:pPr>
            <a:r>
              <a:rPr lang="en-AU" b="1" dirty="0">
                <a:solidFill>
                  <a:srgbClr val="000066"/>
                </a:solidFill>
              </a:rPr>
              <a:t>Who should measure it?</a:t>
            </a:r>
          </a:p>
        </p:txBody>
      </p:sp>
      <p:sp>
        <p:nvSpPr>
          <p:cNvPr id="4" name="TextBox 3"/>
          <p:cNvSpPr txBox="1"/>
          <p:nvPr/>
        </p:nvSpPr>
        <p:spPr>
          <a:xfrm>
            <a:off x="23297" y="0"/>
            <a:ext cx="8778364" cy="1169551"/>
          </a:xfrm>
          <a:prstGeom prst="rect">
            <a:avLst/>
          </a:prstGeom>
          <a:noFill/>
        </p:spPr>
        <p:txBody>
          <a:bodyPr wrap="none" rtlCol="0">
            <a:spAutoFit/>
          </a:bodyPr>
          <a:lstStyle/>
          <a:p>
            <a:pPr marL="342900" indent="-342900" algn="ctr"/>
            <a:r>
              <a:rPr lang="en-AU" sz="2800" b="1" dirty="0"/>
              <a:t>What are the specific performance measures used</a:t>
            </a:r>
          </a:p>
          <a:p>
            <a:pPr marL="342900" indent="-342900" algn="ctr"/>
            <a:r>
              <a:rPr lang="en-AU" sz="2800" b="1" dirty="0"/>
              <a:t> where you work?</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14288"/>
            <a:ext cx="9144000" cy="928688"/>
          </a:xfrm>
          <a:prstGeom prst="rect">
            <a:avLst/>
          </a:prstGeom>
          <a:solidFill>
            <a:srgbClr val="000000"/>
          </a:solidFill>
          <a:ln w="9525">
            <a:solidFill>
              <a:schemeClr val="tx1"/>
            </a:solidFill>
            <a:miter lim="800000"/>
            <a:headEnd/>
            <a:tailEnd/>
          </a:ln>
        </p:spPr>
        <p:txBody>
          <a:bodyPr wrap="none" anchor="ctr"/>
          <a:lstStyle/>
          <a:p>
            <a:endParaRPr lang="en-US" dirty="0"/>
          </a:p>
        </p:txBody>
      </p:sp>
      <p:sp>
        <p:nvSpPr>
          <p:cNvPr id="25603" name="Text Box 3"/>
          <p:cNvSpPr txBox="1">
            <a:spLocks noChangeArrowheads="1"/>
          </p:cNvSpPr>
          <p:nvPr/>
        </p:nvSpPr>
        <p:spPr bwMode="auto">
          <a:xfrm>
            <a:off x="0" y="0"/>
            <a:ext cx="5334000" cy="457200"/>
          </a:xfrm>
          <a:prstGeom prst="rect">
            <a:avLst/>
          </a:prstGeom>
          <a:noFill/>
          <a:ln w="9525">
            <a:noFill/>
            <a:miter lim="800000"/>
            <a:headEnd/>
            <a:tailEnd/>
          </a:ln>
        </p:spPr>
        <p:txBody>
          <a:bodyPr>
            <a:spAutoFit/>
          </a:bodyPr>
          <a:lstStyle/>
          <a:p>
            <a:endParaRPr lang="en-US" dirty="0">
              <a:latin typeface="Times New Roman" pitchFamily="18" charset="0"/>
            </a:endParaRPr>
          </a:p>
        </p:txBody>
      </p:sp>
      <p:sp>
        <p:nvSpPr>
          <p:cNvPr id="25605" name="Text Box 5"/>
          <p:cNvSpPr txBox="1">
            <a:spLocks noChangeArrowheads="1"/>
          </p:cNvSpPr>
          <p:nvPr/>
        </p:nvSpPr>
        <p:spPr bwMode="auto">
          <a:xfrm>
            <a:off x="395536" y="88900"/>
            <a:ext cx="8062664" cy="461665"/>
          </a:xfrm>
          <a:prstGeom prst="rect">
            <a:avLst/>
          </a:prstGeom>
          <a:noFill/>
          <a:ln w="9525">
            <a:noFill/>
            <a:miter lim="800000"/>
            <a:headEnd/>
            <a:tailEnd/>
          </a:ln>
        </p:spPr>
        <p:txBody>
          <a:bodyPr wrap="square">
            <a:spAutoFit/>
          </a:bodyPr>
          <a:lstStyle/>
          <a:p>
            <a:pPr>
              <a:tabLst>
                <a:tab pos="692150" algn="l"/>
              </a:tabLst>
            </a:pPr>
            <a:r>
              <a:rPr lang="en-US" dirty="0">
                <a:solidFill>
                  <a:schemeClr val="accent1"/>
                </a:solidFill>
              </a:rPr>
              <a:t>Examples of Value Chain Performance Measurements</a:t>
            </a:r>
          </a:p>
        </p:txBody>
      </p:sp>
      <p:sp>
        <p:nvSpPr>
          <p:cNvPr id="54278" name="Rectangle 6"/>
          <p:cNvSpPr>
            <a:spLocks noChangeArrowheads="1"/>
          </p:cNvSpPr>
          <p:nvPr/>
        </p:nvSpPr>
        <p:spPr bwMode="auto">
          <a:xfrm>
            <a:off x="1143000" y="1033463"/>
            <a:ext cx="6155420" cy="4506225"/>
          </a:xfrm>
          <a:prstGeom prst="rect">
            <a:avLst/>
          </a:prstGeom>
          <a:solidFill>
            <a:schemeClr val="accent1"/>
          </a:solidFill>
          <a:ln w="12700">
            <a:solidFill>
              <a:schemeClr val="tx1"/>
            </a:solidFill>
            <a:miter lim="800000"/>
            <a:headEnd/>
            <a:tailEnd/>
          </a:ln>
          <a:effectLst>
            <a:outerShdw dist="107763" dir="2700000" algn="ctr" rotWithShape="0">
              <a:schemeClr val="tx1"/>
            </a:outerShdw>
          </a:effectLst>
        </p:spPr>
        <p:txBody>
          <a:bodyPr wrap="none" anchor="ctr"/>
          <a:lstStyle/>
          <a:p>
            <a:pPr>
              <a:defRPr/>
            </a:pPr>
            <a:endParaRPr lang="en-US" dirty="0"/>
          </a:p>
        </p:txBody>
      </p:sp>
      <p:pic>
        <p:nvPicPr>
          <p:cNvPr id="25607" name="Picture 7" descr="Exhibit 3-10"/>
          <p:cNvPicPr>
            <a:picLocks noChangeAspect="1" noChangeArrowheads="1"/>
          </p:cNvPicPr>
          <p:nvPr/>
        </p:nvPicPr>
        <p:blipFill>
          <a:blip r:embed="rId3" cstate="print"/>
          <a:srcRect/>
          <a:stretch>
            <a:fillRect/>
          </a:stretch>
        </p:blipFill>
        <p:spPr bwMode="auto">
          <a:xfrm>
            <a:off x="1219200" y="1092200"/>
            <a:ext cx="6017096" cy="4711663"/>
          </a:xfrm>
          <a:prstGeom prst="rect">
            <a:avLst/>
          </a:prstGeom>
          <a:noFill/>
          <a:ln w="9525">
            <a:noFill/>
            <a:miter lim="800000"/>
            <a:headEnd/>
            <a:tailEnd/>
          </a:ln>
        </p:spPr>
      </p:pic>
    </p:spTree>
    <p:extLst>
      <p:ext uri="{BB962C8B-B14F-4D97-AF65-F5344CB8AC3E}">
        <p14:creationId xmlns:p14="http://schemas.microsoft.com/office/powerpoint/2010/main" val="2910056279"/>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323528" y="548680"/>
            <a:ext cx="8351838" cy="5373779"/>
          </a:xfrm>
          <a:prstGeom prst="rect">
            <a:avLst/>
          </a:prstGeom>
          <a:noFill/>
          <a:ln w="9525" algn="ctr">
            <a:noFill/>
            <a:miter lim="800000"/>
            <a:headEnd/>
            <a:tailEnd/>
          </a:ln>
        </p:spPr>
        <p:txBody>
          <a:bodyPr wrap="square">
            <a:spAutoFit/>
          </a:bodyPr>
          <a:lstStyle/>
          <a:p>
            <a:pPr algn="ctr">
              <a:lnSpc>
                <a:spcPct val="90000"/>
              </a:lnSpc>
            </a:pPr>
            <a:r>
              <a:rPr lang="en-AU" b="1" dirty="0">
                <a:solidFill>
                  <a:srgbClr val="000066"/>
                </a:solidFill>
              </a:rPr>
              <a:t>“Good decisions are facilitated through measurement”</a:t>
            </a:r>
          </a:p>
          <a:p>
            <a:pPr algn="ctr">
              <a:lnSpc>
                <a:spcPct val="90000"/>
              </a:lnSpc>
            </a:pPr>
            <a:r>
              <a:rPr lang="en-AU" b="1" dirty="0">
                <a:solidFill>
                  <a:srgbClr val="000066"/>
                </a:solidFill>
              </a:rPr>
              <a:t>“Measurement provides an objective basis for making decisions”</a:t>
            </a:r>
          </a:p>
          <a:p>
            <a:pPr algn="ctr">
              <a:lnSpc>
                <a:spcPct val="90000"/>
              </a:lnSpc>
            </a:pPr>
            <a:r>
              <a:rPr lang="en-AU" b="1" dirty="0">
                <a:solidFill>
                  <a:srgbClr val="000066"/>
                </a:solidFill>
              </a:rPr>
              <a:t>BUT:</a:t>
            </a:r>
          </a:p>
          <a:p>
            <a:pPr algn="ctr">
              <a:lnSpc>
                <a:spcPct val="90000"/>
              </a:lnSpc>
            </a:pPr>
            <a:r>
              <a:rPr lang="en-AU" b="1" dirty="0">
                <a:solidFill>
                  <a:srgbClr val="000066"/>
                </a:solidFill>
              </a:rPr>
              <a:t>Is the measurement objective?</a:t>
            </a:r>
          </a:p>
          <a:p>
            <a:pPr algn="ctr">
              <a:lnSpc>
                <a:spcPct val="90000"/>
              </a:lnSpc>
            </a:pPr>
            <a:r>
              <a:rPr lang="en-AU" b="1" dirty="0">
                <a:solidFill>
                  <a:srgbClr val="000066"/>
                </a:solidFill>
              </a:rPr>
              <a:t>How should we measure overall organisational performance, and how does measurement relate to operations?</a:t>
            </a:r>
          </a:p>
          <a:p>
            <a:pPr algn="ctr">
              <a:lnSpc>
                <a:spcPct val="90000"/>
              </a:lnSpc>
            </a:pPr>
            <a:r>
              <a:rPr lang="en-AU" b="1" dirty="0">
                <a:solidFill>
                  <a:srgbClr val="000066"/>
                </a:solidFill>
              </a:rPr>
              <a:t>How should we measure the performance of goods?</a:t>
            </a:r>
          </a:p>
          <a:p>
            <a:pPr algn="ctr">
              <a:lnSpc>
                <a:spcPct val="90000"/>
              </a:lnSpc>
            </a:pPr>
            <a:r>
              <a:rPr lang="en-AU" b="1" dirty="0">
                <a:solidFill>
                  <a:srgbClr val="000066"/>
                </a:solidFill>
              </a:rPr>
              <a:t>How should we measure the performance of services?</a:t>
            </a:r>
          </a:p>
          <a:p>
            <a:pPr algn="ctr">
              <a:lnSpc>
                <a:spcPct val="90000"/>
              </a:lnSpc>
            </a:pPr>
            <a:r>
              <a:rPr lang="en-AU" b="1" dirty="0">
                <a:solidFill>
                  <a:srgbClr val="000066"/>
                </a:solidFill>
              </a:rPr>
              <a:t>How should we measure the performance of processes throughout the whole value chain (the system)?</a:t>
            </a:r>
          </a:p>
        </p:txBody>
      </p:sp>
      <p:sp>
        <p:nvSpPr>
          <p:cNvPr id="3" name="TextBox 2"/>
          <p:cNvSpPr txBox="1"/>
          <p:nvPr/>
        </p:nvSpPr>
        <p:spPr>
          <a:xfrm>
            <a:off x="1691680" y="0"/>
            <a:ext cx="6264696" cy="523220"/>
          </a:xfrm>
          <a:prstGeom prst="rect">
            <a:avLst/>
          </a:prstGeom>
          <a:noFill/>
        </p:spPr>
        <p:txBody>
          <a:bodyPr wrap="square" rtlCol="0">
            <a:spAutoFit/>
          </a:bodyPr>
          <a:lstStyle/>
          <a:p>
            <a:pPr algn="ctr"/>
            <a:r>
              <a:rPr lang="en-AU" sz="2800" b="1" dirty="0"/>
              <a:t>Emphasis on decision making</a:t>
            </a:r>
            <a:endParaRPr lang="en-AU" dirty="0"/>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2195736" y="5229200"/>
            <a:ext cx="6477000" cy="457200"/>
          </a:xfrm>
          <a:prstGeom prst="rect">
            <a:avLst/>
          </a:prstGeom>
          <a:noFill/>
          <a:ln w="9525">
            <a:noFill/>
            <a:miter lim="800000"/>
            <a:headEnd/>
            <a:tailEnd/>
          </a:ln>
        </p:spPr>
        <p:txBody>
          <a:bodyPr>
            <a:spAutoFit/>
          </a:bodyPr>
          <a:lstStyle/>
          <a:p>
            <a:pPr>
              <a:tabLst>
                <a:tab pos="692150" algn="l"/>
              </a:tabLst>
            </a:pPr>
            <a:r>
              <a:rPr lang="en-US" dirty="0">
                <a:solidFill>
                  <a:schemeClr val="accent1"/>
                </a:solidFill>
              </a:rPr>
              <a:t>The Service-Profit Chain Model</a:t>
            </a:r>
          </a:p>
        </p:txBody>
      </p:sp>
      <p:sp>
        <p:nvSpPr>
          <p:cNvPr id="57350" name="Rectangle 6"/>
          <p:cNvSpPr>
            <a:spLocks noChangeArrowheads="1"/>
          </p:cNvSpPr>
          <p:nvPr/>
        </p:nvSpPr>
        <p:spPr bwMode="auto">
          <a:xfrm>
            <a:off x="251520" y="1412776"/>
            <a:ext cx="8686800" cy="3581400"/>
          </a:xfrm>
          <a:prstGeom prst="rect">
            <a:avLst/>
          </a:prstGeom>
          <a:solidFill>
            <a:schemeClr val="accent1"/>
          </a:solidFill>
          <a:ln w="12700">
            <a:solidFill>
              <a:schemeClr val="tx1"/>
            </a:solidFill>
            <a:miter lim="800000"/>
            <a:headEnd/>
            <a:tailEnd/>
          </a:ln>
          <a:effectLst>
            <a:outerShdw dist="107763" dir="2700000" algn="ctr" rotWithShape="0">
              <a:schemeClr val="tx1"/>
            </a:outerShdw>
          </a:effectLst>
        </p:spPr>
        <p:txBody>
          <a:bodyPr wrap="none" anchor="ctr"/>
          <a:lstStyle/>
          <a:p>
            <a:pPr>
              <a:defRPr/>
            </a:pPr>
            <a:endParaRPr lang="en-US" dirty="0"/>
          </a:p>
        </p:txBody>
      </p:sp>
      <p:pic>
        <p:nvPicPr>
          <p:cNvPr id="26631" name="Picture 7" descr="Exhibit 3-11"/>
          <p:cNvPicPr>
            <a:picLocks noChangeAspect="1" noChangeArrowheads="1"/>
          </p:cNvPicPr>
          <p:nvPr/>
        </p:nvPicPr>
        <p:blipFill>
          <a:blip r:embed="rId3" cstate="print"/>
          <a:srcRect/>
          <a:stretch>
            <a:fillRect/>
          </a:stretch>
        </p:blipFill>
        <p:spPr bwMode="auto">
          <a:xfrm>
            <a:off x="403920" y="1519139"/>
            <a:ext cx="8458200" cy="3200400"/>
          </a:xfrm>
          <a:prstGeom prst="rect">
            <a:avLst/>
          </a:prstGeom>
          <a:noFill/>
          <a:ln w="9525">
            <a:noFill/>
            <a:miter lim="800000"/>
            <a:headEnd/>
            <a:tailEnd/>
          </a:ln>
        </p:spPr>
      </p:pic>
      <p:sp>
        <p:nvSpPr>
          <p:cNvPr id="26632" name="Text Box 8"/>
          <p:cNvSpPr txBox="1">
            <a:spLocks noChangeArrowheads="1"/>
          </p:cNvSpPr>
          <p:nvPr/>
        </p:nvSpPr>
        <p:spPr bwMode="auto">
          <a:xfrm>
            <a:off x="492820" y="4705251"/>
            <a:ext cx="8369300" cy="273050"/>
          </a:xfrm>
          <a:prstGeom prst="rect">
            <a:avLst/>
          </a:prstGeom>
          <a:noFill/>
          <a:ln w="9525">
            <a:noFill/>
            <a:miter lim="800000"/>
            <a:headEnd/>
            <a:tailEnd/>
          </a:ln>
        </p:spPr>
        <p:txBody>
          <a:bodyPr lIns="0" tIns="0" rIns="0" bIns="0">
            <a:spAutoFit/>
          </a:bodyPr>
          <a:lstStyle/>
          <a:p>
            <a:r>
              <a:rPr lang="en-US" sz="900" i="1" dirty="0">
                <a:latin typeface="Times New Roman" pitchFamily="18" charset="0"/>
              </a:rPr>
              <a:t>Source:</a:t>
            </a:r>
            <a:r>
              <a:rPr lang="en-US" sz="900" dirty="0">
                <a:latin typeface="Times New Roman" pitchFamily="18" charset="0"/>
              </a:rPr>
              <a:t> Adapted from J. L. Heskett, T. O. Jones, G. W. Loveman, W. E. Sasser, Jr., Jr., and L. A. Schlesinger, </a:t>
            </a:r>
            <a:br>
              <a:rPr lang="en-US" sz="900" dirty="0">
                <a:latin typeface="Times New Roman" pitchFamily="18" charset="0"/>
              </a:rPr>
            </a:br>
            <a:r>
              <a:rPr lang="en-US" sz="900" dirty="0">
                <a:latin typeface="Times New Roman" pitchFamily="18" charset="0"/>
              </a:rPr>
              <a:t>“Putting the Service-Profit Chain to Work,” </a:t>
            </a:r>
            <a:r>
              <a:rPr lang="en-US" sz="900" i="1" dirty="0">
                <a:latin typeface="Times New Roman" pitchFamily="18" charset="0"/>
              </a:rPr>
              <a:t>Harvard Business Review</a:t>
            </a:r>
            <a:r>
              <a:rPr lang="en-US" sz="900" dirty="0">
                <a:latin typeface="Times New Roman" pitchFamily="18" charset="0"/>
              </a:rPr>
              <a:t>, March–April 1994, pp. 164-174.</a:t>
            </a:r>
          </a:p>
        </p:txBody>
      </p:sp>
      <p:sp>
        <p:nvSpPr>
          <p:cNvPr id="2" name="Rectangle 1"/>
          <p:cNvSpPr/>
          <p:nvPr/>
        </p:nvSpPr>
        <p:spPr>
          <a:xfrm>
            <a:off x="755576" y="59472"/>
            <a:ext cx="7344816" cy="535531"/>
          </a:xfrm>
          <a:prstGeom prst="rect">
            <a:avLst/>
          </a:prstGeom>
        </p:spPr>
        <p:txBody>
          <a:bodyPr wrap="square">
            <a:spAutoFit/>
          </a:bodyPr>
          <a:lstStyle/>
          <a:p>
            <a:pPr algn="ctr">
              <a:lnSpc>
                <a:spcPct val="90000"/>
              </a:lnSpc>
            </a:pPr>
            <a:r>
              <a:rPr lang="en-AU" sz="3200" b="1" dirty="0">
                <a:solidFill>
                  <a:srgbClr val="000066"/>
                </a:solidFill>
              </a:rPr>
              <a:t>Is the measurement objective?</a:t>
            </a:r>
          </a:p>
        </p:txBody>
      </p:sp>
    </p:spTree>
    <p:extLst>
      <p:ext uri="{BB962C8B-B14F-4D97-AF65-F5344CB8AC3E}">
        <p14:creationId xmlns:p14="http://schemas.microsoft.com/office/powerpoint/2010/main" val="160519303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395288" y="476250"/>
            <a:ext cx="8424862" cy="457200"/>
          </a:xfrm>
          <a:prstGeom prst="rect">
            <a:avLst/>
          </a:prstGeom>
          <a:noFill/>
          <a:ln w="9525" algn="ctr">
            <a:noFill/>
            <a:miter lim="800000"/>
            <a:headEnd/>
            <a:tailEnd/>
          </a:ln>
        </p:spPr>
        <p:txBody>
          <a:bodyPr>
            <a:spAutoFit/>
          </a:bodyPr>
          <a:lstStyle/>
          <a:p>
            <a:endParaRPr lang="en-US" b="1" dirty="0"/>
          </a:p>
        </p:txBody>
      </p:sp>
      <p:sp>
        <p:nvSpPr>
          <p:cNvPr id="11269" name="Text Box 5"/>
          <p:cNvSpPr txBox="1">
            <a:spLocks noChangeArrowheads="1"/>
          </p:cNvSpPr>
          <p:nvPr/>
        </p:nvSpPr>
        <p:spPr bwMode="auto">
          <a:xfrm>
            <a:off x="359568" y="2292132"/>
            <a:ext cx="8424863" cy="2123658"/>
          </a:xfrm>
          <a:prstGeom prst="rect">
            <a:avLst/>
          </a:prstGeom>
          <a:noFill/>
          <a:ln w="9525" algn="ctr">
            <a:noFill/>
            <a:miter lim="800000"/>
            <a:headEnd/>
            <a:tailEnd/>
          </a:ln>
        </p:spPr>
        <p:txBody>
          <a:bodyPr>
            <a:spAutoFit/>
          </a:bodyPr>
          <a:lstStyle/>
          <a:p>
            <a:pPr marL="342900" indent="-342900"/>
            <a:endParaRPr lang="en-AU" b="1" dirty="0"/>
          </a:p>
          <a:p>
            <a:pPr marL="342900" indent="-342900"/>
            <a:r>
              <a:rPr lang="en-AU" b="1" dirty="0">
                <a:solidFill>
                  <a:srgbClr val="000066"/>
                </a:solidFill>
              </a:rPr>
              <a:t>	…the act of </a:t>
            </a:r>
            <a:r>
              <a:rPr lang="en-AU" b="1" u="sng" dirty="0">
                <a:solidFill>
                  <a:srgbClr val="000066"/>
                </a:solidFill>
              </a:rPr>
              <a:t>quantifying</a:t>
            </a:r>
            <a:r>
              <a:rPr lang="en-AU" b="1" dirty="0">
                <a:solidFill>
                  <a:srgbClr val="000066"/>
                </a:solidFill>
              </a:rPr>
              <a:t> the </a:t>
            </a:r>
            <a:r>
              <a:rPr lang="en-AU" b="1" u="sng" dirty="0">
                <a:solidFill>
                  <a:srgbClr val="000066"/>
                </a:solidFill>
              </a:rPr>
              <a:t>performance criteria </a:t>
            </a:r>
            <a:r>
              <a:rPr lang="en-AU" b="1" dirty="0">
                <a:solidFill>
                  <a:srgbClr val="000066"/>
                </a:solidFill>
              </a:rPr>
              <a:t>(metrics, standards) of organisational units, goods and services, processes, people, and other business activities (Collier and Evans, 2007, 72)</a:t>
            </a:r>
          </a:p>
        </p:txBody>
      </p:sp>
      <p:sp>
        <p:nvSpPr>
          <p:cNvPr id="4" name="TextBox 3"/>
          <p:cNvSpPr txBox="1"/>
          <p:nvPr/>
        </p:nvSpPr>
        <p:spPr>
          <a:xfrm>
            <a:off x="33373" y="307776"/>
            <a:ext cx="9144000" cy="1815882"/>
          </a:xfrm>
          <a:prstGeom prst="rect">
            <a:avLst/>
          </a:prstGeom>
          <a:noFill/>
        </p:spPr>
        <p:txBody>
          <a:bodyPr wrap="square" rtlCol="0">
            <a:spAutoFit/>
          </a:bodyPr>
          <a:lstStyle/>
          <a:p>
            <a:pPr algn="ctr"/>
            <a:r>
              <a:rPr lang="en-AU" sz="2800" b="1" dirty="0">
                <a:solidFill>
                  <a:srgbClr val="000066"/>
                </a:solidFill>
              </a:rPr>
              <a:t>How should we measure the performance of goods?</a:t>
            </a:r>
          </a:p>
          <a:p>
            <a:pPr algn="ctr"/>
            <a:endParaRPr lang="en-AU" sz="2800" b="1" dirty="0"/>
          </a:p>
          <a:p>
            <a:pPr algn="ctr"/>
            <a:r>
              <a:rPr lang="en-AU" sz="2800" b="1" dirty="0">
                <a:solidFill>
                  <a:schemeClr val="tx2">
                    <a:lumMod val="75000"/>
                  </a:schemeClr>
                </a:solidFill>
              </a:rPr>
              <a:t>What does measurement mean in Operations?</a:t>
            </a:r>
            <a:endParaRPr lang="en-AU" dirty="0">
              <a:solidFill>
                <a:schemeClr val="tx2">
                  <a:lumMod val="75000"/>
                </a:schemeClr>
              </a:solidFill>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395288" y="404813"/>
            <a:ext cx="8280400" cy="4893647"/>
          </a:xfrm>
          <a:prstGeom prst="rect">
            <a:avLst/>
          </a:prstGeom>
          <a:noFill/>
          <a:ln w="9525" algn="ctr">
            <a:noFill/>
            <a:miter lim="800000"/>
            <a:headEnd/>
            <a:tailEnd/>
          </a:ln>
        </p:spPr>
        <p:txBody>
          <a:bodyPr>
            <a:spAutoFit/>
          </a:bodyPr>
          <a:lstStyle/>
          <a:p>
            <a:pPr marL="342900" indent="-342900"/>
            <a:r>
              <a:rPr lang="en-AU" b="1" dirty="0">
                <a:solidFill>
                  <a:srgbClr val="000066"/>
                </a:solidFill>
              </a:rPr>
              <a:t>Different categories of performance measures:</a:t>
            </a:r>
          </a:p>
          <a:p>
            <a:pPr marL="342900" indent="-342900">
              <a:buFontTx/>
              <a:buAutoNum type="arabicPeriod"/>
            </a:pPr>
            <a:r>
              <a:rPr lang="en-AU" b="1" dirty="0">
                <a:solidFill>
                  <a:srgbClr val="000066"/>
                </a:solidFill>
              </a:rPr>
              <a:t>Financial</a:t>
            </a:r>
          </a:p>
          <a:p>
            <a:pPr marL="342900" indent="-342900">
              <a:buFontTx/>
              <a:buAutoNum type="arabicPeriod"/>
            </a:pPr>
            <a:r>
              <a:rPr lang="en-AU" b="1" dirty="0">
                <a:solidFill>
                  <a:srgbClr val="000066"/>
                </a:solidFill>
              </a:rPr>
              <a:t>Customer and market</a:t>
            </a:r>
          </a:p>
          <a:p>
            <a:pPr marL="342900" indent="-342900">
              <a:buFontTx/>
              <a:buAutoNum type="arabicPeriod"/>
            </a:pPr>
            <a:r>
              <a:rPr lang="en-AU" b="1" dirty="0">
                <a:solidFill>
                  <a:srgbClr val="000066"/>
                </a:solidFill>
              </a:rPr>
              <a:t>Safety</a:t>
            </a:r>
          </a:p>
          <a:p>
            <a:pPr marL="342900" indent="-342900">
              <a:buFontTx/>
              <a:buAutoNum type="arabicPeriod"/>
            </a:pPr>
            <a:r>
              <a:rPr lang="en-AU" b="1" dirty="0">
                <a:solidFill>
                  <a:srgbClr val="000066"/>
                </a:solidFill>
              </a:rPr>
              <a:t>Quality</a:t>
            </a:r>
          </a:p>
          <a:p>
            <a:pPr marL="342900" indent="-342900">
              <a:buFontTx/>
              <a:buAutoNum type="arabicPeriod"/>
            </a:pPr>
            <a:r>
              <a:rPr lang="en-AU" b="1" dirty="0">
                <a:solidFill>
                  <a:srgbClr val="000066"/>
                </a:solidFill>
              </a:rPr>
              <a:t>Time</a:t>
            </a:r>
          </a:p>
          <a:p>
            <a:pPr marL="342900" indent="-342900">
              <a:buFontTx/>
              <a:buAutoNum type="arabicPeriod"/>
            </a:pPr>
            <a:r>
              <a:rPr lang="en-AU" b="1" dirty="0">
                <a:solidFill>
                  <a:srgbClr val="000066"/>
                </a:solidFill>
              </a:rPr>
              <a:t>Flexibility</a:t>
            </a:r>
          </a:p>
          <a:p>
            <a:pPr marL="342900" indent="-342900">
              <a:buFontTx/>
              <a:buAutoNum type="arabicPeriod"/>
            </a:pPr>
            <a:r>
              <a:rPr lang="en-AU" b="1" dirty="0">
                <a:solidFill>
                  <a:srgbClr val="000066"/>
                </a:solidFill>
              </a:rPr>
              <a:t>Innovation and learning</a:t>
            </a:r>
          </a:p>
          <a:p>
            <a:pPr marL="342900" indent="-342900">
              <a:buFontTx/>
              <a:buAutoNum type="arabicPeriod"/>
            </a:pPr>
            <a:r>
              <a:rPr lang="en-AU" b="1" dirty="0">
                <a:solidFill>
                  <a:srgbClr val="000066"/>
                </a:solidFill>
              </a:rPr>
              <a:t>Productivity</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428625" y="357188"/>
            <a:ext cx="8286750" cy="6093976"/>
          </a:xfrm>
          <a:prstGeom prst="rect">
            <a:avLst/>
          </a:prstGeom>
          <a:noFill/>
          <a:ln w="9525">
            <a:noFill/>
            <a:miter lim="800000"/>
            <a:headEnd/>
            <a:tailEnd/>
          </a:ln>
        </p:spPr>
        <p:txBody>
          <a:bodyPr>
            <a:spAutoFit/>
          </a:bodyPr>
          <a:lstStyle/>
          <a:p>
            <a:r>
              <a:rPr lang="en-AU" b="1" dirty="0">
                <a:solidFill>
                  <a:srgbClr val="000066"/>
                </a:solidFill>
              </a:rPr>
              <a:t>A reminder:</a:t>
            </a:r>
          </a:p>
          <a:p>
            <a:r>
              <a:rPr lang="en-AU" b="1" dirty="0">
                <a:solidFill>
                  <a:srgbClr val="000066"/>
                </a:solidFill>
              </a:rPr>
              <a:t>This unit is concerned with an understanding of the design and management of the operations functions of an organisation.  Unless the various elements of the value chain have been designed in an appropriate way, then there can serious consequences to the overall profit levels of the organisation.</a:t>
            </a:r>
          </a:p>
          <a:p>
            <a:endParaRPr lang="en-AU" sz="2000" b="1" dirty="0">
              <a:solidFill>
                <a:srgbClr val="000066"/>
              </a:solidFill>
            </a:endParaRPr>
          </a:p>
          <a:p>
            <a:r>
              <a:rPr lang="en-AU" sz="2000" b="1" dirty="0">
                <a:solidFill>
                  <a:srgbClr val="000066"/>
                </a:solidFill>
              </a:rPr>
              <a:t>e.g. Are issues arising due to systemic problems, processes, individual problems or problems with individuals?</a:t>
            </a:r>
          </a:p>
          <a:p>
            <a:r>
              <a:rPr lang="en-AU" sz="2000" b="1" dirty="0">
                <a:solidFill>
                  <a:srgbClr val="000066"/>
                </a:solidFill>
              </a:rPr>
              <a:t>It is often easy to place the blame for a product delivery with the person delivering it – when often it is the design of the operating system being used to produce &amp; deliver the product which needs improving</a:t>
            </a:r>
            <a:r>
              <a:rPr lang="en-AU" b="1" dirty="0">
                <a:solidFill>
                  <a:srgbClr val="000066"/>
                </a:solidFill>
              </a:rPr>
              <a:t>.</a:t>
            </a:r>
          </a:p>
          <a:p>
            <a:endParaRPr lang="en-AU" b="1" dirty="0">
              <a:solidFill>
                <a:srgbClr val="000066"/>
              </a:solidFill>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6"/>
          <p:cNvSpPr>
            <a:spLocks noChangeArrowheads="1"/>
          </p:cNvSpPr>
          <p:nvPr/>
        </p:nvSpPr>
        <p:spPr bwMode="auto">
          <a:xfrm>
            <a:off x="1763688" y="438645"/>
            <a:ext cx="5976639" cy="5323773"/>
          </a:xfrm>
          <a:prstGeom prst="rect">
            <a:avLst/>
          </a:prstGeom>
          <a:solidFill>
            <a:schemeClr val="accent1"/>
          </a:solidFill>
          <a:ln w="12700">
            <a:solidFill>
              <a:schemeClr val="tx1"/>
            </a:solidFill>
            <a:miter lim="800000"/>
            <a:headEnd/>
            <a:tailEnd/>
          </a:ln>
          <a:effectLst>
            <a:outerShdw dist="107763" dir="2700000" algn="ctr" rotWithShape="0">
              <a:schemeClr val="tx1"/>
            </a:outerShdw>
          </a:effectLst>
        </p:spPr>
        <p:txBody>
          <a:bodyPr wrap="none" anchor="ctr"/>
          <a:lstStyle/>
          <a:p>
            <a:pPr>
              <a:defRPr/>
            </a:pPr>
            <a:endParaRPr lang="en-US" dirty="0"/>
          </a:p>
        </p:txBody>
      </p:sp>
      <p:pic>
        <p:nvPicPr>
          <p:cNvPr id="19460" name="Picture 7" descr="Exhibit 3-1"/>
          <p:cNvPicPr>
            <a:picLocks noChangeAspect="1" noChangeArrowheads="1"/>
          </p:cNvPicPr>
          <p:nvPr/>
        </p:nvPicPr>
        <p:blipFill>
          <a:blip r:embed="rId3" cstate="print"/>
          <a:srcRect/>
          <a:stretch>
            <a:fillRect/>
          </a:stretch>
        </p:blipFill>
        <p:spPr bwMode="auto">
          <a:xfrm>
            <a:off x="1763688" y="188640"/>
            <a:ext cx="5976639" cy="5375340"/>
          </a:xfrm>
          <a:prstGeom prst="rect">
            <a:avLst/>
          </a:prstGeom>
          <a:noFill/>
          <a:ln w="9525">
            <a:noFill/>
            <a:miter lim="800000"/>
            <a:headEnd/>
            <a:tailEnd/>
          </a:ln>
        </p:spPr>
      </p:pic>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eaLnBrk="1" hangingPunct="1"/>
            <a:r>
              <a:rPr lang="en-US" b="1" dirty="0">
                <a:solidFill>
                  <a:srgbClr val="303B2C"/>
                </a:solidFill>
              </a:rPr>
              <a:t>Productivity</a:t>
            </a:r>
          </a:p>
          <a:p>
            <a:pPr lvl="1" eaLnBrk="1" hangingPunct="1"/>
            <a:r>
              <a:rPr lang="en-US" dirty="0">
                <a:solidFill>
                  <a:srgbClr val="303B2C"/>
                </a:solidFill>
              </a:rPr>
              <a:t>A measure of the effective use of resources, usually expressed as the ratio of output to input</a:t>
            </a:r>
            <a:endParaRPr lang="en-US" b="1" dirty="0">
              <a:solidFill>
                <a:srgbClr val="303B2C"/>
              </a:solidFill>
            </a:endParaRPr>
          </a:p>
          <a:p>
            <a:pPr eaLnBrk="1" hangingPunct="1"/>
            <a:r>
              <a:rPr lang="en-US" b="1" dirty="0">
                <a:solidFill>
                  <a:srgbClr val="303B2C"/>
                </a:solidFill>
              </a:rPr>
              <a:t>Productivity measures are useful for</a:t>
            </a:r>
          </a:p>
          <a:p>
            <a:pPr lvl="1" eaLnBrk="1" hangingPunct="1"/>
            <a:r>
              <a:rPr lang="en-US" dirty="0">
                <a:solidFill>
                  <a:srgbClr val="303B2C"/>
                </a:solidFill>
              </a:rPr>
              <a:t>Tracking an operating unit’s performance over time</a:t>
            </a:r>
          </a:p>
          <a:p>
            <a:pPr lvl="1" eaLnBrk="1" hangingPunct="1"/>
            <a:r>
              <a:rPr lang="en-US" dirty="0">
                <a:solidFill>
                  <a:srgbClr val="303B2C"/>
                </a:solidFill>
              </a:rPr>
              <a:t>Judging the performance of an entire industry or country</a:t>
            </a:r>
          </a:p>
        </p:txBody>
      </p:sp>
      <p:sp>
        <p:nvSpPr>
          <p:cNvPr id="38914" name="Rectangle 2"/>
          <p:cNvSpPr>
            <a:spLocks noGrp="1" noChangeArrowheads="1"/>
          </p:cNvSpPr>
          <p:nvPr>
            <p:ph type="title"/>
          </p:nvPr>
        </p:nvSpPr>
        <p:spPr/>
        <p:txBody>
          <a:bodyPr>
            <a:normAutofit/>
          </a:bodyPr>
          <a:lstStyle/>
          <a:p>
            <a:pPr eaLnBrk="1" hangingPunct="1"/>
            <a:r>
              <a:rPr lang="en-US" dirty="0"/>
              <a:t>Example: Measuring Productivity</a:t>
            </a:r>
          </a:p>
        </p:txBody>
      </p:sp>
      <p:sp>
        <p:nvSpPr>
          <p:cNvPr id="7" name="Footer Placeholder 15">
            <a:extLst>
              <a:ext uri="{FF2B5EF4-FFF2-40B4-BE49-F238E27FC236}">
                <a16:creationId xmlns:a16="http://schemas.microsoft.com/office/drawing/2014/main" id="{2D26E926-6CEF-4DD6-863D-158D2C526621}"/>
              </a:ext>
            </a:extLst>
          </p:cNvPr>
          <p:cNvSpPr txBox="1">
            <a:spLocks/>
          </p:cNvSpPr>
          <p:nvPr/>
        </p:nvSpPr>
        <p:spPr>
          <a:xfrm>
            <a:off x="1219200" y="64770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31</a:t>
            </a:fld>
            <a:endParaRPr lang="en-US" sz="1100" dirty="0">
              <a:solidFill>
                <a:schemeClr val="tx2"/>
              </a:solidFill>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noFill/>
        </p:spPr>
        <p:txBody>
          <a:bodyPr lIns="90488" tIns="44450" rIns="90488" bIns="44450" anchor="b">
            <a:normAutofit/>
          </a:bodyPr>
          <a:lstStyle/>
          <a:p>
            <a:pPr eaLnBrk="1" hangingPunct="1"/>
            <a:r>
              <a:rPr lang="en-US" dirty="0"/>
              <a:t>Productivity Measures</a:t>
            </a:r>
            <a:endParaRPr lang="en-US" sz="6000" dirty="0">
              <a:solidFill>
                <a:schemeClr val="tx1"/>
              </a:solidFill>
            </a:endParaRPr>
          </a:p>
        </p:txBody>
      </p:sp>
      <p:graphicFrame>
        <p:nvGraphicFramePr>
          <p:cNvPr id="1026" name="Object 30"/>
          <p:cNvGraphicFramePr>
            <a:graphicFrameLocks noChangeAspect="1"/>
          </p:cNvGraphicFramePr>
          <p:nvPr/>
        </p:nvGraphicFramePr>
        <p:xfrm>
          <a:off x="457200" y="2362200"/>
          <a:ext cx="5097463" cy="625475"/>
        </p:xfrm>
        <a:graphic>
          <a:graphicData uri="http://schemas.openxmlformats.org/presentationml/2006/ole">
            <mc:AlternateContent xmlns:mc="http://schemas.openxmlformats.org/markup-compatibility/2006">
              <mc:Choice xmlns:v="urn:schemas-microsoft-com:vml" Requires="v">
                <p:oleObj name="Equation" r:id="rId3" imgW="3213100" imgH="393700" progId="Equation.3">
                  <p:embed/>
                </p:oleObj>
              </mc:Choice>
              <mc:Fallback>
                <p:oleObj name="Equation" r:id="rId3" imgW="3213100" imgH="393700" progId="Equation.3">
                  <p:embed/>
                  <p:pic>
                    <p:nvPicPr>
                      <p:cNvPr id="1026"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5097463" cy="625475"/>
                      </a:xfrm>
                      <a:prstGeom prst="rect">
                        <a:avLst/>
                      </a:prstGeom>
                      <a:solidFill>
                        <a:srgbClr val="C4BD97"/>
                      </a:solidFill>
                    </p:spPr>
                  </p:pic>
                </p:oleObj>
              </mc:Fallback>
            </mc:AlternateContent>
          </a:graphicData>
        </a:graphic>
      </p:graphicFrame>
      <p:graphicFrame>
        <p:nvGraphicFramePr>
          <p:cNvPr id="1027" name="Object 31"/>
          <p:cNvGraphicFramePr>
            <a:graphicFrameLocks noChangeAspect="1"/>
          </p:cNvGraphicFramePr>
          <p:nvPr/>
        </p:nvGraphicFramePr>
        <p:xfrm>
          <a:off x="461963" y="3184525"/>
          <a:ext cx="8605837" cy="625475"/>
        </p:xfrm>
        <a:graphic>
          <a:graphicData uri="http://schemas.openxmlformats.org/presentationml/2006/ole">
            <mc:AlternateContent xmlns:mc="http://schemas.openxmlformats.org/markup-compatibility/2006">
              <mc:Choice xmlns:v="urn:schemas-microsoft-com:vml" Requires="v">
                <p:oleObj name="Equation" r:id="rId5" imgW="5422900" imgH="393700" progId="Equation.3">
                  <p:embed/>
                </p:oleObj>
              </mc:Choice>
              <mc:Fallback>
                <p:oleObj name="Equation" r:id="rId5" imgW="5422900" imgH="393700" progId="Equation.3">
                  <p:embed/>
                  <p:pic>
                    <p:nvPicPr>
                      <p:cNvPr id="1027"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963" y="3184525"/>
                        <a:ext cx="8605837" cy="625475"/>
                      </a:xfrm>
                      <a:prstGeom prst="rect">
                        <a:avLst/>
                      </a:prstGeom>
                      <a:solidFill>
                        <a:srgbClr val="C4BD97"/>
                      </a:solidFill>
                    </p:spPr>
                  </p:pic>
                </p:oleObj>
              </mc:Fallback>
            </mc:AlternateContent>
          </a:graphicData>
        </a:graphic>
      </p:graphicFrame>
      <p:graphicFrame>
        <p:nvGraphicFramePr>
          <p:cNvPr id="1028" name="Object 32"/>
          <p:cNvGraphicFramePr>
            <a:graphicFrameLocks noChangeAspect="1"/>
          </p:cNvGraphicFramePr>
          <p:nvPr/>
        </p:nvGraphicFramePr>
        <p:xfrm>
          <a:off x="458788" y="4032250"/>
          <a:ext cx="5332412" cy="692150"/>
        </p:xfrm>
        <a:graphic>
          <a:graphicData uri="http://schemas.openxmlformats.org/presentationml/2006/ole">
            <mc:AlternateContent xmlns:mc="http://schemas.openxmlformats.org/markup-compatibility/2006">
              <mc:Choice xmlns:v="urn:schemas-microsoft-com:vml" Requires="v">
                <p:oleObj name="Equation" r:id="rId7" imgW="3035300" imgH="393700" progId="Equation.3">
                  <p:embed/>
                </p:oleObj>
              </mc:Choice>
              <mc:Fallback>
                <p:oleObj name="Equation" r:id="rId7" imgW="3035300" imgH="393700" progId="Equation.3">
                  <p:embed/>
                  <p:pic>
                    <p:nvPicPr>
                      <p:cNvPr id="1028"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788" y="4032250"/>
                        <a:ext cx="5332412" cy="692150"/>
                      </a:xfrm>
                      <a:prstGeom prst="rect">
                        <a:avLst/>
                      </a:prstGeom>
                      <a:solidFill>
                        <a:srgbClr val="C4BD97"/>
                      </a:solidFill>
                    </p:spPr>
                  </p:pic>
                </p:oleObj>
              </mc:Fallback>
            </mc:AlternateContent>
          </a:graphicData>
        </a:graphic>
      </p:graphicFrame>
      <p:graphicFrame>
        <p:nvGraphicFramePr>
          <p:cNvPr id="1029" name="Object 34"/>
          <p:cNvGraphicFramePr>
            <a:graphicFrameLocks noChangeAspect="1"/>
          </p:cNvGraphicFramePr>
          <p:nvPr/>
        </p:nvGraphicFramePr>
        <p:xfrm>
          <a:off x="447675" y="1504950"/>
          <a:ext cx="2235200" cy="665163"/>
        </p:xfrm>
        <a:graphic>
          <a:graphicData uri="http://schemas.openxmlformats.org/presentationml/2006/ole">
            <mc:AlternateContent xmlns:mc="http://schemas.openxmlformats.org/markup-compatibility/2006">
              <mc:Choice xmlns:v="urn:schemas-microsoft-com:vml" Requires="v">
                <p:oleObj name="Equation" r:id="rId9" imgW="1409700" imgH="419100" progId="Equation.3">
                  <p:embed/>
                </p:oleObj>
              </mc:Choice>
              <mc:Fallback>
                <p:oleObj name="Equation" r:id="rId9" imgW="1409700" imgH="419100" progId="Equation.3">
                  <p:embed/>
                  <p:pic>
                    <p:nvPicPr>
                      <p:cNvPr id="1029"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7675" y="1504950"/>
                        <a:ext cx="2235200" cy="665163"/>
                      </a:xfrm>
                      <a:prstGeom prst="rect">
                        <a:avLst/>
                      </a:prstGeom>
                      <a:solidFill>
                        <a:srgbClr val="C4BD97"/>
                      </a:solidFill>
                    </p:spPr>
                  </p:pic>
                </p:oleObj>
              </mc:Fallback>
            </mc:AlternateContent>
          </a:graphicData>
        </a:graphic>
      </p:graphicFrame>
      <p:sp>
        <p:nvSpPr>
          <p:cNvPr id="9" name="TextBox 8"/>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32</a:t>
            </a:fld>
            <a:endParaRPr lang="en-US" sz="1100" dirty="0">
              <a:solidFill>
                <a:schemeClr val="tx2"/>
              </a:solidFill>
            </a:endParaRPr>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Shot 2019-08-22 at 10.58.53 AM.png"/>
          <p:cNvPicPr>
            <a:picLocks noGrp="1" noChangeAspect="1"/>
          </p:cNvPicPr>
          <p:nvPr>
            <p:ph idx="1"/>
          </p:nvPr>
        </p:nvPicPr>
        <p:blipFill>
          <a:blip r:embed="rId2">
            <a:extLst>
              <a:ext uri="{28A0092B-C50C-407E-A947-70E740481C1C}">
                <a14:useLocalDpi xmlns:a14="http://schemas.microsoft.com/office/drawing/2010/main" val="0"/>
              </a:ext>
            </a:extLst>
          </a:blip>
          <a:srcRect t="-878" b="-878"/>
          <a:stretch>
            <a:fillRect/>
          </a:stretch>
        </p:blipFill>
        <p:spPr/>
      </p:pic>
      <p:sp>
        <p:nvSpPr>
          <p:cNvPr id="5" name="Footer Placeholder 15">
            <a:extLst>
              <a:ext uri="{FF2B5EF4-FFF2-40B4-BE49-F238E27FC236}">
                <a16:creationId xmlns:a16="http://schemas.microsoft.com/office/drawing/2014/main" id="{93713917-4C47-4236-82DD-675000FA6D8A}"/>
              </a:ext>
            </a:extLst>
          </p:cNvPr>
          <p:cNvSpPr txBox="1">
            <a:spLocks/>
          </p:cNvSpPr>
          <p:nvPr/>
        </p:nvSpPr>
        <p:spPr>
          <a:xfrm>
            <a:off x="1307432" y="6477000"/>
            <a:ext cx="7810500" cy="2032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33</a:t>
            </a:fld>
            <a:endParaRPr lang="en-US" sz="1100" dirty="0">
              <a:solidFill>
                <a:schemeClr val="tx2"/>
              </a:solidFill>
            </a:endParaRPr>
          </a:p>
        </p:txBody>
      </p:sp>
      <p:sp>
        <p:nvSpPr>
          <p:cNvPr id="2" name="Title 1"/>
          <p:cNvSpPr>
            <a:spLocks noGrp="1"/>
          </p:cNvSpPr>
          <p:nvPr>
            <p:ph type="title"/>
          </p:nvPr>
        </p:nvSpPr>
        <p:spPr/>
        <p:txBody>
          <a:bodyPr>
            <a:normAutofit fontScale="90000"/>
          </a:bodyPr>
          <a:lstStyle/>
          <a:p>
            <a:br>
              <a:rPr lang="en-US" dirty="0"/>
            </a:br>
            <a:r>
              <a:rPr lang="en-US" dirty="0"/>
              <a:t>Some examples of partial productivity measures</a:t>
            </a:r>
          </a:p>
        </p:txBody>
      </p:sp>
    </p:spTree>
    <p:extLst>
      <p:ext uri="{BB962C8B-B14F-4D97-AF65-F5344CB8AC3E}">
        <p14:creationId xmlns:p14="http://schemas.microsoft.com/office/powerpoint/2010/main" val="426166340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09600" y="1447800"/>
            <a:ext cx="180975" cy="515938"/>
          </a:xfrm>
          <a:prstGeom prst="rect">
            <a:avLst/>
          </a:prstGeom>
          <a:noFill/>
          <a:ln w="12700">
            <a:noFill/>
            <a:miter lim="800000"/>
            <a:headEnd/>
            <a:tailEnd/>
          </a:ln>
        </p:spPr>
        <p:txBody>
          <a:bodyPr wrap="none" lIns="90488" tIns="44450" rIns="90488" bIns="44450">
            <a:spAutoFit/>
          </a:bodyPr>
          <a:lstStyle/>
          <a:p>
            <a:pPr eaLnBrk="0" hangingPunct="0"/>
            <a:endParaRPr lang="en-US" sz="2800" b="1" dirty="0">
              <a:solidFill>
                <a:schemeClr val="tx2"/>
              </a:solidFill>
            </a:endParaRPr>
          </a:p>
        </p:txBody>
      </p:sp>
      <p:sp>
        <p:nvSpPr>
          <p:cNvPr id="256003" name="Rectangle 3"/>
          <p:cNvSpPr>
            <a:spLocks noChangeArrowheads="1"/>
          </p:cNvSpPr>
          <p:nvPr/>
        </p:nvSpPr>
        <p:spPr bwMode="auto">
          <a:xfrm>
            <a:off x="1547664" y="4495800"/>
            <a:ext cx="5616624" cy="951543"/>
          </a:xfrm>
          <a:prstGeom prst="rect">
            <a:avLst/>
          </a:prstGeom>
          <a:solidFill>
            <a:schemeClr val="bg2">
              <a:lumMod val="75000"/>
            </a:schemeClr>
          </a:solidFill>
          <a:ln w="12700">
            <a:noFill/>
            <a:miter lim="800000"/>
            <a:headEnd/>
            <a:tailEnd/>
          </a:ln>
        </p:spPr>
        <p:txBody>
          <a:bodyPr wrap="square" lIns="90488" tIns="44450" rIns="90488" bIns="44450">
            <a:spAutoFit/>
          </a:bodyPr>
          <a:lstStyle/>
          <a:p>
            <a:pPr eaLnBrk="0" hangingPunct="0"/>
            <a:r>
              <a:rPr lang="en-US" sz="2800" b="1" i="1" dirty="0">
                <a:solidFill>
                  <a:srgbClr val="303B2C"/>
                </a:solidFill>
              </a:rPr>
              <a:t>What is the multifactor</a:t>
            </a:r>
            <a:br>
              <a:rPr lang="en-US" sz="2800" b="1" i="1" dirty="0">
                <a:solidFill>
                  <a:srgbClr val="303B2C"/>
                </a:solidFill>
              </a:rPr>
            </a:br>
            <a:r>
              <a:rPr lang="en-US" sz="2800" b="1" i="1" dirty="0">
                <a:solidFill>
                  <a:srgbClr val="303B2C"/>
                </a:solidFill>
              </a:rPr>
              <a:t>productivity?</a:t>
            </a:r>
            <a:r>
              <a:rPr lang="en-US" sz="2800" b="1" i="1" dirty="0">
                <a:solidFill>
                  <a:schemeClr val="hlink"/>
                </a:solidFill>
              </a:rPr>
              <a:t> </a:t>
            </a:r>
          </a:p>
        </p:txBody>
      </p:sp>
      <p:sp>
        <p:nvSpPr>
          <p:cNvPr id="40965" name="Rectangle 5"/>
          <p:cNvSpPr>
            <a:spLocks noGrp="1" noChangeArrowheads="1"/>
          </p:cNvSpPr>
          <p:nvPr>
            <p:ph idx="1"/>
          </p:nvPr>
        </p:nvSpPr>
        <p:spPr/>
        <p:txBody>
          <a:bodyPr/>
          <a:lstStyle/>
          <a:p>
            <a:pPr>
              <a:spcBef>
                <a:spcPct val="0"/>
              </a:spcBef>
              <a:buClrTx/>
              <a:buFontTx/>
              <a:buNone/>
            </a:pPr>
            <a:r>
              <a:rPr lang="en-US" b="0" dirty="0">
                <a:solidFill>
                  <a:srgbClr val="303B2C"/>
                </a:solidFill>
              </a:rPr>
              <a:t>Units produced: 	5,000 </a:t>
            </a:r>
          </a:p>
          <a:p>
            <a:pPr>
              <a:spcBef>
                <a:spcPct val="0"/>
              </a:spcBef>
              <a:buClrTx/>
              <a:buFontTx/>
              <a:buNone/>
            </a:pPr>
            <a:r>
              <a:rPr lang="en-US" b="0" dirty="0">
                <a:solidFill>
                  <a:srgbClr val="303B2C"/>
                </a:solidFill>
              </a:rPr>
              <a:t>Standard price:	$30/unit</a:t>
            </a:r>
          </a:p>
          <a:p>
            <a:pPr>
              <a:spcBef>
                <a:spcPct val="0"/>
              </a:spcBef>
              <a:buClrTx/>
              <a:buFontTx/>
              <a:buNone/>
            </a:pPr>
            <a:r>
              <a:rPr lang="en-US" b="0" dirty="0">
                <a:solidFill>
                  <a:srgbClr val="303B2C"/>
                </a:solidFill>
              </a:rPr>
              <a:t>Labor input:  		500 hours</a:t>
            </a:r>
          </a:p>
          <a:p>
            <a:pPr>
              <a:spcBef>
                <a:spcPct val="0"/>
              </a:spcBef>
              <a:buClrTx/>
              <a:buFontTx/>
              <a:buNone/>
            </a:pPr>
            <a:r>
              <a:rPr lang="en-US" b="0" dirty="0">
                <a:solidFill>
                  <a:srgbClr val="303B2C"/>
                </a:solidFill>
              </a:rPr>
              <a:t>Cost of labor:		$25/hour</a:t>
            </a:r>
          </a:p>
          <a:p>
            <a:pPr>
              <a:spcBef>
                <a:spcPct val="0"/>
              </a:spcBef>
              <a:buClrTx/>
              <a:buFontTx/>
              <a:buNone/>
            </a:pPr>
            <a:r>
              <a:rPr lang="en-US" b="0" dirty="0">
                <a:solidFill>
                  <a:srgbClr val="303B2C"/>
                </a:solidFill>
              </a:rPr>
              <a:t>Cost of materials: 	$5,000</a:t>
            </a:r>
          </a:p>
          <a:p>
            <a:pPr>
              <a:spcBef>
                <a:spcPct val="0"/>
              </a:spcBef>
              <a:buClrTx/>
              <a:buFontTx/>
              <a:buNone/>
            </a:pPr>
            <a:r>
              <a:rPr lang="en-US" b="0" dirty="0">
                <a:solidFill>
                  <a:srgbClr val="303B2C"/>
                </a:solidFill>
              </a:rPr>
              <a:t>Cost of overhead: 	2× labor cost</a:t>
            </a:r>
          </a:p>
        </p:txBody>
      </p:sp>
      <p:sp>
        <p:nvSpPr>
          <p:cNvPr id="40964" name="Rectangle 4"/>
          <p:cNvSpPr>
            <a:spLocks noGrp="1" noChangeArrowheads="1"/>
          </p:cNvSpPr>
          <p:nvPr>
            <p:ph type="title"/>
          </p:nvPr>
        </p:nvSpPr>
        <p:spPr/>
        <p:txBody>
          <a:bodyPr/>
          <a:lstStyle/>
          <a:p>
            <a:pPr eaLnBrk="1" hangingPunct="1"/>
            <a:r>
              <a:rPr lang="en-US" dirty="0"/>
              <a:t>Productivity Calculation Example</a:t>
            </a:r>
          </a:p>
        </p:txBody>
      </p:sp>
      <p:sp>
        <p:nvSpPr>
          <p:cNvPr id="9" name="Footer Placeholder 15">
            <a:extLst>
              <a:ext uri="{FF2B5EF4-FFF2-40B4-BE49-F238E27FC236}">
                <a16:creationId xmlns:a16="http://schemas.microsoft.com/office/drawing/2014/main" id="{D5205712-DAD0-4CFA-84FA-83E42482153C}"/>
              </a:ext>
            </a:extLst>
          </p:cNvPr>
          <p:cNvSpPr txBox="1">
            <a:spLocks/>
          </p:cNvSpPr>
          <p:nvPr/>
        </p:nvSpPr>
        <p:spPr>
          <a:xfrm>
            <a:off x="1219200" y="64770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8" name="TextBox 7"/>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34</a:t>
            </a:fld>
            <a:endParaRPr lang="en-US" sz="1100" dirty="0">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03"/>
                                        </p:tgtEl>
                                        <p:attrNameLst>
                                          <p:attrName>style.visibility</p:attrName>
                                        </p:attrNameLst>
                                      </p:cBhvr>
                                      <p:to>
                                        <p:strVal val="visible"/>
                                      </p:to>
                                    </p:set>
                                    <p:anim calcmode="lin" valueType="num">
                                      <p:cBhvr additive="base">
                                        <p:cTn id="7" dur="500" fill="hold"/>
                                        <p:tgtEl>
                                          <p:spTgt spid="256003"/>
                                        </p:tgtEl>
                                        <p:attrNameLst>
                                          <p:attrName>ppt_x</p:attrName>
                                        </p:attrNameLst>
                                      </p:cBhvr>
                                      <p:tavLst>
                                        <p:tav tm="0">
                                          <p:val>
                                            <p:strVal val="0-#ppt_w/2"/>
                                          </p:val>
                                        </p:tav>
                                        <p:tav tm="100000">
                                          <p:val>
                                            <p:strVal val="#ppt_x"/>
                                          </p:val>
                                        </p:tav>
                                      </p:tavLst>
                                    </p:anim>
                                    <p:anim calcmode="lin" valueType="num">
                                      <p:cBhvr additive="base">
                                        <p:cTn id="8" dur="500" fill="hold"/>
                                        <p:tgtEl>
                                          <p:spTgt spid="2560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noFill/>
        </p:spPr>
        <p:txBody>
          <a:bodyPr lIns="90488" tIns="44450" rIns="90488" bIns="44450" anchor="b">
            <a:normAutofit/>
          </a:bodyPr>
          <a:lstStyle/>
          <a:p>
            <a:pPr eaLnBrk="1" hangingPunct="1"/>
            <a:r>
              <a:rPr lang="en-US" dirty="0"/>
              <a:t>Solution</a:t>
            </a:r>
            <a:endParaRPr lang="en-US" sz="2100" b="1" dirty="0"/>
          </a:p>
        </p:txBody>
      </p:sp>
      <p:graphicFrame>
        <p:nvGraphicFramePr>
          <p:cNvPr id="2050" name="Object 3"/>
          <p:cNvGraphicFramePr>
            <a:graphicFrameLocks noChangeAspect="1"/>
          </p:cNvGraphicFramePr>
          <p:nvPr/>
        </p:nvGraphicFramePr>
        <p:xfrm>
          <a:off x="457200" y="1676400"/>
          <a:ext cx="5440363" cy="584200"/>
        </p:xfrm>
        <a:graphic>
          <a:graphicData uri="http://schemas.openxmlformats.org/presentationml/2006/ole">
            <mc:AlternateContent xmlns:mc="http://schemas.openxmlformats.org/markup-compatibility/2006">
              <mc:Choice xmlns:v="urn:schemas-microsoft-com:vml" Requires="v">
                <p:oleObj name="Equation" r:id="rId3" imgW="3429000" imgH="368300" progId="Equation.3">
                  <p:embed/>
                </p:oleObj>
              </mc:Choice>
              <mc:Fallback>
                <p:oleObj name="Equation" r:id="rId3" imgW="3429000" imgH="3683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76400"/>
                        <a:ext cx="5440363" cy="584200"/>
                      </a:xfrm>
                      <a:prstGeom prst="rect">
                        <a:avLst/>
                      </a:prstGeom>
                      <a:noFill/>
                      <a:ln>
                        <a:noFill/>
                      </a:ln>
                      <a:effectLst/>
                      <a:extLst>
                        <a:ext uri="{909E8E84-426E-40dd-AFC4-6F175D3DCCD1}">
                          <a14:hiddenFill xmlns:a14="http://schemas.microsoft.com/office/drawing/2010/main" xmlns="">
                            <a:solidFill>
                              <a:srgbClr val="397968"/>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51" name="Object 4"/>
          <p:cNvGraphicFramePr>
            <a:graphicFrameLocks noChangeAspect="1"/>
          </p:cNvGraphicFramePr>
          <p:nvPr/>
        </p:nvGraphicFramePr>
        <p:xfrm>
          <a:off x="2819400" y="2419350"/>
          <a:ext cx="6003925" cy="663575"/>
        </p:xfrm>
        <a:graphic>
          <a:graphicData uri="http://schemas.openxmlformats.org/presentationml/2006/ole">
            <mc:AlternateContent xmlns:mc="http://schemas.openxmlformats.org/markup-compatibility/2006">
              <mc:Choice xmlns:v="urn:schemas-microsoft-com:vml" Requires="v">
                <p:oleObj name="Equation" r:id="rId5" imgW="3784600" imgH="419100" progId="Equation.3">
                  <p:embed/>
                </p:oleObj>
              </mc:Choice>
              <mc:Fallback>
                <p:oleObj name="Equation" r:id="rId5" imgW="3784600" imgH="41910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2419350"/>
                        <a:ext cx="6003925" cy="663575"/>
                      </a:xfrm>
                      <a:prstGeom prst="rect">
                        <a:avLst/>
                      </a:prstGeom>
                      <a:noFill/>
                      <a:ln>
                        <a:noFill/>
                      </a:ln>
                      <a:effectLst/>
                      <a:extLst>
                        <a:ext uri="{909E8E84-426E-40dd-AFC4-6F175D3DCCD1}">
                          <a14:hiddenFill xmlns:a14="http://schemas.microsoft.com/office/drawing/2010/main" xmlns="">
                            <a:solidFill>
                              <a:srgbClr val="397968"/>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52" name="Object 5"/>
          <p:cNvGraphicFramePr>
            <a:graphicFrameLocks noChangeAspect="1"/>
          </p:cNvGraphicFramePr>
          <p:nvPr/>
        </p:nvGraphicFramePr>
        <p:xfrm>
          <a:off x="2805113" y="4060825"/>
          <a:ext cx="928687" cy="282575"/>
        </p:xfrm>
        <a:graphic>
          <a:graphicData uri="http://schemas.openxmlformats.org/presentationml/2006/ole">
            <mc:AlternateContent xmlns:mc="http://schemas.openxmlformats.org/markup-compatibility/2006">
              <mc:Choice xmlns:v="urn:schemas-microsoft-com:vml" Requires="v">
                <p:oleObj name="Equation" r:id="rId7" imgW="583693" imgH="177646" progId="Equation.3">
                  <p:embed/>
                </p:oleObj>
              </mc:Choice>
              <mc:Fallback>
                <p:oleObj name="Equation" r:id="rId7" imgW="583693" imgH="177646" progId="Equation.3">
                  <p:embed/>
                  <p:pic>
                    <p:nvPicPr>
                      <p:cNvPr id="205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5113" y="4060825"/>
                        <a:ext cx="928687" cy="282575"/>
                      </a:xfrm>
                      <a:prstGeom prst="rect">
                        <a:avLst/>
                      </a:prstGeom>
                      <a:noFill/>
                      <a:ln>
                        <a:noFill/>
                      </a:ln>
                      <a:effectLst/>
                      <a:extLst>
                        <a:ext uri="{909E8E84-426E-40dd-AFC4-6F175D3DCCD1}">
                          <a14:hiddenFill xmlns:a14="http://schemas.microsoft.com/office/drawing/2010/main" xmlns="">
                            <a:solidFill>
                              <a:srgbClr val="397968"/>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4" name="Text Box 6"/>
          <p:cNvSpPr txBox="1">
            <a:spLocks noChangeArrowheads="1"/>
          </p:cNvSpPr>
          <p:nvPr/>
        </p:nvSpPr>
        <p:spPr bwMode="auto">
          <a:xfrm>
            <a:off x="160657" y="4682285"/>
            <a:ext cx="6558206" cy="369332"/>
          </a:xfrm>
          <a:prstGeom prst="rect">
            <a:avLst/>
          </a:prstGeom>
          <a:noFill/>
          <a:ln w="12700">
            <a:noFill/>
            <a:miter lim="800000"/>
            <a:headEnd/>
            <a:tailEnd/>
          </a:ln>
        </p:spPr>
        <p:txBody>
          <a:bodyPr wrap="none">
            <a:spAutoFit/>
          </a:bodyPr>
          <a:lstStyle/>
          <a:p>
            <a:r>
              <a:rPr lang="en-US" dirty="0"/>
              <a:t>What is the implication of an unitless measure of productivity?</a:t>
            </a:r>
          </a:p>
        </p:txBody>
      </p:sp>
      <p:graphicFrame>
        <p:nvGraphicFramePr>
          <p:cNvPr id="2055" name="Object 4"/>
          <p:cNvGraphicFramePr>
            <a:graphicFrameLocks noChangeAspect="1"/>
          </p:cNvGraphicFramePr>
          <p:nvPr/>
        </p:nvGraphicFramePr>
        <p:xfrm>
          <a:off x="2819400" y="3255963"/>
          <a:ext cx="1208087" cy="665162"/>
        </p:xfrm>
        <a:graphic>
          <a:graphicData uri="http://schemas.openxmlformats.org/presentationml/2006/ole">
            <mc:AlternateContent xmlns:mc="http://schemas.openxmlformats.org/markup-compatibility/2006">
              <mc:Choice xmlns:v="urn:schemas-microsoft-com:vml" Requires="v">
                <p:oleObj name="Equation" r:id="rId9" imgW="761669" imgH="418918" progId="Equation.3">
                  <p:embed/>
                </p:oleObj>
              </mc:Choice>
              <mc:Fallback>
                <p:oleObj name="Equation" r:id="rId9" imgW="761669" imgH="418918" progId="Equation.3">
                  <p:embed/>
                  <p:pic>
                    <p:nvPicPr>
                      <p:cNvPr id="2055"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3255963"/>
                        <a:ext cx="1208087" cy="665162"/>
                      </a:xfrm>
                      <a:prstGeom prst="rect">
                        <a:avLst/>
                      </a:prstGeom>
                      <a:noFill/>
                      <a:ln>
                        <a:noFill/>
                      </a:ln>
                      <a:effectLst/>
                      <a:extLst>
                        <a:ext uri="{909E8E84-426E-40dd-AFC4-6F175D3DCCD1}">
                          <a14:hiddenFill xmlns:a14="http://schemas.microsoft.com/office/drawing/2010/main" xmlns="">
                            <a:solidFill>
                              <a:srgbClr val="397968"/>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 name="TextBox 9"/>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35</a:t>
            </a:fld>
            <a:endParaRPr lang="en-US" sz="1100" dirty="0">
              <a:solidFill>
                <a:schemeClr val="tx2"/>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dirty="0"/>
              <a:t>Productivity Growth</a:t>
            </a:r>
          </a:p>
        </p:txBody>
      </p:sp>
      <p:graphicFrame>
        <p:nvGraphicFramePr>
          <p:cNvPr id="4098" name="Object 4"/>
          <p:cNvGraphicFramePr>
            <a:graphicFrameLocks noChangeAspect="1"/>
          </p:cNvGraphicFramePr>
          <p:nvPr>
            <p:extLst>
              <p:ext uri="{D42A27DB-BD31-4B8C-83A1-F6EECF244321}">
                <p14:modId xmlns:p14="http://schemas.microsoft.com/office/powerpoint/2010/main" val="3716765075"/>
              </p:ext>
            </p:extLst>
          </p:nvPr>
        </p:nvGraphicFramePr>
        <p:xfrm>
          <a:off x="518211" y="1553918"/>
          <a:ext cx="8382000" cy="701675"/>
        </p:xfrm>
        <a:graphic>
          <a:graphicData uri="http://schemas.openxmlformats.org/presentationml/2006/ole">
            <mc:AlternateContent xmlns:mc="http://schemas.openxmlformats.org/markup-compatibility/2006">
              <mc:Choice xmlns:v="urn:schemas-microsoft-com:vml" Requires="v">
                <p:oleObj name="Equation" r:id="rId3" imgW="4711700" imgH="393700" progId="Equation.3">
                  <p:embed/>
                </p:oleObj>
              </mc:Choice>
              <mc:Fallback>
                <p:oleObj name="Equation" r:id="rId3" imgW="4711700" imgH="393700" progId="Equation.3">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211" y="1553918"/>
                        <a:ext cx="8382000" cy="701675"/>
                      </a:xfrm>
                      <a:prstGeom prst="rect">
                        <a:avLst/>
                      </a:prstGeom>
                      <a:solidFill>
                        <a:srgbClr val="C4BD97"/>
                      </a:solidFill>
                    </p:spPr>
                  </p:pic>
                </p:oleObj>
              </mc:Fallback>
            </mc:AlternateContent>
          </a:graphicData>
        </a:graphic>
      </p:graphicFrame>
      <p:graphicFrame>
        <p:nvGraphicFramePr>
          <p:cNvPr id="4099" name="Object 5"/>
          <p:cNvGraphicFramePr>
            <a:graphicFrameLocks noChangeAspect="1"/>
          </p:cNvGraphicFramePr>
          <p:nvPr>
            <p:extLst>
              <p:ext uri="{D42A27DB-BD31-4B8C-83A1-F6EECF244321}">
                <p14:modId xmlns:p14="http://schemas.microsoft.com/office/powerpoint/2010/main" val="882033297"/>
              </p:ext>
            </p:extLst>
          </p:nvPr>
        </p:nvGraphicFramePr>
        <p:xfrm>
          <a:off x="2084387" y="4949872"/>
          <a:ext cx="5127625" cy="657225"/>
        </p:xfrm>
        <a:graphic>
          <a:graphicData uri="http://schemas.openxmlformats.org/presentationml/2006/ole">
            <mc:AlternateContent xmlns:mc="http://schemas.openxmlformats.org/markup-compatibility/2006">
              <mc:Choice xmlns:v="urn:schemas-microsoft-com:vml" Requires="v">
                <p:oleObj name="Equation" r:id="rId5" imgW="2882900" imgH="368300" progId="Equation.3">
                  <p:embed/>
                </p:oleObj>
              </mc:Choice>
              <mc:Fallback>
                <p:oleObj name="Equation" r:id="rId5" imgW="2882900" imgH="368300" progId="Equation.3">
                  <p:embed/>
                  <p:pic>
                    <p:nvPicPr>
                      <p:cNvPr id="409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4387" y="4949872"/>
                        <a:ext cx="5127625" cy="657225"/>
                      </a:xfrm>
                      <a:prstGeom prst="rect">
                        <a:avLst/>
                      </a:prstGeom>
                      <a:noFill/>
                      <a:ln>
                        <a:noFill/>
                      </a:ln>
                      <a:effectLst/>
                      <a:extLst>
                        <a:ext uri="{909E8E84-426E-40dd-AFC4-6F175D3DCCD1}">
                          <a14:hiddenFill xmlns:a14="http://schemas.microsoft.com/office/drawing/2010/main" xmlns="">
                            <a:solidFill>
                              <a:srgbClr val="397968"/>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01" name="Text Box 6"/>
          <p:cNvSpPr txBox="1">
            <a:spLocks noChangeArrowheads="1"/>
          </p:cNvSpPr>
          <p:nvPr/>
        </p:nvSpPr>
        <p:spPr bwMode="auto">
          <a:xfrm>
            <a:off x="586473" y="2875484"/>
            <a:ext cx="8245475" cy="915987"/>
          </a:xfrm>
          <a:prstGeom prst="rect">
            <a:avLst/>
          </a:prstGeom>
          <a:noFill/>
          <a:ln w="12700">
            <a:noFill/>
            <a:miter lim="800000"/>
            <a:headEnd/>
            <a:tailEnd/>
          </a:ln>
        </p:spPr>
        <p:txBody>
          <a:bodyPr>
            <a:spAutoFit/>
          </a:bodyPr>
          <a:lstStyle/>
          <a:p>
            <a:r>
              <a:rPr lang="en-US" dirty="0"/>
              <a:t>Example: Labor productivity on the ABC assembly line was 25 units per hour in 2014. In 2015, labor productivity was 23 units per hour. What was the productivity growth from 2014 to 2015?</a:t>
            </a:r>
          </a:p>
        </p:txBody>
      </p:sp>
      <p:sp>
        <p:nvSpPr>
          <p:cNvPr id="4" name="Footer Placeholder 3">
            <a:extLst>
              <a:ext uri="{FF2B5EF4-FFF2-40B4-BE49-F238E27FC236}">
                <a16:creationId xmlns:a16="http://schemas.microsoft.com/office/drawing/2014/main" id="{84D286E9-4D38-469A-A147-3EF8903F984E}"/>
              </a:ext>
            </a:extLst>
          </p:cNvPr>
          <p:cNvSpPr>
            <a:spLocks noGrp="1"/>
          </p:cNvSpPr>
          <p:nvPr>
            <p:ph type="ftr" sz="quarter" idx="16"/>
          </p:nvPr>
        </p:nvSpPr>
        <p:spPr>
          <a:xfrm>
            <a:off x="914400" y="5981700"/>
            <a:ext cx="8133348" cy="336267"/>
          </a:xfrm>
          <a:prstGeom prst="rect">
            <a:avLst/>
          </a:prstGeom>
        </p:spPr>
        <p:txBody>
          <a:bodyPr vert="horz" anchor="ctr" anchorCtr="0"/>
          <a:lstStyle>
            <a:defPPr>
              <a:defRPr lang="en-US"/>
            </a:defPPr>
            <a:lvl1pPr algn="ctr" rtl="0" eaLnBrk="1" fontAlgn="base" latinLnBrk="0" hangingPunct="1">
              <a:spcBef>
                <a:spcPct val="0"/>
              </a:spcBef>
              <a:spcAft>
                <a:spcPct val="0"/>
              </a:spcAft>
              <a:defRPr kumimoji="0"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a:t>Copyright ©2021 McGraw-Hill..  All rights reserved. No reproduction or distribution without the prior written consent of McGraw-Hill </a:t>
            </a:r>
            <a:endParaRPr lang="en-US" dirty="0"/>
          </a:p>
        </p:txBody>
      </p:sp>
      <p:sp>
        <p:nvSpPr>
          <p:cNvPr id="8" name="TextBox 7"/>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36</a:t>
            </a:fld>
            <a:endParaRPr lang="en-US" sz="1100" dirty="0">
              <a:solidFill>
                <a:schemeClr val="tx2"/>
              </a:solidFill>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7776-3689-4BE0-BFF1-3B947CA898C6}"/>
              </a:ext>
            </a:extLst>
          </p:cNvPr>
          <p:cNvSpPr>
            <a:spLocks noGrp="1"/>
          </p:cNvSpPr>
          <p:nvPr>
            <p:ph type="title"/>
          </p:nvPr>
        </p:nvSpPr>
        <p:spPr>
          <a:xfrm>
            <a:off x="323528" y="-15546"/>
            <a:ext cx="8439472" cy="525235"/>
          </a:xfrm>
        </p:spPr>
        <p:txBody>
          <a:bodyPr>
            <a:normAutofit/>
          </a:bodyPr>
          <a:lstStyle/>
          <a:p>
            <a:r>
              <a:rPr lang="en-AU" sz="2800" dirty="0"/>
              <a:t>Monitoring and Tracking Performance Measurement</a:t>
            </a:r>
          </a:p>
        </p:txBody>
      </p:sp>
      <p:sp>
        <p:nvSpPr>
          <p:cNvPr id="3" name="Content Placeholder 2">
            <a:extLst>
              <a:ext uri="{FF2B5EF4-FFF2-40B4-BE49-F238E27FC236}">
                <a16:creationId xmlns:a16="http://schemas.microsoft.com/office/drawing/2014/main" id="{7098045B-6C58-4CA7-B5E1-8DA04CC21F2B}"/>
              </a:ext>
            </a:extLst>
          </p:cNvPr>
          <p:cNvSpPr>
            <a:spLocks noGrp="1"/>
          </p:cNvSpPr>
          <p:nvPr>
            <p:ph idx="1"/>
          </p:nvPr>
        </p:nvSpPr>
        <p:spPr>
          <a:xfrm>
            <a:off x="533400" y="764704"/>
            <a:ext cx="8229600" cy="5112568"/>
          </a:xfrm>
        </p:spPr>
        <p:txBody>
          <a:bodyPr>
            <a:normAutofit/>
          </a:bodyPr>
          <a:lstStyle/>
          <a:p>
            <a:r>
              <a:rPr lang="en-AU" dirty="0"/>
              <a:t>Use of technology to measure and track KPIs</a:t>
            </a:r>
          </a:p>
          <a:p>
            <a:pPr marL="0" indent="0">
              <a:buNone/>
            </a:pPr>
            <a:r>
              <a:rPr lang="en-AU" sz="2000" dirty="0"/>
              <a:t>(</a:t>
            </a:r>
            <a:r>
              <a:rPr lang="en-US" sz="2000" dirty="0"/>
              <a:t>A KPI is a measurable value used by an organization to keep track of and determine progress on a specific business objective).</a:t>
            </a:r>
          </a:p>
          <a:p>
            <a:r>
              <a:rPr lang="en-US" dirty="0"/>
              <a:t>Monitoring using Dashboard</a:t>
            </a:r>
          </a:p>
          <a:p>
            <a:pPr marL="0" indent="0">
              <a:buNone/>
            </a:pPr>
            <a:r>
              <a:rPr lang="en-US" dirty="0"/>
              <a:t>	- </a:t>
            </a:r>
            <a:r>
              <a:rPr lang="en-US" sz="2000" dirty="0"/>
              <a:t>A dashboard is a place where you can have a quick view of the key performance indicators in one place. Dashboards feature charts, tables, maps, and other visualizations to help viewers understand the story the data tells.</a:t>
            </a:r>
          </a:p>
          <a:p>
            <a:pPr marL="0" indent="0">
              <a:buNone/>
            </a:pPr>
            <a:r>
              <a:rPr lang="en-US" sz="2000" dirty="0"/>
              <a:t>	- Types of Dashboards: Strategic, Analytical, Operational</a:t>
            </a:r>
          </a:p>
          <a:p>
            <a:pPr marL="0" indent="0">
              <a:buNone/>
            </a:pPr>
            <a:r>
              <a:rPr lang="en-US" sz="2000" dirty="0"/>
              <a:t>	- Interactive Dashboards: An interactive dashboard is a data visualization tool that allows business teams to track, analyze, and display metrics of various sorts.</a:t>
            </a:r>
          </a:p>
          <a:p>
            <a:r>
              <a:rPr lang="en-US" dirty="0"/>
              <a:t>Dashboard software and tools: Excel, Tableau, Microsoft Power BI, Scoro, </a:t>
            </a:r>
            <a:r>
              <a:rPr lang="en-US" dirty="0" err="1"/>
              <a:t>SimpleKPI</a:t>
            </a:r>
            <a:r>
              <a:rPr lang="en-US" dirty="0"/>
              <a:t> etc.</a:t>
            </a:r>
            <a:endParaRPr lang="en-AU" dirty="0"/>
          </a:p>
        </p:txBody>
      </p:sp>
    </p:spTree>
    <p:extLst>
      <p:ext uri="{BB962C8B-B14F-4D97-AF65-F5344CB8AC3E}">
        <p14:creationId xmlns:p14="http://schemas.microsoft.com/office/powerpoint/2010/main" val="272205465"/>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079293C-74FE-4DE4-997B-DACC9B240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 y="404664"/>
            <a:ext cx="9144000" cy="55446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CC436C5-3850-4394-BD6D-A9EBF7B8871B}"/>
              </a:ext>
            </a:extLst>
          </p:cNvPr>
          <p:cNvSpPr txBox="1"/>
          <p:nvPr/>
        </p:nvSpPr>
        <p:spPr>
          <a:xfrm>
            <a:off x="2843808" y="11087"/>
            <a:ext cx="2977097" cy="461665"/>
          </a:xfrm>
          <a:prstGeom prst="rect">
            <a:avLst/>
          </a:prstGeom>
          <a:noFill/>
        </p:spPr>
        <p:txBody>
          <a:bodyPr wrap="none" rtlCol="0">
            <a:spAutoFit/>
          </a:bodyPr>
          <a:lstStyle/>
          <a:p>
            <a:r>
              <a:rPr lang="en-AU" dirty="0"/>
              <a:t>Dashboard Example</a:t>
            </a:r>
          </a:p>
        </p:txBody>
      </p:sp>
    </p:spTree>
    <p:extLst>
      <p:ext uri="{BB962C8B-B14F-4D97-AF65-F5344CB8AC3E}">
        <p14:creationId xmlns:p14="http://schemas.microsoft.com/office/powerpoint/2010/main" val="2663099088"/>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 Box 4"/>
          <p:cNvSpPr txBox="1">
            <a:spLocks noChangeArrowheads="1"/>
          </p:cNvSpPr>
          <p:nvPr/>
        </p:nvSpPr>
        <p:spPr bwMode="auto">
          <a:xfrm>
            <a:off x="323528" y="1690062"/>
            <a:ext cx="8208962" cy="3477875"/>
          </a:xfrm>
          <a:prstGeom prst="rect">
            <a:avLst/>
          </a:prstGeom>
          <a:noFill/>
          <a:ln w="9525" algn="ctr">
            <a:noFill/>
            <a:miter lim="800000"/>
            <a:headEnd/>
            <a:tailEnd/>
          </a:ln>
        </p:spPr>
        <p:txBody>
          <a:bodyPr>
            <a:spAutoFit/>
          </a:bodyPr>
          <a:lstStyle/>
          <a:p>
            <a:pPr marL="342900" indent="-342900">
              <a:buFontTx/>
              <a:buAutoNum type="arabicPeriod"/>
            </a:pPr>
            <a:r>
              <a:rPr lang="en-AU" sz="2000" b="1" dirty="0">
                <a:solidFill>
                  <a:srgbClr val="000066"/>
                </a:solidFill>
              </a:rPr>
              <a:t>Design &amp; test the product or service to maximise customer value and firm profit</a:t>
            </a:r>
          </a:p>
          <a:p>
            <a:pPr marL="342900" indent="-342900">
              <a:buFontTx/>
              <a:buAutoNum type="arabicPeriod"/>
            </a:pPr>
            <a:r>
              <a:rPr lang="en-AU" sz="2000" b="1" dirty="0">
                <a:solidFill>
                  <a:srgbClr val="000066"/>
                </a:solidFill>
              </a:rPr>
              <a:t>Design &amp; test the work process(es) to produce the good or service</a:t>
            </a:r>
          </a:p>
          <a:p>
            <a:pPr marL="342900" indent="-342900">
              <a:buFontTx/>
              <a:buAutoNum type="arabicPeriod"/>
            </a:pPr>
            <a:r>
              <a:rPr lang="en-AU" sz="2000" b="1" dirty="0">
                <a:solidFill>
                  <a:srgbClr val="000066"/>
                </a:solidFill>
              </a:rPr>
              <a:t>Define the value adding activities and processes that compose the process</a:t>
            </a:r>
          </a:p>
          <a:p>
            <a:pPr marL="342900" indent="-342900">
              <a:buFontTx/>
              <a:buAutoNum type="arabicPeriod"/>
            </a:pPr>
            <a:r>
              <a:rPr lang="en-AU" sz="2000" b="1" dirty="0">
                <a:solidFill>
                  <a:srgbClr val="000066"/>
                </a:solidFill>
              </a:rPr>
              <a:t>Develop specific performance measures</a:t>
            </a:r>
          </a:p>
          <a:p>
            <a:pPr marL="342900" indent="-342900">
              <a:buFontTx/>
              <a:buAutoNum type="arabicPeriod"/>
            </a:pPr>
            <a:r>
              <a:rPr lang="en-AU" sz="2000" b="1" dirty="0">
                <a:solidFill>
                  <a:srgbClr val="000066"/>
                </a:solidFill>
              </a:rPr>
              <a:t>Continuously measure to the standard to ensure we are doing what we are intended to do (analysis).</a:t>
            </a:r>
          </a:p>
        </p:txBody>
      </p:sp>
      <p:sp>
        <p:nvSpPr>
          <p:cNvPr id="2" name="TextBox 1"/>
          <p:cNvSpPr txBox="1"/>
          <p:nvPr/>
        </p:nvSpPr>
        <p:spPr>
          <a:xfrm>
            <a:off x="0" y="173831"/>
            <a:ext cx="8208962" cy="1015663"/>
          </a:xfrm>
          <a:prstGeom prst="rect">
            <a:avLst/>
          </a:prstGeom>
          <a:noFill/>
        </p:spPr>
        <p:txBody>
          <a:bodyPr wrap="square" rtlCol="0">
            <a:spAutoFit/>
          </a:bodyPr>
          <a:lstStyle/>
          <a:p>
            <a:pPr marL="342900" indent="-342900" algn="ctr"/>
            <a:r>
              <a:rPr lang="en-AU" b="1" dirty="0">
                <a:solidFill>
                  <a:srgbClr val="000066"/>
                </a:solidFill>
              </a:rPr>
              <a:t>Designing performance measurement </a:t>
            </a:r>
          </a:p>
          <a:p>
            <a:pPr marL="342900" indent="-342900" algn="ctr"/>
            <a:r>
              <a:rPr lang="en-AU" b="1" dirty="0">
                <a:solidFill>
                  <a:srgbClr val="000066"/>
                </a:solidFill>
              </a:rPr>
              <a:t>systems for operations</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457200" y="1333500"/>
            <a:ext cx="8229600" cy="4191000"/>
          </a:xfrm>
        </p:spPr>
        <p:txBody>
          <a:bodyPr>
            <a:normAutofit lnSpcReduction="10000"/>
          </a:bodyPr>
          <a:lstStyle/>
          <a:p>
            <a:pPr marL="533400" indent="-533400" eaLnBrk="1" hangingPunct="1">
              <a:buFontTx/>
              <a:buAutoNum type="arabicPeriod"/>
            </a:pPr>
            <a:r>
              <a:rPr lang="en-US" sz="2400" b="0" dirty="0"/>
              <a:t>Product and service design</a:t>
            </a:r>
          </a:p>
          <a:p>
            <a:pPr marL="533400" indent="-533400" eaLnBrk="1" hangingPunct="1">
              <a:buFontTx/>
              <a:buAutoNum type="arabicPeriod"/>
            </a:pPr>
            <a:r>
              <a:rPr lang="en-US" sz="2400" b="0" dirty="0"/>
              <a:t>Cost</a:t>
            </a:r>
          </a:p>
          <a:p>
            <a:pPr marL="533400" indent="-533400" eaLnBrk="1" hangingPunct="1">
              <a:buFontTx/>
              <a:buAutoNum type="arabicPeriod"/>
            </a:pPr>
            <a:r>
              <a:rPr lang="en-US" sz="2400" b="0" dirty="0"/>
              <a:t>Location</a:t>
            </a:r>
          </a:p>
          <a:p>
            <a:pPr marL="533400" indent="-533400" eaLnBrk="1" hangingPunct="1">
              <a:buFontTx/>
              <a:buAutoNum type="arabicPeriod"/>
            </a:pPr>
            <a:r>
              <a:rPr lang="en-US" sz="2400" b="0" dirty="0"/>
              <a:t>Quality</a:t>
            </a:r>
          </a:p>
          <a:p>
            <a:pPr marL="533400" indent="-533400" eaLnBrk="1" hangingPunct="1">
              <a:buFontTx/>
              <a:buAutoNum type="arabicPeriod"/>
            </a:pPr>
            <a:r>
              <a:rPr lang="en-US" sz="2400" b="0" dirty="0"/>
              <a:t>Quick response</a:t>
            </a:r>
          </a:p>
          <a:p>
            <a:pPr marL="533400" indent="-533400" eaLnBrk="1" hangingPunct="1">
              <a:buFontTx/>
              <a:buAutoNum type="arabicPeriod"/>
            </a:pPr>
            <a:r>
              <a:rPr lang="en-US" sz="2400" b="0" dirty="0"/>
              <a:t>Flexibility</a:t>
            </a:r>
          </a:p>
          <a:p>
            <a:pPr marL="533400" indent="-533400" eaLnBrk="1" hangingPunct="1">
              <a:buFontTx/>
              <a:buAutoNum type="arabicPeriod"/>
            </a:pPr>
            <a:r>
              <a:rPr lang="en-US" sz="2400" b="0" dirty="0"/>
              <a:t>Inventory management</a:t>
            </a:r>
          </a:p>
          <a:p>
            <a:pPr marL="533400" indent="-533400" eaLnBrk="1" hangingPunct="1">
              <a:buFontTx/>
              <a:buAutoNum type="arabicPeriod"/>
            </a:pPr>
            <a:r>
              <a:rPr lang="en-US" sz="2400" b="0" dirty="0"/>
              <a:t>Supply chain management</a:t>
            </a:r>
          </a:p>
          <a:p>
            <a:pPr marL="533400" indent="-533400" eaLnBrk="1" hangingPunct="1">
              <a:buFontTx/>
              <a:buAutoNum type="arabicPeriod"/>
            </a:pPr>
            <a:r>
              <a:rPr lang="en-US" sz="2400" b="0" dirty="0"/>
              <a:t>Service</a:t>
            </a:r>
          </a:p>
          <a:p>
            <a:pPr marL="533400" indent="-533400" eaLnBrk="1" hangingPunct="1">
              <a:buFontTx/>
              <a:buAutoNum type="arabicPeriod"/>
            </a:pPr>
            <a:r>
              <a:rPr lang="en-US" sz="2400" b="0" dirty="0"/>
              <a:t>Managers and workers</a:t>
            </a:r>
          </a:p>
        </p:txBody>
      </p:sp>
      <p:sp>
        <p:nvSpPr>
          <p:cNvPr id="15362" name="Rectangle 2"/>
          <p:cNvSpPr>
            <a:spLocks noGrp="1" noChangeArrowheads="1"/>
          </p:cNvSpPr>
          <p:nvPr>
            <p:ph type="title"/>
          </p:nvPr>
        </p:nvSpPr>
        <p:spPr>
          <a:xfrm>
            <a:off x="784285" y="-209167"/>
            <a:ext cx="8229600" cy="1143000"/>
          </a:xfrm>
        </p:spPr>
        <p:txBody>
          <a:bodyPr anchor="b">
            <a:normAutofit/>
          </a:bodyPr>
          <a:lstStyle/>
          <a:p>
            <a:pPr eaLnBrk="1" hangingPunct="1">
              <a:lnSpc>
                <a:spcPct val="80000"/>
              </a:lnSpc>
              <a:spcBef>
                <a:spcPct val="40000"/>
              </a:spcBef>
            </a:pPr>
            <a:r>
              <a:rPr lang="en-US" sz="2800" dirty="0"/>
              <a:t>Businesses Compete Using Operations</a:t>
            </a:r>
          </a:p>
        </p:txBody>
      </p:sp>
      <p:sp>
        <p:nvSpPr>
          <p:cNvPr id="4" name="Footer Placeholder 3">
            <a:extLst>
              <a:ext uri="{FF2B5EF4-FFF2-40B4-BE49-F238E27FC236}">
                <a16:creationId xmlns:a16="http://schemas.microsoft.com/office/drawing/2014/main" id="{F18C7839-AE2E-48AC-A55E-E4A7ED2FDBAC}"/>
              </a:ext>
            </a:extLst>
          </p:cNvPr>
          <p:cNvSpPr>
            <a:spLocks noGrp="1"/>
          </p:cNvSpPr>
          <p:nvPr>
            <p:ph type="ftr" sz="quarter" idx="16"/>
          </p:nvPr>
        </p:nvSpPr>
        <p:spPr>
          <a:xfrm>
            <a:off x="914400" y="5981700"/>
            <a:ext cx="8133348" cy="336267"/>
          </a:xfrm>
          <a:prstGeom prst="rect">
            <a:avLst/>
          </a:prstGeom>
        </p:spPr>
        <p:txBody>
          <a:bodyPr vert="horz" anchor="ctr" anchorCtr="0"/>
          <a:lstStyle>
            <a:defPPr>
              <a:defRPr lang="en-US"/>
            </a:defPPr>
            <a:lvl1pPr algn="ctr" rtl="0" eaLnBrk="1" fontAlgn="base" latinLnBrk="0" hangingPunct="1">
              <a:spcBef>
                <a:spcPct val="0"/>
              </a:spcBef>
              <a:spcAft>
                <a:spcPct val="0"/>
              </a:spcAft>
              <a:defRPr kumimoji="0"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a:t>Copyright ©2021 McGraw-Hill..  All rights reserved. No reproduction or distribution without the prior written consent of McGraw-Hill </a:t>
            </a:r>
            <a:endParaRPr lang="en-US" dirty="0"/>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4</a:t>
            </a:fld>
            <a:endParaRPr lang="en-US" sz="1100" dirty="0">
              <a:solidFill>
                <a:schemeClr val="tx2"/>
              </a:solidFill>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0997"/>
          </a:xfrm>
          <a:prstGeom prst="rect">
            <a:avLst/>
          </a:prstGeom>
        </p:spPr>
        <p:txBody>
          <a:bodyPr wrap="square">
            <a:spAutoFit/>
          </a:bodyPr>
          <a:lstStyle/>
          <a:p>
            <a:pPr algn="ctr"/>
            <a:r>
              <a:rPr lang="en-AU" b="1" dirty="0">
                <a:solidFill>
                  <a:srgbClr val="000066"/>
                </a:solidFill>
              </a:rPr>
              <a:t>Design &amp; test the product or service to maximise customer value and firm profit</a:t>
            </a:r>
            <a:endParaRPr lang="en-AU" dirty="0"/>
          </a:p>
        </p:txBody>
      </p:sp>
      <p:sp>
        <p:nvSpPr>
          <p:cNvPr id="19" name="TextBox 18"/>
          <p:cNvSpPr txBox="1"/>
          <p:nvPr/>
        </p:nvSpPr>
        <p:spPr>
          <a:xfrm>
            <a:off x="323529" y="830997"/>
            <a:ext cx="7704856" cy="5447645"/>
          </a:xfrm>
          <a:prstGeom prst="rect">
            <a:avLst/>
          </a:prstGeom>
          <a:noFill/>
        </p:spPr>
        <p:txBody>
          <a:bodyPr wrap="square" rtlCol="0">
            <a:spAutoFit/>
          </a:bodyPr>
          <a:lstStyle/>
          <a:p>
            <a:pPr algn="l"/>
            <a:r>
              <a:rPr lang="en-AU" dirty="0"/>
              <a:t>materials &amp; the cooking directions </a:t>
            </a:r>
            <a:r>
              <a:rPr lang="en-AU" sz="1800" dirty="0"/>
              <a:t>(product layout):</a:t>
            </a:r>
          </a:p>
          <a:p>
            <a:pPr marL="457200" indent="-457200" algn="l">
              <a:buFont typeface="+mj-lt"/>
              <a:buAutoNum type="arabicPeriod"/>
            </a:pPr>
            <a:r>
              <a:rPr lang="en-AU" sz="1800" dirty="0"/>
              <a:t>All beef patties x </a:t>
            </a:r>
            <a:r>
              <a:rPr lang="en-AU" sz="1800" b="1" dirty="0">
                <a:solidFill>
                  <a:srgbClr val="FF0000"/>
                </a:solidFill>
              </a:rPr>
              <a:t>2</a:t>
            </a:r>
          </a:p>
          <a:p>
            <a:pPr marL="457200" indent="-457200" algn="l">
              <a:buFont typeface="+mj-lt"/>
              <a:buAutoNum type="arabicPeriod"/>
            </a:pPr>
            <a:r>
              <a:rPr lang="en-AU" sz="1800" dirty="0"/>
              <a:t>Lettuce x </a:t>
            </a:r>
            <a:r>
              <a:rPr lang="en-AU" sz="1800" b="1" dirty="0">
                <a:solidFill>
                  <a:srgbClr val="FF0000"/>
                </a:solidFill>
              </a:rPr>
              <a:t>50g</a:t>
            </a:r>
          </a:p>
          <a:p>
            <a:pPr marL="457200" indent="-457200" algn="l">
              <a:buFont typeface="+mj-lt"/>
              <a:buAutoNum type="arabicPeriod"/>
            </a:pPr>
            <a:r>
              <a:rPr lang="en-AU" sz="1800" dirty="0"/>
              <a:t>Cheese x </a:t>
            </a:r>
            <a:r>
              <a:rPr lang="en-AU" sz="1800" b="1" dirty="0">
                <a:solidFill>
                  <a:srgbClr val="FF0000"/>
                </a:solidFill>
              </a:rPr>
              <a:t>100g</a:t>
            </a:r>
          </a:p>
          <a:p>
            <a:pPr marL="457200" indent="-457200" algn="l">
              <a:buFont typeface="+mj-lt"/>
              <a:buAutoNum type="arabicPeriod"/>
            </a:pPr>
            <a:r>
              <a:rPr lang="en-AU" sz="1800" dirty="0"/>
              <a:t>Pickles x </a:t>
            </a:r>
            <a:r>
              <a:rPr lang="en-AU" sz="1800" b="1" dirty="0">
                <a:solidFill>
                  <a:srgbClr val="FF0000"/>
                </a:solidFill>
              </a:rPr>
              <a:t>2</a:t>
            </a:r>
            <a:r>
              <a:rPr lang="en-AU" sz="1800" dirty="0"/>
              <a:t> </a:t>
            </a:r>
          </a:p>
          <a:p>
            <a:pPr marL="457200" indent="-457200" algn="l">
              <a:buFont typeface="+mj-lt"/>
              <a:buAutoNum type="arabicPeriod"/>
            </a:pPr>
            <a:r>
              <a:rPr lang="en-AU" sz="1800" dirty="0"/>
              <a:t>Onions x </a:t>
            </a:r>
            <a:r>
              <a:rPr lang="en-AU" sz="1800" b="1" dirty="0">
                <a:solidFill>
                  <a:srgbClr val="FF0000"/>
                </a:solidFill>
              </a:rPr>
              <a:t>1 slice</a:t>
            </a:r>
          </a:p>
          <a:p>
            <a:pPr marL="457200" indent="-457200" algn="l">
              <a:buFont typeface="+mj-lt"/>
              <a:buAutoNum type="arabicPeriod"/>
            </a:pPr>
            <a:r>
              <a:rPr lang="en-AU" sz="1800" dirty="0"/>
              <a:t>Sesame seed bun x </a:t>
            </a:r>
            <a:r>
              <a:rPr lang="en-AU" sz="1800" b="1" dirty="0">
                <a:solidFill>
                  <a:srgbClr val="FF0000"/>
                </a:solidFill>
              </a:rPr>
              <a:t>1</a:t>
            </a:r>
          </a:p>
          <a:p>
            <a:pPr marL="457200" indent="-457200" algn="l">
              <a:buFont typeface="+mj-lt"/>
              <a:buAutoNum type="arabicPeriod"/>
            </a:pPr>
            <a:r>
              <a:rPr lang="en-AU" sz="1800" dirty="0"/>
              <a:t>Sauce x </a:t>
            </a:r>
            <a:r>
              <a:rPr lang="en-AU" sz="1800" b="1" dirty="0">
                <a:solidFill>
                  <a:srgbClr val="FF0000"/>
                </a:solidFill>
              </a:rPr>
              <a:t>5ml</a:t>
            </a:r>
          </a:p>
          <a:p>
            <a:pPr marL="457200" indent="-457200" algn="l">
              <a:buFont typeface="+mj-lt"/>
              <a:buAutoNum type="arabicPeriod"/>
            </a:pPr>
            <a:r>
              <a:rPr lang="en-AU" sz="1800" dirty="0"/>
              <a:t>Oil for the griddle </a:t>
            </a:r>
            <a:r>
              <a:rPr lang="en-AU" sz="1800" b="1" dirty="0">
                <a:solidFill>
                  <a:srgbClr val="FF0000"/>
                </a:solidFill>
              </a:rPr>
              <a:t>10ml</a:t>
            </a:r>
          </a:p>
          <a:p>
            <a:pPr marL="457200" indent="-457200" algn="l">
              <a:buFont typeface="+mj-lt"/>
              <a:buAutoNum type="arabicPeriod"/>
            </a:pPr>
            <a:r>
              <a:rPr lang="en-AU" sz="1800" dirty="0"/>
              <a:t>Griddle </a:t>
            </a:r>
            <a:r>
              <a:rPr lang="en-AU" sz="1800" b="1" u="sng" dirty="0">
                <a:solidFill>
                  <a:srgbClr val="FF0000"/>
                </a:solidFill>
              </a:rPr>
              <a:t>(heat 200C)</a:t>
            </a:r>
          </a:p>
          <a:p>
            <a:pPr marL="457200" indent="-457200" algn="l">
              <a:buFont typeface="+mj-lt"/>
              <a:buAutoNum type="arabicPeriod"/>
            </a:pPr>
            <a:r>
              <a:rPr lang="en-AU" sz="1800" dirty="0"/>
              <a:t>Labour to cook, prepare &amp; serve (</a:t>
            </a:r>
            <a:r>
              <a:rPr lang="en-AU" sz="1800" dirty="0">
                <a:solidFill>
                  <a:srgbClr val="FF0000"/>
                </a:solidFill>
              </a:rPr>
              <a:t>20</a:t>
            </a:r>
            <a:r>
              <a:rPr lang="en-AU" sz="1800" b="1" dirty="0">
                <a:solidFill>
                  <a:srgbClr val="FF0000"/>
                </a:solidFill>
              </a:rPr>
              <a:t> minutes/burger</a:t>
            </a:r>
            <a:r>
              <a:rPr lang="en-AU" sz="1800" dirty="0"/>
              <a:t>)</a:t>
            </a:r>
          </a:p>
          <a:p>
            <a:pPr marL="457200" indent="-457200" algn="l">
              <a:buFont typeface="+mj-lt"/>
              <a:buAutoNum type="arabicPeriod"/>
            </a:pPr>
            <a:r>
              <a:rPr lang="en-AU" sz="1800" dirty="0"/>
              <a:t>Table service (</a:t>
            </a:r>
            <a:r>
              <a:rPr lang="en-AU" sz="1800" dirty="0">
                <a:solidFill>
                  <a:srgbClr val="FF0000"/>
                </a:solidFill>
              </a:rPr>
              <a:t>2 minutes/burger</a:t>
            </a:r>
            <a:r>
              <a:rPr lang="en-AU" sz="1800" dirty="0"/>
              <a:t>)  Service Time Target: </a:t>
            </a:r>
            <a:r>
              <a:rPr lang="en-AU" sz="1800" b="1" dirty="0">
                <a:solidFill>
                  <a:srgbClr val="00B050"/>
                </a:solidFill>
              </a:rPr>
              <a:t>22 minutes</a:t>
            </a:r>
          </a:p>
          <a:p>
            <a:endParaRPr lang="en-AU" sz="1800" dirty="0"/>
          </a:p>
        </p:txBody>
      </p:sp>
      <p:pic>
        <p:nvPicPr>
          <p:cNvPr id="5" name="Picture 4" descr="Big Mac.jpg"/>
          <p:cNvPicPr>
            <a:picLocks noChangeAspect="1"/>
          </p:cNvPicPr>
          <p:nvPr/>
        </p:nvPicPr>
        <p:blipFill>
          <a:blip r:embed="rId3" cstate="print"/>
          <a:stretch>
            <a:fillRect/>
          </a:stretch>
        </p:blipFill>
        <p:spPr>
          <a:xfrm>
            <a:off x="5607467" y="1916832"/>
            <a:ext cx="2812633" cy="2232248"/>
          </a:xfrm>
          <a:prstGeom prst="rect">
            <a:avLst/>
          </a:prstGeom>
        </p:spPr>
      </p:pic>
    </p:spTree>
    <p:extLst>
      <p:ext uri="{BB962C8B-B14F-4D97-AF65-F5344CB8AC3E}">
        <p14:creationId xmlns:p14="http://schemas.microsoft.com/office/powerpoint/2010/main" val="3989155794"/>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19987" y="1279009"/>
            <a:ext cx="8305800" cy="3556992"/>
            <a:chOff x="76200" y="1524000"/>
            <a:chExt cx="8966200" cy="4114800"/>
          </a:xfrm>
        </p:grpSpPr>
        <p:sp>
          <p:nvSpPr>
            <p:cNvPr id="6149" name="Rectangle 5"/>
            <p:cNvSpPr>
              <a:spLocks noChangeArrowheads="1"/>
            </p:cNvSpPr>
            <p:nvPr/>
          </p:nvSpPr>
          <p:spPr bwMode="auto">
            <a:xfrm>
              <a:off x="76200" y="1524000"/>
              <a:ext cx="8966200" cy="4114800"/>
            </a:xfrm>
            <a:prstGeom prst="rect">
              <a:avLst/>
            </a:prstGeom>
            <a:solidFill>
              <a:schemeClr val="accent1"/>
            </a:solidFill>
            <a:ln w="9525">
              <a:solidFill>
                <a:schemeClr val="tx1"/>
              </a:solidFill>
              <a:miter lim="800000"/>
              <a:headEnd/>
              <a:tailEnd/>
            </a:ln>
            <a:effectLst>
              <a:outerShdw dist="107763" dir="2700000" algn="ctr" rotWithShape="0">
                <a:schemeClr val="tx1"/>
              </a:outerShdw>
            </a:effectLst>
          </p:spPr>
          <p:txBody>
            <a:bodyPr wrap="none" anchor="ctr"/>
            <a:lstStyle/>
            <a:p>
              <a:pPr>
                <a:defRPr/>
              </a:pPr>
              <a:endParaRPr lang="en-US" dirty="0"/>
            </a:p>
          </p:txBody>
        </p:sp>
        <p:pic>
          <p:nvPicPr>
            <p:cNvPr id="18438" name="Picture 6" descr="Exh 7"/>
            <p:cNvPicPr>
              <a:picLocks noChangeAspect="1" noChangeArrowheads="1"/>
            </p:cNvPicPr>
            <p:nvPr/>
          </p:nvPicPr>
          <p:blipFill>
            <a:blip r:embed="rId4" cstate="print"/>
            <a:srcRect/>
            <a:stretch>
              <a:fillRect/>
            </a:stretch>
          </p:blipFill>
          <p:spPr bwMode="auto">
            <a:xfrm>
              <a:off x="152400" y="1539875"/>
              <a:ext cx="8851900" cy="4013200"/>
            </a:xfrm>
            <a:prstGeom prst="rect">
              <a:avLst/>
            </a:prstGeom>
            <a:noFill/>
            <a:ln w="9525">
              <a:noFill/>
              <a:miter lim="800000"/>
              <a:headEnd/>
              <a:tailEnd/>
            </a:ln>
          </p:spPr>
        </p:pic>
      </p:grpSp>
      <p:sp>
        <p:nvSpPr>
          <p:cNvPr id="8" name="Rectangle 7"/>
          <p:cNvSpPr/>
          <p:nvPr/>
        </p:nvSpPr>
        <p:spPr>
          <a:xfrm>
            <a:off x="3330560" y="5952732"/>
            <a:ext cx="3296095" cy="338554"/>
          </a:xfrm>
          <a:prstGeom prst="rect">
            <a:avLst/>
          </a:prstGeom>
        </p:spPr>
        <p:txBody>
          <a:bodyPr wrap="none">
            <a:spAutoFit/>
          </a:bodyPr>
          <a:lstStyle/>
          <a:p>
            <a:r>
              <a:rPr lang="en-US" sz="1600" dirty="0">
                <a:solidFill>
                  <a:schemeClr val="bg1"/>
                </a:solidFill>
              </a:rPr>
              <a:t>(Collier &amp; Evans 2007; Exhibit 7.9 </a:t>
            </a:r>
            <a:endParaRPr lang="en-AU" sz="1600" dirty="0">
              <a:solidFill>
                <a:schemeClr val="bg1"/>
              </a:solidFill>
            </a:endParaRPr>
          </a:p>
        </p:txBody>
      </p:sp>
      <p:pic>
        <p:nvPicPr>
          <p:cNvPr id="10" name="Picture 9" descr="Big Mac.jpg"/>
          <p:cNvPicPr>
            <a:picLocks noChangeAspect="1"/>
          </p:cNvPicPr>
          <p:nvPr/>
        </p:nvPicPr>
        <p:blipFill>
          <a:blip r:embed="rId5" cstate="print"/>
          <a:stretch>
            <a:fillRect/>
          </a:stretch>
        </p:blipFill>
        <p:spPr>
          <a:xfrm>
            <a:off x="6948264" y="3645024"/>
            <a:ext cx="1008112" cy="800089"/>
          </a:xfrm>
          <a:prstGeom prst="rect">
            <a:avLst/>
          </a:prstGeom>
        </p:spPr>
      </p:pic>
      <p:sp>
        <p:nvSpPr>
          <p:cNvPr id="4" name="Rectangle 3"/>
          <p:cNvSpPr/>
          <p:nvPr/>
        </p:nvSpPr>
        <p:spPr>
          <a:xfrm>
            <a:off x="0" y="7203"/>
            <a:ext cx="9144000" cy="830997"/>
          </a:xfrm>
          <a:prstGeom prst="rect">
            <a:avLst/>
          </a:prstGeom>
        </p:spPr>
        <p:txBody>
          <a:bodyPr wrap="square">
            <a:spAutoFit/>
          </a:bodyPr>
          <a:lstStyle/>
          <a:p>
            <a:pPr algn="ctr"/>
            <a:r>
              <a:rPr lang="en-AU" b="1" dirty="0">
                <a:solidFill>
                  <a:srgbClr val="000066"/>
                </a:solidFill>
              </a:rPr>
              <a:t>Design &amp; test the work process(es) to produce the good or service</a:t>
            </a:r>
          </a:p>
        </p:txBody>
      </p:sp>
    </p:spTree>
    <p:custDataLst>
      <p:tags r:id="rId1"/>
    </p:custDataLst>
    <p:extLst>
      <p:ext uri="{BB962C8B-B14F-4D97-AF65-F5344CB8AC3E}">
        <p14:creationId xmlns:p14="http://schemas.microsoft.com/office/powerpoint/2010/main" val="42855569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219987" y="1279009"/>
            <a:ext cx="8305800" cy="3556992"/>
            <a:chOff x="76200" y="1524000"/>
            <a:chExt cx="8966200" cy="4114800"/>
          </a:xfrm>
        </p:grpSpPr>
        <p:sp>
          <p:nvSpPr>
            <p:cNvPr id="6149" name="Rectangle 5"/>
            <p:cNvSpPr>
              <a:spLocks noChangeArrowheads="1"/>
            </p:cNvSpPr>
            <p:nvPr/>
          </p:nvSpPr>
          <p:spPr bwMode="auto">
            <a:xfrm>
              <a:off x="76200" y="1524000"/>
              <a:ext cx="8966200" cy="4114800"/>
            </a:xfrm>
            <a:prstGeom prst="rect">
              <a:avLst/>
            </a:prstGeom>
            <a:solidFill>
              <a:schemeClr val="accent1"/>
            </a:solidFill>
            <a:ln w="9525">
              <a:solidFill>
                <a:schemeClr val="tx1"/>
              </a:solidFill>
              <a:miter lim="800000"/>
              <a:headEnd/>
              <a:tailEnd/>
            </a:ln>
            <a:effectLst>
              <a:outerShdw dist="107763" dir="2700000" algn="ctr" rotWithShape="0">
                <a:schemeClr val="tx1"/>
              </a:outerShdw>
            </a:effectLst>
          </p:spPr>
          <p:txBody>
            <a:bodyPr wrap="none" anchor="ctr"/>
            <a:lstStyle/>
            <a:p>
              <a:pPr>
                <a:defRPr/>
              </a:pPr>
              <a:endParaRPr lang="en-US" dirty="0"/>
            </a:p>
          </p:txBody>
        </p:sp>
        <p:pic>
          <p:nvPicPr>
            <p:cNvPr id="18438" name="Picture 6" descr="Exh 7"/>
            <p:cNvPicPr>
              <a:picLocks noChangeAspect="1" noChangeArrowheads="1"/>
            </p:cNvPicPr>
            <p:nvPr/>
          </p:nvPicPr>
          <p:blipFill>
            <a:blip r:embed="rId4" cstate="print"/>
            <a:srcRect/>
            <a:stretch>
              <a:fillRect/>
            </a:stretch>
          </p:blipFill>
          <p:spPr bwMode="auto">
            <a:xfrm>
              <a:off x="152400" y="1539875"/>
              <a:ext cx="8851900" cy="4013200"/>
            </a:xfrm>
            <a:prstGeom prst="rect">
              <a:avLst/>
            </a:prstGeom>
            <a:noFill/>
            <a:ln w="9525">
              <a:noFill/>
              <a:miter lim="800000"/>
              <a:headEnd/>
              <a:tailEnd/>
            </a:ln>
          </p:spPr>
        </p:pic>
      </p:grpSp>
      <p:sp>
        <p:nvSpPr>
          <p:cNvPr id="8" name="Rectangle 7"/>
          <p:cNvSpPr/>
          <p:nvPr/>
        </p:nvSpPr>
        <p:spPr>
          <a:xfrm>
            <a:off x="3330560" y="5952732"/>
            <a:ext cx="3296095" cy="338554"/>
          </a:xfrm>
          <a:prstGeom prst="rect">
            <a:avLst/>
          </a:prstGeom>
        </p:spPr>
        <p:txBody>
          <a:bodyPr wrap="none">
            <a:spAutoFit/>
          </a:bodyPr>
          <a:lstStyle/>
          <a:p>
            <a:r>
              <a:rPr lang="en-US" sz="1600" dirty="0">
                <a:solidFill>
                  <a:schemeClr val="bg1"/>
                </a:solidFill>
              </a:rPr>
              <a:t>(Collier &amp; Evans 2007; Exhibit 7.9 </a:t>
            </a:r>
            <a:endParaRPr lang="en-AU" sz="1600" dirty="0">
              <a:solidFill>
                <a:schemeClr val="bg1"/>
              </a:solidFill>
            </a:endParaRPr>
          </a:p>
        </p:txBody>
      </p:sp>
      <p:pic>
        <p:nvPicPr>
          <p:cNvPr id="10" name="Picture 9" descr="Big Mac.jpg"/>
          <p:cNvPicPr>
            <a:picLocks noChangeAspect="1"/>
          </p:cNvPicPr>
          <p:nvPr/>
        </p:nvPicPr>
        <p:blipFill>
          <a:blip r:embed="rId5" cstate="print"/>
          <a:stretch>
            <a:fillRect/>
          </a:stretch>
        </p:blipFill>
        <p:spPr>
          <a:xfrm>
            <a:off x="6948264" y="3645024"/>
            <a:ext cx="1008112" cy="800089"/>
          </a:xfrm>
          <a:prstGeom prst="rect">
            <a:avLst/>
          </a:prstGeom>
        </p:spPr>
      </p:pic>
      <p:sp>
        <p:nvSpPr>
          <p:cNvPr id="4" name="Rectangle 3"/>
          <p:cNvSpPr/>
          <p:nvPr/>
        </p:nvSpPr>
        <p:spPr>
          <a:xfrm>
            <a:off x="0" y="7203"/>
            <a:ext cx="9144000" cy="1015663"/>
          </a:xfrm>
          <a:prstGeom prst="rect">
            <a:avLst/>
          </a:prstGeom>
        </p:spPr>
        <p:txBody>
          <a:bodyPr wrap="square">
            <a:spAutoFit/>
          </a:bodyPr>
          <a:lstStyle/>
          <a:p>
            <a:pPr algn="ctr"/>
            <a:r>
              <a:rPr lang="en-AU" b="1" dirty="0">
                <a:solidFill>
                  <a:srgbClr val="000066"/>
                </a:solidFill>
              </a:rPr>
              <a:t>Develop specific performance measures</a:t>
            </a:r>
          </a:p>
          <a:p>
            <a:pPr algn="ctr"/>
            <a:endParaRPr lang="en-AU" b="1" dirty="0">
              <a:solidFill>
                <a:srgbClr val="000066"/>
              </a:solidFill>
            </a:endParaRPr>
          </a:p>
        </p:txBody>
      </p:sp>
      <p:sp>
        <p:nvSpPr>
          <p:cNvPr id="9" name="Left-Right Arrow 8"/>
          <p:cNvSpPr/>
          <p:nvPr/>
        </p:nvSpPr>
        <p:spPr>
          <a:xfrm>
            <a:off x="299188" y="5013176"/>
            <a:ext cx="8235212" cy="65536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Target: 22 minute service time</a:t>
            </a:r>
          </a:p>
        </p:txBody>
      </p:sp>
    </p:spTree>
    <p:custDataLst>
      <p:tags r:id="rId1"/>
    </p:custDataLst>
    <p:extLst>
      <p:ext uri="{BB962C8B-B14F-4D97-AF65-F5344CB8AC3E}">
        <p14:creationId xmlns:p14="http://schemas.microsoft.com/office/powerpoint/2010/main" val="4285556932"/>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219987" y="1279009"/>
            <a:ext cx="8305800" cy="3556992"/>
            <a:chOff x="76200" y="1524000"/>
            <a:chExt cx="8966200" cy="4114800"/>
          </a:xfrm>
        </p:grpSpPr>
        <p:sp>
          <p:nvSpPr>
            <p:cNvPr id="6149" name="Rectangle 5"/>
            <p:cNvSpPr>
              <a:spLocks noChangeArrowheads="1"/>
            </p:cNvSpPr>
            <p:nvPr/>
          </p:nvSpPr>
          <p:spPr bwMode="auto">
            <a:xfrm>
              <a:off x="76200" y="1524000"/>
              <a:ext cx="8966200" cy="4114800"/>
            </a:xfrm>
            <a:prstGeom prst="rect">
              <a:avLst/>
            </a:prstGeom>
            <a:solidFill>
              <a:schemeClr val="accent1"/>
            </a:solidFill>
            <a:ln w="9525">
              <a:solidFill>
                <a:schemeClr val="tx1"/>
              </a:solidFill>
              <a:miter lim="800000"/>
              <a:headEnd/>
              <a:tailEnd/>
            </a:ln>
            <a:effectLst>
              <a:outerShdw dist="107763" dir="2700000" algn="ctr" rotWithShape="0">
                <a:schemeClr val="tx1"/>
              </a:outerShdw>
            </a:effectLst>
          </p:spPr>
          <p:txBody>
            <a:bodyPr wrap="none" anchor="ctr"/>
            <a:lstStyle/>
            <a:p>
              <a:pPr>
                <a:defRPr/>
              </a:pPr>
              <a:endParaRPr lang="en-US" dirty="0"/>
            </a:p>
          </p:txBody>
        </p:sp>
        <p:pic>
          <p:nvPicPr>
            <p:cNvPr id="18438" name="Picture 6" descr="Exh 7"/>
            <p:cNvPicPr>
              <a:picLocks noChangeAspect="1" noChangeArrowheads="1"/>
            </p:cNvPicPr>
            <p:nvPr/>
          </p:nvPicPr>
          <p:blipFill>
            <a:blip r:embed="rId4" cstate="print"/>
            <a:srcRect/>
            <a:stretch>
              <a:fillRect/>
            </a:stretch>
          </p:blipFill>
          <p:spPr bwMode="auto">
            <a:xfrm>
              <a:off x="152400" y="1539875"/>
              <a:ext cx="8851900" cy="4013200"/>
            </a:xfrm>
            <a:prstGeom prst="rect">
              <a:avLst/>
            </a:prstGeom>
            <a:noFill/>
            <a:ln w="9525">
              <a:noFill/>
              <a:miter lim="800000"/>
              <a:headEnd/>
              <a:tailEnd/>
            </a:ln>
          </p:spPr>
        </p:pic>
      </p:grpSp>
      <p:sp>
        <p:nvSpPr>
          <p:cNvPr id="8" name="Rectangle 7"/>
          <p:cNvSpPr/>
          <p:nvPr/>
        </p:nvSpPr>
        <p:spPr>
          <a:xfrm>
            <a:off x="3330560" y="5952732"/>
            <a:ext cx="3296095" cy="338554"/>
          </a:xfrm>
          <a:prstGeom prst="rect">
            <a:avLst/>
          </a:prstGeom>
        </p:spPr>
        <p:txBody>
          <a:bodyPr wrap="none">
            <a:spAutoFit/>
          </a:bodyPr>
          <a:lstStyle/>
          <a:p>
            <a:r>
              <a:rPr lang="en-US" sz="1600" dirty="0">
                <a:solidFill>
                  <a:schemeClr val="bg1"/>
                </a:solidFill>
              </a:rPr>
              <a:t>(Collier &amp; Evans 2007; Exhibit 7.9 </a:t>
            </a:r>
            <a:endParaRPr lang="en-AU" sz="1600" dirty="0">
              <a:solidFill>
                <a:schemeClr val="bg1"/>
              </a:solidFill>
            </a:endParaRPr>
          </a:p>
        </p:txBody>
      </p:sp>
      <p:pic>
        <p:nvPicPr>
          <p:cNvPr id="10" name="Picture 9" descr="Big Mac.jpg"/>
          <p:cNvPicPr>
            <a:picLocks noChangeAspect="1"/>
          </p:cNvPicPr>
          <p:nvPr/>
        </p:nvPicPr>
        <p:blipFill>
          <a:blip r:embed="rId5" cstate="print"/>
          <a:stretch>
            <a:fillRect/>
          </a:stretch>
        </p:blipFill>
        <p:spPr>
          <a:xfrm>
            <a:off x="6948264" y="3645024"/>
            <a:ext cx="1008112" cy="800089"/>
          </a:xfrm>
          <a:prstGeom prst="rect">
            <a:avLst/>
          </a:prstGeom>
        </p:spPr>
      </p:pic>
      <p:sp>
        <p:nvSpPr>
          <p:cNvPr id="4" name="Rectangle 3"/>
          <p:cNvSpPr/>
          <p:nvPr/>
        </p:nvSpPr>
        <p:spPr>
          <a:xfrm>
            <a:off x="0" y="7203"/>
            <a:ext cx="9144000" cy="1384995"/>
          </a:xfrm>
          <a:prstGeom prst="rect">
            <a:avLst/>
          </a:prstGeom>
        </p:spPr>
        <p:txBody>
          <a:bodyPr wrap="square">
            <a:spAutoFit/>
          </a:bodyPr>
          <a:lstStyle/>
          <a:p>
            <a:pPr algn="ctr"/>
            <a:r>
              <a:rPr lang="en-AU" b="1" dirty="0">
                <a:solidFill>
                  <a:srgbClr val="000066"/>
                </a:solidFill>
              </a:rPr>
              <a:t>Continuously measure to the standard to ensure we are doing what we are intended to do (analysis).</a:t>
            </a:r>
          </a:p>
          <a:p>
            <a:pPr algn="ctr"/>
            <a:endParaRPr lang="en-AU" b="1" dirty="0">
              <a:solidFill>
                <a:srgbClr val="000066"/>
              </a:solidFill>
            </a:endParaRPr>
          </a:p>
        </p:txBody>
      </p:sp>
      <p:sp>
        <p:nvSpPr>
          <p:cNvPr id="9" name="Left-Right Arrow 8"/>
          <p:cNvSpPr/>
          <p:nvPr/>
        </p:nvSpPr>
        <p:spPr>
          <a:xfrm>
            <a:off x="299188" y="5013176"/>
            <a:ext cx="8235212" cy="65536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Target: 22 minute service time</a:t>
            </a:r>
          </a:p>
        </p:txBody>
      </p:sp>
      <p:sp>
        <p:nvSpPr>
          <p:cNvPr id="11" name="Left-Right Arrow 10"/>
          <p:cNvSpPr/>
          <p:nvPr/>
        </p:nvSpPr>
        <p:spPr>
          <a:xfrm>
            <a:off x="323528" y="5013176"/>
            <a:ext cx="8235212" cy="655368"/>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28 minute service time</a:t>
            </a:r>
          </a:p>
        </p:txBody>
      </p:sp>
    </p:spTree>
    <p:custDataLst>
      <p:tags r:id="rId1"/>
    </p:custDataLst>
    <p:extLst>
      <p:ext uri="{BB962C8B-B14F-4D97-AF65-F5344CB8AC3E}">
        <p14:creationId xmlns:p14="http://schemas.microsoft.com/office/powerpoint/2010/main" val="42855569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30997"/>
          </a:xfrm>
          <a:prstGeom prst="rect">
            <a:avLst/>
          </a:prstGeom>
        </p:spPr>
        <p:txBody>
          <a:bodyPr wrap="square">
            <a:spAutoFit/>
          </a:bodyPr>
          <a:lstStyle/>
          <a:p>
            <a:pPr algn="ctr"/>
            <a:r>
              <a:rPr lang="en-AU" b="1" dirty="0">
                <a:solidFill>
                  <a:srgbClr val="000066"/>
                </a:solidFill>
              </a:rPr>
              <a:t>2.</a:t>
            </a:r>
            <a:r>
              <a:rPr lang="en-AU" b="1" dirty="0">
                <a:solidFill>
                  <a:srgbClr val="FF0000"/>
                </a:solidFill>
              </a:rPr>
              <a:t> Re-Design </a:t>
            </a:r>
            <a:r>
              <a:rPr lang="en-AU" b="1" dirty="0">
                <a:solidFill>
                  <a:srgbClr val="000066"/>
                </a:solidFill>
              </a:rPr>
              <a:t>&amp; test the product or service to maximise customer value and firm profit</a:t>
            </a:r>
            <a:endParaRPr lang="en-AU" dirty="0"/>
          </a:p>
        </p:txBody>
      </p:sp>
      <p:sp>
        <p:nvSpPr>
          <p:cNvPr id="19" name="TextBox 18"/>
          <p:cNvSpPr txBox="1"/>
          <p:nvPr/>
        </p:nvSpPr>
        <p:spPr>
          <a:xfrm>
            <a:off x="323528" y="692696"/>
            <a:ext cx="7704856" cy="5724644"/>
          </a:xfrm>
          <a:prstGeom prst="rect">
            <a:avLst/>
          </a:prstGeom>
          <a:noFill/>
        </p:spPr>
        <p:txBody>
          <a:bodyPr wrap="square" rtlCol="0">
            <a:spAutoFit/>
          </a:bodyPr>
          <a:lstStyle/>
          <a:p>
            <a:pPr algn="l"/>
            <a:r>
              <a:rPr lang="en-AU" dirty="0"/>
              <a:t>bill of materials &amp; the cooking &amp; service directions </a:t>
            </a:r>
            <a:r>
              <a:rPr lang="en-AU" sz="1800" dirty="0"/>
              <a:t>(product layout):</a:t>
            </a:r>
          </a:p>
          <a:p>
            <a:pPr marL="457200" indent="-457200" algn="l">
              <a:buFont typeface="+mj-lt"/>
              <a:buAutoNum type="arabicPeriod"/>
            </a:pPr>
            <a:r>
              <a:rPr lang="en-AU" sz="1800" dirty="0"/>
              <a:t>All beef patties x </a:t>
            </a:r>
            <a:r>
              <a:rPr lang="en-AU" sz="1800" b="1" dirty="0">
                <a:solidFill>
                  <a:srgbClr val="FF0000"/>
                </a:solidFill>
              </a:rPr>
              <a:t>2</a:t>
            </a:r>
          </a:p>
          <a:p>
            <a:pPr marL="457200" indent="-457200" algn="l">
              <a:buFont typeface="+mj-lt"/>
              <a:buAutoNum type="arabicPeriod"/>
            </a:pPr>
            <a:r>
              <a:rPr lang="en-AU" sz="1800" dirty="0"/>
              <a:t>Lettuce x </a:t>
            </a:r>
            <a:r>
              <a:rPr lang="en-AU" sz="1800" b="1" dirty="0">
                <a:solidFill>
                  <a:srgbClr val="FF0000"/>
                </a:solidFill>
              </a:rPr>
              <a:t>50g</a:t>
            </a:r>
          </a:p>
          <a:p>
            <a:pPr marL="457200" indent="-457200" algn="l">
              <a:buFont typeface="+mj-lt"/>
              <a:buAutoNum type="arabicPeriod"/>
            </a:pPr>
            <a:r>
              <a:rPr lang="en-AU" sz="1800" dirty="0"/>
              <a:t>Cheese x </a:t>
            </a:r>
            <a:r>
              <a:rPr lang="en-AU" sz="1800" b="1" dirty="0">
                <a:solidFill>
                  <a:srgbClr val="FF0000"/>
                </a:solidFill>
              </a:rPr>
              <a:t>100g</a:t>
            </a:r>
          </a:p>
          <a:p>
            <a:pPr marL="457200" indent="-457200" algn="l">
              <a:buFont typeface="+mj-lt"/>
              <a:buAutoNum type="arabicPeriod"/>
            </a:pPr>
            <a:r>
              <a:rPr lang="en-AU" sz="1800" dirty="0"/>
              <a:t>Pickles x </a:t>
            </a:r>
            <a:r>
              <a:rPr lang="en-AU" sz="1800" b="1" dirty="0">
                <a:solidFill>
                  <a:srgbClr val="FF0000"/>
                </a:solidFill>
              </a:rPr>
              <a:t>2</a:t>
            </a:r>
            <a:r>
              <a:rPr lang="en-AU" sz="1800" dirty="0"/>
              <a:t> </a:t>
            </a:r>
          </a:p>
          <a:p>
            <a:pPr marL="457200" indent="-457200" algn="l">
              <a:buFont typeface="+mj-lt"/>
              <a:buAutoNum type="arabicPeriod"/>
            </a:pPr>
            <a:r>
              <a:rPr lang="en-AU" sz="1800" dirty="0"/>
              <a:t>Onions x </a:t>
            </a:r>
            <a:r>
              <a:rPr lang="en-AU" sz="1800" b="1" dirty="0">
                <a:solidFill>
                  <a:srgbClr val="FF0000"/>
                </a:solidFill>
              </a:rPr>
              <a:t>1 slice</a:t>
            </a:r>
          </a:p>
          <a:p>
            <a:pPr marL="457200" indent="-457200" algn="l">
              <a:buFont typeface="+mj-lt"/>
              <a:buAutoNum type="arabicPeriod"/>
            </a:pPr>
            <a:r>
              <a:rPr lang="en-AU" sz="1800" dirty="0"/>
              <a:t>Sesame seed bun x </a:t>
            </a:r>
            <a:r>
              <a:rPr lang="en-AU" sz="1800" b="1" dirty="0">
                <a:solidFill>
                  <a:srgbClr val="FF0000"/>
                </a:solidFill>
              </a:rPr>
              <a:t>1</a:t>
            </a:r>
          </a:p>
          <a:p>
            <a:pPr marL="457200" indent="-457200" algn="l">
              <a:buFont typeface="+mj-lt"/>
              <a:buAutoNum type="arabicPeriod"/>
            </a:pPr>
            <a:r>
              <a:rPr lang="en-AU" sz="1800" dirty="0"/>
              <a:t>Sauce x </a:t>
            </a:r>
            <a:r>
              <a:rPr lang="en-AU" sz="1800" b="1" dirty="0">
                <a:solidFill>
                  <a:srgbClr val="FF0000"/>
                </a:solidFill>
              </a:rPr>
              <a:t>5ml</a:t>
            </a:r>
          </a:p>
          <a:p>
            <a:pPr marL="457200" indent="-457200" algn="l">
              <a:buFont typeface="+mj-lt"/>
              <a:buAutoNum type="arabicPeriod"/>
            </a:pPr>
            <a:r>
              <a:rPr lang="en-AU" sz="1800" dirty="0"/>
              <a:t>Oil for the griddle </a:t>
            </a:r>
            <a:r>
              <a:rPr lang="en-AU" sz="1800" b="1" dirty="0">
                <a:solidFill>
                  <a:srgbClr val="FF0000"/>
                </a:solidFill>
              </a:rPr>
              <a:t>10ml</a:t>
            </a:r>
          </a:p>
          <a:p>
            <a:pPr marL="457200" indent="-457200" algn="l">
              <a:buFont typeface="+mj-lt"/>
              <a:buAutoNum type="arabicPeriod"/>
            </a:pPr>
            <a:r>
              <a:rPr lang="en-AU" sz="1800" dirty="0"/>
              <a:t>Griddle </a:t>
            </a:r>
            <a:endParaRPr lang="en-AU" sz="1800" b="1" u="sng" dirty="0">
              <a:solidFill>
                <a:srgbClr val="FF0000"/>
              </a:solidFill>
            </a:endParaRPr>
          </a:p>
          <a:p>
            <a:pPr marL="457200" indent="-457200" algn="l">
              <a:buFont typeface="+mj-lt"/>
              <a:buAutoNum type="arabicPeriod"/>
            </a:pPr>
            <a:r>
              <a:rPr lang="en-AU" sz="1800" dirty="0"/>
              <a:t>Labour to cook, prepare &amp; serve (</a:t>
            </a:r>
            <a:r>
              <a:rPr lang="en-AU" sz="1800" dirty="0">
                <a:solidFill>
                  <a:srgbClr val="FF0000"/>
                </a:solidFill>
              </a:rPr>
              <a:t>20</a:t>
            </a:r>
            <a:r>
              <a:rPr lang="en-AU" sz="1800" b="1" dirty="0">
                <a:solidFill>
                  <a:srgbClr val="FF0000"/>
                </a:solidFill>
              </a:rPr>
              <a:t> minutes/burger</a:t>
            </a:r>
            <a:r>
              <a:rPr lang="en-AU" sz="1800" dirty="0"/>
              <a:t>)</a:t>
            </a:r>
          </a:p>
          <a:p>
            <a:pPr marL="457200" indent="-457200" algn="l">
              <a:buFont typeface="+mj-lt"/>
              <a:buAutoNum type="arabicPeriod"/>
            </a:pPr>
            <a:r>
              <a:rPr lang="en-AU" sz="1800" dirty="0"/>
              <a:t>Table service (</a:t>
            </a:r>
            <a:r>
              <a:rPr lang="en-AU" sz="1800" dirty="0">
                <a:solidFill>
                  <a:srgbClr val="FF0000"/>
                </a:solidFill>
              </a:rPr>
              <a:t>2 minutes/burger</a:t>
            </a:r>
            <a:r>
              <a:rPr lang="en-AU" sz="1800" dirty="0"/>
              <a:t>)</a:t>
            </a:r>
          </a:p>
          <a:p>
            <a:endParaRPr lang="en-AU" sz="1800" dirty="0"/>
          </a:p>
        </p:txBody>
      </p:sp>
      <p:pic>
        <p:nvPicPr>
          <p:cNvPr id="5" name="Picture 4" descr="Big Mac.jpg"/>
          <p:cNvPicPr>
            <a:picLocks noChangeAspect="1"/>
          </p:cNvPicPr>
          <p:nvPr/>
        </p:nvPicPr>
        <p:blipFill>
          <a:blip r:embed="rId3" cstate="print"/>
          <a:stretch>
            <a:fillRect/>
          </a:stretch>
        </p:blipFill>
        <p:spPr>
          <a:xfrm>
            <a:off x="5607467" y="1916832"/>
            <a:ext cx="2812633" cy="2232248"/>
          </a:xfrm>
          <a:prstGeom prst="rect">
            <a:avLst/>
          </a:prstGeom>
        </p:spPr>
      </p:pic>
      <p:sp>
        <p:nvSpPr>
          <p:cNvPr id="6" name="Rectangle 5"/>
          <p:cNvSpPr/>
          <p:nvPr/>
        </p:nvSpPr>
        <p:spPr>
          <a:xfrm>
            <a:off x="1835696" y="4725144"/>
            <a:ext cx="1428596" cy="369332"/>
          </a:xfrm>
          <a:prstGeom prst="rect">
            <a:avLst/>
          </a:prstGeom>
        </p:spPr>
        <p:txBody>
          <a:bodyPr wrap="none">
            <a:spAutoFit/>
          </a:bodyPr>
          <a:lstStyle/>
          <a:p>
            <a:r>
              <a:rPr lang="en-AU" sz="1800" b="1" u="sng" dirty="0">
                <a:solidFill>
                  <a:srgbClr val="00B050"/>
                </a:solidFill>
              </a:rPr>
              <a:t>(heat 220C)</a:t>
            </a:r>
          </a:p>
        </p:txBody>
      </p:sp>
    </p:spTree>
    <p:extLst>
      <p:ext uri="{BB962C8B-B14F-4D97-AF65-F5344CB8AC3E}">
        <p14:creationId xmlns:p14="http://schemas.microsoft.com/office/powerpoint/2010/main" val="398915579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219987" y="1279009"/>
            <a:ext cx="8305800" cy="3556992"/>
            <a:chOff x="76200" y="1524000"/>
            <a:chExt cx="8966200" cy="4114800"/>
          </a:xfrm>
        </p:grpSpPr>
        <p:sp>
          <p:nvSpPr>
            <p:cNvPr id="6149" name="Rectangle 5"/>
            <p:cNvSpPr>
              <a:spLocks noChangeArrowheads="1"/>
            </p:cNvSpPr>
            <p:nvPr/>
          </p:nvSpPr>
          <p:spPr bwMode="auto">
            <a:xfrm>
              <a:off x="76200" y="1524000"/>
              <a:ext cx="8966200" cy="4114800"/>
            </a:xfrm>
            <a:prstGeom prst="rect">
              <a:avLst/>
            </a:prstGeom>
            <a:solidFill>
              <a:schemeClr val="accent1"/>
            </a:solidFill>
            <a:ln w="9525">
              <a:solidFill>
                <a:schemeClr val="tx1"/>
              </a:solidFill>
              <a:miter lim="800000"/>
              <a:headEnd/>
              <a:tailEnd/>
            </a:ln>
            <a:effectLst>
              <a:outerShdw dist="107763" dir="2700000" algn="ctr" rotWithShape="0">
                <a:schemeClr val="tx1"/>
              </a:outerShdw>
            </a:effectLst>
          </p:spPr>
          <p:txBody>
            <a:bodyPr wrap="none" anchor="ctr"/>
            <a:lstStyle/>
            <a:p>
              <a:pPr>
                <a:defRPr/>
              </a:pPr>
              <a:endParaRPr lang="en-US" dirty="0"/>
            </a:p>
          </p:txBody>
        </p:sp>
        <p:pic>
          <p:nvPicPr>
            <p:cNvPr id="18438" name="Picture 6" descr="Exh 7"/>
            <p:cNvPicPr>
              <a:picLocks noChangeAspect="1" noChangeArrowheads="1"/>
            </p:cNvPicPr>
            <p:nvPr/>
          </p:nvPicPr>
          <p:blipFill>
            <a:blip r:embed="rId4" cstate="print"/>
            <a:srcRect/>
            <a:stretch>
              <a:fillRect/>
            </a:stretch>
          </p:blipFill>
          <p:spPr bwMode="auto">
            <a:xfrm>
              <a:off x="152400" y="1539875"/>
              <a:ext cx="8851900" cy="4013200"/>
            </a:xfrm>
            <a:prstGeom prst="rect">
              <a:avLst/>
            </a:prstGeom>
            <a:noFill/>
            <a:ln w="9525">
              <a:noFill/>
              <a:miter lim="800000"/>
              <a:headEnd/>
              <a:tailEnd/>
            </a:ln>
          </p:spPr>
        </p:pic>
      </p:grpSp>
      <p:sp>
        <p:nvSpPr>
          <p:cNvPr id="8" name="Rectangle 7"/>
          <p:cNvSpPr/>
          <p:nvPr/>
        </p:nvSpPr>
        <p:spPr>
          <a:xfrm>
            <a:off x="3330560" y="5952732"/>
            <a:ext cx="3296095" cy="338554"/>
          </a:xfrm>
          <a:prstGeom prst="rect">
            <a:avLst/>
          </a:prstGeom>
        </p:spPr>
        <p:txBody>
          <a:bodyPr wrap="none">
            <a:spAutoFit/>
          </a:bodyPr>
          <a:lstStyle/>
          <a:p>
            <a:r>
              <a:rPr lang="en-US" sz="1600" dirty="0">
                <a:solidFill>
                  <a:schemeClr val="bg1"/>
                </a:solidFill>
              </a:rPr>
              <a:t>(Collier &amp; Evans 2007; Exhibit 7.9 </a:t>
            </a:r>
            <a:endParaRPr lang="en-AU" sz="1600" dirty="0">
              <a:solidFill>
                <a:schemeClr val="bg1"/>
              </a:solidFill>
            </a:endParaRPr>
          </a:p>
        </p:txBody>
      </p:sp>
      <p:pic>
        <p:nvPicPr>
          <p:cNvPr id="10" name="Picture 9" descr="Big Mac.jpg"/>
          <p:cNvPicPr>
            <a:picLocks noChangeAspect="1"/>
          </p:cNvPicPr>
          <p:nvPr/>
        </p:nvPicPr>
        <p:blipFill>
          <a:blip r:embed="rId5" cstate="print"/>
          <a:stretch>
            <a:fillRect/>
          </a:stretch>
        </p:blipFill>
        <p:spPr>
          <a:xfrm>
            <a:off x="6948264" y="3645024"/>
            <a:ext cx="1008112" cy="800089"/>
          </a:xfrm>
          <a:prstGeom prst="rect">
            <a:avLst/>
          </a:prstGeom>
        </p:spPr>
      </p:pic>
      <p:sp>
        <p:nvSpPr>
          <p:cNvPr id="4" name="Rectangle 3"/>
          <p:cNvSpPr/>
          <p:nvPr/>
        </p:nvSpPr>
        <p:spPr>
          <a:xfrm>
            <a:off x="0" y="7203"/>
            <a:ext cx="9144000" cy="830997"/>
          </a:xfrm>
          <a:prstGeom prst="rect">
            <a:avLst/>
          </a:prstGeom>
        </p:spPr>
        <p:txBody>
          <a:bodyPr wrap="square">
            <a:spAutoFit/>
          </a:bodyPr>
          <a:lstStyle/>
          <a:p>
            <a:pPr algn="ctr"/>
            <a:r>
              <a:rPr lang="en-AU" b="1" dirty="0">
                <a:solidFill>
                  <a:srgbClr val="FF0000"/>
                </a:solidFill>
              </a:rPr>
              <a:t>Re-Design &amp; test </a:t>
            </a:r>
            <a:r>
              <a:rPr lang="en-AU" b="1" dirty="0">
                <a:solidFill>
                  <a:srgbClr val="000066"/>
                </a:solidFill>
              </a:rPr>
              <a:t>the work process(es) to produce the good or service</a:t>
            </a:r>
          </a:p>
        </p:txBody>
      </p:sp>
      <p:sp>
        <p:nvSpPr>
          <p:cNvPr id="9" name="Left-Right Arrow 8"/>
          <p:cNvSpPr/>
          <p:nvPr/>
        </p:nvSpPr>
        <p:spPr>
          <a:xfrm>
            <a:off x="299188" y="5013176"/>
            <a:ext cx="8235212" cy="655368"/>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27 minute service time</a:t>
            </a:r>
          </a:p>
        </p:txBody>
      </p:sp>
      <p:sp>
        <p:nvSpPr>
          <p:cNvPr id="11" name="Rectangle 10"/>
          <p:cNvSpPr/>
          <p:nvPr/>
        </p:nvSpPr>
        <p:spPr>
          <a:xfrm>
            <a:off x="6804248" y="2780928"/>
            <a:ext cx="1428596" cy="369332"/>
          </a:xfrm>
          <a:prstGeom prst="rect">
            <a:avLst/>
          </a:prstGeom>
        </p:spPr>
        <p:txBody>
          <a:bodyPr wrap="none">
            <a:spAutoFit/>
          </a:bodyPr>
          <a:lstStyle/>
          <a:p>
            <a:r>
              <a:rPr lang="en-AU" sz="1800" b="1" u="sng" dirty="0">
                <a:solidFill>
                  <a:srgbClr val="00B050"/>
                </a:solidFill>
              </a:rPr>
              <a:t>(heat 220C)</a:t>
            </a:r>
          </a:p>
        </p:txBody>
      </p:sp>
    </p:spTree>
    <p:custDataLst>
      <p:tags r:id="rId1"/>
    </p:custDataLst>
    <p:extLst>
      <p:ext uri="{BB962C8B-B14F-4D97-AF65-F5344CB8AC3E}">
        <p14:creationId xmlns:p14="http://schemas.microsoft.com/office/powerpoint/2010/main" val="42855569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
          <p:cNvGrpSpPr/>
          <p:nvPr/>
        </p:nvGrpSpPr>
        <p:grpSpPr>
          <a:xfrm>
            <a:off x="184694" y="1279009"/>
            <a:ext cx="8305800" cy="3556992"/>
            <a:chOff x="76200" y="1524000"/>
            <a:chExt cx="8966200" cy="4114800"/>
          </a:xfrm>
        </p:grpSpPr>
        <p:sp>
          <p:nvSpPr>
            <p:cNvPr id="6149" name="Rectangle 5"/>
            <p:cNvSpPr>
              <a:spLocks noChangeArrowheads="1"/>
            </p:cNvSpPr>
            <p:nvPr/>
          </p:nvSpPr>
          <p:spPr bwMode="auto">
            <a:xfrm>
              <a:off x="76200" y="1524000"/>
              <a:ext cx="8966200" cy="4114800"/>
            </a:xfrm>
            <a:prstGeom prst="rect">
              <a:avLst/>
            </a:prstGeom>
            <a:solidFill>
              <a:schemeClr val="accent1"/>
            </a:solidFill>
            <a:ln w="9525">
              <a:solidFill>
                <a:schemeClr val="tx1"/>
              </a:solidFill>
              <a:miter lim="800000"/>
              <a:headEnd/>
              <a:tailEnd/>
            </a:ln>
            <a:effectLst>
              <a:outerShdw dist="107763" dir="2700000" algn="ctr" rotWithShape="0">
                <a:schemeClr val="tx1"/>
              </a:outerShdw>
            </a:effectLst>
          </p:spPr>
          <p:txBody>
            <a:bodyPr wrap="none" anchor="ctr"/>
            <a:lstStyle/>
            <a:p>
              <a:pPr>
                <a:defRPr/>
              </a:pPr>
              <a:endParaRPr lang="en-US" dirty="0"/>
            </a:p>
          </p:txBody>
        </p:sp>
        <p:pic>
          <p:nvPicPr>
            <p:cNvPr id="18438" name="Picture 6" descr="Exh 7"/>
            <p:cNvPicPr>
              <a:picLocks noChangeAspect="1" noChangeArrowheads="1"/>
            </p:cNvPicPr>
            <p:nvPr/>
          </p:nvPicPr>
          <p:blipFill>
            <a:blip r:embed="rId4" cstate="print"/>
            <a:srcRect/>
            <a:stretch>
              <a:fillRect/>
            </a:stretch>
          </p:blipFill>
          <p:spPr bwMode="auto">
            <a:xfrm>
              <a:off x="152400" y="1539875"/>
              <a:ext cx="8851900" cy="4013200"/>
            </a:xfrm>
            <a:prstGeom prst="rect">
              <a:avLst/>
            </a:prstGeom>
            <a:noFill/>
            <a:ln w="9525">
              <a:noFill/>
              <a:miter lim="800000"/>
              <a:headEnd/>
              <a:tailEnd/>
            </a:ln>
          </p:spPr>
        </p:pic>
      </p:grpSp>
      <p:sp>
        <p:nvSpPr>
          <p:cNvPr id="8" name="Rectangle 7"/>
          <p:cNvSpPr/>
          <p:nvPr/>
        </p:nvSpPr>
        <p:spPr>
          <a:xfrm>
            <a:off x="3330560" y="5952732"/>
            <a:ext cx="3296095" cy="338554"/>
          </a:xfrm>
          <a:prstGeom prst="rect">
            <a:avLst/>
          </a:prstGeom>
        </p:spPr>
        <p:txBody>
          <a:bodyPr wrap="none">
            <a:spAutoFit/>
          </a:bodyPr>
          <a:lstStyle/>
          <a:p>
            <a:r>
              <a:rPr lang="en-US" sz="1600" dirty="0">
                <a:solidFill>
                  <a:schemeClr val="bg1"/>
                </a:solidFill>
              </a:rPr>
              <a:t>(Collier &amp; Evans 2007; Exhibit 7.9 </a:t>
            </a:r>
            <a:endParaRPr lang="en-AU" sz="1600" dirty="0">
              <a:solidFill>
                <a:schemeClr val="bg1"/>
              </a:solidFill>
            </a:endParaRPr>
          </a:p>
        </p:txBody>
      </p:sp>
      <p:pic>
        <p:nvPicPr>
          <p:cNvPr id="10" name="Picture 9" descr="Big Mac.jpg"/>
          <p:cNvPicPr>
            <a:picLocks noChangeAspect="1"/>
          </p:cNvPicPr>
          <p:nvPr/>
        </p:nvPicPr>
        <p:blipFill>
          <a:blip r:embed="rId5" cstate="print"/>
          <a:stretch>
            <a:fillRect/>
          </a:stretch>
        </p:blipFill>
        <p:spPr>
          <a:xfrm>
            <a:off x="7020272" y="3645023"/>
            <a:ext cx="1008112" cy="800089"/>
          </a:xfrm>
          <a:prstGeom prst="rect">
            <a:avLst/>
          </a:prstGeom>
        </p:spPr>
      </p:pic>
      <p:sp>
        <p:nvSpPr>
          <p:cNvPr id="4" name="Rectangle 3"/>
          <p:cNvSpPr/>
          <p:nvPr/>
        </p:nvSpPr>
        <p:spPr>
          <a:xfrm>
            <a:off x="0" y="7203"/>
            <a:ext cx="9144000" cy="1384995"/>
          </a:xfrm>
          <a:prstGeom prst="rect">
            <a:avLst/>
          </a:prstGeom>
        </p:spPr>
        <p:txBody>
          <a:bodyPr wrap="square">
            <a:spAutoFit/>
          </a:bodyPr>
          <a:lstStyle/>
          <a:p>
            <a:pPr algn="ctr"/>
            <a:r>
              <a:rPr lang="en-AU" b="1" dirty="0">
                <a:solidFill>
                  <a:srgbClr val="FF0000"/>
                </a:solidFill>
              </a:rPr>
              <a:t>Re-Define</a:t>
            </a:r>
            <a:r>
              <a:rPr lang="en-AU" b="1" dirty="0">
                <a:solidFill>
                  <a:srgbClr val="000066"/>
                </a:solidFill>
              </a:rPr>
              <a:t> the value adding activities and processes that compose the process</a:t>
            </a:r>
          </a:p>
          <a:p>
            <a:pPr marL="342900" indent="-342900" algn="ctr">
              <a:buFontTx/>
              <a:buAutoNum type="arabicPeriod"/>
            </a:pPr>
            <a:endParaRPr lang="en-AU" b="1" dirty="0">
              <a:solidFill>
                <a:srgbClr val="000066"/>
              </a:solidFill>
            </a:endParaRPr>
          </a:p>
        </p:txBody>
      </p:sp>
      <p:sp>
        <p:nvSpPr>
          <p:cNvPr id="2" name="Explosion 1 1"/>
          <p:cNvSpPr/>
          <p:nvPr/>
        </p:nvSpPr>
        <p:spPr>
          <a:xfrm>
            <a:off x="2483768" y="1279009"/>
            <a:ext cx="1673095" cy="1697365"/>
          </a:xfrm>
          <a:prstGeom prst="irregularSeal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Explosion 1 10"/>
          <p:cNvSpPr/>
          <p:nvPr/>
        </p:nvSpPr>
        <p:spPr>
          <a:xfrm>
            <a:off x="3305512" y="3442196"/>
            <a:ext cx="1673095" cy="1584176"/>
          </a:xfrm>
          <a:prstGeom prst="irregularSeal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p:cNvSpPr/>
          <p:nvPr/>
        </p:nvSpPr>
        <p:spPr>
          <a:xfrm>
            <a:off x="6804248" y="2780928"/>
            <a:ext cx="1428596" cy="369332"/>
          </a:xfrm>
          <a:prstGeom prst="rect">
            <a:avLst/>
          </a:prstGeom>
        </p:spPr>
        <p:txBody>
          <a:bodyPr wrap="none">
            <a:spAutoFit/>
          </a:bodyPr>
          <a:lstStyle/>
          <a:p>
            <a:r>
              <a:rPr lang="en-AU" sz="1800" b="1" u="sng" dirty="0">
                <a:solidFill>
                  <a:srgbClr val="00B050"/>
                </a:solidFill>
              </a:rPr>
              <a:t>(heat 220C)</a:t>
            </a:r>
          </a:p>
        </p:txBody>
      </p:sp>
    </p:spTree>
    <p:custDataLst>
      <p:tags r:id="rId1"/>
    </p:custDataLst>
    <p:extLst>
      <p:ext uri="{BB962C8B-B14F-4D97-AF65-F5344CB8AC3E}">
        <p14:creationId xmlns:p14="http://schemas.microsoft.com/office/powerpoint/2010/main" val="11845272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80">
                                          <p:stCondLst>
                                            <p:cond delay="0"/>
                                          </p:stCondLst>
                                        </p:cTn>
                                        <p:tgtEl>
                                          <p:spTgt spid="11"/>
                                        </p:tgtEl>
                                      </p:cBhvr>
                                    </p:animEffect>
                                    <p:anim calcmode="lin" valueType="num">
                                      <p:cBhvr>
                                        <p:cTn id="2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1" dur="26">
                                          <p:stCondLst>
                                            <p:cond delay="650"/>
                                          </p:stCondLst>
                                        </p:cTn>
                                        <p:tgtEl>
                                          <p:spTgt spid="11"/>
                                        </p:tgtEl>
                                      </p:cBhvr>
                                      <p:to x="100000" y="60000"/>
                                    </p:animScale>
                                    <p:animScale>
                                      <p:cBhvr>
                                        <p:cTn id="32" dur="166" decel="50000">
                                          <p:stCondLst>
                                            <p:cond delay="676"/>
                                          </p:stCondLst>
                                        </p:cTn>
                                        <p:tgtEl>
                                          <p:spTgt spid="11"/>
                                        </p:tgtEl>
                                      </p:cBhvr>
                                      <p:to x="100000" y="100000"/>
                                    </p:animScale>
                                    <p:animScale>
                                      <p:cBhvr>
                                        <p:cTn id="33" dur="26">
                                          <p:stCondLst>
                                            <p:cond delay="1312"/>
                                          </p:stCondLst>
                                        </p:cTn>
                                        <p:tgtEl>
                                          <p:spTgt spid="11"/>
                                        </p:tgtEl>
                                      </p:cBhvr>
                                      <p:to x="100000" y="80000"/>
                                    </p:animScale>
                                    <p:animScale>
                                      <p:cBhvr>
                                        <p:cTn id="34" dur="166" decel="50000">
                                          <p:stCondLst>
                                            <p:cond delay="1338"/>
                                          </p:stCondLst>
                                        </p:cTn>
                                        <p:tgtEl>
                                          <p:spTgt spid="11"/>
                                        </p:tgtEl>
                                      </p:cBhvr>
                                      <p:to x="100000" y="100000"/>
                                    </p:animScale>
                                    <p:animScale>
                                      <p:cBhvr>
                                        <p:cTn id="35" dur="26">
                                          <p:stCondLst>
                                            <p:cond delay="1642"/>
                                          </p:stCondLst>
                                        </p:cTn>
                                        <p:tgtEl>
                                          <p:spTgt spid="11"/>
                                        </p:tgtEl>
                                      </p:cBhvr>
                                      <p:to x="100000" y="90000"/>
                                    </p:animScale>
                                    <p:animScale>
                                      <p:cBhvr>
                                        <p:cTn id="36" dur="166" decel="50000">
                                          <p:stCondLst>
                                            <p:cond delay="1668"/>
                                          </p:stCondLst>
                                        </p:cTn>
                                        <p:tgtEl>
                                          <p:spTgt spid="11"/>
                                        </p:tgtEl>
                                      </p:cBhvr>
                                      <p:to x="100000" y="100000"/>
                                    </p:animScale>
                                    <p:animScale>
                                      <p:cBhvr>
                                        <p:cTn id="37" dur="26">
                                          <p:stCondLst>
                                            <p:cond delay="1808"/>
                                          </p:stCondLst>
                                        </p:cTn>
                                        <p:tgtEl>
                                          <p:spTgt spid="11"/>
                                        </p:tgtEl>
                                      </p:cBhvr>
                                      <p:to x="100000" y="95000"/>
                                    </p:animScale>
                                    <p:animScale>
                                      <p:cBhvr>
                                        <p:cTn id="38"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51520" y="836712"/>
            <a:ext cx="8305800" cy="3556992"/>
            <a:chOff x="76200" y="1524000"/>
            <a:chExt cx="8966200" cy="4114800"/>
          </a:xfrm>
        </p:grpSpPr>
        <p:sp>
          <p:nvSpPr>
            <p:cNvPr id="6149" name="Rectangle 5"/>
            <p:cNvSpPr>
              <a:spLocks noChangeArrowheads="1"/>
            </p:cNvSpPr>
            <p:nvPr/>
          </p:nvSpPr>
          <p:spPr bwMode="auto">
            <a:xfrm>
              <a:off x="76200" y="1524000"/>
              <a:ext cx="8966200" cy="4114800"/>
            </a:xfrm>
            <a:prstGeom prst="rect">
              <a:avLst/>
            </a:prstGeom>
            <a:solidFill>
              <a:schemeClr val="accent1"/>
            </a:solidFill>
            <a:ln w="9525">
              <a:solidFill>
                <a:schemeClr val="tx1"/>
              </a:solidFill>
              <a:miter lim="800000"/>
              <a:headEnd/>
              <a:tailEnd/>
            </a:ln>
            <a:effectLst>
              <a:outerShdw dist="107763" dir="2700000" algn="ctr" rotWithShape="0">
                <a:schemeClr val="tx1"/>
              </a:outerShdw>
            </a:effectLst>
          </p:spPr>
          <p:txBody>
            <a:bodyPr wrap="none" anchor="ctr"/>
            <a:lstStyle/>
            <a:p>
              <a:pPr>
                <a:defRPr/>
              </a:pPr>
              <a:endParaRPr lang="en-US" dirty="0"/>
            </a:p>
          </p:txBody>
        </p:sp>
        <p:pic>
          <p:nvPicPr>
            <p:cNvPr id="18438" name="Picture 6" descr="Exh 7"/>
            <p:cNvPicPr>
              <a:picLocks noChangeAspect="1" noChangeArrowheads="1"/>
            </p:cNvPicPr>
            <p:nvPr/>
          </p:nvPicPr>
          <p:blipFill>
            <a:blip r:embed="rId4" cstate="print"/>
            <a:srcRect/>
            <a:stretch>
              <a:fillRect/>
            </a:stretch>
          </p:blipFill>
          <p:spPr bwMode="auto">
            <a:xfrm>
              <a:off x="152400" y="1539875"/>
              <a:ext cx="8851900" cy="4013200"/>
            </a:xfrm>
            <a:prstGeom prst="rect">
              <a:avLst/>
            </a:prstGeom>
            <a:noFill/>
            <a:ln w="9525">
              <a:noFill/>
              <a:miter lim="800000"/>
              <a:headEnd/>
              <a:tailEnd/>
            </a:ln>
          </p:spPr>
        </p:pic>
      </p:grpSp>
      <p:sp>
        <p:nvSpPr>
          <p:cNvPr id="8" name="Rectangle 7"/>
          <p:cNvSpPr/>
          <p:nvPr/>
        </p:nvSpPr>
        <p:spPr>
          <a:xfrm>
            <a:off x="3330560" y="5952732"/>
            <a:ext cx="3296095" cy="338554"/>
          </a:xfrm>
          <a:prstGeom prst="rect">
            <a:avLst/>
          </a:prstGeom>
        </p:spPr>
        <p:txBody>
          <a:bodyPr wrap="none">
            <a:spAutoFit/>
          </a:bodyPr>
          <a:lstStyle/>
          <a:p>
            <a:r>
              <a:rPr lang="en-US" sz="1600" dirty="0">
                <a:solidFill>
                  <a:schemeClr val="bg1"/>
                </a:solidFill>
              </a:rPr>
              <a:t>(Collier &amp; Evans 2007; Exhibit 7.9 </a:t>
            </a:r>
            <a:endParaRPr lang="en-AU" sz="1600" dirty="0">
              <a:solidFill>
                <a:schemeClr val="bg1"/>
              </a:solidFill>
            </a:endParaRPr>
          </a:p>
        </p:txBody>
      </p:sp>
      <p:pic>
        <p:nvPicPr>
          <p:cNvPr id="10" name="Picture 9" descr="Big Mac.jpg"/>
          <p:cNvPicPr>
            <a:picLocks noChangeAspect="1"/>
          </p:cNvPicPr>
          <p:nvPr/>
        </p:nvPicPr>
        <p:blipFill>
          <a:blip r:embed="rId5" cstate="print"/>
          <a:stretch>
            <a:fillRect/>
          </a:stretch>
        </p:blipFill>
        <p:spPr>
          <a:xfrm>
            <a:off x="7087098" y="3202726"/>
            <a:ext cx="1008112" cy="800089"/>
          </a:xfrm>
          <a:prstGeom prst="rect">
            <a:avLst/>
          </a:prstGeom>
        </p:spPr>
      </p:pic>
      <p:sp>
        <p:nvSpPr>
          <p:cNvPr id="3" name="Left-Right Arrow 2"/>
          <p:cNvSpPr/>
          <p:nvPr/>
        </p:nvSpPr>
        <p:spPr>
          <a:xfrm>
            <a:off x="395536" y="4581128"/>
            <a:ext cx="8235212" cy="65536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17 minute service time</a:t>
            </a:r>
          </a:p>
        </p:txBody>
      </p:sp>
      <p:sp>
        <p:nvSpPr>
          <p:cNvPr id="4" name="Rectangle 3"/>
          <p:cNvSpPr/>
          <p:nvPr/>
        </p:nvSpPr>
        <p:spPr>
          <a:xfrm>
            <a:off x="0" y="7203"/>
            <a:ext cx="9144000" cy="461665"/>
          </a:xfrm>
          <a:prstGeom prst="rect">
            <a:avLst/>
          </a:prstGeom>
        </p:spPr>
        <p:txBody>
          <a:bodyPr wrap="square">
            <a:spAutoFit/>
          </a:bodyPr>
          <a:lstStyle/>
          <a:p>
            <a:pPr algn="ctr"/>
            <a:r>
              <a:rPr lang="en-AU" b="1" dirty="0">
                <a:solidFill>
                  <a:srgbClr val="000066"/>
                </a:solidFill>
              </a:rPr>
              <a:t>Develop specific performance measures</a:t>
            </a:r>
          </a:p>
        </p:txBody>
      </p:sp>
      <p:sp>
        <p:nvSpPr>
          <p:cNvPr id="6" name="Rectangle 5"/>
          <p:cNvSpPr/>
          <p:nvPr/>
        </p:nvSpPr>
        <p:spPr>
          <a:xfrm>
            <a:off x="2622602" y="1114495"/>
            <a:ext cx="1296144"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Rectangle 12"/>
          <p:cNvSpPr/>
          <p:nvPr/>
        </p:nvSpPr>
        <p:spPr>
          <a:xfrm>
            <a:off x="3342681" y="2842687"/>
            <a:ext cx="1702751" cy="1476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FFC000"/>
              </a:solidFill>
            </a:endParaRPr>
          </a:p>
        </p:txBody>
      </p:sp>
      <p:cxnSp>
        <p:nvCxnSpPr>
          <p:cNvPr id="12" name="Straight Connector 11"/>
          <p:cNvCxnSpPr/>
          <p:nvPr/>
        </p:nvCxnSpPr>
        <p:spPr>
          <a:xfrm>
            <a:off x="3293956" y="3631782"/>
            <a:ext cx="18002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20382" y="1546543"/>
            <a:ext cx="18002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4492" y="5373216"/>
            <a:ext cx="8739508" cy="461665"/>
          </a:xfrm>
          <a:prstGeom prst="rect">
            <a:avLst/>
          </a:prstGeom>
          <a:noFill/>
        </p:spPr>
        <p:txBody>
          <a:bodyPr wrap="none" rtlCol="0">
            <a:spAutoFit/>
          </a:bodyPr>
          <a:lstStyle/>
          <a:p>
            <a:r>
              <a:rPr lang="en-AU" b="1" dirty="0">
                <a:solidFill>
                  <a:srgbClr val="00B050"/>
                </a:solidFill>
              </a:rPr>
              <a:t>Which exceeds customer expectations &gt; Customer VALUE</a:t>
            </a:r>
          </a:p>
        </p:txBody>
      </p:sp>
      <p:sp>
        <p:nvSpPr>
          <p:cNvPr id="15" name="Rectangle 14"/>
          <p:cNvSpPr/>
          <p:nvPr/>
        </p:nvSpPr>
        <p:spPr>
          <a:xfrm>
            <a:off x="6804248" y="2780928"/>
            <a:ext cx="1428596" cy="369332"/>
          </a:xfrm>
          <a:prstGeom prst="rect">
            <a:avLst/>
          </a:prstGeom>
        </p:spPr>
        <p:txBody>
          <a:bodyPr wrap="none">
            <a:spAutoFit/>
          </a:bodyPr>
          <a:lstStyle/>
          <a:p>
            <a:r>
              <a:rPr lang="en-AU" sz="1800" b="1" u="sng" dirty="0">
                <a:solidFill>
                  <a:srgbClr val="00B050"/>
                </a:solidFill>
              </a:rPr>
              <a:t>(heat 220C)</a:t>
            </a:r>
          </a:p>
        </p:txBody>
      </p:sp>
    </p:spTree>
    <p:custDataLst>
      <p:tags r:id="rId1"/>
    </p:custDataLst>
    <p:extLst>
      <p:ext uri="{BB962C8B-B14F-4D97-AF65-F5344CB8AC3E}">
        <p14:creationId xmlns:p14="http://schemas.microsoft.com/office/powerpoint/2010/main" val="27594826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84694" y="1279009"/>
            <a:ext cx="8305800" cy="3556992"/>
            <a:chOff x="76200" y="1524000"/>
            <a:chExt cx="8966200" cy="4114800"/>
          </a:xfrm>
        </p:grpSpPr>
        <p:sp>
          <p:nvSpPr>
            <p:cNvPr id="6149" name="Rectangle 5"/>
            <p:cNvSpPr>
              <a:spLocks noChangeArrowheads="1"/>
            </p:cNvSpPr>
            <p:nvPr/>
          </p:nvSpPr>
          <p:spPr bwMode="auto">
            <a:xfrm>
              <a:off x="76200" y="1524000"/>
              <a:ext cx="8966200" cy="4114800"/>
            </a:xfrm>
            <a:prstGeom prst="rect">
              <a:avLst/>
            </a:prstGeom>
            <a:solidFill>
              <a:schemeClr val="accent1"/>
            </a:solidFill>
            <a:ln w="9525">
              <a:solidFill>
                <a:schemeClr val="tx1"/>
              </a:solidFill>
              <a:miter lim="800000"/>
              <a:headEnd/>
              <a:tailEnd/>
            </a:ln>
            <a:effectLst>
              <a:outerShdw dist="107763" dir="2700000" algn="ctr" rotWithShape="0">
                <a:schemeClr val="tx1"/>
              </a:outerShdw>
            </a:effectLst>
          </p:spPr>
          <p:txBody>
            <a:bodyPr wrap="none" anchor="ctr"/>
            <a:lstStyle/>
            <a:p>
              <a:pPr>
                <a:defRPr/>
              </a:pPr>
              <a:endParaRPr lang="en-US" dirty="0"/>
            </a:p>
          </p:txBody>
        </p:sp>
        <p:pic>
          <p:nvPicPr>
            <p:cNvPr id="18438" name="Picture 6" descr="Exh 7"/>
            <p:cNvPicPr>
              <a:picLocks noChangeAspect="1" noChangeArrowheads="1"/>
            </p:cNvPicPr>
            <p:nvPr/>
          </p:nvPicPr>
          <p:blipFill>
            <a:blip r:embed="rId4" cstate="print"/>
            <a:srcRect/>
            <a:stretch>
              <a:fillRect/>
            </a:stretch>
          </p:blipFill>
          <p:spPr bwMode="auto">
            <a:xfrm>
              <a:off x="152400" y="1539875"/>
              <a:ext cx="8851900" cy="4013200"/>
            </a:xfrm>
            <a:prstGeom prst="rect">
              <a:avLst/>
            </a:prstGeom>
            <a:noFill/>
            <a:ln w="9525">
              <a:noFill/>
              <a:miter lim="800000"/>
              <a:headEnd/>
              <a:tailEnd/>
            </a:ln>
          </p:spPr>
        </p:pic>
      </p:grpSp>
      <p:sp>
        <p:nvSpPr>
          <p:cNvPr id="8" name="Rectangle 7"/>
          <p:cNvSpPr/>
          <p:nvPr/>
        </p:nvSpPr>
        <p:spPr>
          <a:xfrm>
            <a:off x="3330560" y="5952732"/>
            <a:ext cx="3296095" cy="338554"/>
          </a:xfrm>
          <a:prstGeom prst="rect">
            <a:avLst/>
          </a:prstGeom>
        </p:spPr>
        <p:txBody>
          <a:bodyPr wrap="none">
            <a:spAutoFit/>
          </a:bodyPr>
          <a:lstStyle/>
          <a:p>
            <a:r>
              <a:rPr lang="en-US" sz="1600" dirty="0">
                <a:solidFill>
                  <a:schemeClr val="bg1"/>
                </a:solidFill>
              </a:rPr>
              <a:t>(Collier &amp; Evans 2007; Exhibit 7.9 </a:t>
            </a:r>
            <a:endParaRPr lang="en-AU" sz="1600" dirty="0">
              <a:solidFill>
                <a:schemeClr val="bg1"/>
              </a:solidFill>
            </a:endParaRPr>
          </a:p>
        </p:txBody>
      </p:sp>
      <p:pic>
        <p:nvPicPr>
          <p:cNvPr id="10" name="Picture 9" descr="Big Mac.jpg"/>
          <p:cNvPicPr>
            <a:picLocks noChangeAspect="1"/>
          </p:cNvPicPr>
          <p:nvPr/>
        </p:nvPicPr>
        <p:blipFill>
          <a:blip r:embed="rId5" cstate="print"/>
          <a:stretch>
            <a:fillRect/>
          </a:stretch>
        </p:blipFill>
        <p:spPr>
          <a:xfrm>
            <a:off x="7020272" y="3645023"/>
            <a:ext cx="1008112" cy="800089"/>
          </a:xfrm>
          <a:prstGeom prst="rect">
            <a:avLst/>
          </a:prstGeom>
        </p:spPr>
      </p:pic>
      <p:sp>
        <p:nvSpPr>
          <p:cNvPr id="4" name="Rectangle 3"/>
          <p:cNvSpPr/>
          <p:nvPr/>
        </p:nvSpPr>
        <p:spPr>
          <a:xfrm>
            <a:off x="0" y="7203"/>
            <a:ext cx="9144000" cy="1384995"/>
          </a:xfrm>
          <a:prstGeom prst="rect">
            <a:avLst/>
          </a:prstGeom>
        </p:spPr>
        <p:txBody>
          <a:bodyPr wrap="square">
            <a:spAutoFit/>
          </a:bodyPr>
          <a:lstStyle/>
          <a:p>
            <a:pPr algn="ctr"/>
            <a:r>
              <a:rPr lang="en-AU" b="1" dirty="0">
                <a:solidFill>
                  <a:srgbClr val="000066"/>
                </a:solidFill>
              </a:rPr>
              <a:t>Continuously measure to the standard to ensure we are doing what we are intended to do (analysis).</a:t>
            </a:r>
          </a:p>
          <a:p>
            <a:pPr marL="342900" indent="-342900" algn="ctr">
              <a:buFontTx/>
              <a:buAutoNum type="arabicPeriod"/>
            </a:pPr>
            <a:endParaRPr lang="en-AU" b="1" dirty="0">
              <a:solidFill>
                <a:srgbClr val="000066"/>
              </a:solidFill>
            </a:endParaRPr>
          </a:p>
        </p:txBody>
      </p:sp>
      <p:sp>
        <p:nvSpPr>
          <p:cNvPr id="6" name="Rectangle 5"/>
          <p:cNvSpPr/>
          <p:nvPr/>
        </p:nvSpPr>
        <p:spPr>
          <a:xfrm>
            <a:off x="2555776" y="1556792"/>
            <a:ext cx="1296144"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Rectangle 12"/>
          <p:cNvSpPr/>
          <p:nvPr/>
        </p:nvSpPr>
        <p:spPr>
          <a:xfrm>
            <a:off x="3275855" y="3284984"/>
            <a:ext cx="1702751" cy="1476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FFC000"/>
              </a:solidFill>
            </a:endParaRPr>
          </a:p>
        </p:txBody>
      </p:sp>
      <p:cxnSp>
        <p:nvCxnSpPr>
          <p:cNvPr id="12" name="Straight Connector 11"/>
          <p:cNvCxnSpPr/>
          <p:nvPr/>
        </p:nvCxnSpPr>
        <p:spPr>
          <a:xfrm>
            <a:off x="3227130" y="4074079"/>
            <a:ext cx="18002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53556" y="1988840"/>
            <a:ext cx="18002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Left-Right Arrow 13"/>
          <p:cNvSpPr/>
          <p:nvPr/>
        </p:nvSpPr>
        <p:spPr>
          <a:xfrm>
            <a:off x="323528" y="5157192"/>
            <a:ext cx="8235212" cy="65536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New Standard: 17 minute service time</a:t>
            </a:r>
          </a:p>
        </p:txBody>
      </p:sp>
      <p:sp>
        <p:nvSpPr>
          <p:cNvPr id="15" name="Rectangle 14"/>
          <p:cNvSpPr/>
          <p:nvPr/>
        </p:nvSpPr>
        <p:spPr>
          <a:xfrm>
            <a:off x="6804248" y="2780928"/>
            <a:ext cx="1428596" cy="369332"/>
          </a:xfrm>
          <a:prstGeom prst="rect">
            <a:avLst/>
          </a:prstGeom>
        </p:spPr>
        <p:txBody>
          <a:bodyPr wrap="none">
            <a:spAutoFit/>
          </a:bodyPr>
          <a:lstStyle/>
          <a:p>
            <a:r>
              <a:rPr lang="en-AU" sz="1800" b="1" u="sng" dirty="0">
                <a:solidFill>
                  <a:srgbClr val="00B050"/>
                </a:solidFill>
              </a:rPr>
              <a:t>(heat 220C)</a:t>
            </a:r>
          </a:p>
        </p:txBody>
      </p:sp>
    </p:spTree>
    <p:custDataLst>
      <p:tags r:id="rId1"/>
    </p:custDataLst>
    <p:extLst>
      <p:ext uri="{BB962C8B-B14F-4D97-AF65-F5344CB8AC3E}">
        <p14:creationId xmlns:p14="http://schemas.microsoft.com/office/powerpoint/2010/main" val="24005586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taffhome.qut.edu.au\staffgroupb$\beattont\Desktop\k5083248.jpg"/>
          <p:cNvPicPr>
            <a:picLocks noChangeAspect="1" noChangeArrowheads="1"/>
          </p:cNvPicPr>
          <p:nvPr/>
        </p:nvPicPr>
        <p:blipFill>
          <a:blip r:embed="rId3" cstate="print"/>
          <a:srcRect/>
          <a:stretch>
            <a:fillRect/>
          </a:stretch>
        </p:blipFill>
        <p:spPr bwMode="auto">
          <a:xfrm>
            <a:off x="2987824" y="878350"/>
            <a:ext cx="3296582" cy="4031790"/>
          </a:xfrm>
          <a:prstGeom prst="rect">
            <a:avLst/>
          </a:prstGeom>
          <a:noFill/>
        </p:spPr>
      </p:pic>
      <p:pic>
        <p:nvPicPr>
          <p:cNvPr id="1029" name="Picture 5" descr="\\staffhome.qut.edu.au\staffgroupb$\beattont\Desktop\smiley-happy014.gif"/>
          <p:cNvPicPr>
            <a:picLocks noChangeAspect="1" noChangeArrowheads="1" noCrop="1"/>
          </p:cNvPicPr>
          <p:nvPr/>
        </p:nvPicPr>
        <p:blipFill>
          <a:blip r:embed="rId4" cstate="print"/>
          <a:srcRect/>
          <a:stretch>
            <a:fillRect/>
          </a:stretch>
        </p:blipFill>
        <p:spPr bwMode="auto">
          <a:xfrm>
            <a:off x="3916035" y="1196751"/>
            <a:ext cx="1091753" cy="1091753"/>
          </a:xfrm>
          <a:prstGeom prst="rect">
            <a:avLst/>
          </a:prstGeom>
          <a:noFill/>
        </p:spPr>
      </p:pic>
    </p:spTree>
    <p:extLst>
      <p:ext uri="{BB962C8B-B14F-4D97-AF65-F5344CB8AC3E}">
        <p14:creationId xmlns:p14="http://schemas.microsoft.com/office/powerpoint/2010/main" val="60761149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noAutofit/>
          </a:bodyPr>
          <a:lstStyle/>
          <a:p>
            <a:pPr marL="457200" indent="-457200" eaLnBrk="1" hangingPunct="1">
              <a:lnSpc>
                <a:spcPct val="90000"/>
              </a:lnSpc>
              <a:buFont typeface="+mj-lt"/>
              <a:buAutoNum type="arabicPeriod"/>
            </a:pPr>
            <a:r>
              <a:rPr lang="en-US" sz="2400" b="0" dirty="0"/>
              <a:t>Neglecting operations strategy </a:t>
            </a:r>
          </a:p>
          <a:p>
            <a:pPr marL="457200" indent="-457200" eaLnBrk="1" hangingPunct="1">
              <a:lnSpc>
                <a:spcPct val="90000"/>
              </a:lnSpc>
              <a:buFont typeface="+mj-lt"/>
              <a:buAutoNum type="arabicPeriod"/>
            </a:pPr>
            <a:r>
              <a:rPr lang="en-US" sz="2400" b="0" dirty="0"/>
              <a:t>Failing to take advantage of strengths and opportunities and/or failing to recognize competitive threats</a:t>
            </a:r>
          </a:p>
          <a:p>
            <a:pPr marL="457200" indent="-457200" eaLnBrk="1" hangingPunct="1">
              <a:lnSpc>
                <a:spcPct val="90000"/>
              </a:lnSpc>
              <a:buFont typeface="+mj-lt"/>
              <a:buAutoNum type="arabicPeriod"/>
            </a:pPr>
            <a:r>
              <a:rPr lang="en-US" sz="2400" b="0" dirty="0"/>
              <a:t>Too much emphasis on short-term financial performance at the expense of R&amp;D</a:t>
            </a:r>
          </a:p>
          <a:p>
            <a:pPr marL="457200" indent="-457200" eaLnBrk="1" hangingPunct="1">
              <a:lnSpc>
                <a:spcPct val="90000"/>
              </a:lnSpc>
              <a:buFont typeface="+mj-lt"/>
              <a:buAutoNum type="arabicPeriod"/>
            </a:pPr>
            <a:r>
              <a:rPr lang="en-US" sz="2400" b="0" dirty="0"/>
              <a:t>Too much emphasis on product and service design and not enough on process design and improvement</a:t>
            </a:r>
          </a:p>
          <a:p>
            <a:pPr marL="457200" indent="-457200" eaLnBrk="1" hangingPunct="1">
              <a:lnSpc>
                <a:spcPct val="90000"/>
              </a:lnSpc>
              <a:buFont typeface="+mj-lt"/>
              <a:buAutoNum type="arabicPeriod"/>
            </a:pPr>
            <a:r>
              <a:rPr lang="en-US" sz="2400" b="0" dirty="0"/>
              <a:t>Neglecting investments in capital and human resources</a:t>
            </a:r>
          </a:p>
          <a:p>
            <a:pPr marL="457200" indent="-457200" eaLnBrk="1" hangingPunct="1">
              <a:lnSpc>
                <a:spcPct val="90000"/>
              </a:lnSpc>
              <a:buFont typeface="+mj-lt"/>
              <a:buAutoNum type="arabicPeriod"/>
            </a:pPr>
            <a:r>
              <a:rPr lang="en-US" sz="2400" b="0" dirty="0"/>
              <a:t>Failing to establish good internal communications and cooperation</a:t>
            </a:r>
          </a:p>
          <a:p>
            <a:pPr marL="457200" indent="-457200" eaLnBrk="1" hangingPunct="1">
              <a:lnSpc>
                <a:spcPct val="90000"/>
              </a:lnSpc>
              <a:buFont typeface="+mj-lt"/>
              <a:buAutoNum type="arabicPeriod"/>
            </a:pPr>
            <a:r>
              <a:rPr lang="en-US" sz="2400" b="0" dirty="0"/>
              <a:t>Failing to consider customer wants and needs</a:t>
            </a:r>
          </a:p>
        </p:txBody>
      </p:sp>
      <p:sp>
        <p:nvSpPr>
          <p:cNvPr id="16386" name="Rectangle 2"/>
          <p:cNvSpPr>
            <a:spLocks noGrp="1" noChangeArrowheads="1"/>
          </p:cNvSpPr>
          <p:nvPr>
            <p:ph type="title"/>
          </p:nvPr>
        </p:nvSpPr>
        <p:spPr/>
        <p:txBody>
          <a:bodyPr>
            <a:normAutofit/>
          </a:bodyPr>
          <a:lstStyle/>
          <a:p>
            <a:pPr eaLnBrk="1" hangingPunct="1"/>
            <a:r>
              <a:rPr lang="en-US" dirty="0"/>
              <a:t>Why Some Organizations Fail</a:t>
            </a:r>
          </a:p>
        </p:txBody>
      </p:sp>
      <p:sp>
        <p:nvSpPr>
          <p:cNvPr id="5" name="Footer Placeholder 4">
            <a:extLst>
              <a:ext uri="{FF2B5EF4-FFF2-40B4-BE49-F238E27FC236}">
                <a16:creationId xmlns:a16="http://schemas.microsoft.com/office/drawing/2014/main" id="{AAEE4EFC-2FE0-4CDA-B2E6-3C3A3F8EB235}"/>
              </a:ext>
            </a:extLst>
          </p:cNvPr>
          <p:cNvSpPr>
            <a:spLocks noGrp="1"/>
          </p:cNvSpPr>
          <p:nvPr>
            <p:ph type="ftr" sz="quarter" idx="16"/>
          </p:nvPr>
        </p:nvSpPr>
        <p:spPr>
          <a:xfrm>
            <a:off x="914400" y="5981700"/>
            <a:ext cx="8133348" cy="336267"/>
          </a:xfrm>
          <a:prstGeom prst="rect">
            <a:avLst/>
          </a:prstGeom>
        </p:spPr>
        <p:txBody>
          <a:bodyPr vert="horz" anchor="ctr" anchorCtr="0"/>
          <a:lstStyle>
            <a:defPPr>
              <a:defRPr lang="en-US"/>
            </a:defPPr>
            <a:lvl1pPr algn="ctr" rtl="0" eaLnBrk="1" fontAlgn="base" latinLnBrk="0" hangingPunct="1">
              <a:spcBef>
                <a:spcPct val="0"/>
              </a:spcBef>
              <a:spcAft>
                <a:spcPct val="0"/>
              </a:spcAft>
              <a:defRPr kumimoji="0"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a:t>Copyright ©2021 McGraw-Hill..  All rights reserved. No reproduction or distribution without the prior written consent of McGraw-Hill </a:t>
            </a:r>
            <a:endParaRPr lang="en-US" dirty="0"/>
          </a:p>
        </p:txBody>
      </p:sp>
      <p:sp>
        <p:nvSpPr>
          <p:cNvPr id="7" name="TextBox 6"/>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5</a:t>
            </a:fld>
            <a:endParaRPr lang="en-US" sz="1100" dirty="0">
              <a:solidFill>
                <a:schemeClr val="tx2"/>
              </a:solidFill>
            </a:endParaRPr>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58A6-D278-48CC-97B0-CEBA8FD616B8}"/>
              </a:ext>
            </a:extLst>
          </p:cNvPr>
          <p:cNvSpPr>
            <a:spLocks noGrp="1"/>
          </p:cNvSpPr>
          <p:nvPr>
            <p:ph type="title"/>
          </p:nvPr>
        </p:nvSpPr>
        <p:spPr/>
        <p:txBody>
          <a:bodyPr>
            <a:normAutofit fontScale="90000"/>
          </a:bodyPr>
          <a:lstStyle/>
          <a:p>
            <a:r>
              <a:rPr lang="en-AU" b="1" dirty="0">
                <a:solidFill>
                  <a:srgbClr val="000066"/>
                </a:solidFill>
              </a:rPr>
              <a:t>How should we measure the performance of supply chain?</a:t>
            </a:r>
            <a:br>
              <a:rPr lang="en-AU" b="1" dirty="0">
                <a:solidFill>
                  <a:srgbClr val="000066"/>
                </a:solidFill>
              </a:rPr>
            </a:br>
            <a:endParaRPr lang="en-AU" dirty="0"/>
          </a:p>
        </p:txBody>
      </p:sp>
      <p:sp>
        <p:nvSpPr>
          <p:cNvPr id="3" name="Content Placeholder 2">
            <a:extLst>
              <a:ext uri="{FF2B5EF4-FFF2-40B4-BE49-F238E27FC236}">
                <a16:creationId xmlns:a16="http://schemas.microsoft.com/office/drawing/2014/main" id="{666E33D2-8CC5-4278-A293-3B75D6830DC4}"/>
              </a:ext>
            </a:extLst>
          </p:cNvPr>
          <p:cNvSpPr>
            <a:spLocks noGrp="1"/>
          </p:cNvSpPr>
          <p:nvPr>
            <p:ph idx="1"/>
          </p:nvPr>
        </p:nvSpPr>
        <p:spPr/>
        <p:txBody>
          <a:bodyPr/>
          <a:lstStyle/>
          <a:p>
            <a:r>
              <a:rPr lang="en-AU" dirty="0">
                <a:hlinkClick r:id="rId2"/>
              </a:rPr>
              <a:t>https://www.youtube.com/watch?v=VNK2X4Y1fss</a:t>
            </a:r>
            <a:r>
              <a:rPr lang="en-AU" dirty="0"/>
              <a:t> </a:t>
            </a:r>
          </a:p>
          <a:p>
            <a:pPr marL="0" indent="0">
              <a:buNone/>
            </a:pPr>
            <a:endParaRPr lang="en-AU" dirty="0"/>
          </a:p>
        </p:txBody>
      </p:sp>
    </p:spTree>
    <p:extLst>
      <p:ext uri="{BB962C8B-B14F-4D97-AF65-F5344CB8AC3E}">
        <p14:creationId xmlns:p14="http://schemas.microsoft.com/office/powerpoint/2010/main" val="51016085"/>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395287" y="2204864"/>
            <a:ext cx="8353425" cy="3231654"/>
          </a:xfrm>
          <a:prstGeom prst="rect">
            <a:avLst/>
          </a:prstGeom>
          <a:noFill/>
          <a:ln w="9525" algn="ctr">
            <a:noFill/>
            <a:miter lim="800000"/>
            <a:headEnd/>
            <a:tailEnd/>
          </a:ln>
        </p:spPr>
        <p:txBody>
          <a:bodyPr wrap="square">
            <a:spAutoFit/>
          </a:bodyPr>
          <a:lstStyle/>
          <a:p>
            <a:r>
              <a:rPr lang="en-AU" b="1" dirty="0">
                <a:solidFill>
                  <a:srgbClr val="000066"/>
                </a:solidFill>
              </a:rPr>
              <a:t>Friedman’s view:</a:t>
            </a:r>
          </a:p>
          <a:p>
            <a:r>
              <a:rPr lang="en-AU" b="1" dirty="0">
                <a:solidFill>
                  <a:srgbClr val="000066"/>
                </a:solidFill>
              </a:rPr>
              <a:t>	[In a free economy] there is one and only one 	social responsibility of business – to use its 	resources and engage in activities designed to 	</a:t>
            </a:r>
            <a:r>
              <a:rPr lang="en-AU" b="1" dirty="0"/>
              <a:t>increase its profits so long as it stays within the 	rules of the game, which is to say, engages in 	open 	and free competition, without deception or 	fraud</a:t>
            </a:r>
            <a:r>
              <a:rPr lang="en-AU" b="1" dirty="0">
                <a:solidFill>
                  <a:srgbClr val="000066"/>
                </a:solidFill>
              </a:rPr>
              <a:t>. (1962, 133, quoted in Boddy, 2008, 156).</a:t>
            </a:r>
          </a:p>
        </p:txBody>
      </p:sp>
      <p:sp>
        <p:nvSpPr>
          <p:cNvPr id="3" name="TextBox 2"/>
          <p:cNvSpPr txBox="1"/>
          <p:nvPr/>
        </p:nvSpPr>
        <p:spPr>
          <a:xfrm>
            <a:off x="899592" y="188640"/>
            <a:ext cx="6710082" cy="1384995"/>
          </a:xfrm>
          <a:prstGeom prst="rect">
            <a:avLst/>
          </a:prstGeom>
          <a:noFill/>
        </p:spPr>
        <p:txBody>
          <a:bodyPr wrap="square" rtlCol="0">
            <a:spAutoFit/>
          </a:bodyPr>
          <a:lstStyle/>
          <a:p>
            <a:pPr algn="ctr"/>
            <a:r>
              <a:rPr lang="en-AU" b="1" dirty="0"/>
              <a:t>Corporate Social Responsibility and Performance measurement</a:t>
            </a:r>
          </a:p>
          <a:p>
            <a:pPr algn="ctr"/>
            <a:r>
              <a:rPr lang="en-AU" b="1" dirty="0"/>
              <a:t>Purpose of a business is to make a profit</a:t>
            </a:r>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395288" y="188640"/>
            <a:ext cx="8424862" cy="4401205"/>
          </a:xfrm>
          <a:prstGeom prst="rect">
            <a:avLst/>
          </a:prstGeom>
          <a:noFill/>
          <a:ln w="9525" algn="ctr">
            <a:noFill/>
            <a:miter lim="800000"/>
            <a:headEnd/>
            <a:tailEnd/>
          </a:ln>
        </p:spPr>
        <p:txBody>
          <a:bodyPr wrap="square">
            <a:spAutoFit/>
          </a:bodyPr>
          <a:lstStyle/>
          <a:p>
            <a:pPr marL="342900" indent="-342900"/>
            <a:r>
              <a:rPr lang="en-AU" sz="2000" b="1" dirty="0"/>
              <a:t>The Ford Pinto story: </a:t>
            </a:r>
            <a:r>
              <a:rPr lang="en-AU" sz="1600" dirty="0"/>
              <a:t>(Boddy 2008, 145)</a:t>
            </a:r>
            <a:endParaRPr lang="en-AU" sz="1600" b="1" dirty="0"/>
          </a:p>
          <a:p>
            <a:pPr marL="342900" indent="-342900">
              <a:buFontTx/>
              <a:buAutoNum type="arabicPeriod"/>
            </a:pPr>
            <a:r>
              <a:rPr lang="en-AU" sz="2000" dirty="0"/>
              <a:t>Faulty design of petrol tank</a:t>
            </a:r>
          </a:p>
          <a:p>
            <a:pPr marL="342900" indent="-342900">
              <a:buFontTx/>
              <a:buAutoNum type="arabicPeriod"/>
            </a:pPr>
            <a:r>
              <a:rPr lang="en-AU" sz="2000" dirty="0"/>
              <a:t>Likely to rupture on rear end impacts with potential injury and death to the occupants</a:t>
            </a:r>
          </a:p>
          <a:p>
            <a:pPr marL="342900" indent="-342900">
              <a:buFontTx/>
              <a:buAutoNum type="arabicPeriod"/>
            </a:pPr>
            <a:r>
              <a:rPr lang="en-AU" sz="2000" dirty="0"/>
              <a:t>Costs for not fixing the defect: 180 deaths; 180 serious injuries; 2100 vehicles.  Unit cost:  $200,000 per death; $67,000 per serious injury; $700 per vehicle = </a:t>
            </a:r>
            <a:r>
              <a:rPr lang="en-AU" sz="2000" dirty="0">
                <a:solidFill>
                  <a:srgbClr val="00B050"/>
                </a:solidFill>
              </a:rPr>
              <a:t>$49.551 million</a:t>
            </a:r>
          </a:p>
          <a:p>
            <a:pPr marL="342900" indent="-342900">
              <a:buFontTx/>
              <a:buAutoNum type="arabicPeriod"/>
            </a:pPr>
            <a:r>
              <a:rPr lang="en-AU" sz="2000" dirty="0"/>
              <a:t>To fix the defect:  11 million cars; 1.5 million light trucks; $11 per car; $11 per truck = </a:t>
            </a:r>
            <a:r>
              <a:rPr lang="en-AU" sz="2000" dirty="0">
                <a:solidFill>
                  <a:srgbClr val="FF0000"/>
                </a:solidFill>
              </a:rPr>
              <a:t>$137.5 million</a:t>
            </a:r>
          </a:p>
          <a:p>
            <a:pPr marL="342900" indent="-342900">
              <a:buFontTx/>
              <a:buAutoNum type="arabicPeriod"/>
            </a:pPr>
            <a:r>
              <a:rPr lang="en-AU" sz="2000" b="1" u="sng" dirty="0">
                <a:solidFill>
                  <a:srgbClr val="FFC000"/>
                </a:solidFill>
              </a:rPr>
              <a:t>Savings: $87.949 million ! ! ! </a:t>
            </a:r>
          </a:p>
          <a:p>
            <a:pPr marL="342900" indent="-342900">
              <a:buFontTx/>
              <a:buAutoNum type="arabicPeriod"/>
            </a:pPr>
            <a:r>
              <a:rPr lang="en-AU" sz="2000" dirty="0"/>
              <a:t>(</a:t>
            </a:r>
            <a:r>
              <a:rPr lang="en-AU" sz="2000" dirty="0">
                <a:solidFill>
                  <a:srgbClr val="FF0000"/>
                </a:solidFill>
              </a:rPr>
              <a:t>137.5</a:t>
            </a:r>
            <a:r>
              <a:rPr lang="en-AU" sz="2000" dirty="0"/>
              <a:t> - </a:t>
            </a:r>
            <a:r>
              <a:rPr lang="en-AU" sz="2000" dirty="0">
                <a:solidFill>
                  <a:srgbClr val="00B050"/>
                </a:solidFill>
              </a:rPr>
              <a:t>49.551</a:t>
            </a:r>
            <a:r>
              <a:rPr lang="en-AU" sz="2000" dirty="0"/>
              <a:t> millions)</a:t>
            </a:r>
          </a:p>
        </p:txBody>
      </p:sp>
      <p:sp>
        <p:nvSpPr>
          <p:cNvPr id="4" name="TextBox 3"/>
          <p:cNvSpPr txBox="1"/>
          <p:nvPr/>
        </p:nvSpPr>
        <p:spPr>
          <a:xfrm>
            <a:off x="1592659" y="4962506"/>
            <a:ext cx="5958682" cy="523220"/>
          </a:xfrm>
          <a:prstGeom prst="rect">
            <a:avLst/>
          </a:prstGeom>
          <a:noFill/>
        </p:spPr>
        <p:txBody>
          <a:bodyPr wrap="none" rtlCol="0">
            <a:spAutoFit/>
          </a:bodyPr>
          <a:lstStyle/>
          <a:p>
            <a:r>
              <a:rPr lang="en-AU" sz="2800" b="1" dirty="0">
                <a:solidFill>
                  <a:srgbClr val="FF0000"/>
                </a:solidFill>
              </a:rPr>
              <a:t>Is this a misuse of measurement?</a:t>
            </a:r>
            <a:endParaRPr lang="en-AU" sz="2800" dirty="0">
              <a:solidFill>
                <a:srgbClr val="FF0000"/>
              </a:solidFill>
            </a:endParaRPr>
          </a:p>
        </p:txBody>
      </p:sp>
      <p:sp>
        <p:nvSpPr>
          <p:cNvPr id="7" name="Oval 6"/>
          <p:cNvSpPr/>
          <p:nvPr/>
        </p:nvSpPr>
        <p:spPr>
          <a:xfrm>
            <a:off x="6948264" y="2852936"/>
            <a:ext cx="165618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683568" y="3212976"/>
            <a:ext cx="165618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7048B2-AFC3-4CD7-8562-F80D586546C9}"/>
              </a:ext>
            </a:extLst>
          </p:cNvPr>
          <p:cNvSpPr txBox="1"/>
          <p:nvPr/>
        </p:nvSpPr>
        <p:spPr>
          <a:xfrm>
            <a:off x="629770" y="548680"/>
            <a:ext cx="7944804" cy="707886"/>
          </a:xfrm>
          <a:prstGeom prst="rect">
            <a:avLst/>
          </a:prstGeom>
          <a:noFill/>
        </p:spPr>
        <p:txBody>
          <a:bodyPr wrap="none" rtlCol="0">
            <a:spAutoFit/>
          </a:bodyPr>
          <a:lstStyle/>
          <a:p>
            <a:r>
              <a:rPr lang="en-AU" sz="4000" dirty="0">
                <a:solidFill>
                  <a:schemeClr val="tx2">
                    <a:lumMod val="75000"/>
                  </a:schemeClr>
                </a:solidFill>
              </a:rPr>
              <a:t>References and more information:</a:t>
            </a:r>
          </a:p>
        </p:txBody>
      </p:sp>
      <p:sp>
        <p:nvSpPr>
          <p:cNvPr id="7" name="TextBox 6">
            <a:extLst>
              <a:ext uri="{FF2B5EF4-FFF2-40B4-BE49-F238E27FC236}">
                <a16:creationId xmlns:a16="http://schemas.microsoft.com/office/drawing/2014/main" id="{CBE8660E-92D5-4DFF-A031-B0C195BD2C51}"/>
              </a:ext>
            </a:extLst>
          </p:cNvPr>
          <p:cNvSpPr txBox="1"/>
          <p:nvPr/>
        </p:nvSpPr>
        <p:spPr>
          <a:xfrm>
            <a:off x="827584" y="1462308"/>
            <a:ext cx="6534472" cy="4425827"/>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AU" sz="3200" b="0" i="0" u="none" strike="noStrike" kern="1200" cap="none" spc="0" normalizeH="0" baseline="0" noProof="0" dirty="0">
                <a:ln>
                  <a:noFill/>
                </a:ln>
                <a:solidFill>
                  <a:srgbClr val="00467F"/>
                </a:solidFill>
                <a:effectLst/>
                <a:uLnTx/>
                <a:uFillTx/>
                <a:latin typeface="Arial"/>
                <a:ea typeface="+mn-ea"/>
                <a:cs typeface="+mn-cs"/>
              </a:rPr>
              <a:t>Stevenson (2021), Chapter 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AU" sz="3200" b="0" i="0" u="none" strike="noStrike" kern="1200" cap="none" spc="0" normalizeH="0" baseline="0" noProof="0" dirty="0">
              <a:ln>
                <a:noFill/>
              </a:ln>
              <a:solidFill>
                <a:srgbClr val="00467F"/>
              </a:solidFill>
              <a:effectLst/>
              <a:uLnTx/>
              <a:uFillTx/>
              <a:latin typeface="Arial"/>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AU" sz="3200" b="0" i="0" u="none" strike="noStrike" kern="1200" cap="none" spc="0" normalizeH="0" baseline="0" noProof="0" dirty="0">
                <a:ln>
                  <a:noFill/>
                </a:ln>
                <a:solidFill>
                  <a:srgbClr val="00467F"/>
                </a:solidFill>
                <a:effectLst/>
                <a:uLnTx/>
                <a:uFillTx/>
                <a:latin typeface="Arial"/>
                <a:ea typeface="+mn-ea"/>
                <a:cs typeface="+mn-cs"/>
              </a:rPr>
              <a:t>Russell et al. (2017), Chapter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AU" sz="3200" dirty="0">
              <a:solidFill>
                <a:srgbClr val="00467F"/>
              </a:solidFill>
              <a:latin typeface="Aria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AU" sz="3200" b="0" i="0" u="none" strike="noStrike" kern="1200" cap="none" spc="0" normalizeH="0" baseline="0" noProof="0" dirty="0">
                <a:ln>
                  <a:noFill/>
                </a:ln>
                <a:solidFill>
                  <a:srgbClr val="00467F"/>
                </a:solidFill>
                <a:effectLst/>
                <a:uLnTx/>
                <a:uFillTx/>
                <a:latin typeface="Arial"/>
                <a:ea typeface="+mn-ea"/>
                <a:cs typeface="+mn-cs"/>
              </a:rPr>
              <a:t>Refer to extra references on </a:t>
            </a:r>
            <a:r>
              <a:rPr lang="en-AU" sz="3200">
                <a:solidFill>
                  <a:srgbClr val="00467F"/>
                </a:solidFill>
                <a:latin typeface="Arial"/>
              </a:rPr>
              <a:t>CANVAS</a:t>
            </a:r>
            <a:r>
              <a:rPr kumimoji="0" lang="en-AU" sz="3200" b="0" i="0" u="none" strike="noStrike" kern="1200" cap="none" spc="0" normalizeH="0" baseline="0" noProof="0">
                <a:ln>
                  <a:noFill/>
                </a:ln>
                <a:solidFill>
                  <a:srgbClr val="00467F"/>
                </a:solidFill>
                <a:effectLst/>
                <a:uLnTx/>
                <a:uFillTx/>
                <a:latin typeface="Arial"/>
                <a:ea typeface="+mn-ea"/>
                <a:cs typeface="+mn-cs"/>
              </a:rPr>
              <a:t>, </a:t>
            </a:r>
            <a:r>
              <a:rPr kumimoji="0" lang="en-AU" sz="3200" b="0" i="0" u="none" strike="noStrike" kern="1200" cap="none" spc="0" normalizeH="0" baseline="0" noProof="0" dirty="0">
                <a:ln>
                  <a:noFill/>
                </a:ln>
                <a:solidFill>
                  <a:srgbClr val="00467F"/>
                </a:solidFill>
                <a:effectLst/>
                <a:uLnTx/>
                <a:uFillTx/>
                <a:latin typeface="Arial"/>
                <a:ea typeface="+mn-ea"/>
                <a:cs typeface="+mn-cs"/>
              </a:rPr>
              <a:t>Topic 3 page (</a:t>
            </a:r>
            <a:r>
              <a:rPr kumimoji="0" lang="en-AU" sz="3200" b="0" i="0" u="sng" strike="noStrike" kern="1200" cap="none" spc="0" normalizeH="0" baseline="0" noProof="0" dirty="0">
                <a:ln>
                  <a:noFill/>
                </a:ln>
                <a:solidFill>
                  <a:srgbClr val="00467F"/>
                </a:solidFill>
                <a:effectLst/>
                <a:uLnTx/>
                <a:uFillTx/>
                <a:latin typeface="Arial"/>
                <a:ea typeface="+mn-ea"/>
                <a:cs typeface="+mn-cs"/>
              </a:rPr>
              <a:t>watch video by Prof. Grant on analysing performance</a:t>
            </a:r>
            <a:r>
              <a:rPr kumimoji="0" lang="en-AU" sz="3200" b="0" i="0" u="none" strike="noStrike" kern="1200" cap="none" spc="0" normalizeH="0" baseline="0" noProof="0" dirty="0">
                <a:ln>
                  <a:noFill/>
                </a:ln>
                <a:solidFill>
                  <a:srgbClr val="00467F"/>
                </a:solidFill>
                <a:effectLst/>
                <a:uLnTx/>
                <a:uFillTx/>
                <a:latin typeface="Arial"/>
                <a:ea typeface="+mn-ea"/>
                <a:cs typeface="+mn-cs"/>
              </a:rPr>
              <a:t>)</a:t>
            </a:r>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28600" y="152400"/>
            <a:ext cx="8915400" cy="457200"/>
          </a:xfrm>
          <a:prstGeom prst="rect">
            <a:avLst/>
          </a:prstGeom>
          <a:noFill/>
          <a:ln w="9525">
            <a:noFill/>
            <a:miter lim="800000"/>
            <a:headEnd/>
            <a:tailEnd/>
          </a:ln>
        </p:spPr>
        <p:txBody>
          <a:bodyPr>
            <a:spAutoFit/>
          </a:bodyPr>
          <a:lstStyle/>
          <a:p>
            <a:pPr algn="ctr">
              <a:spcBef>
                <a:spcPct val="50000"/>
              </a:spcBef>
            </a:pPr>
            <a:r>
              <a:rPr lang="en-US" b="1" dirty="0">
                <a:latin typeface="Tahoma" pitchFamily="34" charset="0"/>
              </a:rPr>
              <a:t>The lecture covered:</a:t>
            </a:r>
          </a:p>
        </p:txBody>
      </p:sp>
      <p:sp>
        <p:nvSpPr>
          <p:cNvPr id="11267" name="Rectangle 3"/>
          <p:cNvSpPr>
            <a:spLocks noChangeArrowheads="1"/>
          </p:cNvSpPr>
          <p:nvPr/>
        </p:nvSpPr>
        <p:spPr bwMode="auto">
          <a:xfrm>
            <a:off x="304800" y="685800"/>
            <a:ext cx="8686800" cy="457200"/>
          </a:xfrm>
          <a:prstGeom prst="rect">
            <a:avLst/>
          </a:prstGeom>
          <a:noFill/>
          <a:ln w="9525">
            <a:noFill/>
            <a:miter lim="800000"/>
            <a:headEnd/>
            <a:tailEnd/>
          </a:ln>
        </p:spPr>
        <p:txBody>
          <a:bodyPr>
            <a:spAutoFit/>
          </a:bodyPr>
          <a:lstStyle/>
          <a:p>
            <a:pPr marL="457200" indent="-457200"/>
            <a:endParaRPr lang="en-AU" dirty="0">
              <a:latin typeface="Tahoma" pitchFamily="34" charset="0"/>
            </a:endParaRPr>
          </a:p>
        </p:txBody>
      </p:sp>
      <p:sp>
        <p:nvSpPr>
          <p:cNvPr id="11268" name="Rectangle 4"/>
          <p:cNvSpPr>
            <a:spLocks noChangeArrowheads="1"/>
          </p:cNvSpPr>
          <p:nvPr/>
        </p:nvSpPr>
        <p:spPr bwMode="auto">
          <a:xfrm>
            <a:off x="381000" y="1320272"/>
            <a:ext cx="8458200" cy="3785652"/>
          </a:xfrm>
          <a:prstGeom prst="rect">
            <a:avLst/>
          </a:prstGeom>
          <a:noFill/>
          <a:ln w="9525">
            <a:noFill/>
            <a:miter lim="800000"/>
            <a:headEnd/>
            <a:tailEnd/>
          </a:ln>
        </p:spPr>
        <p:txBody>
          <a:bodyPr anchor="ctr">
            <a:spAutoFit/>
          </a:bodyPr>
          <a:lstStyle/>
          <a:p>
            <a:pPr marL="457200" indent="-457200">
              <a:buFontTx/>
              <a:buAutoNum type="arabicPeriod"/>
            </a:pPr>
            <a:r>
              <a:rPr lang="en-AU" sz="2000" b="1" dirty="0">
                <a:solidFill>
                  <a:srgbClr val="000066"/>
                </a:solidFill>
              </a:rPr>
              <a:t>Organisational and operational strategy &amp; goals </a:t>
            </a:r>
          </a:p>
          <a:p>
            <a:pPr marL="457200" indent="-457200">
              <a:buFontTx/>
              <a:buAutoNum type="arabicPeriod"/>
            </a:pPr>
            <a:r>
              <a:rPr lang="en-AU" sz="2000" b="1" dirty="0">
                <a:solidFill>
                  <a:srgbClr val="000066"/>
                </a:solidFill>
              </a:rPr>
              <a:t>The linkage between organisational, operational strategy(s) &amp; performance measurement systems for products, both goods and services</a:t>
            </a:r>
          </a:p>
          <a:p>
            <a:pPr marL="457200" indent="-457200">
              <a:buFontTx/>
              <a:buAutoNum type="arabicPeriod"/>
            </a:pPr>
            <a:r>
              <a:rPr lang="en-AU" sz="2000" b="1" dirty="0">
                <a:solidFill>
                  <a:srgbClr val="000066"/>
                </a:solidFill>
              </a:rPr>
              <a:t>Measurement systems &amp; Decision Making</a:t>
            </a:r>
          </a:p>
          <a:p>
            <a:pPr marL="457200" indent="-457200">
              <a:buFontTx/>
              <a:buAutoNum type="arabicPeriod"/>
            </a:pPr>
            <a:r>
              <a:rPr lang="en-AU" sz="2000" b="1" dirty="0">
                <a:solidFill>
                  <a:srgbClr val="000066"/>
                </a:solidFill>
              </a:rPr>
              <a:t>Measuring the performance of Goods (key indicators)</a:t>
            </a:r>
          </a:p>
          <a:p>
            <a:pPr marL="457200" indent="-457200">
              <a:buFontTx/>
              <a:buAutoNum type="arabicPeriod"/>
            </a:pPr>
            <a:r>
              <a:rPr lang="en-AU" sz="2000" b="1" dirty="0">
                <a:solidFill>
                  <a:srgbClr val="000066"/>
                </a:solidFill>
              </a:rPr>
              <a:t>Designing measurement/performance systems for operations</a:t>
            </a:r>
          </a:p>
          <a:p>
            <a:pPr marL="457200" indent="-457200">
              <a:buFontTx/>
              <a:buAutoNum type="arabicPeriod"/>
            </a:pPr>
            <a:r>
              <a:rPr lang="en-AU" sz="2000" b="1" dirty="0">
                <a:solidFill>
                  <a:srgbClr val="000066"/>
                </a:solidFill>
              </a:rPr>
              <a:t>Measuring performance across the whole supply chain</a:t>
            </a:r>
          </a:p>
          <a:p>
            <a:pPr marL="457200" indent="-457200">
              <a:buFontTx/>
              <a:buAutoNum type="arabicPeriod"/>
            </a:pPr>
            <a:r>
              <a:rPr lang="en-AU" sz="2000" b="1" dirty="0">
                <a:solidFill>
                  <a:srgbClr val="000066"/>
                </a:solidFill>
              </a:rPr>
              <a:t>Corporate social responsibility and performance measurement</a:t>
            </a:r>
            <a:endParaRPr lang="en-US" sz="2000" b="1" dirty="0">
              <a:latin typeface="Tahoma" pitchFamily="34" charset="0"/>
            </a:endParaRPr>
          </a:p>
        </p:txBody>
      </p:sp>
    </p:spTree>
    <p:custDataLst>
      <p:tags r:id="rId1"/>
    </p:custDataLst>
    <p:extLst>
      <p:ext uri="{BB962C8B-B14F-4D97-AF65-F5344CB8AC3E}">
        <p14:creationId xmlns:p14="http://schemas.microsoft.com/office/powerpoint/2010/main" val="69257437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a:t>Mission</a:t>
            </a:r>
          </a:p>
          <a:p>
            <a:r>
              <a:rPr lang="en-US" dirty="0"/>
              <a:t>Goals</a:t>
            </a:r>
          </a:p>
          <a:p>
            <a:r>
              <a:rPr lang="en-US" dirty="0"/>
              <a:t>Organizational strategies</a:t>
            </a:r>
          </a:p>
          <a:p>
            <a:r>
              <a:rPr lang="en-US" dirty="0"/>
              <a:t>Functional strategies</a:t>
            </a:r>
          </a:p>
          <a:p>
            <a:r>
              <a:rPr lang="en-US" dirty="0"/>
              <a:t>Tactics</a:t>
            </a:r>
          </a:p>
        </p:txBody>
      </p:sp>
      <p:sp>
        <p:nvSpPr>
          <p:cNvPr id="12" name="Footer Placeholder 15">
            <a:extLst>
              <a:ext uri="{FF2B5EF4-FFF2-40B4-BE49-F238E27FC236}">
                <a16:creationId xmlns:a16="http://schemas.microsoft.com/office/drawing/2014/main" id="{975BEAD2-2B6E-47A6-8A64-4AEF56E31618}"/>
              </a:ext>
            </a:extLst>
          </p:cNvPr>
          <p:cNvSpPr>
            <a:spLocks noGrp="1"/>
          </p:cNvSpPr>
          <p:nvPr>
            <p:ph type="ftr" sz="quarter" idx="16"/>
          </p:nvPr>
        </p:nvSpPr>
        <p:spPr>
          <a:xfrm>
            <a:off x="914400" y="5981700"/>
            <a:ext cx="8133348" cy="336267"/>
          </a:xfrm>
          <a:prstGeom prst="rect">
            <a:avLst/>
          </a:prstGeom>
        </p:spPr>
        <p:txBody>
          <a:bodyPr vert="horz" anchor="ctr" anchorCtr="0"/>
          <a:lstStyle>
            <a:defPPr>
              <a:defRPr lang="en-US"/>
            </a:defPPr>
            <a:lvl1pPr algn="ctr" rtl="0" eaLnBrk="1" fontAlgn="base" latinLnBrk="0" hangingPunct="1">
              <a:spcBef>
                <a:spcPct val="0"/>
              </a:spcBef>
              <a:spcAft>
                <a:spcPct val="0"/>
              </a:spcAft>
              <a:defRPr kumimoji="0"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a:t>Copyright ©2021 McGraw-Hill..  All rights reserved. No reproduction or distribution without the prior written consent of McGraw-Hill </a:t>
            </a:r>
            <a:endParaRPr lang="en-US" dirty="0"/>
          </a:p>
        </p:txBody>
      </p:sp>
      <p:sp>
        <p:nvSpPr>
          <p:cNvPr id="9" name="Rectangle 2">
            <a:extLst>
              <a:ext uri="{FF2B5EF4-FFF2-40B4-BE49-F238E27FC236}">
                <a16:creationId xmlns:a16="http://schemas.microsoft.com/office/drawing/2014/main" id="{4FCD0C4C-BA63-483A-92B5-9F73BB87202A}"/>
              </a:ext>
            </a:extLst>
          </p:cNvPr>
          <p:cNvSpPr>
            <a:spLocks noGrp="1" noChangeArrowheads="1"/>
          </p:cNvSpPr>
          <p:nvPr>
            <p:ph type="title"/>
          </p:nvPr>
        </p:nvSpPr>
        <p:spPr/>
        <p:txBody>
          <a:bodyPr>
            <a:normAutofit/>
          </a:bodyPr>
          <a:lstStyle/>
          <a:p>
            <a:pPr eaLnBrk="1" hangingPunct="1"/>
            <a:r>
              <a:rPr lang="en-US" dirty="0"/>
              <a:t>Hierarchical Planning</a:t>
            </a:r>
          </a:p>
        </p:txBody>
      </p:sp>
      <p:sp>
        <p:nvSpPr>
          <p:cNvPr id="11" name="Rectangle 10">
            <a:extLst>
              <a:ext uri="{FF2B5EF4-FFF2-40B4-BE49-F238E27FC236}">
                <a16:creationId xmlns:a16="http://schemas.microsoft.com/office/drawing/2014/main" id="{BF059B45-EC90-4B99-9D05-88AD78F67357}"/>
              </a:ext>
            </a:extLst>
          </p:cNvPr>
          <p:cNvSpPr/>
          <p:nvPr/>
        </p:nvSpPr>
        <p:spPr>
          <a:xfrm>
            <a:off x="5943600" y="4756268"/>
            <a:ext cx="2373220" cy="646331"/>
          </a:xfrm>
          <a:prstGeom prst="rect">
            <a:avLst/>
          </a:prstGeom>
        </p:spPr>
        <p:txBody>
          <a:bodyPr wrap="square">
            <a:spAutoFit/>
          </a:bodyPr>
          <a:lstStyle/>
          <a:p>
            <a:r>
              <a:rPr lang="en-US" sz="1200" b="1" dirty="0">
                <a:solidFill>
                  <a:srgbClr val="006891"/>
                </a:solidFill>
                <a:latin typeface="Proxima Nova Rg"/>
              </a:rPr>
              <a:t>FIGURE 2.1 </a:t>
            </a:r>
            <a:endParaRPr lang="en-US" sz="1200" dirty="0">
              <a:solidFill>
                <a:srgbClr val="006891"/>
              </a:solidFill>
              <a:latin typeface="Proxima Nova Rg"/>
            </a:endParaRPr>
          </a:p>
          <a:p>
            <a:r>
              <a:rPr lang="en-US" sz="1200" dirty="0">
                <a:solidFill>
                  <a:srgbClr val="211D1E"/>
                </a:solidFill>
                <a:latin typeface="Proxima Nova Rg"/>
              </a:rPr>
              <a:t>Planning and decision making are hierarchical in organizations </a:t>
            </a:r>
            <a:endParaRPr lang="en-US" sz="1200" dirty="0"/>
          </a:p>
        </p:txBody>
      </p:sp>
      <p:pic>
        <p:nvPicPr>
          <p:cNvPr id="3" name="Picture 2">
            <a:extLst>
              <a:ext uri="{FF2B5EF4-FFF2-40B4-BE49-F238E27FC236}">
                <a16:creationId xmlns:a16="http://schemas.microsoft.com/office/drawing/2014/main" id="{3E843F88-ACE4-47BE-B2A5-BC12F31C1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857" y="841211"/>
            <a:ext cx="4366144" cy="3737420"/>
          </a:xfrm>
          <a:prstGeom prst="rect">
            <a:avLst/>
          </a:prstGeom>
        </p:spPr>
      </p:pic>
      <p:sp>
        <p:nvSpPr>
          <p:cNvPr id="14" name="TextBox 13"/>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6</a:t>
            </a:fld>
            <a:endParaRPr lang="en-US" sz="1100" dirty="0">
              <a:solidFill>
                <a:schemeClr val="tx2"/>
              </a:solidFill>
            </a:endParaRPr>
          </a:p>
        </p:txBody>
      </p:sp>
    </p:spTree>
    <p:extLst>
      <p:ext uri="{BB962C8B-B14F-4D97-AF65-F5344CB8AC3E}">
        <p14:creationId xmlns:p14="http://schemas.microsoft.com/office/powerpoint/2010/main" val="237566496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eaLnBrk="1" hangingPunct="1"/>
            <a:r>
              <a:rPr lang="en-US" dirty="0"/>
              <a:t>The mission statement serves as the basis for organizational goals</a:t>
            </a:r>
          </a:p>
          <a:p>
            <a:pPr eaLnBrk="1" hangingPunct="1"/>
            <a:r>
              <a:rPr lang="en-US" b="1" dirty="0"/>
              <a:t>Goals</a:t>
            </a:r>
          </a:p>
          <a:p>
            <a:pPr lvl="1" eaLnBrk="1" hangingPunct="1"/>
            <a:r>
              <a:rPr lang="en-US" dirty="0"/>
              <a:t>Provide detail and the scope of the mission</a:t>
            </a:r>
          </a:p>
          <a:p>
            <a:pPr lvl="2" eaLnBrk="1" hangingPunct="1"/>
            <a:r>
              <a:rPr lang="en-US" dirty="0"/>
              <a:t>Goals can be viewed as organisational destinations</a:t>
            </a:r>
          </a:p>
          <a:p>
            <a:pPr lvl="1" eaLnBrk="1" hangingPunct="1"/>
            <a:r>
              <a:rPr lang="en-US" dirty="0"/>
              <a:t>Goals serve as the basis for organisational strategies</a:t>
            </a:r>
          </a:p>
        </p:txBody>
      </p:sp>
      <p:sp>
        <p:nvSpPr>
          <p:cNvPr id="20482" name="Rectangle 2"/>
          <p:cNvSpPr>
            <a:spLocks noGrp="1" noChangeArrowheads="1"/>
          </p:cNvSpPr>
          <p:nvPr>
            <p:ph type="title"/>
          </p:nvPr>
        </p:nvSpPr>
        <p:spPr/>
        <p:txBody>
          <a:bodyPr/>
          <a:lstStyle/>
          <a:p>
            <a:pPr eaLnBrk="1" hangingPunct="1"/>
            <a:r>
              <a:rPr lang="en-US" dirty="0"/>
              <a:t>Organisational Goals</a:t>
            </a:r>
          </a:p>
        </p:txBody>
      </p:sp>
      <p:sp>
        <p:nvSpPr>
          <p:cNvPr id="7" name="Footer Placeholder 15">
            <a:extLst>
              <a:ext uri="{FF2B5EF4-FFF2-40B4-BE49-F238E27FC236}">
                <a16:creationId xmlns:a16="http://schemas.microsoft.com/office/drawing/2014/main" id="{EB828B69-8EAB-4B12-B194-A7626AD07EA3}"/>
              </a:ext>
            </a:extLst>
          </p:cNvPr>
          <p:cNvSpPr txBox="1">
            <a:spLocks/>
          </p:cNvSpPr>
          <p:nvPr/>
        </p:nvSpPr>
        <p:spPr>
          <a:xfrm>
            <a:off x="1181100" y="6426200"/>
            <a:ext cx="7810500" cy="2794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7</a:t>
            </a:fld>
            <a:endParaRPr lang="en-US" sz="1100" dirty="0">
              <a:solidFill>
                <a:schemeClr val="tx2"/>
              </a:solidFil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p:txBody>
          <a:bodyPr/>
          <a:lstStyle/>
          <a:p>
            <a:pPr eaLnBrk="1" hangingPunct="1">
              <a:lnSpc>
                <a:spcPct val="90000"/>
              </a:lnSpc>
            </a:pPr>
            <a:r>
              <a:rPr lang="en-US" sz="2400" b="1" dirty="0"/>
              <a:t>Strategy</a:t>
            </a:r>
            <a:endParaRPr lang="en-US" sz="2400" dirty="0"/>
          </a:p>
          <a:p>
            <a:pPr lvl="1" eaLnBrk="1" hangingPunct="1">
              <a:lnSpc>
                <a:spcPct val="90000"/>
              </a:lnSpc>
            </a:pPr>
            <a:r>
              <a:rPr lang="en-US" sz="2000" dirty="0"/>
              <a:t>A plan for achieving organizational goals</a:t>
            </a:r>
          </a:p>
          <a:p>
            <a:pPr lvl="2" eaLnBrk="1" hangingPunct="1">
              <a:lnSpc>
                <a:spcPct val="90000"/>
              </a:lnSpc>
            </a:pPr>
            <a:r>
              <a:rPr lang="en-US" sz="2000" dirty="0"/>
              <a:t>Serves as a roadmap for reaching the organizational destinations</a:t>
            </a:r>
          </a:p>
          <a:p>
            <a:pPr lvl="1" eaLnBrk="1" hangingPunct="1">
              <a:lnSpc>
                <a:spcPct val="90000"/>
              </a:lnSpc>
            </a:pPr>
            <a:r>
              <a:rPr lang="en-US" sz="2000" dirty="0"/>
              <a:t>Organizations have</a:t>
            </a:r>
          </a:p>
          <a:p>
            <a:pPr lvl="2" eaLnBrk="1" hangingPunct="1">
              <a:lnSpc>
                <a:spcPct val="90000"/>
              </a:lnSpc>
            </a:pPr>
            <a:r>
              <a:rPr lang="en-US" sz="2000" i="1" dirty="0"/>
              <a:t>Organizational strategies</a:t>
            </a:r>
          </a:p>
          <a:p>
            <a:pPr lvl="3" eaLnBrk="1" hangingPunct="1">
              <a:lnSpc>
                <a:spcPct val="90000"/>
              </a:lnSpc>
            </a:pPr>
            <a:r>
              <a:rPr lang="en-US" sz="1800" dirty="0"/>
              <a:t>Overall strategies that relate to the entire organization</a:t>
            </a:r>
          </a:p>
          <a:p>
            <a:pPr lvl="3" eaLnBrk="1" hangingPunct="1">
              <a:lnSpc>
                <a:spcPct val="90000"/>
              </a:lnSpc>
            </a:pPr>
            <a:r>
              <a:rPr lang="en-US" sz="1800" dirty="0"/>
              <a:t>Support the achievement of organizational goals and mission</a:t>
            </a:r>
          </a:p>
          <a:p>
            <a:pPr lvl="2" eaLnBrk="1" hangingPunct="1">
              <a:lnSpc>
                <a:spcPct val="90000"/>
              </a:lnSpc>
            </a:pPr>
            <a:r>
              <a:rPr lang="en-US" sz="2000" i="1" dirty="0"/>
              <a:t>Functional level strategies</a:t>
            </a:r>
          </a:p>
          <a:p>
            <a:pPr lvl="3" eaLnBrk="1" hangingPunct="1">
              <a:lnSpc>
                <a:spcPct val="90000"/>
              </a:lnSpc>
            </a:pPr>
            <a:r>
              <a:rPr lang="en-US" sz="1800" dirty="0"/>
              <a:t>Strategies that relate to each of the functional areas and that support achievement of the organizational strategy</a:t>
            </a:r>
          </a:p>
        </p:txBody>
      </p:sp>
      <p:sp>
        <p:nvSpPr>
          <p:cNvPr id="21507" name="Rectangle 2"/>
          <p:cNvSpPr>
            <a:spLocks noGrp="1" noChangeArrowheads="1"/>
          </p:cNvSpPr>
          <p:nvPr>
            <p:ph type="title"/>
          </p:nvPr>
        </p:nvSpPr>
        <p:spPr/>
        <p:txBody>
          <a:bodyPr/>
          <a:lstStyle/>
          <a:p>
            <a:pPr eaLnBrk="1" hangingPunct="1"/>
            <a:r>
              <a:rPr lang="en-US" dirty="0"/>
              <a:t>Different Levels of Strategies</a:t>
            </a:r>
          </a:p>
        </p:txBody>
      </p:sp>
      <p:sp>
        <p:nvSpPr>
          <p:cNvPr id="7" name="Footer Placeholder 15">
            <a:extLst>
              <a:ext uri="{FF2B5EF4-FFF2-40B4-BE49-F238E27FC236}">
                <a16:creationId xmlns:a16="http://schemas.microsoft.com/office/drawing/2014/main" id="{116A5BDE-267C-4752-AEBF-B70A0A843D77}"/>
              </a:ext>
            </a:extLst>
          </p:cNvPr>
          <p:cNvSpPr txBox="1">
            <a:spLocks/>
          </p:cNvSpPr>
          <p:nvPr/>
        </p:nvSpPr>
        <p:spPr>
          <a:xfrm>
            <a:off x="1181100" y="6426200"/>
            <a:ext cx="7810500" cy="203200"/>
          </a:xfrm>
          <a:prstGeom prst="rect">
            <a:avLst/>
          </a:prstGeom>
        </p:spPr>
        <p:txBody>
          <a:bodyPr/>
          <a:lstStyle>
            <a:defPPr>
              <a:defRPr lang="en-US"/>
            </a:defPPr>
            <a:lvl1pPr algn="ctr" rtl="0" fontAlgn="base">
              <a:spcBef>
                <a:spcPct val="0"/>
              </a:spcBef>
              <a:spcAft>
                <a:spcPct val="0"/>
              </a:spcAft>
              <a:defRPr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Education. All rights reserved. No reproduction or distribution without the prior written consent of McGraw-Hill Education.</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8</a:t>
            </a:fld>
            <a:endParaRPr lang="en-US" sz="1100" dirty="0">
              <a:solidFill>
                <a:schemeClr val="tx2"/>
              </a:solidFill>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601698-443B-4545-9A99-EAD0E0F9054D}"/>
              </a:ext>
            </a:extLst>
          </p:cNvPr>
          <p:cNvSpPr>
            <a:spLocks noGrp="1"/>
          </p:cNvSpPr>
          <p:nvPr>
            <p:ph idx="1"/>
          </p:nvPr>
        </p:nvSpPr>
        <p:spPr>
          <a:xfrm>
            <a:off x="251520" y="629512"/>
            <a:ext cx="8229600" cy="4191000"/>
          </a:xfrm>
        </p:spPr>
        <p:txBody>
          <a:bodyPr>
            <a:normAutofit lnSpcReduction="10000"/>
          </a:bodyPr>
          <a:lstStyle/>
          <a:p>
            <a:r>
              <a:rPr lang="en-US" dirty="0"/>
              <a:t>Supply Chain Strategy</a:t>
            </a:r>
          </a:p>
          <a:p>
            <a:pPr lvl="1"/>
            <a:r>
              <a:rPr lang="en-US" dirty="0"/>
              <a:t>How the organization should work with suppliers and policies relating to customer relationships and sustainability </a:t>
            </a:r>
          </a:p>
          <a:p>
            <a:r>
              <a:rPr lang="en-US" dirty="0"/>
              <a:t>Sustainability Strategy</a:t>
            </a:r>
          </a:p>
          <a:p>
            <a:pPr lvl="1"/>
            <a:r>
              <a:rPr lang="en-US" dirty="0"/>
              <a:t>Work with governmental regulations and interest groups to achieve sustainability goals</a:t>
            </a:r>
          </a:p>
          <a:p>
            <a:r>
              <a:rPr lang="en-US" dirty="0"/>
              <a:t>Global Strategy</a:t>
            </a:r>
          </a:p>
          <a:p>
            <a:pPr lvl="1"/>
            <a:r>
              <a:rPr lang="en-US" dirty="0"/>
              <a:t>Work with international suppliers/producers and also with countries where the products and services are sold</a:t>
            </a:r>
          </a:p>
        </p:txBody>
      </p:sp>
      <p:sp>
        <p:nvSpPr>
          <p:cNvPr id="4" name="Footer Placeholder 3">
            <a:extLst>
              <a:ext uri="{FF2B5EF4-FFF2-40B4-BE49-F238E27FC236}">
                <a16:creationId xmlns:a16="http://schemas.microsoft.com/office/drawing/2014/main" id="{E3E89D54-E81D-4356-87D0-D9123AF7D53F}"/>
              </a:ext>
            </a:extLst>
          </p:cNvPr>
          <p:cNvSpPr>
            <a:spLocks noGrp="1"/>
          </p:cNvSpPr>
          <p:nvPr>
            <p:ph type="ftr" sz="quarter" idx="16"/>
          </p:nvPr>
        </p:nvSpPr>
        <p:spPr>
          <a:xfrm>
            <a:off x="914400" y="5981700"/>
            <a:ext cx="8133348" cy="336267"/>
          </a:xfrm>
          <a:prstGeom prst="rect">
            <a:avLst/>
          </a:prstGeom>
        </p:spPr>
        <p:txBody>
          <a:bodyPr vert="horz" anchor="ctr" anchorCtr="0"/>
          <a:lstStyle>
            <a:defPPr>
              <a:defRPr lang="en-US"/>
            </a:defPPr>
            <a:lvl1pPr algn="ctr" rtl="0" eaLnBrk="1" fontAlgn="base" latinLnBrk="0" hangingPunct="1">
              <a:spcBef>
                <a:spcPct val="0"/>
              </a:spcBef>
              <a:spcAft>
                <a:spcPct val="0"/>
              </a:spcAft>
              <a:defRPr kumimoji="0" sz="1000" kern="1200">
                <a:solidFill>
                  <a:schemeClr val="tx1">
                    <a:lumMod val="95000"/>
                    <a:lumOff val="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dirty="0"/>
              <a:t>Copyright ©2021 McGraw-Hill..  All rights reserved. No reproduction or distribution without the prior written consent of McGraw-Hill </a:t>
            </a:r>
          </a:p>
        </p:txBody>
      </p:sp>
      <p:sp>
        <p:nvSpPr>
          <p:cNvPr id="3" name="Title 2"/>
          <p:cNvSpPr>
            <a:spLocks noGrp="1"/>
          </p:cNvSpPr>
          <p:nvPr>
            <p:ph type="title"/>
          </p:nvPr>
        </p:nvSpPr>
        <p:spPr>
          <a:xfrm>
            <a:off x="2051720" y="-278119"/>
            <a:ext cx="8229600" cy="1143000"/>
          </a:xfrm>
        </p:spPr>
        <p:txBody>
          <a:bodyPr/>
          <a:lstStyle/>
          <a:p>
            <a:r>
              <a:rPr lang="en-US" dirty="0"/>
              <a:t>Mission and Strategies</a:t>
            </a:r>
          </a:p>
        </p:txBody>
      </p:sp>
      <p:sp>
        <p:nvSpPr>
          <p:cNvPr id="6" name="TextBox 5"/>
          <p:cNvSpPr txBox="1"/>
          <p:nvPr/>
        </p:nvSpPr>
        <p:spPr>
          <a:xfrm>
            <a:off x="8686800" y="6596390"/>
            <a:ext cx="593558" cy="261610"/>
          </a:xfrm>
          <a:prstGeom prst="rect">
            <a:avLst/>
          </a:prstGeom>
          <a:noFill/>
        </p:spPr>
        <p:txBody>
          <a:bodyPr wrap="square" rtlCol="0">
            <a:spAutoFit/>
          </a:bodyPr>
          <a:lstStyle/>
          <a:p>
            <a:r>
              <a:rPr lang="en-US" sz="1100" dirty="0">
                <a:solidFill>
                  <a:schemeClr val="tx2"/>
                </a:solidFill>
              </a:rPr>
              <a:t>2-</a:t>
            </a:r>
            <a:fld id="{78C8B78F-49AC-44F6-AA95-D2AF30A24F9D}" type="slidenum">
              <a:rPr lang="en-US" sz="1100" smtClean="0">
                <a:solidFill>
                  <a:schemeClr val="tx2"/>
                </a:solidFill>
              </a:rPr>
              <a:pPr/>
              <a:t>9</a:t>
            </a:fld>
            <a:endParaRPr lang="en-US" sz="1100" dirty="0">
              <a:solidFill>
                <a:schemeClr val="tx2"/>
              </a:solidFill>
            </a:endParaRPr>
          </a:p>
        </p:txBody>
      </p:sp>
      <p:sp>
        <p:nvSpPr>
          <p:cNvPr id="7" name="Rectangle 3">
            <a:extLst>
              <a:ext uri="{FF2B5EF4-FFF2-40B4-BE49-F238E27FC236}">
                <a16:creationId xmlns:a16="http://schemas.microsoft.com/office/drawing/2014/main" id="{E8BE6359-4834-411A-9E73-862D1B42D01E}"/>
              </a:ext>
            </a:extLst>
          </p:cNvPr>
          <p:cNvSpPr txBox="1">
            <a:spLocks noChangeArrowheads="1"/>
          </p:cNvSpPr>
          <p:nvPr/>
        </p:nvSpPr>
        <p:spPr>
          <a:xfrm>
            <a:off x="234589" y="4650845"/>
            <a:ext cx="8229600" cy="123278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400" kern="1200">
                <a:solidFill>
                  <a:srgbClr val="00467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rgbClr val="00467F"/>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467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rgbClr val="00467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rgbClr val="0046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3363" indent="-233363" fontAlgn="auto">
              <a:spcAft>
                <a:spcPts val="0"/>
              </a:spcAft>
            </a:pPr>
            <a:r>
              <a:rPr lang="en-US" b="1" dirty="0">
                <a:solidFill>
                  <a:srgbClr val="303B2C"/>
                </a:solidFill>
              </a:rPr>
              <a:t>Operations strategy</a:t>
            </a:r>
            <a:r>
              <a:rPr lang="en-US" dirty="0">
                <a:solidFill>
                  <a:srgbClr val="303B2C"/>
                </a:solidFill>
              </a:rPr>
              <a:t> </a:t>
            </a:r>
          </a:p>
          <a:p>
            <a:pPr marL="800100" lvl="1" fontAlgn="auto">
              <a:spcAft>
                <a:spcPts val="0"/>
              </a:spcAft>
            </a:pPr>
            <a:r>
              <a:rPr lang="en-US" dirty="0">
                <a:solidFill>
                  <a:srgbClr val="303B2C"/>
                </a:solidFill>
              </a:rPr>
              <a:t>The approach, consistent with organization strategy, that is used to guide the operations function</a:t>
            </a:r>
          </a:p>
        </p:txBody>
      </p:sp>
    </p:spTree>
    <p:extLst>
      <p:ext uri="{BB962C8B-B14F-4D97-AF65-F5344CB8AC3E}">
        <p14:creationId xmlns:p14="http://schemas.microsoft.com/office/powerpoint/2010/main" val="1627588664"/>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QUTbusiness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44375E58E94B4797547602088A153E" ma:contentTypeVersion="10" ma:contentTypeDescription="Create a new document." ma:contentTypeScope="" ma:versionID="6874bfd8c0de9284e3f93c71d2e3a17e">
  <xsd:schema xmlns:xsd="http://www.w3.org/2001/XMLSchema" xmlns:xs="http://www.w3.org/2001/XMLSchema" xmlns:p="http://schemas.microsoft.com/office/2006/metadata/properties" xmlns:ns3="a21de7b9-cad9-43f2-8459-9b1b4f9894e2" targetNamespace="http://schemas.microsoft.com/office/2006/metadata/properties" ma:root="true" ma:fieldsID="c3e826313bdea4a993991d8d4a6c0243" ns3:_="">
    <xsd:import namespace="a21de7b9-cad9-43f2-8459-9b1b4f9894e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1de7b9-cad9-43f2-8459-9b1b4f9894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BEE2B9-D389-417A-BAE0-E1495D1004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1de7b9-cad9-43f2-8459-9b1b4f9894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92D2C9-A3E7-4284-B913-29BE0FAA0F4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856F284-89C3-492D-B895-B340CDF7CE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QUTbusinessschool</Template>
  <TotalTime>2402</TotalTime>
  <Words>2980</Words>
  <Application>Microsoft Office PowerPoint</Application>
  <PresentationFormat>On-screen Show (4:3)</PresentationFormat>
  <Paragraphs>441</Paragraphs>
  <Slides>54</Slides>
  <Notes>48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0" baseType="lpstr">
      <vt:lpstr>Arial</vt:lpstr>
      <vt:lpstr>Proxima Nova Rg</vt:lpstr>
      <vt:lpstr>Tahoma</vt:lpstr>
      <vt:lpstr>Times New Roman</vt:lpstr>
      <vt:lpstr>QUTbusinessschool</vt:lpstr>
      <vt:lpstr>Equation</vt:lpstr>
      <vt:lpstr>MGB235 Monitoring and Managing Operational Performance</vt:lpstr>
      <vt:lpstr>PowerPoint Presentation</vt:lpstr>
      <vt:lpstr>PowerPoint Presentation</vt:lpstr>
      <vt:lpstr>Businesses Compete Using Operations</vt:lpstr>
      <vt:lpstr>Why Some Organizations Fail</vt:lpstr>
      <vt:lpstr>Hierarchical Planning</vt:lpstr>
      <vt:lpstr>Organisational Goals</vt:lpstr>
      <vt:lpstr>Different Levels of Strategies</vt:lpstr>
      <vt:lpstr>Mission and Strategies</vt:lpstr>
      <vt:lpstr>Tactics and Operations</vt:lpstr>
      <vt:lpstr>Sample Operations Strategies</vt:lpstr>
      <vt:lpstr>PowerPoint Presentation</vt:lpstr>
      <vt:lpstr>PowerPoint Presentation</vt:lpstr>
      <vt:lpstr>PowerPoint Presentation</vt:lpstr>
      <vt:lpstr>PowerPoint Presentation</vt:lpstr>
      <vt:lpstr>Strategic OM Decision Areas</vt:lpstr>
      <vt:lpstr>Quality-Based Strategies</vt:lpstr>
      <vt:lpstr>Time-Based Strategies</vt:lpstr>
      <vt:lpstr>Time-Based Strategies (cont.)</vt:lpstr>
      <vt:lpstr>Agile Operations</vt:lpstr>
      <vt:lpstr>The Balanced Scorecard Approach (relates to Assessment 1)</vt:lpstr>
      <vt:lpstr>The Balanced Scorecard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Measuring Productivity</vt:lpstr>
      <vt:lpstr>Productivity Measures</vt:lpstr>
      <vt:lpstr> Some examples of partial productivity measures</vt:lpstr>
      <vt:lpstr>Productivity Calculation Example</vt:lpstr>
      <vt:lpstr>Solution</vt:lpstr>
      <vt:lpstr>Productivity Growth</vt:lpstr>
      <vt:lpstr>Monitoring and Tracking Performance Measurement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should we measure the performance of supply chain? </vt:lpstr>
      <vt:lpstr>PowerPoint Presentation</vt:lpstr>
      <vt:lpstr>PowerPoint Presentation</vt:lpstr>
      <vt:lpstr>PowerPoint Presentation</vt:lpstr>
      <vt:lpstr>PowerPoint Presentation</vt:lpstr>
    </vt:vector>
  </TitlesOfParts>
  <Company>Queensland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MGB210 MANAGING OPERATIONS</dc:title>
  <dc:creator>Mervyn J Morris</dc:creator>
  <cp:lastModifiedBy>Kavoos Mohannak</cp:lastModifiedBy>
  <cp:revision>112</cp:revision>
  <cp:lastPrinted>2017-03-15T23:42:04Z</cp:lastPrinted>
  <dcterms:created xsi:type="dcterms:W3CDTF">2011-03-06T03:17:34Z</dcterms:created>
  <dcterms:modified xsi:type="dcterms:W3CDTF">2023-03-15T23:05:26Z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0x0101005144375E58E94B4797547602088A153E</vt:lpwstr>
  </property>
</Properties>
</file>